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5"/>
  </p:notesMasterIdLst>
  <p:sldIdLst>
    <p:sldId id="256" r:id="rId3"/>
    <p:sldId id="257" r:id="rId4"/>
    <p:sldId id="263" r:id="rId5"/>
    <p:sldId id="264" r:id="rId6"/>
    <p:sldId id="258" r:id="rId7"/>
    <p:sldId id="262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embeddedFontLst>
    <p:embeddedFont>
      <p:font typeface="Oswald" panose="020B0604020202020204" pitchFamily="2" charset="0"/>
      <p:regular r:id="rId16"/>
      <p:bold r:id="rId17"/>
    </p:embeddedFont>
    <p:embeddedFont>
      <p:font typeface="Oswald Light" panose="000004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U1sHg9cuRO1VpEvhGvsKErihV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1fb19a98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1fb19a98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1fb19a984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1fb19a984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6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>
            <a:spLocks noGrp="1"/>
          </p:cNvSpPr>
          <p:nvPr>
            <p:ph type="pic" idx="2"/>
          </p:nvPr>
        </p:nvSpPr>
        <p:spPr>
          <a:xfrm>
            <a:off x="5334001" y="762000"/>
            <a:ext cx="5333999" cy="5334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1433544" y="3649682"/>
            <a:ext cx="3243292" cy="168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 rot="5400000">
            <a:off x="4115762" y="-456238"/>
            <a:ext cx="3866043" cy="923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 rot="5400000">
            <a:off x="7709080" y="2902619"/>
            <a:ext cx="4628301" cy="17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 rot="5400000">
            <a:off x="2787851" y="-137840"/>
            <a:ext cx="4628301" cy="783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1pPr>
            <a:lvl2pPr lvl="1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1524000" y="4571506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swald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429566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172200" y="2135565"/>
            <a:ext cx="4495800" cy="396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1429567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6172200" y="2013215"/>
            <a:ext cx="4495800" cy="704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0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Oswald Light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4"/>
          </p:nvPr>
        </p:nvSpPr>
        <p:spPr>
          <a:xfrm>
            <a:off x="6172200" y="3048000"/>
            <a:ext cx="4495800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>
                <a:solidFill>
                  <a:schemeClr val="lt1"/>
                </a:solidFill>
              </a:defRPr>
            </a:lvl2pPr>
            <a:lvl3pPr marL="1371600" lvl="2" indent="-30416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>
                <a:solidFill>
                  <a:schemeClr val="lt1"/>
                </a:solidFill>
              </a:defRPr>
            </a:lvl4pPr>
            <a:lvl5pPr marL="2286000" lvl="4" indent="-29337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10"/>
          <p:cNvCxnSpPr/>
          <p:nvPr/>
        </p:nvCxnSpPr>
        <p:spPr>
          <a:xfrm>
            <a:off x="6270727" y="2876662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0"/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cxnSp>
        <p:nvCxnSpPr>
          <p:cNvPr id="62" name="Google Shape;62;p10"/>
          <p:cNvCxnSpPr/>
          <p:nvPr/>
        </p:nvCxnSpPr>
        <p:spPr>
          <a:xfrm>
            <a:off x="1524000" y="2876662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5334000" y="762000"/>
            <a:ext cx="5333999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973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40"/>
              <a:buFont typeface="Oswald Light"/>
              <a:buNone/>
              <a:defRPr sz="2400">
                <a:solidFill>
                  <a:schemeClr val="lt1"/>
                </a:solidFill>
              </a:defRPr>
            </a:lvl2pPr>
            <a:lvl3pPr marL="1371600" lvl="2" indent="-33655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Oswald Light"/>
              <a:buNone/>
              <a:defRPr sz="1800">
                <a:solidFill>
                  <a:schemeClr val="lt1"/>
                </a:solidFill>
              </a:defRPr>
            </a:lvl4pPr>
            <a:lvl5pPr marL="2286000" lvl="4" indent="-325754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30"/>
              <a:buChar char="•"/>
              <a:defRPr sz="18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2"/>
          </p:nvPr>
        </p:nvSpPr>
        <p:spPr>
          <a:xfrm>
            <a:off x="1443741" y="3649682"/>
            <a:ext cx="3233096" cy="193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6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Oswald Light"/>
              <a:buNone/>
              <a:defRPr sz="1400"/>
            </a:lvl2pPr>
            <a:lvl3pPr marL="1371600" lvl="2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None/>
              <a:defRPr sz="1200"/>
            </a:lvl3pPr>
            <a:lvl4pPr marL="1828800" lvl="3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Font typeface="Oswald Light"/>
              <a:buNone/>
              <a:defRPr sz="1000"/>
            </a:lvl4pPr>
            <a:lvl5pPr marL="2286000" lvl="4" indent="-2286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575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Oswald Light"/>
              <a:buNone/>
              <a:defRPr sz="16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0416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Oswald Light"/>
              <a:buNone/>
              <a:defRPr sz="12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9337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2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5755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60"/>
              <a:buFont typeface="Oswald Light"/>
              <a:buNone/>
              <a:defRPr sz="16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marR="0" lvl="2" indent="-304164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9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Oswald Light"/>
              <a:buNone/>
              <a:defRPr sz="12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marR="0" lvl="4" indent="-29337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2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1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AngeloStateCS/GitWorksho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104" name="Google Shape;104;p1" descr="Vintage bulbs with one on"/>
          <p:cNvPicPr preferRelativeResize="0"/>
          <p:nvPr/>
        </p:nvPicPr>
        <p:blipFill rotWithShape="1">
          <a:blip r:embed="rId3">
            <a:alphaModFix/>
          </a:blip>
          <a:srcRect b="15433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/>
          <p:nvPr/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lang="en-US" dirty="0"/>
              <a:t>GITHUB </a:t>
            </a:r>
            <a:br>
              <a:rPr lang="en-US" dirty="0"/>
            </a:br>
            <a:r>
              <a:rPr lang="en-US" dirty="0"/>
              <a:t>WORKSHOP</a:t>
            </a: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/>
              <a:t>THE BASICS</a:t>
            </a:r>
            <a:endParaRPr/>
          </a:p>
        </p:txBody>
      </p:sp>
      <p:cxnSp>
        <p:nvCxnSpPr>
          <p:cNvPr id="108" name="Google Shape;108;p1"/>
          <p:cNvCxnSpPr/>
          <p:nvPr/>
        </p:nvCxnSpPr>
        <p:spPr>
          <a:xfrm>
            <a:off x="2562423" y="3960586"/>
            <a:ext cx="97115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5BC560-B6FC-4B64-A35C-7271B076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US" dirty="0"/>
              <a:t>Step 5 (cont.)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7D90DE-DA5D-4F6C-9A49-F9887534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r>
              <a:rPr lang="en-US" dirty="0"/>
              <a:t>Copy the https link</a:t>
            </a:r>
          </a:p>
          <a:p>
            <a:pPr marL="131445" indent="0">
              <a:buNone/>
            </a:pPr>
            <a:endParaRPr lang="en-US" dirty="0"/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1ED0C50-1F6B-473A-90FF-BB8A2F64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30" y="2286000"/>
            <a:ext cx="3515216" cy="297221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A3AFBC8-4C67-4F5D-9458-28F5616A1F88}"/>
              </a:ext>
            </a:extLst>
          </p:cNvPr>
          <p:cNvSpPr/>
          <p:nvPr/>
        </p:nvSpPr>
        <p:spPr>
          <a:xfrm rot="7679929">
            <a:off x="6847072" y="3027081"/>
            <a:ext cx="727969" cy="49271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5BC560-B6FC-4B64-A35C-7271B076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US" dirty="0"/>
              <a:t>Step 6: Git </a:t>
            </a:r>
            <a:r>
              <a:rPr lang="en-US" dirty="0" err="1"/>
              <a:t>Gui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7D90DE-DA5D-4F6C-9A49-F9887534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7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5BC560-B6FC-4B64-A35C-7271B076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7D90DE-DA5D-4F6C-9A49-F9887534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</a:pPr>
            <a:r>
              <a:rPr lang="en-US" dirty="0"/>
              <a:t>WHY GITHUB?</a:t>
            </a:r>
            <a:endParaRPr dirty="0"/>
          </a:p>
        </p:txBody>
      </p:sp>
      <p:sp>
        <p:nvSpPr>
          <p:cNvPr id="114" name="Google Shape;114;p2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provides a way for multiple people to work on the project at the same time!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used professionally by major tech companies.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It’s a great tool for maintaining version control.</a:t>
            </a: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software is already on the university’s computers.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0D5AA-ED92-493B-BA15-060AE792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F1854-CD70-4A1F-9A55-94D7B1C38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Version Control: It’s the process of tracking and making changes to code, in school projects this don’t matter too much, but in bigger projects(aka finals, 10k lines of code) this MATTERS.</a:t>
            </a:r>
          </a:p>
          <a:p>
            <a:r>
              <a:rPr lang="en-US" dirty="0"/>
              <a:t>Git: A open source (anyone can edit it/ FREEEEEE) program for tracking changes in files.</a:t>
            </a:r>
          </a:p>
          <a:p>
            <a:r>
              <a:rPr lang="en-US" dirty="0"/>
              <a:t>Repository(repo) : A bunch of code in a folder, either on the web or on your computer.</a:t>
            </a:r>
          </a:p>
          <a:p>
            <a:r>
              <a:rPr lang="en-US" dirty="0"/>
              <a:t>Main: The default development branch, where unless you change it, all you edits will happen here and affect all the things. </a:t>
            </a:r>
          </a:p>
          <a:p>
            <a:r>
              <a:rPr lang="en-US" dirty="0"/>
              <a:t>Branch: A parallel copy of a repo,  residing in the same repo. Useful for VERSION CONTROLL, you can mess with stuff on here without affecting MAIN and can merge it back into main when you want.</a:t>
            </a:r>
          </a:p>
          <a:p>
            <a:r>
              <a:rPr lang="en-US" dirty="0"/>
              <a:t>Fork: This is making a personal copy of someone else’s REPO for your use. It can be Merged back into the original at ANY time.</a:t>
            </a:r>
          </a:p>
        </p:txBody>
      </p:sp>
    </p:spTree>
    <p:extLst>
      <p:ext uri="{BB962C8B-B14F-4D97-AF65-F5344CB8AC3E}">
        <p14:creationId xmlns:p14="http://schemas.microsoft.com/office/powerpoint/2010/main" val="277020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0AB5D9-7042-46ED-965B-3ECE2E15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US" dirty="0"/>
              <a:t>TERMINOLOGY (Words… So Many Words…)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B01DC44-8DC5-4966-8D0F-557E87C1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r>
              <a:rPr lang="en-US" dirty="0"/>
              <a:t>Pull Request: This is how we merge either a branch or a fork back into the MAIN codebase</a:t>
            </a:r>
          </a:p>
          <a:p>
            <a:r>
              <a:rPr lang="en-US" dirty="0"/>
              <a:t>Git Clone: This is where we copy a remote repo (such as one on the internet) to our computer</a:t>
            </a:r>
          </a:p>
          <a:p>
            <a:r>
              <a:rPr lang="en-US" dirty="0"/>
              <a:t>Git Checkout: This is how we change branches on a local repository (ADVANCED TOPIC)</a:t>
            </a:r>
          </a:p>
          <a:p>
            <a:r>
              <a:rPr lang="en-US" dirty="0"/>
              <a:t>Git Add(or Stage): This preps the changes you’ve made to be sent back to the remote repository on </a:t>
            </a:r>
            <a:r>
              <a:rPr lang="en-US" dirty="0" err="1"/>
              <a:t>github</a:t>
            </a:r>
            <a:r>
              <a:rPr lang="en-US" dirty="0"/>
              <a:t>. They then need to be committed</a:t>
            </a:r>
          </a:p>
          <a:p>
            <a:r>
              <a:rPr lang="en-US" dirty="0"/>
              <a:t>Git Commit: This records the changes you’ve made, and in this step, you add a MESSAGE on what you’ve changed.</a:t>
            </a:r>
          </a:p>
          <a:p>
            <a:r>
              <a:rPr lang="en-US" dirty="0"/>
              <a:t>Git Push: This pushes your changes on your local machine to the remote repository.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1fb19a984_1_23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500" cy="85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1 - Get an Account</a:t>
            </a:r>
            <a:endParaRPr/>
          </a:p>
        </p:txBody>
      </p:sp>
      <p:sp>
        <p:nvSpPr>
          <p:cNvPr id="120" name="Google Shape;120;g111fb19a984_1_23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5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/>
            <a:r>
              <a:rPr lang="en-US" dirty="0"/>
              <a:t>Google </a:t>
            </a:r>
            <a:r>
              <a:rPr lang="en-US" dirty="0" err="1"/>
              <a:t>Github</a:t>
            </a:r>
            <a:endParaRPr dirty="0"/>
          </a:p>
          <a:p>
            <a:pPr marL="342900" indent="-342900"/>
            <a:r>
              <a:rPr lang="en-US" dirty="0"/>
              <a:t>Go to main webpage</a:t>
            </a:r>
            <a:endParaRPr dirty="0"/>
          </a:p>
          <a:p>
            <a:pPr marL="342900" indent="-342900"/>
            <a:r>
              <a:rPr lang="en-US" dirty="0"/>
              <a:t>Look at the top right for the sign up</a:t>
            </a:r>
            <a:endParaRPr dirty="0"/>
          </a:p>
          <a:p>
            <a:pPr marL="342900" indent="-342900"/>
            <a:r>
              <a:rPr lang="en-US" dirty="0"/>
              <a:t>Follow the prompts</a:t>
            </a:r>
            <a:endParaRPr dirty="0"/>
          </a:p>
          <a:p>
            <a:pPr marL="342900" indent="-342900"/>
            <a:r>
              <a:rPr lang="en-US" dirty="0"/>
              <a:t>NOTE: You can have multiple emails connected to one account, so don’t worry about if you should use your angelo.edu email or your personal one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1fb19a984_1_15"/>
          <p:cNvSpPr txBox="1">
            <a:spLocks noGrp="1"/>
          </p:cNvSpPr>
          <p:nvPr>
            <p:ph type="title"/>
          </p:nvPr>
        </p:nvSpPr>
        <p:spPr>
          <a:xfrm>
            <a:off x="1429566" y="1045445"/>
            <a:ext cx="9238500" cy="85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 2: Create a Personal Access Token (PAT)</a:t>
            </a:r>
            <a:endParaRPr dirty="0"/>
          </a:p>
        </p:txBody>
      </p:sp>
      <p:sp>
        <p:nvSpPr>
          <p:cNvPr id="144" name="Google Shape;144;g111fb19a984_1_15"/>
          <p:cNvSpPr txBox="1">
            <a:spLocks noGrp="1"/>
          </p:cNvSpPr>
          <p:nvPr>
            <p:ph type="body" idx="1"/>
          </p:nvPr>
        </p:nvSpPr>
        <p:spPr>
          <a:xfrm>
            <a:off x="1429566" y="2286000"/>
            <a:ext cx="9238500" cy="381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the Icon on the top right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Go to Settings.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On the Left, Click on Developer Settings.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Click on Personal Access Token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Generate a New Token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Name it, set when it expires, select all the checkboxes.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COPY IT, THIS IS THE ONLY TIME YOU WILL SEE IT, EMAIL IT TO YOURSELF</a:t>
            </a:r>
            <a:endParaRPr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AF0C149-7034-44EC-A554-8FC61C34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938" y="2286000"/>
            <a:ext cx="2238687" cy="80021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E79B394-2A09-4D30-96A0-6159BE4FE081}"/>
              </a:ext>
            </a:extLst>
          </p:cNvPr>
          <p:cNvSpPr/>
          <p:nvPr/>
        </p:nvSpPr>
        <p:spPr>
          <a:xfrm rot="9664787">
            <a:off x="6587231" y="2141365"/>
            <a:ext cx="958789" cy="4001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759FD5E4-2933-4682-B285-3B42CEC3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140" y="0"/>
            <a:ext cx="1933926" cy="68580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27D171-5486-409E-88A3-6B39B2221B98}"/>
              </a:ext>
            </a:extLst>
          </p:cNvPr>
          <p:cNvSpPr/>
          <p:nvPr/>
        </p:nvSpPr>
        <p:spPr>
          <a:xfrm rot="1829480">
            <a:off x="8084206" y="6142954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513B74-2DF8-47CC-AB46-616E2F227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413" y="3605077"/>
            <a:ext cx="2076740" cy="113363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5EBF5-D564-4FD9-9D84-F95102A37553}"/>
              </a:ext>
            </a:extLst>
          </p:cNvPr>
          <p:cNvSpPr/>
          <p:nvPr/>
        </p:nvSpPr>
        <p:spPr>
          <a:xfrm rot="8544131">
            <a:off x="6989005" y="4035641"/>
            <a:ext cx="781235" cy="3107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35238F-F76E-4AD3-AC92-B6735687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US" dirty="0"/>
              <a:t>Step 3: Creating a Repository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5818E-171C-4F39-A6FF-5A6C9EAE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pPr marL="474345" indent="-342900">
              <a:buFont typeface="+mj-lt"/>
              <a:buAutoNum type="arabicPeriod"/>
            </a:pPr>
            <a:r>
              <a:rPr lang="en-US" dirty="0"/>
              <a:t>Click the cat logo on the upper Left</a:t>
            </a:r>
          </a:p>
          <a:p>
            <a:pPr marL="474345" indent="-342900">
              <a:buFont typeface="+mj-lt"/>
              <a:buAutoNum type="arabicPeriod"/>
            </a:pPr>
            <a:r>
              <a:rPr lang="en-US" dirty="0"/>
              <a:t>Click on the New Button</a:t>
            </a:r>
          </a:p>
          <a:p>
            <a:pPr marL="474345" indent="-342900">
              <a:buFont typeface="+mj-lt"/>
              <a:buAutoNum type="arabicPeriod"/>
            </a:pPr>
            <a:r>
              <a:rPr lang="en-US" dirty="0"/>
              <a:t>Give it a name, make this first one private, and click the add README file</a:t>
            </a:r>
          </a:p>
          <a:p>
            <a:pPr marL="474345" indent="-342900">
              <a:buFont typeface="+mj-lt"/>
              <a:buAutoNum type="arabicPeriod"/>
            </a:pPr>
            <a:r>
              <a:rPr lang="en-US" dirty="0"/>
              <a:t>Then Hit click create.</a:t>
            </a:r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2F0CC29-E50C-4617-81C9-C9E6F364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219" y="2076129"/>
            <a:ext cx="3029373" cy="18100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CA4EDCF-3A7F-4B38-8B60-59233BF9287D}"/>
              </a:ext>
            </a:extLst>
          </p:cNvPr>
          <p:cNvSpPr/>
          <p:nvPr/>
        </p:nvSpPr>
        <p:spPr>
          <a:xfrm rot="8340207">
            <a:off x="11065303" y="2409302"/>
            <a:ext cx="844848" cy="33590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5BC560-B6FC-4B64-A35C-7271B076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US" dirty="0"/>
              <a:t>Step 4: Fork a Repository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7D90DE-DA5D-4F6C-9A49-F9887534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pPr marL="474345" indent="-3429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2"/>
              </a:rPr>
              <a:t>https://github.com/AngeloStateCS/GitWorkshop</a:t>
            </a:r>
            <a:r>
              <a:rPr lang="en-US" dirty="0"/>
              <a:t> </a:t>
            </a:r>
          </a:p>
          <a:p>
            <a:pPr marL="474345" indent="-342900">
              <a:buFont typeface="+mj-lt"/>
              <a:buAutoNum type="arabicPeriod"/>
            </a:pPr>
            <a:r>
              <a:rPr lang="en-US" dirty="0"/>
              <a:t>Hit the Fork button on the top right.</a:t>
            </a:r>
          </a:p>
          <a:p>
            <a:pPr marL="474345" indent="-342900">
              <a:buFont typeface="+mj-lt"/>
              <a:buAutoNum type="arabicPeriod"/>
            </a:pPr>
            <a:r>
              <a:rPr lang="en-US" dirty="0"/>
              <a:t>And BOOM you got a copy of it on your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924F79-A007-457E-9CE5-301405876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45" y="2076261"/>
            <a:ext cx="3858163" cy="135273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BFF112F-1F69-471F-8F52-67372E393C49}"/>
              </a:ext>
            </a:extLst>
          </p:cNvPr>
          <p:cNvSpPr/>
          <p:nvPr/>
        </p:nvSpPr>
        <p:spPr>
          <a:xfrm rot="5137588">
            <a:off x="8708189" y="1899680"/>
            <a:ext cx="1003177" cy="42612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B5BC560-B6FC-4B64-A35C-7271B076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US" dirty="0"/>
              <a:t>Step 5: Getting it on the Local Machine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D7D90DE-DA5D-4F6C-9A49-F98875346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6000"/>
            <a:ext cx="9238434" cy="3810000"/>
          </a:xfrm>
        </p:spPr>
        <p:txBody>
          <a:bodyPr/>
          <a:lstStyle/>
          <a:p>
            <a:r>
              <a:rPr lang="en-US" dirty="0"/>
              <a:t>Note: We’re </a:t>
            </a:r>
            <a:r>
              <a:rPr lang="en-US" dirty="0" err="1"/>
              <a:t>gonna</a:t>
            </a:r>
            <a:r>
              <a:rPr lang="en-US" dirty="0"/>
              <a:t> teach you the git GUI method here. This is the slower method, but it doesn’t require teaching about the command line. If you </a:t>
            </a:r>
            <a:r>
              <a:rPr lang="en-US" dirty="0" err="1"/>
              <a:t>wanna</a:t>
            </a:r>
            <a:r>
              <a:rPr lang="en-US" dirty="0"/>
              <a:t> know how to do it the command line way, stay a bit after the end of the meeting and we’ll show </a:t>
            </a:r>
            <a:r>
              <a:rPr lang="en-US" dirty="0" err="1"/>
              <a:t>ya</a:t>
            </a:r>
            <a:r>
              <a:rPr lang="en-US" dirty="0"/>
              <a:t>.</a:t>
            </a:r>
          </a:p>
          <a:p>
            <a:r>
              <a:rPr lang="en-US" dirty="0"/>
              <a:t>Click on Code on your local fork. 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24DE50-CC7F-48C9-B5B2-53F86D6B1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07" y="3360046"/>
            <a:ext cx="5155884" cy="2965885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FF16633-67C9-412C-85CE-226832CD3A4C}"/>
              </a:ext>
            </a:extLst>
          </p:cNvPr>
          <p:cNvSpPr/>
          <p:nvPr/>
        </p:nvSpPr>
        <p:spPr>
          <a:xfrm rot="9838616">
            <a:off x="10051604" y="3335629"/>
            <a:ext cx="497150" cy="29074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9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392022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1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rtalVTI">
  <a:themeElements>
    <a:clrScheme name="AnalogousFromLightSeedLeftStep">
      <a:dk1>
        <a:srgbClr val="000000"/>
      </a:dk1>
      <a:lt1>
        <a:srgbClr val="FFFFFF"/>
      </a:lt1>
      <a:dk2>
        <a:srgbClr val="392022"/>
      </a:dk2>
      <a:lt2>
        <a:srgbClr val="E3E2E8"/>
      </a:lt2>
      <a:accent1>
        <a:srgbClr val="9FA47C"/>
      </a:accent1>
      <a:accent2>
        <a:srgbClr val="B09F78"/>
      </a:accent2>
      <a:accent3>
        <a:srgbClr val="BE9687"/>
      </a:accent3>
      <a:accent4>
        <a:srgbClr val="BA7F87"/>
      </a:accent4>
      <a:accent5>
        <a:srgbClr val="C391AD"/>
      </a:accent5>
      <a:accent6>
        <a:srgbClr val="BA7FB8"/>
      </a:accent6>
      <a:hlink>
        <a:srgbClr val="7169A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650</Words>
  <Application>Microsoft Office PowerPoint</Application>
  <PresentationFormat>Widescreen</PresentationFormat>
  <Paragraphs>53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Oswald Light</vt:lpstr>
      <vt:lpstr>Arial</vt:lpstr>
      <vt:lpstr>Oswald</vt:lpstr>
      <vt:lpstr>PortalVTI</vt:lpstr>
      <vt:lpstr>PortalVTI</vt:lpstr>
      <vt:lpstr>GITHUB  WORKSHOP</vt:lpstr>
      <vt:lpstr>WHY GITHUB?</vt:lpstr>
      <vt:lpstr>TERMINOLOGY</vt:lpstr>
      <vt:lpstr>TERMINOLOGY (Words… So Many Words…)</vt:lpstr>
      <vt:lpstr>Step 1 - Get an Account</vt:lpstr>
      <vt:lpstr>Step 2: Create a Personal Access Token (PAT)</vt:lpstr>
      <vt:lpstr>Step 3: Creating a Repository</vt:lpstr>
      <vt:lpstr>Step 4: Fork a Repository</vt:lpstr>
      <vt:lpstr>Step 5: Getting it on the Local Machine</vt:lpstr>
      <vt:lpstr>Step 5 (cont.)</vt:lpstr>
      <vt:lpstr>Step 6: Git Gui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 WORKSHOP</dc:title>
  <dc:creator>David Womack</dc:creator>
  <cp:lastModifiedBy>David Womack</cp:lastModifiedBy>
  <cp:revision>3</cp:revision>
  <dcterms:created xsi:type="dcterms:W3CDTF">2022-02-08T21:27:31Z</dcterms:created>
  <dcterms:modified xsi:type="dcterms:W3CDTF">2022-02-12T04:29:20Z</dcterms:modified>
</cp:coreProperties>
</file>