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9" r:id="rId4"/>
    <p:sldId id="258" r:id="rId5"/>
    <p:sldId id="260" r:id="rId6"/>
    <p:sldId id="300" r:id="rId7"/>
    <p:sldId id="265" r:id="rId8"/>
    <p:sldId id="267" r:id="rId9"/>
    <p:sldId id="269" r:id="rId10"/>
    <p:sldId id="262" r:id="rId11"/>
    <p:sldId id="263" r:id="rId12"/>
    <p:sldId id="261" r:id="rId13"/>
    <p:sldId id="266" r:id="rId14"/>
    <p:sldId id="264" r:id="rId15"/>
    <p:sldId id="268" r:id="rId16"/>
    <p:sldId id="270" r:id="rId17"/>
    <p:sldId id="271" r:id="rId18"/>
    <p:sldId id="272" r:id="rId19"/>
    <p:sldId id="273" r:id="rId20"/>
    <p:sldId id="274" r:id="rId21"/>
    <p:sldId id="277" r:id="rId22"/>
    <p:sldId id="275" r:id="rId23"/>
    <p:sldId id="276" r:id="rId24"/>
    <p:sldId id="279" r:id="rId25"/>
    <p:sldId id="294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5" r:id="rId41"/>
    <p:sldId id="296" r:id="rId42"/>
    <p:sldId id="297" r:id="rId43"/>
    <p:sldId id="299" r:id="rId44"/>
    <p:sldId id="298" r:id="rId45"/>
  </p:sldIdLst>
  <p:sldSz cx="9144000" cy="6858000" type="screen4x3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74" autoAdjust="0"/>
  </p:normalViewPr>
  <p:slideViewPr>
    <p:cSldViewPr>
      <p:cViewPr varScale="1">
        <p:scale>
          <a:sx n="71" d="100"/>
          <a:sy n="71" d="100"/>
        </p:scale>
        <p:origin x="-1356" y="-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2DA550-E0B8-46A4-A6D8-069E9B612C3C}" type="datetimeFigureOut">
              <a:rPr lang="en-GB" smtClean="0"/>
              <a:t>06/08/2017</a:t>
            </a:fld>
            <a:endParaRPr lang="en-GB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7FDAB-344D-4CF9-8AAF-04D57C93A69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200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7FDAB-344D-4CF9-8AAF-04D57C93A69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339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7FDAB-344D-4CF9-8AAF-04D57C93A691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868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5D80-9F65-433D-8644-C8D18C3CFA99}" type="datetimeFigureOut">
              <a:rPr lang="en-GB" smtClean="0"/>
              <a:t>06/08/2017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DC7D-58AD-4882-B077-61A6B8422E4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49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5D80-9F65-433D-8644-C8D18C3CFA99}" type="datetimeFigureOut">
              <a:rPr lang="en-GB" smtClean="0"/>
              <a:t>06/08/2017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DC7D-58AD-4882-B077-61A6B8422E4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214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5D80-9F65-433D-8644-C8D18C3CFA99}" type="datetimeFigureOut">
              <a:rPr lang="en-GB" smtClean="0"/>
              <a:t>06/08/2017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DC7D-58AD-4882-B077-61A6B8422E4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220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5D80-9F65-433D-8644-C8D18C3CFA99}" type="datetimeFigureOut">
              <a:rPr lang="en-GB" smtClean="0"/>
              <a:t>06/08/2017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DC7D-58AD-4882-B077-61A6B8422E4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820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5D80-9F65-433D-8644-C8D18C3CFA99}" type="datetimeFigureOut">
              <a:rPr lang="en-GB" smtClean="0"/>
              <a:t>06/08/2017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DC7D-58AD-4882-B077-61A6B8422E4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71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5D80-9F65-433D-8644-C8D18C3CFA99}" type="datetimeFigureOut">
              <a:rPr lang="en-GB" smtClean="0"/>
              <a:t>06/08/2017</a:t>
            </a:fld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DC7D-58AD-4882-B077-61A6B8422E4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887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5D80-9F65-433D-8644-C8D18C3CFA99}" type="datetimeFigureOut">
              <a:rPr lang="en-GB" smtClean="0"/>
              <a:t>06/08/2017</a:t>
            </a:fld>
            <a:endParaRPr lang="en-GB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DC7D-58AD-4882-B077-61A6B8422E4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7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5D80-9F65-433D-8644-C8D18C3CFA99}" type="datetimeFigureOut">
              <a:rPr lang="en-GB" smtClean="0"/>
              <a:t>06/08/2017</a:t>
            </a:fld>
            <a:endParaRPr lang="en-GB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DC7D-58AD-4882-B077-61A6B8422E4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64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5D80-9F65-433D-8644-C8D18C3CFA99}" type="datetimeFigureOut">
              <a:rPr lang="en-GB" smtClean="0"/>
              <a:t>06/08/2017</a:t>
            </a:fld>
            <a:endParaRPr lang="en-GB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DC7D-58AD-4882-B077-61A6B8422E4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15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5D80-9F65-433D-8644-C8D18C3CFA99}" type="datetimeFigureOut">
              <a:rPr lang="en-GB" smtClean="0"/>
              <a:t>06/08/2017</a:t>
            </a:fld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DC7D-58AD-4882-B077-61A6B8422E4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860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5D80-9F65-433D-8644-C8D18C3CFA99}" type="datetimeFigureOut">
              <a:rPr lang="en-GB" smtClean="0"/>
              <a:t>06/08/2017</a:t>
            </a:fld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DC7D-58AD-4882-B077-61A6B8422E4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352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85D80-9F65-433D-8644-C8D18C3CFA99}" type="datetimeFigureOut">
              <a:rPr lang="en-GB" smtClean="0"/>
              <a:t>06/08/2017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ADC7D-58AD-4882-B077-61A6B8422E4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86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iki.ds.unipi.gr/download/attachments/44367916/worddav7d4d726ede785156a3cec903f0b1242d.png?version=1&amp;modificationDate=1499334293000&amp;api=v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21" y="144882"/>
            <a:ext cx="6406784" cy="659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Rectángulo redondeado"/>
          <p:cNvSpPr/>
          <p:nvPr/>
        </p:nvSpPr>
        <p:spPr>
          <a:xfrm>
            <a:off x="4644008" y="186148"/>
            <a:ext cx="3024336" cy="825322"/>
          </a:xfrm>
          <a:prstGeom prst="round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262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ESPD-EDM-02.00.00-asciidoc\espd-data-model\docs\src\main\asciidoc\images\PaymentOfTaxes_EO_mock-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116632"/>
            <a:ext cx="9572625" cy="602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Rectángulo redondeado"/>
          <p:cNvSpPr/>
          <p:nvPr/>
        </p:nvSpPr>
        <p:spPr>
          <a:xfrm>
            <a:off x="3563888" y="2564904"/>
            <a:ext cx="5580112" cy="1872208"/>
          </a:xfrm>
          <a:prstGeom prst="round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4 CuadroTexto"/>
          <p:cNvSpPr txBox="1"/>
          <p:nvPr/>
        </p:nvSpPr>
        <p:spPr>
          <a:xfrm>
            <a:off x="899592" y="2767073"/>
            <a:ext cx="2088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B050"/>
                </a:solidFill>
              </a:rPr>
              <a:t>This property is shown only if the answer to the previous QUESTION is ‘Yes’</a:t>
            </a:r>
            <a:endParaRPr lang="en-GB" dirty="0">
              <a:solidFill>
                <a:srgbClr val="00B050"/>
              </a:solidFill>
            </a:endParaRPr>
          </a:p>
        </p:txBody>
      </p:sp>
      <p:cxnSp>
        <p:nvCxnSpPr>
          <p:cNvPr id="7" name="6 Conector recto de flecha"/>
          <p:cNvCxnSpPr>
            <a:stCxn id="5" idx="3"/>
            <a:endCxn id="4" idx="1"/>
          </p:cNvCxnSpPr>
          <p:nvPr/>
        </p:nvCxnSpPr>
        <p:spPr>
          <a:xfrm flipV="1">
            <a:off x="2987824" y="3501008"/>
            <a:ext cx="576064" cy="4729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Elipse"/>
          <p:cNvSpPr/>
          <p:nvPr/>
        </p:nvSpPr>
        <p:spPr>
          <a:xfrm>
            <a:off x="8980381" y="2755015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4</a:t>
            </a:r>
            <a:endParaRPr lang="en-GB" sz="1200" dirty="0"/>
          </a:p>
        </p:txBody>
      </p:sp>
      <p:sp>
        <p:nvSpPr>
          <p:cNvPr id="11" name="10 Elipse"/>
          <p:cNvSpPr/>
          <p:nvPr/>
        </p:nvSpPr>
        <p:spPr>
          <a:xfrm>
            <a:off x="8980381" y="4020844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12" name="11 Elipse"/>
          <p:cNvSpPr/>
          <p:nvPr/>
        </p:nvSpPr>
        <p:spPr>
          <a:xfrm>
            <a:off x="8980381" y="4951051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6</a:t>
            </a:r>
            <a:endParaRPr lang="en-GB" sz="1200" dirty="0"/>
          </a:p>
        </p:txBody>
      </p:sp>
      <p:sp>
        <p:nvSpPr>
          <p:cNvPr id="13" name="12 Elipse"/>
          <p:cNvSpPr/>
          <p:nvPr/>
        </p:nvSpPr>
        <p:spPr>
          <a:xfrm>
            <a:off x="8980381" y="5328504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smtClean="0"/>
              <a:t>7</a:t>
            </a:r>
            <a:endParaRPr lang="en-GB" sz="1200" dirty="0"/>
          </a:p>
        </p:txBody>
      </p:sp>
      <p:sp>
        <p:nvSpPr>
          <p:cNvPr id="14" name="13 Elipse"/>
          <p:cNvSpPr/>
          <p:nvPr/>
        </p:nvSpPr>
        <p:spPr>
          <a:xfrm>
            <a:off x="8980381" y="5702192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smtClean="0"/>
              <a:t>8</a:t>
            </a:r>
            <a:endParaRPr lang="en-GB" sz="1200" dirty="0"/>
          </a:p>
        </p:txBody>
      </p:sp>
      <p:sp>
        <p:nvSpPr>
          <p:cNvPr id="15" name="14 CuadroTexto"/>
          <p:cNvSpPr txBox="1"/>
          <p:nvPr/>
        </p:nvSpPr>
        <p:spPr>
          <a:xfrm>
            <a:off x="8970820" y="399855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 smtClean="0">
                <a:solidFill>
                  <a:schemeClr val="bg1"/>
                </a:solidFill>
              </a:rPr>
              <a:t>5</a:t>
            </a: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20" name="19 Elipse"/>
          <p:cNvSpPr/>
          <p:nvPr/>
        </p:nvSpPr>
        <p:spPr>
          <a:xfrm>
            <a:off x="8980381" y="1342853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2</a:t>
            </a:r>
          </a:p>
        </p:txBody>
      </p:sp>
      <p:sp>
        <p:nvSpPr>
          <p:cNvPr id="24" name="23 Elipse"/>
          <p:cNvSpPr/>
          <p:nvPr/>
        </p:nvSpPr>
        <p:spPr>
          <a:xfrm>
            <a:off x="8980381" y="1804348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3</a:t>
            </a:r>
            <a:endParaRPr lang="en-GB" sz="1200" dirty="0"/>
          </a:p>
        </p:txBody>
      </p:sp>
      <p:sp>
        <p:nvSpPr>
          <p:cNvPr id="2" name="1 Rectángulo"/>
          <p:cNvSpPr/>
          <p:nvPr/>
        </p:nvSpPr>
        <p:spPr>
          <a:xfrm>
            <a:off x="-12004" y="1680949"/>
            <a:ext cx="1224136" cy="416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15 Elipse"/>
          <p:cNvSpPr/>
          <p:nvPr/>
        </p:nvSpPr>
        <p:spPr>
          <a:xfrm>
            <a:off x="-371377" y="1118988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606548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ESPD-EDM-02.00.00-asciidoc\espd-data-model\docs\src\main\asciidoc\images\PaymentOfTaxes_EO_mock-up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25" y="404664"/>
            <a:ext cx="8526463" cy="561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Rectángulo redondeado"/>
          <p:cNvSpPr/>
          <p:nvPr/>
        </p:nvSpPr>
        <p:spPr>
          <a:xfrm>
            <a:off x="3779912" y="2564904"/>
            <a:ext cx="5184576" cy="1872208"/>
          </a:xfrm>
          <a:prstGeom prst="round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4 CuadroTexto"/>
          <p:cNvSpPr txBox="1"/>
          <p:nvPr/>
        </p:nvSpPr>
        <p:spPr>
          <a:xfrm>
            <a:off x="1301387" y="2764340"/>
            <a:ext cx="2088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B050"/>
                </a:solidFill>
              </a:rPr>
              <a:t>This group of property is shown only if the answer to the previous QUESTION is ‘No’</a:t>
            </a:r>
            <a:endParaRPr lang="en-GB" dirty="0">
              <a:solidFill>
                <a:srgbClr val="00B050"/>
              </a:solidFill>
            </a:endParaRPr>
          </a:p>
        </p:txBody>
      </p:sp>
      <p:cxnSp>
        <p:nvCxnSpPr>
          <p:cNvPr id="7" name="6 Conector recto de flecha"/>
          <p:cNvCxnSpPr>
            <a:stCxn id="5" idx="3"/>
            <a:endCxn id="4" idx="1"/>
          </p:cNvCxnSpPr>
          <p:nvPr/>
        </p:nvCxnSpPr>
        <p:spPr>
          <a:xfrm flipV="1">
            <a:off x="3389619" y="3501008"/>
            <a:ext cx="390293" cy="1996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Elipse"/>
          <p:cNvSpPr/>
          <p:nvPr/>
        </p:nvSpPr>
        <p:spPr>
          <a:xfrm>
            <a:off x="8820472" y="3205443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9</a:t>
            </a:r>
            <a:endParaRPr lang="en-GB" sz="1200" dirty="0"/>
          </a:p>
        </p:txBody>
      </p:sp>
      <p:sp>
        <p:nvSpPr>
          <p:cNvPr id="10" name="9 Elipse"/>
          <p:cNvSpPr/>
          <p:nvPr/>
        </p:nvSpPr>
        <p:spPr>
          <a:xfrm>
            <a:off x="8820472" y="3645024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8770210" y="3629258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 smtClean="0">
                <a:solidFill>
                  <a:schemeClr val="bg1"/>
                </a:solidFill>
              </a:rPr>
              <a:t>10</a:t>
            </a: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647943" y="1772816"/>
            <a:ext cx="1224136" cy="416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9331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ESPD-EDM-02.00.00-asciidoc\espd-data-model\docs\src\main\asciidoc\images\PaymentOfTaxes_CA_mock-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36712" y="610922"/>
            <a:ext cx="11687175" cy="623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 redondeado"/>
          <p:cNvSpPr/>
          <p:nvPr/>
        </p:nvSpPr>
        <p:spPr>
          <a:xfrm>
            <a:off x="-1791274" y="1804944"/>
            <a:ext cx="11600604" cy="496742"/>
          </a:xfrm>
          <a:prstGeom prst="round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5 CuadroTexto"/>
          <p:cNvSpPr txBox="1"/>
          <p:nvPr/>
        </p:nvSpPr>
        <p:spPr>
          <a:xfrm>
            <a:off x="9900592" y="1844824"/>
            <a:ext cx="1747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B050"/>
                </a:solidFill>
              </a:rPr>
              <a:t>EU </a:t>
            </a:r>
            <a:r>
              <a:rPr lang="en-GB" b="1" dirty="0" err="1" smtClean="0">
                <a:solidFill>
                  <a:srgbClr val="00B050"/>
                </a:solidFill>
              </a:rPr>
              <a:t>PoT</a:t>
            </a:r>
            <a:r>
              <a:rPr lang="en-GB" b="1" dirty="0" smtClean="0">
                <a:solidFill>
                  <a:srgbClr val="00B050"/>
                </a:solidFill>
              </a:rPr>
              <a:t> Criterion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-1750752" y="2492896"/>
            <a:ext cx="11600604" cy="864096"/>
          </a:xfrm>
          <a:prstGeom prst="round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7 CuadroTexto"/>
          <p:cNvSpPr txBox="1"/>
          <p:nvPr/>
        </p:nvSpPr>
        <p:spPr>
          <a:xfrm>
            <a:off x="9864907" y="2728656"/>
            <a:ext cx="1765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B050"/>
                </a:solidFill>
              </a:rPr>
              <a:t>FI </a:t>
            </a:r>
            <a:r>
              <a:rPr lang="en-GB" b="1" dirty="0" err="1" smtClean="0">
                <a:solidFill>
                  <a:srgbClr val="00B050"/>
                </a:solidFill>
              </a:rPr>
              <a:t>PoT</a:t>
            </a:r>
            <a:r>
              <a:rPr lang="en-GB" b="1" dirty="0" smtClean="0">
                <a:solidFill>
                  <a:srgbClr val="00B050"/>
                </a:solidFill>
              </a:rPr>
              <a:t> Criterion I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-1764704" y="3356992"/>
            <a:ext cx="11600604" cy="1152128"/>
          </a:xfrm>
          <a:prstGeom prst="round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9 CuadroTexto"/>
          <p:cNvSpPr txBox="1"/>
          <p:nvPr/>
        </p:nvSpPr>
        <p:spPr>
          <a:xfrm>
            <a:off x="9850955" y="3707740"/>
            <a:ext cx="182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B050"/>
                </a:solidFill>
              </a:rPr>
              <a:t>FI </a:t>
            </a:r>
            <a:r>
              <a:rPr lang="en-GB" b="1" dirty="0" err="1" smtClean="0">
                <a:solidFill>
                  <a:srgbClr val="00B050"/>
                </a:solidFill>
              </a:rPr>
              <a:t>PoT</a:t>
            </a:r>
            <a:r>
              <a:rPr lang="en-GB" b="1" dirty="0" smtClean="0">
                <a:solidFill>
                  <a:srgbClr val="00B050"/>
                </a:solidFill>
              </a:rPr>
              <a:t> Criterion II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11" name="10 Rectángulo redondeado"/>
          <p:cNvSpPr/>
          <p:nvPr/>
        </p:nvSpPr>
        <p:spPr>
          <a:xfrm>
            <a:off x="-1764704" y="4509120"/>
            <a:ext cx="11600604" cy="936104"/>
          </a:xfrm>
          <a:prstGeom prst="round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11 CuadroTexto"/>
          <p:cNvSpPr txBox="1"/>
          <p:nvPr/>
        </p:nvSpPr>
        <p:spPr>
          <a:xfrm>
            <a:off x="9850955" y="4753610"/>
            <a:ext cx="1886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B050"/>
                </a:solidFill>
              </a:rPr>
              <a:t>FI </a:t>
            </a:r>
            <a:r>
              <a:rPr lang="en-GB" b="1" dirty="0" err="1" smtClean="0">
                <a:solidFill>
                  <a:srgbClr val="00B050"/>
                </a:solidFill>
              </a:rPr>
              <a:t>PoT</a:t>
            </a:r>
            <a:r>
              <a:rPr lang="en-GB" b="1" dirty="0" smtClean="0">
                <a:solidFill>
                  <a:srgbClr val="00B050"/>
                </a:solidFill>
              </a:rPr>
              <a:t> Criterion III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13" name="12 Rectángulo redondeado"/>
          <p:cNvSpPr/>
          <p:nvPr/>
        </p:nvSpPr>
        <p:spPr>
          <a:xfrm>
            <a:off x="-1764704" y="5445224"/>
            <a:ext cx="11600604" cy="1080120"/>
          </a:xfrm>
          <a:prstGeom prst="round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13 CuadroTexto"/>
          <p:cNvSpPr txBox="1"/>
          <p:nvPr/>
        </p:nvSpPr>
        <p:spPr>
          <a:xfrm>
            <a:off x="9850955" y="5795972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B050"/>
                </a:solidFill>
              </a:rPr>
              <a:t>FI </a:t>
            </a:r>
            <a:r>
              <a:rPr lang="en-GB" b="1" dirty="0" err="1" smtClean="0">
                <a:solidFill>
                  <a:srgbClr val="00B050"/>
                </a:solidFill>
              </a:rPr>
              <a:t>PoT</a:t>
            </a:r>
            <a:r>
              <a:rPr lang="en-GB" b="1" dirty="0" smtClean="0">
                <a:solidFill>
                  <a:srgbClr val="00B050"/>
                </a:solidFill>
              </a:rPr>
              <a:t> Criterion IV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15" name="14 Elipse"/>
          <p:cNvSpPr/>
          <p:nvPr/>
        </p:nvSpPr>
        <p:spPr>
          <a:xfrm>
            <a:off x="9662911" y="2125323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</a:t>
            </a:r>
            <a:endParaRPr lang="en-GB" sz="1200" dirty="0"/>
          </a:p>
        </p:txBody>
      </p:sp>
      <p:sp>
        <p:nvSpPr>
          <p:cNvPr id="16" name="15 Elipse"/>
          <p:cNvSpPr/>
          <p:nvPr/>
        </p:nvSpPr>
        <p:spPr>
          <a:xfrm>
            <a:off x="9684568" y="3068960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2</a:t>
            </a:r>
          </a:p>
        </p:txBody>
      </p:sp>
      <p:sp>
        <p:nvSpPr>
          <p:cNvPr id="19" name="18 Elipse"/>
          <p:cNvSpPr/>
          <p:nvPr/>
        </p:nvSpPr>
        <p:spPr>
          <a:xfrm>
            <a:off x="9684568" y="4149080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3</a:t>
            </a:r>
          </a:p>
        </p:txBody>
      </p:sp>
      <p:sp>
        <p:nvSpPr>
          <p:cNvPr id="20" name="19 Elipse"/>
          <p:cNvSpPr/>
          <p:nvPr/>
        </p:nvSpPr>
        <p:spPr>
          <a:xfrm>
            <a:off x="9684568" y="5149659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4</a:t>
            </a:r>
          </a:p>
        </p:txBody>
      </p:sp>
      <p:sp>
        <p:nvSpPr>
          <p:cNvPr id="21" name="20 Elipse"/>
          <p:cNvSpPr/>
          <p:nvPr/>
        </p:nvSpPr>
        <p:spPr>
          <a:xfrm>
            <a:off x="9684568" y="6237312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792153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6" y="5752"/>
            <a:ext cx="9839325" cy="996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Elipse"/>
          <p:cNvSpPr/>
          <p:nvPr/>
        </p:nvSpPr>
        <p:spPr>
          <a:xfrm>
            <a:off x="2822151" y="3429000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6</a:t>
            </a:r>
            <a:endParaRPr lang="en-GB" sz="1200" dirty="0"/>
          </a:p>
        </p:txBody>
      </p:sp>
      <p:sp>
        <p:nvSpPr>
          <p:cNvPr id="4" name="3 Elipse"/>
          <p:cNvSpPr/>
          <p:nvPr/>
        </p:nvSpPr>
        <p:spPr>
          <a:xfrm>
            <a:off x="5580112" y="3442648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7</a:t>
            </a:r>
            <a:endParaRPr lang="en-GB" sz="1200" dirty="0"/>
          </a:p>
        </p:txBody>
      </p:sp>
      <p:sp>
        <p:nvSpPr>
          <p:cNvPr id="5" name="4 Elipse"/>
          <p:cNvSpPr/>
          <p:nvPr/>
        </p:nvSpPr>
        <p:spPr>
          <a:xfrm>
            <a:off x="8236399" y="4645603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smtClean="0"/>
              <a:t>8</a:t>
            </a:r>
            <a:endParaRPr lang="en-GB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45" y="2324372"/>
            <a:ext cx="228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4209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ESPD-EDM-02.00.00-asciidoc\espd-data-model\docs\src\main\asciidoc\images\PaymentOfTaxes_EO_mock-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1467" y="116632"/>
            <a:ext cx="9572625" cy="602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22 Rectángulo redondeado"/>
          <p:cNvSpPr/>
          <p:nvPr/>
        </p:nvSpPr>
        <p:spPr>
          <a:xfrm>
            <a:off x="-671568" y="2002488"/>
            <a:ext cx="3587384" cy="994464"/>
          </a:xfrm>
          <a:prstGeom prst="round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1 CuadroTexto"/>
          <p:cNvSpPr txBox="1"/>
          <p:nvPr/>
        </p:nvSpPr>
        <p:spPr>
          <a:xfrm>
            <a:off x="-88471" y="2114272"/>
            <a:ext cx="37243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chemeClr val="accent1">
                    <a:lumMod val="75000"/>
                  </a:schemeClr>
                </a:solidFill>
              </a:rPr>
              <a:t>Minimum threshold</a:t>
            </a:r>
            <a:r>
              <a:rPr lang="en-GB" sz="1400" dirty="0" smtClean="0">
                <a:solidFill>
                  <a:schemeClr val="accent1">
                    <a:lumMod val="75000"/>
                  </a:schemeClr>
                </a:solidFill>
              </a:rPr>
              <a:t>:  50€</a:t>
            </a:r>
          </a:p>
          <a:p>
            <a:r>
              <a:rPr lang="en-GB" sz="1400" b="1" dirty="0" smtClean="0">
                <a:solidFill>
                  <a:schemeClr val="accent1">
                    <a:lumMod val="75000"/>
                  </a:schemeClr>
                </a:solidFill>
              </a:rPr>
              <a:t>In case of debt please try to fulfil your obligation before tendering</a:t>
            </a:r>
            <a:endParaRPr lang="en-GB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11 Elipse"/>
          <p:cNvSpPr/>
          <p:nvPr/>
        </p:nvSpPr>
        <p:spPr>
          <a:xfrm>
            <a:off x="-612576" y="2133524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6</a:t>
            </a:r>
            <a:endParaRPr lang="en-GB" sz="1200" dirty="0"/>
          </a:p>
        </p:txBody>
      </p:sp>
      <p:sp>
        <p:nvSpPr>
          <p:cNvPr id="13" name="12 Elipse"/>
          <p:cNvSpPr/>
          <p:nvPr/>
        </p:nvSpPr>
        <p:spPr>
          <a:xfrm>
            <a:off x="-342695" y="2136927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7</a:t>
            </a:r>
            <a:endParaRPr lang="en-GB" sz="1200" dirty="0"/>
          </a:p>
        </p:txBody>
      </p:sp>
      <p:sp>
        <p:nvSpPr>
          <p:cNvPr id="14" name="13 Elipse"/>
          <p:cNvSpPr/>
          <p:nvPr/>
        </p:nvSpPr>
        <p:spPr>
          <a:xfrm>
            <a:off x="-353163" y="2499720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8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515096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" y="1017627"/>
            <a:ext cx="9054455" cy="5075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9 Elipse"/>
          <p:cNvSpPr/>
          <p:nvPr/>
        </p:nvSpPr>
        <p:spPr>
          <a:xfrm>
            <a:off x="2771800" y="1510666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2</a:t>
            </a:r>
          </a:p>
        </p:txBody>
      </p:sp>
      <p:sp>
        <p:nvSpPr>
          <p:cNvPr id="11" name="10 Elipse"/>
          <p:cNvSpPr/>
          <p:nvPr/>
        </p:nvSpPr>
        <p:spPr>
          <a:xfrm>
            <a:off x="3051643" y="1510666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3</a:t>
            </a:r>
          </a:p>
        </p:txBody>
      </p:sp>
      <p:sp>
        <p:nvSpPr>
          <p:cNvPr id="12" name="11 Elipse"/>
          <p:cNvSpPr/>
          <p:nvPr/>
        </p:nvSpPr>
        <p:spPr>
          <a:xfrm>
            <a:off x="3356053" y="1510666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4</a:t>
            </a:r>
          </a:p>
        </p:txBody>
      </p:sp>
      <p:sp>
        <p:nvSpPr>
          <p:cNvPr id="13" name="12 Elipse"/>
          <p:cNvSpPr/>
          <p:nvPr/>
        </p:nvSpPr>
        <p:spPr>
          <a:xfrm>
            <a:off x="3635896" y="1510666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736281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1" t="9052" r="9002" b="30819"/>
          <a:stretch/>
        </p:blipFill>
        <p:spPr bwMode="auto">
          <a:xfrm>
            <a:off x="-1044624" y="1196752"/>
            <a:ext cx="10752082" cy="4398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6225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5" t="9476" r="9092" b="15927"/>
          <a:stretch/>
        </p:blipFill>
        <p:spPr bwMode="auto">
          <a:xfrm>
            <a:off x="44408" y="1113789"/>
            <a:ext cx="9078384" cy="4607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Elipse"/>
          <p:cNvSpPr/>
          <p:nvPr/>
        </p:nvSpPr>
        <p:spPr>
          <a:xfrm>
            <a:off x="8532440" y="2276872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</a:t>
            </a:r>
            <a:endParaRPr lang="en-GB" sz="1200" dirty="0"/>
          </a:p>
        </p:txBody>
      </p:sp>
      <p:sp>
        <p:nvSpPr>
          <p:cNvPr id="7" name="6 Elipse"/>
          <p:cNvSpPr/>
          <p:nvPr/>
        </p:nvSpPr>
        <p:spPr>
          <a:xfrm>
            <a:off x="8532439" y="3068960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2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783672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1831" y="2132856"/>
            <a:ext cx="9896476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9686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238" y="1328738"/>
            <a:ext cx="10658476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4962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10" y="118600"/>
            <a:ext cx="7554380" cy="6620799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674879" y="2996952"/>
            <a:ext cx="20874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err="1" smtClean="0"/>
              <a:t>QualificationApplicationRequest</a:t>
            </a:r>
            <a:endParaRPr lang="en-GB" sz="1100" b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6388788" y="3076710"/>
            <a:ext cx="21691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err="1" smtClean="0"/>
              <a:t>QualificationApplicationResponse</a:t>
            </a:r>
            <a:endParaRPr lang="en-GB" sz="1100" b="1" dirty="0"/>
          </a:p>
        </p:txBody>
      </p:sp>
    </p:spTree>
    <p:extLst>
      <p:ext uri="{BB962C8B-B14F-4D97-AF65-F5344CB8AC3E}">
        <p14:creationId xmlns:p14="http://schemas.microsoft.com/office/powerpoint/2010/main" val="2625020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8" t="8729" r="10014" b="7220"/>
          <a:stretch/>
        </p:blipFill>
        <p:spPr bwMode="auto">
          <a:xfrm>
            <a:off x="-709449" y="409902"/>
            <a:ext cx="10484069" cy="6148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9885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5" t="9072" r="9999" b="11492"/>
          <a:stretch/>
        </p:blipFill>
        <p:spPr bwMode="auto">
          <a:xfrm>
            <a:off x="-618902" y="476672"/>
            <a:ext cx="10545097" cy="581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Elipse"/>
          <p:cNvSpPr/>
          <p:nvPr/>
        </p:nvSpPr>
        <p:spPr>
          <a:xfrm>
            <a:off x="9718789" y="1192425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</a:t>
            </a:r>
            <a:endParaRPr lang="en-GB" sz="1200" dirty="0"/>
          </a:p>
        </p:txBody>
      </p:sp>
      <p:sp>
        <p:nvSpPr>
          <p:cNvPr id="8" name="7 Elipse"/>
          <p:cNvSpPr/>
          <p:nvPr/>
        </p:nvSpPr>
        <p:spPr>
          <a:xfrm>
            <a:off x="9718789" y="1758528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2</a:t>
            </a:r>
            <a:endParaRPr lang="en-GB" sz="1200" dirty="0"/>
          </a:p>
        </p:txBody>
      </p:sp>
      <p:sp>
        <p:nvSpPr>
          <p:cNvPr id="9" name="8 Elipse"/>
          <p:cNvSpPr/>
          <p:nvPr/>
        </p:nvSpPr>
        <p:spPr>
          <a:xfrm>
            <a:off x="9718789" y="2492896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3</a:t>
            </a:r>
            <a:endParaRPr lang="en-GB" sz="1200" dirty="0"/>
          </a:p>
        </p:txBody>
      </p:sp>
      <p:sp>
        <p:nvSpPr>
          <p:cNvPr id="10" name="9 Elipse"/>
          <p:cNvSpPr/>
          <p:nvPr/>
        </p:nvSpPr>
        <p:spPr>
          <a:xfrm>
            <a:off x="9718789" y="3047139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4</a:t>
            </a:r>
            <a:endParaRPr lang="en-GB" sz="1200" dirty="0"/>
          </a:p>
        </p:txBody>
      </p:sp>
      <p:sp>
        <p:nvSpPr>
          <p:cNvPr id="11" name="10 Elipse"/>
          <p:cNvSpPr/>
          <p:nvPr/>
        </p:nvSpPr>
        <p:spPr>
          <a:xfrm>
            <a:off x="9718789" y="3471864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5</a:t>
            </a:r>
            <a:endParaRPr lang="en-GB" sz="1200" dirty="0"/>
          </a:p>
        </p:txBody>
      </p:sp>
      <p:sp>
        <p:nvSpPr>
          <p:cNvPr id="12" name="11 Elipse"/>
          <p:cNvSpPr/>
          <p:nvPr/>
        </p:nvSpPr>
        <p:spPr>
          <a:xfrm>
            <a:off x="9718789" y="3896947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6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645206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5788" y="1519238"/>
            <a:ext cx="10315576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2717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66788" y="947738"/>
            <a:ext cx="11077576" cy="496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3886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4" t="15948" r="10093" b="59052"/>
          <a:stretch/>
        </p:blipFill>
        <p:spPr bwMode="auto">
          <a:xfrm>
            <a:off x="-396552" y="1628800"/>
            <a:ext cx="10562897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5810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1" t="32112" r="10456" b="38793"/>
          <a:stretch/>
        </p:blipFill>
        <p:spPr bwMode="auto">
          <a:xfrm>
            <a:off x="-324544" y="2067813"/>
            <a:ext cx="10421007" cy="2128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Elipse"/>
          <p:cNvSpPr/>
          <p:nvPr/>
        </p:nvSpPr>
        <p:spPr>
          <a:xfrm>
            <a:off x="9606780" y="2708920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</a:t>
            </a:r>
            <a:endParaRPr lang="en-GB" sz="1200" dirty="0"/>
          </a:p>
        </p:txBody>
      </p:sp>
      <p:sp>
        <p:nvSpPr>
          <p:cNvPr id="7" name="6 Elipse"/>
          <p:cNvSpPr/>
          <p:nvPr/>
        </p:nvSpPr>
        <p:spPr>
          <a:xfrm>
            <a:off x="9606779" y="3676556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2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6070001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1950" y="1804988"/>
            <a:ext cx="9867900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84133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7700" y="1233488"/>
            <a:ext cx="10439400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9324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9" t="34698" r="9850" b="14009"/>
          <a:stretch/>
        </p:blipFill>
        <p:spPr bwMode="auto">
          <a:xfrm>
            <a:off x="-756592" y="1412776"/>
            <a:ext cx="10531366" cy="3752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42270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8" t="21774" r="10225" b="42339"/>
          <a:stretch/>
        </p:blipFill>
        <p:spPr bwMode="auto">
          <a:xfrm>
            <a:off x="-756592" y="1772816"/>
            <a:ext cx="10500853" cy="262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Elipse"/>
          <p:cNvSpPr/>
          <p:nvPr/>
        </p:nvSpPr>
        <p:spPr>
          <a:xfrm>
            <a:off x="9238232" y="2481036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151334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749" y="600252"/>
            <a:ext cx="3972503" cy="5657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79023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1488" y="2376488"/>
            <a:ext cx="10086976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13342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250" y="1804988"/>
            <a:ext cx="10096500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13342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1" t="26940" r="9850" b="43965"/>
          <a:stretch/>
        </p:blipFill>
        <p:spPr bwMode="auto">
          <a:xfrm>
            <a:off x="-540568" y="2132856"/>
            <a:ext cx="10499835" cy="2128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96789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3" t="21210" r="9956" b="48186"/>
          <a:stretch/>
        </p:blipFill>
        <p:spPr bwMode="auto">
          <a:xfrm>
            <a:off x="-495321" y="1700808"/>
            <a:ext cx="10531366" cy="2238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Elipse"/>
          <p:cNvSpPr/>
          <p:nvPr/>
        </p:nvSpPr>
        <p:spPr>
          <a:xfrm>
            <a:off x="9478419" y="2433738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</a:t>
            </a:r>
            <a:endParaRPr lang="en-GB" sz="1200" dirty="0"/>
          </a:p>
        </p:txBody>
      </p:sp>
      <p:sp>
        <p:nvSpPr>
          <p:cNvPr id="4" name="3 Elipse"/>
          <p:cNvSpPr/>
          <p:nvPr/>
        </p:nvSpPr>
        <p:spPr>
          <a:xfrm>
            <a:off x="9468544" y="3349459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2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1645363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1275" y="1803400"/>
            <a:ext cx="11766550" cy="324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45363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28688" y="1233488"/>
            <a:ext cx="11001376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45363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4" t="15949" r="10093" b="26077"/>
          <a:stretch/>
        </p:blipFill>
        <p:spPr bwMode="auto">
          <a:xfrm>
            <a:off x="-900608" y="1340768"/>
            <a:ext cx="10562898" cy="4240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77502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1" t="38578" r="10456" b="21121"/>
          <a:stretch/>
        </p:blipFill>
        <p:spPr bwMode="auto">
          <a:xfrm>
            <a:off x="-828600" y="1625610"/>
            <a:ext cx="10421007" cy="2948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Elipse"/>
          <p:cNvSpPr/>
          <p:nvPr/>
        </p:nvSpPr>
        <p:spPr>
          <a:xfrm>
            <a:off x="6012160" y="1916832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2878862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62025" y="2376488"/>
            <a:ext cx="11068050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78862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62025" y="1804988"/>
            <a:ext cx="11068050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7886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4624"/>
            <a:ext cx="5221432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Rectángulo redondeado"/>
          <p:cNvSpPr/>
          <p:nvPr/>
        </p:nvSpPr>
        <p:spPr>
          <a:xfrm>
            <a:off x="3203848" y="3539748"/>
            <a:ext cx="4277275" cy="2316074"/>
          </a:xfrm>
          <a:prstGeom prst="roundRect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1637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5" t="18104" r="9123" b="8189"/>
          <a:stretch/>
        </p:blipFill>
        <p:spPr bwMode="auto">
          <a:xfrm>
            <a:off x="-540568" y="692696"/>
            <a:ext cx="10815145" cy="5391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61735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0" t="8190" r="9972" b="14440"/>
          <a:stretch/>
        </p:blipFill>
        <p:spPr bwMode="auto">
          <a:xfrm>
            <a:off x="-324544" y="565175"/>
            <a:ext cx="10499834" cy="5659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Elipse"/>
          <p:cNvSpPr/>
          <p:nvPr/>
        </p:nvSpPr>
        <p:spPr>
          <a:xfrm>
            <a:off x="9966709" y="1869073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</a:t>
            </a:r>
            <a:endParaRPr lang="en-GB" sz="1200" dirty="0"/>
          </a:p>
        </p:txBody>
      </p:sp>
      <p:sp>
        <p:nvSpPr>
          <p:cNvPr id="10" name="9 Elipse"/>
          <p:cNvSpPr/>
          <p:nvPr/>
        </p:nvSpPr>
        <p:spPr>
          <a:xfrm>
            <a:off x="9966709" y="2795216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2</a:t>
            </a:r>
            <a:endParaRPr lang="en-GB" sz="1200" dirty="0"/>
          </a:p>
        </p:txBody>
      </p:sp>
      <p:sp>
        <p:nvSpPr>
          <p:cNvPr id="11" name="10 Elipse"/>
          <p:cNvSpPr/>
          <p:nvPr/>
        </p:nvSpPr>
        <p:spPr>
          <a:xfrm>
            <a:off x="9966709" y="3284984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3</a:t>
            </a:r>
            <a:endParaRPr lang="en-GB" sz="1200" dirty="0"/>
          </a:p>
        </p:txBody>
      </p:sp>
      <p:sp>
        <p:nvSpPr>
          <p:cNvPr id="12" name="11 Elipse"/>
          <p:cNvSpPr/>
          <p:nvPr/>
        </p:nvSpPr>
        <p:spPr>
          <a:xfrm>
            <a:off x="9966709" y="3839227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4</a:t>
            </a:r>
            <a:endParaRPr lang="en-GB" sz="1200" dirty="0"/>
          </a:p>
        </p:txBody>
      </p:sp>
      <p:sp>
        <p:nvSpPr>
          <p:cNvPr id="13" name="12 Elipse"/>
          <p:cNvSpPr/>
          <p:nvPr/>
        </p:nvSpPr>
        <p:spPr>
          <a:xfrm>
            <a:off x="9966709" y="4263952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5</a:t>
            </a:r>
            <a:endParaRPr lang="en-GB" sz="1200" dirty="0"/>
          </a:p>
        </p:txBody>
      </p:sp>
      <p:sp>
        <p:nvSpPr>
          <p:cNvPr id="14" name="13 Elipse"/>
          <p:cNvSpPr/>
          <p:nvPr/>
        </p:nvSpPr>
        <p:spPr>
          <a:xfrm>
            <a:off x="9966709" y="4689035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6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5371799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image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785"/>
          <a:stretch/>
        </p:blipFill>
        <p:spPr bwMode="auto">
          <a:xfrm>
            <a:off x="683568" y="620688"/>
            <a:ext cx="7594977" cy="534066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2 Elipse"/>
          <p:cNvSpPr/>
          <p:nvPr/>
        </p:nvSpPr>
        <p:spPr>
          <a:xfrm>
            <a:off x="7884368" y="3179242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</a:t>
            </a:r>
            <a:endParaRPr lang="en-GB" sz="1200" dirty="0"/>
          </a:p>
        </p:txBody>
      </p:sp>
      <p:sp>
        <p:nvSpPr>
          <p:cNvPr id="5" name="4 Elipse"/>
          <p:cNvSpPr/>
          <p:nvPr/>
        </p:nvSpPr>
        <p:spPr>
          <a:xfrm>
            <a:off x="7884368" y="3493475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2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083764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4363" y="1423988"/>
            <a:ext cx="10372726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01266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57350" y="1423988"/>
            <a:ext cx="12458700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8764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Rectángulo redondeado"/>
          <p:cNvSpPr/>
          <p:nvPr/>
        </p:nvSpPr>
        <p:spPr>
          <a:xfrm>
            <a:off x="35496" y="46192"/>
            <a:ext cx="936104" cy="3576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smtClean="0">
                <a:solidFill>
                  <a:schemeClr val="accent1"/>
                </a:solidFill>
              </a:rPr>
              <a:t>EXCLUSION</a:t>
            </a:r>
            <a:endParaRPr lang="ca-ES" sz="1200" dirty="0">
              <a:solidFill>
                <a:schemeClr val="accent1"/>
              </a:solidFill>
            </a:endParaRPr>
          </a:p>
        </p:txBody>
      </p:sp>
      <p:sp>
        <p:nvSpPr>
          <p:cNvPr id="30" name="29 Rectángulo redondeado"/>
          <p:cNvSpPr/>
          <p:nvPr/>
        </p:nvSpPr>
        <p:spPr>
          <a:xfrm>
            <a:off x="859632" y="765607"/>
            <a:ext cx="1132685" cy="3576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a-ES" sz="1200" dirty="0" smtClean="0">
                <a:solidFill>
                  <a:schemeClr val="accent1"/>
                </a:solidFill>
              </a:rPr>
              <a:t>CONVICTIONS</a:t>
            </a:r>
            <a:endParaRPr lang="ca-ES" sz="1200" dirty="0">
              <a:solidFill>
                <a:schemeClr val="accent1"/>
              </a:solidFill>
            </a:endParaRPr>
          </a:p>
        </p:txBody>
      </p:sp>
      <p:sp>
        <p:nvSpPr>
          <p:cNvPr id="31" name="30 Rectángulo redondeado"/>
          <p:cNvSpPr/>
          <p:nvPr/>
        </p:nvSpPr>
        <p:spPr>
          <a:xfrm>
            <a:off x="859632" y="1700808"/>
            <a:ext cx="1370549" cy="3576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a-ES" sz="1200" dirty="0" smtClean="0">
                <a:solidFill>
                  <a:schemeClr val="accent1"/>
                </a:solidFill>
              </a:rPr>
              <a:t>CONTRIBUTIONS</a:t>
            </a:r>
            <a:endParaRPr lang="ca-ES" sz="1200" dirty="0">
              <a:solidFill>
                <a:schemeClr val="accent1"/>
              </a:solidFill>
            </a:endParaRPr>
          </a:p>
        </p:txBody>
      </p:sp>
      <p:sp>
        <p:nvSpPr>
          <p:cNvPr id="32" name="31 Rectángulo redondeado"/>
          <p:cNvSpPr/>
          <p:nvPr/>
        </p:nvSpPr>
        <p:spPr>
          <a:xfrm>
            <a:off x="859632" y="2564904"/>
            <a:ext cx="703309" cy="3576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a-ES" sz="1200" dirty="0" smtClean="0">
                <a:solidFill>
                  <a:schemeClr val="accent1"/>
                </a:solidFill>
              </a:rPr>
              <a:t>SOCIAL</a:t>
            </a:r>
            <a:endParaRPr lang="ca-ES" sz="1200" dirty="0">
              <a:solidFill>
                <a:schemeClr val="accent1"/>
              </a:solidFill>
            </a:endParaRPr>
          </a:p>
        </p:txBody>
      </p:sp>
      <p:sp>
        <p:nvSpPr>
          <p:cNvPr id="33" name="32 Rectángulo redondeado"/>
          <p:cNvSpPr/>
          <p:nvPr/>
        </p:nvSpPr>
        <p:spPr>
          <a:xfrm>
            <a:off x="866825" y="3501008"/>
            <a:ext cx="851004" cy="3576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a-ES" sz="1200" smtClean="0">
                <a:solidFill>
                  <a:schemeClr val="accent1"/>
                </a:solidFill>
              </a:rPr>
              <a:t>BUSINESS</a:t>
            </a:r>
            <a:endParaRPr lang="ca-ES" sz="1200" dirty="0">
              <a:solidFill>
                <a:schemeClr val="accent1"/>
              </a:solidFill>
            </a:endParaRPr>
          </a:p>
        </p:txBody>
      </p:sp>
      <p:sp>
        <p:nvSpPr>
          <p:cNvPr id="34" name="33 Rectángulo redondeado"/>
          <p:cNvSpPr/>
          <p:nvPr/>
        </p:nvSpPr>
        <p:spPr>
          <a:xfrm>
            <a:off x="859631" y="4446284"/>
            <a:ext cx="1132685" cy="3576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a-ES" sz="1200" dirty="0" smtClean="0">
                <a:solidFill>
                  <a:schemeClr val="accent1"/>
                </a:solidFill>
              </a:rPr>
              <a:t>MISCONDUCT</a:t>
            </a:r>
            <a:endParaRPr lang="ca-ES" sz="1200" dirty="0">
              <a:solidFill>
                <a:schemeClr val="accent1"/>
              </a:solidFill>
            </a:endParaRPr>
          </a:p>
        </p:txBody>
      </p:sp>
      <p:sp>
        <p:nvSpPr>
          <p:cNvPr id="35" name="34 Rectángulo redondeado"/>
          <p:cNvSpPr/>
          <p:nvPr/>
        </p:nvSpPr>
        <p:spPr>
          <a:xfrm>
            <a:off x="859631" y="5517232"/>
            <a:ext cx="1824200" cy="3576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a-ES" sz="1200" dirty="0" smtClean="0">
                <a:solidFill>
                  <a:schemeClr val="accent1"/>
                </a:solidFill>
              </a:rPr>
              <a:t>CONFLICT_OF_INTEREST</a:t>
            </a:r>
            <a:endParaRPr lang="ca-ES" sz="1200" dirty="0">
              <a:solidFill>
                <a:schemeClr val="accent1"/>
              </a:solidFill>
            </a:endParaRPr>
          </a:p>
        </p:txBody>
      </p:sp>
      <p:sp>
        <p:nvSpPr>
          <p:cNvPr id="36" name="35 Rectángulo redondeado"/>
          <p:cNvSpPr/>
          <p:nvPr/>
        </p:nvSpPr>
        <p:spPr>
          <a:xfrm>
            <a:off x="859631" y="7247774"/>
            <a:ext cx="936104" cy="3576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a-ES" sz="1200" dirty="0" smtClean="0">
                <a:solidFill>
                  <a:schemeClr val="accent1"/>
                </a:solidFill>
              </a:rPr>
              <a:t>NATIONAL</a:t>
            </a:r>
            <a:endParaRPr lang="ca-ES" sz="1200" dirty="0">
              <a:solidFill>
                <a:schemeClr val="accent1"/>
              </a:solidFill>
            </a:endParaRPr>
          </a:p>
        </p:txBody>
      </p:sp>
      <p:cxnSp>
        <p:nvCxnSpPr>
          <p:cNvPr id="37" name="36 Conector angular"/>
          <p:cNvCxnSpPr>
            <a:stCxn id="29" idx="2"/>
            <a:endCxn id="30" idx="1"/>
          </p:cNvCxnSpPr>
          <p:nvPr/>
        </p:nvCxnSpPr>
        <p:spPr>
          <a:xfrm rot="16200000" flipH="1">
            <a:off x="411305" y="496125"/>
            <a:ext cx="540570" cy="35608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angular"/>
          <p:cNvCxnSpPr>
            <a:stCxn id="29" idx="2"/>
            <a:endCxn id="31" idx="1"/>
          </p:cNvCxnSpPr>
          <p:nvPr/>
        </p:nvCxnSpPr>
        <p:spPr>
          <a:xfrm rot="16200000" flipH="1">
            <a:off x="-56295" y="963725"/>
            <a:ext cx="1475771" cy="35608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angular"/>
          <p:cNvCxnSpPr>
            <a:stCxn id="29" idx="2"/>
            <a:endCxn id="32" idx="1"/>
          </p:cNvCxnSpPr>
          <p:nvPr/>
        </p:nvCxnSpPr>
        <p:spPr>
          <a:xfrm rot="16200000" flipH="1">
            <a:off x="-488343" y="1395773"/>
            <a:ext cx="2339867" cy="35608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angular"/>
          <p:cNvCxnSpPr>
            <a:stCxn id="29" idx="2"/>
            <a:endCxn id="33" idx="1"/>
          </p:cNvCxnSpPr>
          <p:nvPr/>
        </p:nvCxnSpPr>
        <p:spPr>
          <a:xfrm rot="16200000" flipH="1">
            <a:off x="-952799" y="1860228"/>
            <a:ext cx="3275971" cy="36327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angular"/>
          <p:cNvCxnSpPr>
            <a:stCxn id="29" idx="2"/>
            <a:endCxn id="34" idx="1"/>
          </p:cNvCxnSpPr>
          <p:nvPr/>
        </p:nvCxnSpPr>
        <p:spPr>
          <a:xfrm rot="16200000" flipH="1">
            <a:off x="-1429034" y="2336463"/>
            <a:ext cx="4221247" cy="35608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angular"/>
          <p:cNvCxnSpPr>
            <a:stCxn id="29" idx="2"/>
            <a:endCxn id="35" idx="1"/>
          </p:cNvCxnSpPr>
          <p:nvPr/>
        </p:nvCxnSpPr>
        <p:spPr>
          <a:xfrm rot="16200000" flipH="1">
            <a:off x="-1964508" y="2871937"/>
            <a:ext cx="5292195" cy="35608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angular"/>
          <p:cNvCxnSpPr>
            <a:stCxn id="29" idx="2"/>
            <a:endCxn id="36" idx="1"/>
          </p:cNvCxnSpPr>
          <p:nvPr/>
        </p:nvCxnSpPr>
        <p:spPr>
          <a:xfrm rot="16200000" flipH="1">
            <a:off x="-2829779" y="3737208"/>
            <a:ext cx="7022737" cy="35608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43 CuadroTexto"/>
          <p:cNvSpPr txBox="1"/>
          <p:nvPr/>
        </p:nvSpPr>
        <p:spPr>
          <a:xfrm>
            <a:off x="2195736" y="1196752"/>
            <a:ext cx="5123518" cy="400110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ca-ES"/>
            </a:defPPr>
            <a:lvl1pPr>
              <a:defRPr sz="1000"/>
            </a:lvl1pPr>
          </a:lstStyle>
          <a:p>
            <a:r>
              <a:rPr lang="ca-ES" dirty="0"/>
              <a:t>PARTICIPATION_IN_CRIMINAL_ORGANISATION, CORRUPTION, FRAUD, TERRORIST_OFFENCES, </a:t>
            </a:r>
          </a:p>
          <a:p>
            <a:r>
              <a:rPr lang="ca-ES" dirty="0"/>
              <a:t>MONEY_LAUNDERING, </a:t>
            </a:r>
            <a:r>
              <a:rPr lang="ca-ES" dirty="0" smtClean="0"/>
              <a:t>CHILD_LABOUR-HUMAN_TRAFFICKING</a:t>
            </a:r>
            <a:endParaRPr lang="ca-ES" dirty="0"/>
          </a:p>
        </p:txBody>
      </p:sp>
      <p:sp>
        <p:nvSpPr>
          <p:cNvPr id="45" name="44 CuadroTexto"/>
          <p:cNvSpPr txBox="1"/>
          <p:nvPr/>
        </p:nvSpPr>
        <p:spPr>
          <a:xfrm>
            <a:off x="2195736" y="2190027"/>
            <a:ext cx="3090911" cy="246221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ca-ES"/>
            </a:defPPr>
            <a:lvl1pPr>
              <a:defRPr sz="1000"/>
            </a:lvl1pPr>
          </a:lstStyle>
          <a:p>
            <a:r>
              <a:rPr lang="ca-ES" dirty="0"/>
              <a:t>PAYMENT_OF_TAXES, PAYMENT_OF_SOCIAL_SECURITY</a:t>
            </a:r>
          </a:p>
        </p:txBody>
      </p:sp>
      <p:sp>
        <p:nvSpPr>
          <p:cNvPr id="46" name="45 CuadroTexto"/>
          <p:cNvSpPr txBox="1"/>
          <p:nvPr/>
        </p:nvSpPr>
        <p:spPr>
          <a:xfrm>
            <a:off x="2195736" y="3006825"/>
            <a:ext cx="2965877" cy="246221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ca-ES"/>
            </a:defPPr>
            <a:lvl1pPr>
              <a:defRPr sz="1000"/>
            </a:lvl1pPr>
          </a:lstStyle>
          <a:p>
            <a:r>
              <a:rPr lang="ca-ES" dirty="0"/>
              <a:t>ENVIRONMENTAL_LAW, SOCIAL_LAW, LABOUR_LAW</a:t>
            </a:r>
          </a:p>
        </p:txBody>
      </p:sp>
      <p:sp>
        <p:nvSpPr>
          <p:cNvPr id="47" name="46 CuadroTexto"/>
          <p:cNvSpPr txBox="1"/>
          <p:nvPr/>
        </p:nvSpPr>
        <p:spPr>
          <a:xfrm>
            <a:off x="2195736" y="3861048"/>
            <a:ext cx="4722768" cy="400110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ca-ES"/>
            </a:defPPr>
            <a:lvl1pPr>
              <a:defRPr sz="1000"/>
            </a:lvl1pPr>
          </a:lstStyle>
          <a:p>
            <a:r>
              <a:rPr lang="ca-ES" dirty="0"/>
              <a:t>BANKRUPTCY, INSOLVENCY, CREDITORS_ARRANGEMENT, BANKRUPTCY_ANALOGOUS, </a:t>
            </a:r>
          </a:p>
          <a:p>
            <a:r>
              <a:rPr lang="ca-ES" dirty="0"/>
              <a:t>LIQUIDATOR_ADMINISTERED, ACTIVITIES_SUSPENDED</a:t>
            </a:r>
          </a:p>
        </p:txBody>
      </p:sp>
      <p:sp>
        <p:nvSpPr>
          <p:cNvPr id="48" name="47 CuadroTexto"/>
          <p:cNvSpPr txBox="1"/>
          <p:nvPr/>
        </p:nvSpPr>
        <p:spPr>
          <a:xfrm>
            <a:off x="2195736" y="5023049"/>
            <a:ext cx="2430474" cy="246221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ca-ES"/>
            </a:defPPr>
            <a:lvl1pPr>
              <a:defRPr sz="1000"/>
            </a:lvl1pPr>
          </a:lstStyle>
          <a:p>
            <a:r>
              <a:rPr lang="ca-ES" dirty="0"/>
              <a:t>MC_PROFESSIONAL, MARKET_DISTORSION</a:t>
            </a:r>
          </a:p>
        </p:txBody>
      </p:sp>
      <p:sp>
        <p:nvSpPr>
          <p:cNvPr id="49" name="48 CuadroTexto"/>
          <p:cNvSpPr txBox="1"/>
          <p:nvPr/>
        </p:nvSpPr>
        <p:spPr>
          <a:xfrm>
            <a:off x="2195736" y="6031161"/>
            <a:ext cx="3268844" cy="246221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ca-ES"/>
            </a:defPPr>
            <a:lvl1pPr>
              <a:defRPr sz="1000"/>
            </a:lvl1pPr>
          </a:lstStyle>
          <a:p>
            <a:r>
              <a:rPr lang="ca-ES" dirty="0"/>
              <a:t>PROCEDURE_PARTICIPATION, PROCEDURE_PREPARATION</a:t>
            </a:r>
          </a:p>
        </p:txBody>
      </p:sp>
      <p:sp>
        <p:nvSpPr>
          <p:cNvPr id="50" name="49 CuadroTexto"/>
          <p:cNvSpPr txBox="1"/>
          <p:nvPr/>
        </p:nvSpPr>
        <p:spPr>
          <a:xfrm>
            <a:off x="2195736" y="7615337"/>
            <a:ext cx="543739" cy="246221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ca-ES"/>
            </a:defPPr>
            <a:lvl1pPr>
              <a:defRPr sz="1000"/>
            </a:lvl1pPr>
          </a:lstStyle>
          <a:p>
            <a:r>
              <a:rPr lang="ca-ES" dirty="0"/>
              <a:t>OTHER</a:t>
            </a:r>
          </a:p>
        </p:txBody>
      </p:sp>
      <p:sp>
        <p:nvSpPr>
          <p:cNvPr id="51" name="50 Rectángulo redondeado"/>
          <p:cNvSpPr/>
          <p:nvPr/>
        </p:nvSpPr>
        <p:spPr>
          <a:xfrm>
            <a:off x="827584" y="6455686"/>
            <a:ext cx="1824200" cy="3576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a-ES" sz="1200" dirty="0" smtClean="0">
                <a:solidFill>
                  <a:schemeClr val="accent1"/>
                </a:solidFill>
              </a:rPr>
              <a:t>EARLY_TERMINATION</a:t>
            </a:r>
            <a:endParaRPr lang="ca-ES" sz="1200" dirty="0">
              <a:solidFill>
                <a:schemeClr val="accent1"/>
              </a:solidFill>
            </a:endParaRPr>
          </a:p>
        </p:txBody>
      </p:sp>
      <p:cxnSp>
        <p:nvCxnSpPr>
          <p:cNvPr id="52" name="51 Conector angular"/>
          <p:cNvCxnSpPr>
            <a:stCxn id="29" idx="2"/>
            <a:endCxn id="51" idx="1"/>
          </p:cNvCxnSpPr>
          <p:nvPr/>
        </p:nvCxnSpPr>
        <p:spPr>
          <a:xfrm rot="16200000" flipH="1">
            <a:off x="-2449758" y="3357188"/>
            <a:ext cx="6230649" cy="32403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52 Rectángulo"/>
          <p:cNvSpPr/>
          <p:nvPr/>
        </p:nvSpPr>
        <p:spPr>
          <a:xfrm>
            <a:off x="2195736" y="6967265"/>
            <a:ext cx="2492990" cy="246221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ca-ES" sz="1000" dirty="0"/>
              <a:t>EARLY_TERMINATION, MISINTERPRETATION</a:t>
            </a:r>
            <a:endParaRPr lang="en-GB" sz="1000" dirty="0"/>
          </a:p>
        </p:txBody>
      </p:sp>
      <p:cxnSp>
        <p:nvCxnSpPr>
          <p:cNvPr id="27" name="26 Conector angular"/>
          <p:cNvCxnSpPr>
            <a:stCxn id="30" idx="2"/>
            <a:endCxn id="44" idx="1"/>
          </p:cNvCxnSpPr>
          <p:nvPr/>
        </p:nvCxnSpPr>
        <p:spPr>
          <a:xfrm rot="16200000" flipH="1">
            <a:off x="1674100" y="875171"/>
            <a:ext cx="273510" cy="76976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angular"/>
          <p:cNvCxnSpPr>
            <a:stCxn id="31" idx="2"/>
            <a:endCxn id="45" idx="1"/>
          </p:cNvCxnSpPr>
          <p:nvPr/>
        </p:nvCxnSpPr>
        <p:spPr>
          <a:xfrm rot="16200000" flipH="1">
            <a:off x="1743001" y="1860403"/>
            <a:ext cx="254640" cy="65082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angular"/>
          <p:cNvCxnSpPr>
            <a:stCxn id="32" idx="2"/>
            <a:endCxn id="46" idx="1"/>
          </p:cNvCxnSpPr>
          <p:nvPr/>
        </p:nvCxnSpPr>
        <p:spPr>
          <a:xfrm rot="16200000" flipH="1">
            <a:off x="1599840" y="2534040"/>
            <a:ext cx="207342" cy="98444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angular"/>
          <p:cNvCxnSpPr>
            <a:stCxn id="33" idx="2"/>
            <a:endCxn id="47" idx="1"/>
          </p:cNvCxnSpPr>
          <p:nvPr/>
        </p:nvCxnSpPr>
        <p:spPr>
          <a:xfrm rot="16200000" flipH="1">
            <a:off x="1642829" y="3508195"/>
            <a:ext cx="202405" cy="90340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angular"/>
          <p:cNvCxnSpPr>
            <a:stCxn id="34" idx="2"/>
            <a:endCxn id="48" idx="1"/>
          </p:cNvCxnSpPr>
          <p:nvPr/>
        </p:nvCxnSpPr>
        <p:spPr>
          <a:xfrm rot="16200000" flipH="1">
            <a:off x="1639762" y="4590186"/>
            <a:ext cx="342186" cy="76976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57 Conector angular"/>
          <p:cNvCxnSpPr>
            <a:stCxn id="35" idx="2"/>
            <a:endCxn id="49" idx="1"/>
          </p:cNvCxnSpPr>
          <p:nvPr/>
        </p:nvCxnSpPr>
        <p:spPr>
          <a:xfrm rot="16200000" flipH="1">
            <a:off x="1844058" y="5802594"/>
            <a:ext cx="279350" cy="42400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angular"/>
          <p:cNvCxnSpPr>
            <a:stCxn id="51" idx="2"/>
            <a:endCxn id="53" idx="1"/>
          </p:cNvCxnSpPr>
          <p:nvPr/>
        </p:nvCxnSpPr>
        <p:spPr>
          <a:xfrm rot="16200000" flipH="1">
            <a:off x="1829210" y="6723850"/>
            <a:ext cx="277000" cy="45605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angular"/>
          <p:cNvCxnSpPr>
            <a:stCxn id="36" idx="2"/>
            <a:endCxn id="50" idx="1"/>
          </p:cNvCxnSpPr>
          <p:nvPr/>
        </p:nvCxnSpPr>
        <p:spPr>
          <a:xfrm rot="16200000" flipH="1">
            <a:off x="1695217" y="7237929"/>
            <a:ext cx="132984" cy="86805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88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35496" y="-603448"/>
            <a:ext cx="936104" cy="3576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smtClean="0">
                <a:solidFill>
                  <a:schemeClr val="accent1"/>
                </a:solidFill>
              </a:rPr>
              <a:t>SELECTION</a:t>
            </a:r>
            <a:endParaRPr lang="ca-ES" sz="1200" dirty="0">
              <a:solidFill>
                <a:schemeClr val="accent1"/>
              </a:solidFill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707227" y="-97419"/>
            <a:ext cx="2593060" cy="2443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>
                <a:solidFill>
                  <a:schemeClr val="accent1"/>
                </a:solidFill>
              </a:rPr>
              <a:t>ECONOMIC_FINANCIAL_STANDING</a:t>
            </a:r>
          </a:p>
        </p:txBody>
      </p:sp>
      <p:sp>
        <p:nvSpPr>
          <p:cNvPr id="7" name="6 Rectángulo redondeado"/>
          <p:cNvSpPr/>
          <p:nvPr/>
        </p:nvSpPr>
        <p:spPr>
          <a:xfrm>
            <a:off x="707227" y="2998925"/>
            <a:ext cx="2593060" cy="2443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>
                <a:solidFill>
                  <a:schemeClr val="accent1"/>
                </a:solidFill>
              </a:rPr>
              <a:t>TECHNICAL_PROFESSIONAL_ABILITY</a:t>
            </a:r>
          </a:p>
        </p:txBody>
      </p:sp>
      <p:cxnSp>
        <p:nvCxnSpPr>
          <p:cNvPr id="9" name="8 Conector angular"/>
          <p:cNvCxnSpPr>
            <a:stCxn id="4" idx="2"/>
            <a:endCxn id="6" idx="1"/>
          </p:cNvCxnSpPr>
          <p:nvPr/>
        </p:nvCxnSpPr>
        <p:spPr>
          <a:xfrm rot="16200000" flipH="1">
            <a:off x="470141" y="-212352"/>
            <a:ext cx="270493" cy="20367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angular"/>
          <p:cNvCxnSpPr>
            <a:stCxn id="4" idx="2"/>
            <a:endCxn id="7" idx="1"/>
          </p:cNvCxnSpPr>
          <p:nvPr/>
        </p:nvCxnSpPr>
        <p:spPr>
          <a:xfrm rot="16200000" flipH="1">
            <a:off x="-1078031" y="1335820"/>
            <a:ext cx="3366837" cy="20367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4139952" y="752246"/>
            <a:ext cx="2077813" cy="246221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ca-ES"/>
            </a:defPPr>
            <a:lvl1pPr>
              <a:defRPr sz="1000"/>
            </a:lvl1pPr>
          </a:lstStyle>
          <a:p>
            <a:r>
              <a:rPr lang="ca-ES" dirty="0"/>
              <a:t>GENERAL_YEARLY, SPECIFIC_YEARLY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3275856" y="3861048"/>
            <a:ext cx="5399235" cy="246221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ca-ES"/>
            </a:defPPr>
            <a:lvl1pPr>
              <a:defRPr sz="1000"/>
            </a:lvl1pPr>
          </a:lstStyle>
          <a:p>
            <a:r>
              <a:rPr lang="ca-ES" dirty="0"/>
              <a:t>WORKS_PERFORMANCE, SUPPLIES_DELIVERY_PERFORMANCE, SERVICES_DELIVERY_PERFORMANCE</a:t>
            </a:r>
          </a:p>
        </p:txBody>
      </p:sp>
      <p:sp>
        <p:nvSpPr>
          <p:cNvPr id="15" name="14 Rectángulo redondeado"/>
          <p:cNvSpPr/>
          <p:nvPr/>
        </p:nvSpPr>
        <p:spPr>
          <a:xfrm>
            <a:off x="2411760" y="306346"/>
            <a:ext cx="2207282" cy="2443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 smtClean="0">
                <a:solidFill>
                  <a:schemeClr val="accent1"/>
                </a:solidFill>
              </a:rPr>
              <a:t>TURNOVER</a:t>
            </a:r>
            <a:endParaRPr lang="ca-ES" sz="1200" dirty="0">
              <a:solidFill>
                <a:schemeClr val="accent1"/>
              </a:solidFill>
            </a:endParaRPr>
          </a:p>
        </p:txBody>
      </p:sp>
      <p:cxnSp>
        <p:nvCxnSpPr>
          <p:cNvPr id="16" name="15 Conector angular"/>
          <p:cNvCxnSpPr>
            <a:stCxn id="6" idx="2"/>
            <a:endCxn id="15" idx="1"/>
          </p:cNvCxnSpPr>
          <p:nvPr/>
        </p:nvCxnSpPr>
        <p:spPr>
          <a:xfrm rot="16200000" flipH="1">
            <a:off x="2066952" y="83692"/>
            <a:ext cx="281612" cy="40800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 redondeado"/>
          <p:cNvSpPr/>
          <p:nvPr/>
        </p:nvSpPr>
        <p:spPr>
          <a:xfrm>
            <a:off x="2273212" y="3502981"/>
            <a:ext cx="1132685" cy="2443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 smtClean="0">
                <a:solidFill>
                  <a:schemeClr val="accent1"/>
                </a:solidFill>
              </a:rPr>
              <a:t>REFERENCES</a:t>
            </a:r>
            <a:endParaRPr lang="ca-ES" sz="1200" dirty="0">
              <a:solidFill>
                <a:schemeClr val="accent1"/>
              </a:solidFill>
            </a:endParaRPr>
          </a:p>
        </p:txBody>
      </p:sp>
      <p:cxnSp>
        <p:nvCxnSpPr>
          <p:cNvPr id="22" name="21 Conector angular"/>
          <p:cNvCxnSpPr>
            <a:stCxn id="7" idx="2"/>
            <a:endCxn id="21" idx="1"/>
          </p:cNvCxnSpPr>
          <p:nvPr/>
        </p:nvCxnSpPr>
        <p:spPr>
          <a:xfrm rot="16200000" flipH="1">
            <a:off x="1947533" y="3299455"/>
            <a:ext cx="381903" cy="2694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angular"/>
          <p:cNvCxnSpPr>
            <a:stCxn id="7" idx="2"/>
            <a:endCxn id="52" idx="1"/>
          </p:cNvCxnSpPr>
          <p:nvPr/>
        </p:nvCxnSpPr>
        <p:spPr>
          <a:xfrm rot="16200000" flipH="1">
            <a:off x="1356902" y="3890086"/>
            <a:ext cx="1485688" cy="19197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angular"/>
          <p:cNvCxnSpPr>
            <a:stCxn id="7" idx="2"/>
            <a:endCxn id="54" idx="1"/>
          </p:cNvCxnSpPr>
          <p:nvPr/>
        </p:nvCxnSpPr>
        <p:spPr>
          <a:xfrm rot="16200000" flipH="1">
            <a:off x="822459" y="4424529"/>
            <a:ext cx="2554574" cy="19197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angular"/>
          <p:cNvCxnSpPr>
            <a:stCxn id="7" idx="2"/>
            <a:endCxn id="56" idx="1"/>
          </p:cNvCxnSpPr>
          <p:nvPr/>
        </p:nvCxnSpPr>
        <p:spPr>
          <a:xfrm rot="16200000" flipH="1">
            <a:off x="1009203" y="4237785"/>
            <a:ext cx="2181087" cy="19197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56 CuadroTexto"/>
          <p:cNvSpPr txBox="1"/>
          <p:nvPr/>
        </p:nvSpPr>
        <p:spPr>
          <a:xfrm>
            <a:off x="4180428" y="1096520"/>
            <a:ext cx="2077813" cy="246221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ca-ES"/>
            </a:defPPr>
            <a:lvl1pPr>
              <a:defRPr sz="1000"/>
            </a:lvl1pPr>
          </a:lstStyle>
          <a:p>
            <a:r>
              <a:rPr lang="ca-ES" dirty="0"/>
              <a:t>GENERAL_YEARLY, SPECIFIC_YEARLY</a:t>
            </a:r>
          </a:p>
        </p:txBody>
      </p:sp>
      <p:cxnSp>
        <p:nvCxnSpPr>
          <p:cNvPr id="62" name="61 Conector angular"/>
          <p:cNvCxnSpPr>
            <a:stCxn id="15" idx="2"/>
            <a:endCxn id="12" idx="1"/>
          </p:cNvCxnSpPr>
          <p:nvPr/>
        </p:nvCxnSpPr>
        <p:spPr>
          <a:xfrm rot="16200000" flipH="1">
            <a:off x="3665324" y="400729"/>
            <a:ext cx="324704" cy="62455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angular"/>
          <p:cNvCxnSpPr>
            <a:stCxn id="15" idx="2"/>
            <a:endCxn id="57" idx="1"/>
          </p:cNvCxnSpPr>
          <p:nvPr/>
        </p:nvCxnSpPr>
        <p:spPr>
          <a:xfrm rot="16200000" flipH="1">
            <a:off x="3513425" y="552628"/>
            <a:ext cx="668978" cy="66502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67 CuadroTexto"/>
          <p:cNvSpPr txBox="1"/>
          <p:nvPr/>
        </p:nvSpPr>
        <p:spPr>
          <a:xfrm>
            <a:off x="4196194" y="1416084"/>
            <a:ext cx="580608" cy="246221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ca-ES"/>
            </a:defPPr>
            <a:lvl1pPr>
              <a:defRPr sz="1000"/>
            </a:lvl1pPr>
          </a:lstStyle>
          <a:p>
            <a:r>
              <a:rPr lang="ca-ES" dirty="0"/>
              <a:t>SET_UP</a:t>
            </a:r>
          </a:p>
        </p:txBody>
      </p:sp>
      <p:cxnSp>
        <p:nvCxnSpPr>
          <p:cNvPr id="69" name="68 Conector angular"/>
          <p:cNvCxnSpPr>
            <a:stCxn id="15" idx="2"/>
            <a:endCxn id="68" idx="1"/>
          </p:cNvCxnSpPr>
          <p:nvPr/>
        </p:nvCxnSpPr>
        <p:spPr>
          <a:xfrm rot="16200000" flipH="1">
            <a:off x="3361526" y="704527"/>
            <a:ext cx="988542" cy="680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71 Conector angular"/>
          <p:cNvCxnSpPr>
            <a:stCxn id="6" idx="2"/>
            <a:endCxn id="74" idx="1"/>
          </p:cNvCxnSpPr>
          <p:nvPr/>
        </p:nvCxnSpPr>
        <p:spPr>
          <a:xfrm rot="16200000" flipH="1">
            <a:off x="1367242" y="783402"/>
            <a:ext cx="1720815" cy="44778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73 CuadroTexto"/>
          <p:cNvSpPr txBox="1"/>
          <p:nvPr/>
        </p:nvSpPr>
        <p:spPr>
          <a:xfrm>
            <a:off x="2451542" y="1744592"/>
            <a:ext cx="1132041" cy="246221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ca-ES"/>
            </a:defPPr>
            <a:lvl1pPr>
              <a:defRPr sz="1000"/>
            </a:lvl1pPr>
          </a:lstStyle>
          <a:p>
            <a:r>
              <a:rPr lang="ca-ES" dirty="0"/>
              <a:t>FINANCIAL_RATIO</a:t>
            </a:r>
          </a:p>
        </p:txBody>
      </p:sp>
      <p:sp>
        <p:nvSpPr>
          <p:cNvPr id="76" name="75 CuadroTexto"/>
          <p:cNvSpPr txBox="1"/>
          <p:nvPr/>
        </p:nvSpPr>
        <p:spPr>
          <a:xfrm>
            <a:off x="2451542" y="2104632"/>
            <a:ext cx="1760418" cy="246221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ca-ES"/>
            </a:defPPr>
            <a:lvl1pPr>
              <a:defRPr sz="1000"/>
            </a:lvl1pPr>
          </a:lstStyle>
          <a:p>
            <a:r>
              <a:rPr lang="ca-ES" dirty="0"/>
              <a:t>RISK_INDEMNITY_INSURANCE</a:t>
            </a:r>
          </a:p>
        </p:txBody>
      </p:sp>
      <p:cxnSp>
        <p:nvCxnSpPr>
          <p:cNvPr id="77" name="76 Conector angular"/>
          <p:cNvCxnSpPr>
            <a:stCxn id="6" idx="2"/>
            <a:endCxn id="76" idx="1"/>
          </p:cNvCxnSpPr>
          <p:nvPr/>
        </p:nvCxnSpPr>
        <p:spPr>
          <a:xfrm rot="16200000" flipH="1">
            <a:off x="1187222" y="963422"/>
            <a:ext cx="2080855" cy="44778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79 CuadroTexto"/>
          <p:cNvSpPr txBox="1"/>
          <p:nvPr/>
        </p:nvSpPr>
        <p:spPr>
          <a:xfrm>
            <a:off x="2451542" y="2464672"/>
            <a:ext cx="1447832" cy="246221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ca-ES"/>
            </a:defPPr>
            <a:lvl1pPr>
              <a:defRPr sz="1000"/>
            </a:lvl1pPr>
          </a:lstStyle>
          <a:p>
            <a:r>
              <a:rPr lang="ca-ES" dirty="0"/>
              <a:t>OTHER_REQUIREMENTS</a:t>
            </a:r>
          </a:p>
        </p:txBody>
      </p:sp>
      <p:cxnSp>
        <p:nvCxnSpPr>
          <p:cNvPr id="81" name="80 Conector angular"/>
          <p:cNvCxnSpPr>
            <a:stCxn id="6" idx="2"/>
            <a:endCxn id="80" idx="1"/>
          </p:cNvCxnSpPr>
          <p:nvPr/>
        </p:nvCxnSpPr>
        <p:spPr>
          <a:xfrm rot="16200000" flipH="1">
            <a:off x="1007202" y="1143442"/>
            <a:ext cx="2440895" cy="44778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CuadroTexto"/>
          <p:cNvSpPr txBox="1"/>
          <p:nvPr/>
        </p:nvSpPr>
        <p:spPr>
          <a:xfrm>
            <a:off x="2195736" y="4221088"/>
            <a:ext cx="5168810" cy="1015663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ca-ES" sz="1000" dirty="0"/>
              <a:t>TECHNICAL.TECHNICIANS_FOR_QUALITY_CONTROL, TECHNICAL.TECHNICIANS_FOR_CARRYING_WORKS, TECHNICAL.FACILITIES_FOR_QUALITY_ENSURING, TECHNICAL.FACILITIES_FOR_STUDY_RESEARCH, TECHNICAL.SUPPLY_CHAIN_MANAGEMENT, TECHNICAL.PROFESSIONAL_QUALIFICATIONS, TECHNICAL.ENVIRONMENTAL_MANAGEMENT_MEASURES, </a:t>
            </a:r>
            <a:r>
              <a:rPr lang="ca-ES" sz="1000" dirty="0" smtClean="0"/>
              <a:t>TECHNICAL.EQUIPMENT</a:t>
            </a:r>
          </a:p>
        </p:txBody>
      </p:sp>
      <p:sp>
        <p:nvSpPr>
          <p:cNvPr id="54" name="53 CuadroTexto"/>
          <p:cNvSpPr txBox="1"/>
          <p:nvPr/>
        </p:nvSpPr>
        <p:spPr>
          <a:xfrm>
            <a:off x="2195736" y="5674695"/>
            <a:ext cx="5168810" cy="246221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ca-ES"/>
            </a:defPPr>
            <a:lvl1pPr>
              <a:defRPr sz="1000"/>
            </a:lvl1pPr>
          </a:lstStyle>
          <a:p>
            <a:r>
              <a:rPr lang="ca-ES" dirty="0"/>
              <a:t>MANAGEMENT.MANAGERIAL_STAFF, MANAGEMENT.AVERAGE_ANNUAL_MANPOWER</a:t>
            </a:r>
          </a:p>
        </p:txBody>
      </p:sp>
      <p:sp>
        <p:nvSpPr>
          <p:cNvPr id="56" name="55 CuadroTexto"/>
          <p:cNvSpPr txBox="1"/>
          <p:nvPr/>
        </p:nvSpPr>
        <p:spPr>
          <a:xfrm>
            <a:off x="2195736" y="5301208"/>
            <a:ext cx="5168810" cy="246221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ca-ES"/>
            </a:defPPr>
            <a:lvl1pPr>
              <a:defRPr sz="1000"/>
            </a:lvl1pPr>
          </a:lstStyle>
          <a:p>
            <a:r>
              <a:rPr lang="ca-ES" dirty="0"/>
              <a:t>TECHNICAL.CHECKS.ALLOWANCE_OF_CHECKS</a:t>
            </a:r>
          </a:p>
        </p:txBody>
      </p:sp>
      <p:sp>
        <p:nvSpPr>
          <p:cNvPr id="63" name="62 CuadroTexto"/>
          <p:cNvSpPr txBox="1"/>
          <p:nvPr/>
        </p:nvSpPr>
        <p:spPr>
          <a:xfrm>
            <a:off x="2195736" y="6008979"/>
            <a:ext cx="5168810" cy="246221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ca-ES"/>
            </a:defPPr>
            <a:lvl1pPr>
              <a:defRPr sz="1000"/>
            </a:lvl1pPr>
          </a:lstStyle>
          <a:p>
            <a:r>
              <a:rPr lang="ca-ES" dirty="0"/>
              <a:t>MANAGEMENT.SUBCONTRACTING_PROPORTION</a:t>
            </a:r>
          </a:p>
        </p:txBody>
      </p:sp>
      <p:cxnSp>
        <p:nvCxnSpPr>
          <p:cNvPr id="64" name="63 Conector angular"/>
          <p:cNvCxnSpPr>
            <a:stCxn id="7" idx="2"/>
            <a:endCxn id="63" idx="1"/>
          </p:cNvCxnSpPr>
          <p:nvPr/>
        </p:nvCxnSpPr>
        <p:spPr>
          <a:xfrm rot="16200000" flipH="1">
            <a:off x="655317" y="4591671"/>
            <a:ext cx="2888858" cy="19197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69 CuadroTexto"/>
          <p:cNvSpPr txBox="1"/>
          <p:nvPr/>
        </p:nvSpPr>
        <p:spPr>
          <a:xfrm>
            <a:off x="2195736" y="6358102"/>
            <a:ext cx="5168810" cy="246221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ca-ES"/>
            </a:defPPr>
            <a:lvl1pPr>
              <a:defRPr sz="1000"/>
            </a:lvl1pPr>
          </a:lstStyle>
          <a:p>
            <a:r>
              <a:rPr lang="en-GB" dirty="0"/>
              <a:t>MANAGEMENT.ARTEFACTS.NO_AUTHENTICATED_ARTEFACTS</a:t>
            </a:r>
            <a:endParaRPr lang="ca-ES" dirty="0"/>
          </a:p>
        </p:txBody>
      </p:sp>
      <p:cxnSp>
        <p:nvCxnSpPr>
          <p:cNvPr id="71" name="70 Conector angular"/>
          <p:cNvCxnSpPr>
            <a:stCxn id="7" idx="2"/>
            <a:endCxn id="70" idx="1"/>
          </p:cNvCxnSpPr>
          <p:nvPr/>
        </p:nvCxnSpPr>
        <p:spPr>
          <a:xfrm rot="16200000" flipH="1">
            <a:off x="480756" y="4766232"/>
            <a:ext cx="3237981" cy="19197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72 CuadroTexto"/>
          <p:cNvSpPr txBox="1"/>
          <p:nvPr/>
        </p:nvSpPr>
        <p:spPr>
          <a:xfrm>
            <a:off x="2195736" y="6667387"/>
            <a:ext cx="6524221" cy="248436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ca-ES"/>
            </a:defPPr>
            <a:lvl1pPr>
              <a:defRPr sz="1000"/>
            </a:lvl1pPr>
          </a:lstStyle>
          <a:p>
            <a:r>
              <a:rPr lang="en-GB" dirty="0"/>
              <a:t>MANAGEMENT.ARTEFACTS.NO_AUTHENTICATED_ARTEFACTS, MANAGEMENT.ARTEFACTS.AUTHENTICATED_ARTEFACTS</a:t>
            </a:r>
            <a:endParaRPr lang="ca-ES" dirty="0"/>
          </a:p>
        </p:txBody>
      </p:sp>
      <p:sp>
        <p:nvSpPr>
          <p:cNvPr id="75" name="74 CuadroTexto"/>
          <p:cNvSpPr txBox="1"/>
          <p:nvPr/>
        </p:nvSpPr>
        <p:spPr>
          <a:xfrm>
            <a:off x="2195736" y="7011661"/>
            <a:ext cx="7344455" cy="248436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ca-ES"/>
            </a:defPPr>
            <a:lvl1pPr>
              <a:defRPr sz="1000"/>
            </a:lvl1pPr>
          </a:lstStyle>
          <a:p>
            <a:r>
              <a:rPr lang="en-GB" dirty="0"/>
              <a:t>CERTIFICATES.QUALITY_ASSURANCE.QA_INSTITUTES_CERTIFICATE, CERTIFICATES.QUALITY_ASSURANCE.QA_INDEPENDENT_CERTIFICATE</a:t>
            </a:r>
            <a:endParaRPr lang="ca-ES" dirty="0"/>
          </a:p>
        </p:txBody>
      </p:sp>
      <p:cxnSp>
        <p:nvCxnSpPr>
          <p:cNvPr id="78" name="77 Conector angular"/>
          <p:cNvCxnSpPr>
            <a:stCxn id="7" idx="2"/>
            <a:endCxn id="73" idx="1"/>
          </p:cNvCxnSpPr>
          <p:nvPr/>
        </p:nvCxnSpPr>
        <p:spPr>
          <a:xfrm rot="16200000" flipH="1">
            <a:off x="325560" y="4921428"/>
            <a:ext cx="3548373" cy="19197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angular"/>
          <p:cNvCxnSpPr>
            <a:stCxn id="7" idx="2"/>
            <a:endCxn id="75" idx="1"/>
          </p:cNvCxnSpPr>
          <p:nvPr/>
        </p:nvCxnSpPr>
        <p:spPr>
          <a:xfrm rot="16200000" flipH="1">
            <a:off x="153423" y="5093565"/>
            <a:ext cx="3892647" cy="19197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81 Conector angular"/>
          <p:cNvCxnSpPr>
            <a:stCxn id="21" idx="2"/>
            <a:endCxn id="13" idx="1"/>
          </p:cNvCxnSpPr>
          <p:nvPr/>
        </p:nvCxnSpPr>
        <p:spPr>
          <a:xfrm rot="16200000" flipH="1">
            <a:off x="2939270" y="3647572"/>
            <a:ext cx="236871" cy="43630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64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74" t="16380" r="22694" b="6250"/>
          <a:stretch/>
        </p:blipFill>
        <p:spPr bwMode="auto">
          <a:xfrm>
            <a:off x="284783" y="12290"/>
            <a:ext cx="8679705" cy="6848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Elipse"/>
          <p:cNvSpPr/>
          <p:nvPr/>
        </p:nvSpPr>
        <p:spPr>
          <a:xfrm>
            <a:off x="8752760" y="2263581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</a:t>
            </a:r>
            <a:endParaRPr lang="en-GB" sz="1200" dirty="0"/>
          </a:p>
        </p:txBody>
      </p:sp>
      <p:sp>
        <p:nvSpPr>
          <p:cNvPr id="6" name="5 Elipse"/>
          <p:cNvSpPr/>
          <p:nvPr/>
        </p:nvSpPr>
        <p:spPr>
          <a:xfrm>
            <a:off x="8752760" y="2723114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2</a:t>
            </a:r>
            <a:endParaRPr lang="en-GB" sz="1200" dirty="0"/>
          </a:p>
        </p:txBody>
      </p:sp>
      <p:sp>
        <p:nvSpPr>
          <p:cNvPr id="7" name="6 Elipse"/>
          <p:cNvSpPr/>
          <p:nvPr/>
        </p:nvSpPr>
        <p:spPr>
          <a:xfrm>
            <a:off x="8752760" y="3181444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3</a:t>
            </a:r>
            <a:endParaRPr lang="en-GB" sz="1200" dirty="0"/>
          </a:p>
        </p:txBody>
      </p:sp>
      <p:sp>
        <p:nvSpPr>
          <p:cNvPr id="8" name="7 Elipse"/>
          <p:cNvSpPr/>
          <p:nvPr/>
        </p:nvSpPr>
        <p:spPr>
          <a:xfrm>
            <a:off x="8752760" y="3590494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4</a:t>
            </a:r>
            <a:endParaRPr lang="en-GB" sz="1200" dirty="0"/>
          </a:p>
        </p:txBody>
      </p:sp>
      <p:sp>
        <p:nvSpPr>
          <p:cNvPr id="9" name="8 Elipse"/>
          <p:cNvSpPr/>
          <p:nvPr/>
        </p:nvSpPr>
        <p:spPr>
          <a:xfrm>
            <a:off x="8752760" y="4052362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5</a:t>
            </a:r>
            <a:endParaRPr lang="en-GB" sz="1200" dirty="0"/>
          </a:p>
        </p:txBody>
      </p:sp>
      <p:sp>
        <p:nvSpPr>
          <p:cNvPr id="10" name="9 Elipse"/>
          <p:cNvSpPr/>
          <p:nvPr/>
        </p:nvSpPr>
        <p:spPr>
          <a:xfrm>
            <a:off x="8752760" y="4389814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6</a:t>
            </a:r>
            <a:endParaRPr lang="en-GB" sz="1200" dirty="0"/>
          </a:p>
        </p:txBody>
      </p:sp>
      <p:sp>
        <p:nvSpPr>
          <p:cNvPr id="11" name="10 Elipse"/>
          <p:cNvSpPr/>
          <p:nvPr/>
        </p:nvSpPr>
        <p:spPr>
          <a:xfrm>
            <a:off x="8752760" y="4789619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7</a:t>
            </a:r>
          </a:p>
        </p:txBody>
      </p:sp>
      <p:sp>
        <p:nvSpPr>
          <p:cNvPr id="12" name="11 Elipse"/>
          <p:cNvSpPr/>
          <p:nvPr/>
        </p:nvSpPr>
        <p:spPr>
          <a:xfrm>
            <a:off x="8752760" y="5757966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9</a:t>
            </a:r>
            <a:endParaRPr lang="en-GB" sz="1200" dirty="0"/>
          </a:p>
        </p:txBody>
      </p:sp>
      <p:sp>
        <p:nvSpPr>
          <p:cNvPr id="13" name="12 Elipse"/>
          <p:cNvSpPr/>
          <p:nvPr/>
        </p:nvSpPr>
        <p:spPr>
          <a:xfrm>
            <a:off x="120744" y="3476179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00" dirty="0"/>
          </a:p>
        </p:txBody>
      </p:sp>
      <p:sp>
        <p:nvSpPr>
          <p:cNvPr id="15" name="14 Elipse"/>
          <p:cNvSpPr/>
          <p:nvPr/>
        </p:nvSpPr>
        <p:spPr>
          <a:xfrm>
            <a:off x="120744" y="3803281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00" dirty="0"/>
          </a:p>
        </p:txBody>
      </p:sp>
      <p:sp>
        <p:nvSpPr>
          <p:cNvPr id="17" name="16 Elipse"/>
          <p:cNvSpPr/>
          <p:nvPr/>
        </p:nvSpPr>
        <p:spPr>
          <a:xfrm>
            <a:off x="8745375" y="5300497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8</a:t>
            </a:r>
            <a:endParaRPr lang="en-GB" sz="105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84916" y="3449596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 smtClean="0">
                <a:solidFill>
                  <a:schemeClr val="bg1"/>
                </a:solidFill>
              </a:rPr>
              <a:t>12</a:t>
            </a: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75544" y="3790752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>
                <a:solidFill>
                  <a:schemeClr val="bg1"/>
                </a:solidFill>
              </a:rPr>
              <a:t>13</a:t>
            </a: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20" name="19 Elipse"/>
          <p:cNvSpPr/>
          <p:nvPr/>
        </p:nvSpPr>
        <p:spPr>
          <a:xfrm>
            <a:off x="8752760" y="6056815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00" dirty="0"/>
          </a:p>
        </p:txBody>
      </p:sp>
      <p:sp>
        <p:nvSpPr>
          <p:cNvPr id="21" name="20 Elipse"/>
          <p:cNvSpPr/>
          <p:nvPr/>
        </p:nvSpPr>
        <p:spPr>
          <a:xfrm>
            <a:off x="8752760" y="6383917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8701166" y="6045998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 smtClean="0">
                <a:solidFill>
                  <a:schemeClr val="bg1"/>
                </a:solidFill>
              </a:rPr>
              <a:t>11</a:t>
            </a: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8707560" y="6371388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>
                <a:solidFill>
                  <a:schemeClr val="bg1"/>
                </a:solidFill>
              </a:rPr>
              <a:t>12</a:t>
            </a:r>
            <a:endParaRPr lang="en-GB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363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5" y="1316056"/>
            <a:ext cx="9013530" cy="4108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Elipse"/>
          <p:cNvSpPr/>
          <p:nvPr/>
        </p:nvSpPr>
        <p:spPr>
          <a:xfrm>
            <a:off x="4000232" y="1711625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00" dirty="0"/>
          </a:p>
        </p:txBody>
      </p:sp>
      <p:sp>
        <p:nvSpPr>
          <p:cNvPr id="6" name="5 Elipse"/>
          <p:cNvSpPr/>
          <p:nvPr/>
        </p:nvSpPr>
        <p:spPr>
          <a:xfrm>
            <a:off x="4000232" y="1959897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00" dirty="0"/>
          </a:p>
        </p:txBody>
      </p:sp>
      <p:sp>
        <p:nvSpPr>
          <p:cNvPr id="7" name="6 CuadroTexto"/>
          <p:cNvSpPr txBox="1"/>
          <p:nvPr/>
        </p:nvSpPr>
        <p:spPr>
          <a:xfrm>
            <a:off x="3948638" y="1700808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 smtClean="0">
                <a:solidFill>
                  <a:schemeClr val="bg1"/>
                </a:solidFill>
              </a:rPr>
              <a:t>12</a:t>
            </a: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955032" y="1947368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>
                <a:solidFill>
                  <a:schemeClr val="bg1"/>
                </a:solidFill>
              </a:rPr>
              <a:t>13</a:t>
            </a:r>
            <a:endParaRPr lang="en-GB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689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C:\ESPD-EDM-02.00.00-asciidoc\espd-data-model\docs\src\main\asciidoc\images\PaymentOfTaxes_CA_mock-up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910"/>
          <a:stretch/>
        </p:blipFill>
        <p:spPr bwMode="auto">
          <a:xfrm>
            <a:off x="-1836712" y="610923"/>
            <a:ext cx="11687175" cy="162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7863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2628</TotalTime>
  <Words>232</Words>
  <Application>Microsoft Office PowerPoint</Application>
  <PresentationFormat>Presentación en pantalla (4:3)</PresentationFormat>
  <Paragraphs>113</Paragraphs>
  <Slides>44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44</vt:i4>
      </vt:variant>
    </vt:vector>
  </HeadingPairs>
  <TitlesOfParts>
    <vt:vector size="45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everis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Enric Staromiejski Torregrosa</dc:creator>
  <cp:lastModifiedBy>Enric Staromiejski Torregrosa</cp:lastModifiedBy>
  <cp:revision>60</cp:revision>
  <dcterms:created xsi:type="dcterms:W3CDTF">2017-07-26T08:01:18Z</dcterms:created>
  <dcterms:modified xsi:type="dcterms:W3CDTF">2017-08-06T15:55:11Z</dcterms:modified>
</cp:coreProperties>
</file>