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5" r:id="rId7"/>
    <p:sldId id="261" r:id="rId8"/>
    <p:sldId id="262" r:id="rId9"/>
    <p:sldId id="263" r:id="rId10"/>
    <p:sldId id="266" r:id="rId11"/>
    <p:sldId id="264" r:id="rId12"/>
  </p:sldIdLst>
  <p:sldSz cx="9144000" cy="6858000" type="screen4x3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10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49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21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22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82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7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88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64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15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86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35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85D80-9F65-433D-8644-C8D18C3CFA99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86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iki.ds.unipi.gr/download/attachments/44367916/worddav7d4d726ede785156a3cec903f0b1242d.png?version=1&amp;modificationDate=1499334293000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21" y="144882"/>
            <a:ext cx="6406784" cy="659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 redondeado"/>
          <p:cNvSpPr/>
          <p:nvPr/>
        </p:nvSpPr>
        <p:spPr>
          <a:xfrm>
            <a:off x="4644008" y="186148"/>
            <a:ext cx="3024336" cy="825322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262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" y="5752"/>
            <a:ext cx="9839325" cy="996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Elipse"/>
          <p:cNvSpPr/>
          <p:nvPr/>
        </p:nvSpPr>
        <p:spPr>
          <a:xfrm>
            <a:off x="2822151" y="3429000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4" name="3 Elipse"/>
          <p:cNvSpPr/>
          <p:nvPr/>
        </p:nvSpPr>
        <p:spPr>
          <a:xfrm>
            <a:off x="5580112" y="3442648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2</a:t>
            </a:r>
            <a:endParaRPr lang="en-GB" sz="1200" dirty="0"/>
          </a:p>
        </p:txBody>
      </p:sp>
      <p:sp>
        <p:nvSpPr>
          <p:cNvPr id="5" name="4 Elipse"/>
          <p:cNvSpPr/>
          <p:nvPr/>
        </p:nvSpPr>
        <p:spPr>
          <a:xfrm>
            <a:off x="8236399" y="4645603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3</a:t>
            </a:r>
            <a:endParaRPr lang="en-GB" sz="1200" dirty="0"/>
          </a:p>
        </p:txBody>
      </p:sp>
      <p:sp>
        <p:nvSpPr>
          <p:cNvPr id="7" name="6 Elipse"/>
          <p:cNvSpPr/>
          <p:nvPr/>
        </p:nvSpPr>
        <p:spPr>
          <a:xfrm>
            <a:off x="2929464" y="7447800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8" name="7 Elipse"/>
          <p:cNvSpPr/>
          <p:nvPr/>
        </p:nvSpPr>
        <p:spPr>
          <a:xfrm>
            <a:off x="5673777" y="7403088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2</a:t>
            </a:r>
            <a:endParaRPr lang="en-GB" sz="1200" dirty="0"/>
          </a:p>
        </p:txBody>
      </p:sp>
      <p:sp>
        <p:nvSpPr>
          <p:cNvPr id="9" name="8 Elipse"/>
          <p:cNvSpPr/>
          <p:nvPr/>
        </p:nvSpPr>
        <p:spPr>
          <a:xfrm>
            <a:off x="8343712" y="8664403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3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114209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SPD-EDM-02.00.00-asciidoc\espd-data-model\docs\src\main\asciidoc\images\PaymentOfTaxes_EO_mock-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1467" y="116632"/>
            <a:ext cx="9572625" cy="602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-88471" y="2114272"/>
            <a:ext cx="3724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accent1">
                    <a:lumMod val="75000"/>
                  </a:schemeClr>
                </a:solidFill>
              </a:rPr>
              <a:t>Minimum threshold</a:t>
            </a:r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</a:rPr>
              <a:t>:  50€</a:t>
            </a:r>
          </a:p>
          <a:p>
            <a:r>
              <a:rPr lang="en-GB" sz="1400" b="1" dirty="0" smtClean="0">
                <a:solidFill>
                  <a:schemeClr val="accent1">
                    <a:lumMod val="75000"/>
                  </a:schemeClr>
                </a:solidFill>
              </a:rPr>
              <a:t>In case of debt please try to fulfil your obligation before tendering</a:t>
            </a:r>
            <a:endParaRPr lang="en-GB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7 Elipse"/>
          <p:cNvSpPr/>
          <p:nvPr/>
        </p:nvSpPr>
        <p:spPr>
          <a:xfrm>
            <a:off x="-346865" y="2132856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10" name="9 Elipse"/>
          <p:cNvSpPr/>
          <p:nvPr/>
        </p:nvSpPr>
        <p:spPr>
          <a:xfrm>
            <a:off x="-338192" y="2485363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2</a:t>
            </a:r>
            <a:endParaRPr lang="en-GB" sz="1200" dirty="0"/>
          </a:p>
        </p:txBody>
      </p:sp>
      <p:sp>
        <p:nvSpPr>
          <p:cNvPr id="23" name="22 Rectángulo redondeado"/>
          <p:cNvSpPr/>
          <p:nvPr/>
        </p:nvSpPr>
        <p:spPr>
          <a:xfrm>
            <a:off x="-526920" y="2002488"/>
            <a:ext cx="4284774" cy="994464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09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10" y="118600"/>
            <a:ext cx="7554380" cy="6620799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674879" y="2996952"/>
            <a:ext cx="20874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err="1" smtClean="0"/>
              <a:t>QualificationApplicationRequest</a:t>
            </a:r>
            <a:endParaRPr lang="en-GB" sz="11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388788" y="3076710"/>
            <a:ext cx="2169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err="1" smtClean="0"/>
              <a:t>QualificationApplicationResponse</a:t>
            </a:r>
            <a:endParaRPr lang="en-GB" sz="1100" b="1" dirty="0"/>
          </a:p>
        </p:txBody>
      </p:sp>
    </p:spTree>
    <p:extLst>
      <p:ext uri="{BB962C8B-B14F-4D97-AF65-F5344CB8AC3E}">
        <p14:creationId xmlns:p14="http://schemas.microsoft.com/office/powerpoint/2010/main" val="262502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749" y="600252"/>
            <a:ext cx="3972503" cy="565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90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4624"/>
            <a:ext cx="5221432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 redondeado"/>
          <p:cNvSpPr/>
          <p:nvPr/>
        </p:nvSpPr>
        <p:spPr>
          <a:xfrm>
            <a:off x="3203848" y="3539748"/>
            <a:ext cx="4277275" cy="2316074"/>
          </a:xfrm>
          <a:prstGeom prst="roundRect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16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 redondeado"/>
          <p:cNvSpPr/>
          <p:nvPr/>
        </p:nvSpPr>
        <p:spPr>
          <a:xfrm>
            <a:off x="539552" y="1198320"/>
            <a:ext cx="936104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smtClean="0">
                <a:solidFill>
                  <a:schemeClr val="accent1"/>
                </a:solidFill>
              </a:rPr>
              <a:t>EXCLUSION</a:t>
            </a:r>
            <a:endParaRPr lang="ca-ES" sz="1200" dirty="0">
              <a:solidFill>
                <a:schemeClr val="accent1"/>
              </a:solidFill>
            </a:endParaRPr>
          </a:p>
        </p:txBody>
      </p:sp>
      <p:sp>
        <p:nvSpPr>
          <p:cNvPr id="30" name="29 Rectángulo redondeado"/>
          <p:cNvSpPr/>
          <p:nvPr/>
        </p:nvSpPr>
        <p:spPr>
          <a:xfrm>
            <a:off x="1363688" y="1917735"/>
            <a:ext cx="1132685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smtClean="0">
                <a:solidFill>
                  <a:schemeClr val="accent1"/>
                </a:solidFill>
              </a:rPr>
              <a:t>CONVICTIONS</a:t>
            </a:r>
            <a:endParaRPr lang="ca-ES" sz="1200" dirty="0">
              <a:solidFill>
                <a:schemeClr val="accent1"/>
              </a:solidFill>
            </a:endParaRPr>
          </a:p>
        </p:txBody>
      </p:sp>
      <p:sp>
        <p:nvSpPr>
          <p:cNvPr id="31" name="30 Rectángulo redondeado"/>
          <p:cNvSpPr/>
          <p:nvPr/>
        </p:nvSpPr>
        <p:spPr>
          <a:xfrm>
            <a:off x="1363688" y="2419442"/>
            <a:ext cx="1370549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smtClean="0">
                <a:solidFill>
                  <a:schemeClr val="accent1"/>
                </a:solidFill>
              </a:rPr>
              <a:t>CONTRIBUTIONS</a:t>
            </a:r>
            <a:endParaRPr lang="ca-ES" sz="1200" dirty="0">
              <a:solidFill>
                <a:schemeClr val="accent1"/>
              </a:solidFill>
            </a:endParaRPr>
          </a:p>
        </p:txBody>
      </p:sp>
      <p:sp>
        <p:nvSpPr>
          <p:cNvPr id="32" name="31 Rectángulo redondeado"/>
          <p:cNvSpPr/>
          <p:nvPr/>
        </p:nvSpPr>
        <p:spPr>
          <a:xfrm>
            <a:off x="1363688" y="2927294"/>
            <a:ext cx="703309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smtClean="0">
                <a:solidFill>
                  <a:schemeClr val="accent1"/>
                </a:solidFill>
              </a:rPr>
              <a:t>SOCIAL</a:t>
            </a:r>
            <a:endParaRPr lang="ca-ES" sz="1200" dirty="0">
              <a:solidFill>
                <a:schemeClr val="accent1"/>
              </a:solidFill>
            </a:endParaRPr>
          </a:p>
        </p:txBody>
      </p:sp>
      <p:sp>
        <p:nvSpPr>
          <p:cNvPr id="33" name="32 Rectángulo redondeado"/>
          <p:cNvSpPr/>
          <p:nvPr/>
        </p:nvSpPr>
        <p:spPr>
          <a:xfrm>
            <a:off x="1370881" y="3431350"/>
            <a:ext cx="851004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smtClean="0">
                <a:solidFill>
                  <a:schemeClr val="accent1"/>
                </a:solidFill>
              </a:rPr>
              <a:t>BUSINESS</a:t>
            </a:r>
            <a:endParaRPr lang="ca-ES" sz="1200" dirty="0">
              <a:solidFill>
                <a:schemeClr val="accent1"/>
              </a:solidFill>
            </a:endParaRPr>
          </a:p>
        </p:txBody>
      </p:sp>
      <p:sp>
        <p:nvSpPr>
          <p:cNvPr id="34" name="33 Rectángulo redondeado"/>
          <p:cNvSpPr/>
          <p:nvPr/>
        </p:nvSpPr>
        <p:spPr>
          <a:xfrm>
            <a:off x="1363687" y="3935406"/>
            <a:ext cx="1132685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smtClean="0">
                <a:solidFill>
                  <a:schemeClr val="accent1"/>
                </a:solidFill>
              </a:rPr>
              <a:t>MISCONDUCT</a:t>
            </a:r>
            <a:endParaRPr lang="ca-ES" sz="1200" dirty="0">
              <a:solidFill>
                <a:schemeClr val="accent1"/>
              </a:solidFill>
            </a:endParaRPr>
          </a:p>
        </p:txBody>
      </p:sp>
      <p:sp>
        <p:nvSpPr>
          <p:cNvPr id="35" name="34 Rectángulo redondeado"/>
          <p:cNvSpPr/>
          <p:nvPr/>
        </p:nvSpPr>
        <p:spPr>
          <a:xfrm>
            <a:off x="1363687" y="4439462"/>
            <a:ext cx="1824200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smtClean="0">
                <a:solidFill>
                  <a:schemeClr val="accent1"/>
                </a:solidFill>
              </a:rPr>
              <a:t>CONFLICT_OF_INTEREST</a:t>
            </a:r>
            <a:endParaRPr lang="ca-ES" sz="1200" dirty="0">
              <a:solidFill>
                <a:schemeClr val="accent1"/>
              </a:solidFill>
            </a:endParaRPr>
          </a:p>
        </p:txBody>
      </p:sp>
      <p:sp>
        <p:nvSpPr>
          <p:cNvPr id="36" name="35 Rectángulo redondeado"/>
          <p:cNvSpPr/>
          <p:nvPr/>
        </p:nvSpPr>
        <p:spPr>
          <a:xfrm>
            <a:off x="1363687" y="5447574"/>
            <a:ext cx="936104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smtClean="0">
                <a:solidFill>
                  <a:schemeClr val="accent1"/>
                </a:solidFill>
              </a:rPr>
              <a:t>NATIONAL</a:t>
            </a:r>
            <a:endParaRPr lang="ca-ES" sz="1200" dirty="0">
              <a:solidFill>
                <a:schemeClr val="accent1"/>
              </a:solidFill>
            </a:endParaRPr>
          </a:p>
        </p:txBody>
      </p:sp>
      <p:cxnSp>
        <p:nvCxnSpPr>
          <p:cNvPr id="37" name="36 Conector angular"/>
          <p:cNvCxnSpPr>
            <a:stCxn id="29" idx="2"/>
            <a:endCxn id="30" idx="1"/>
          </p:cNvCxnSpPr>
          <p:nvPr/>
        </p:nvCxnSpPr>
        <p:spPr>
          <a:xfrm rot="16200000" flipH="1">
            <a:off x="915361" y="1648253"/>
            <a:ext cx="540570" cy="3560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angular"/>
          <p:cNvCxnSpPr>
            <a:stCxn id="29" idx="2"/>
            <a:endCxn id="31" idx="1"/>
          </p:cNvCxnSpPr>
          <p:nvPr/>
        </p:nvCxnSpPr>
        <p:spPr>
          <a:xfrm rot="16200000" flipH="1">
            <a:off x="664508" y="1899106"/>
            <a:ext cx="1042277" cy="3560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angular"/>
          <p:cNvCxnSpPr>
            <a:stCxn id="29" idx="2"/>
            <a:endCxn id="32" idx="1"/>
          </p:cNvCxnSpPr>
          <p:nvPr/>
        </p:nvCxnSpPr>
        <p:spPr>
          <a:xfrm rot="16200000" flipH="1">
            <a:off x="410582" y="2153032"/>
            <a:ext cx="1550129" cy="3560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angular"/>
          <p:cNvCxnSpPr>
            <a:stCxn id="29" idx="2"/>
            <a:endCxn id="33" idx="1"/>
          </p:cNvCxnSpPr>
          <p:nvPr/>
        </p:nvCxnSpPr>
        <p:spPr>
          <a:xfrm rot="16200000" flipH="1">
            <a:off x="162150" y="2401463"/>
            <a:ext cx="2054185" cy="3632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angular"/>
          <p:cNvCxnSpPr>
            <a:stCxn id="29" idx="2"/>
            <a:endCxn id="34" idx="1"/>
          </p:cNvCxnSpPr>
          <p:nvPr/>
        </p:nvCxnSpPr>
        <p:spPr>
          <a:xfrm rot="16200000" flipH="1">
            <a:off x="-93475" y="2657088"/>
            <a:ext cx="2558241" cy="3560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angular"/>
          <p:cNvCxnSpPr>
            <a:stCxn id="29" idx="2"/>
            <a:endCxn id="35" idx="1"/>
          </p:cNvCxnSpPr>
          <p:nvPr/>
        </p:nvCxnSpPr>
        <p:spPr>
          <a:xfrm rot="16200000" flipH="1">
            <a:off x="-345503" y="2909116"/>
            <a:ext cx="3062297" cy="3560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angular"/>
          <p:cNvCxnSpPr>
            <a:stCxn id="29" idx="2"/>
            <a:endCxn id="36" idx="1"/>
          </p:cNvCxnSpPr>
          <p:nvPr/>
        </p:nvCxnSpPr>
        <p:spPr>
          <a:xfrm rot="16200000" flipH="1">
            <a:off x="-849559" y="3413172"/>
            <a:ext cx="4070409" cy="3560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2616834" y="1866890"/>
            <a:ext cx="51235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 smtClean="0"/>
              <a:t>PARTICIPATION_IN_CRIMINAL_ORGANISATION, CORRUPTION, FRAUD, TERRORIST_OFFENCES, </a:t>
            </a:r>
          </a:p>
          <a:p>
            <a:r>
              <a:rPr lang="ca-ES" sz="1000" dirty="0" smtClean="0"/>
              <a:t>MONEY_LAUNDERING, CHILD_LABOUR-HUMAN_TRAFFICKING</a:t>
            </a:r>
          </a:p>
          <a:p>
            <a:endParaRPr lang="ca-ES" sz="1000" dirty="0" smtClean="0"/>
          </a:p>
        </p:txBody>
      </p:sp>
      <p:sp>
        <p:nvSpPr>
          <p:cNvPr id="45" name="44 CuadroTexto"/>
          <p:cNvSpPr txBox="1"/>
          <p:nvPr/>
        </p:nvSpPr>
        <p:spPr>
          <a:xfrm>
            <a:off x="2754335" y="2456910"/>
            <a:ext cx="3090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 smtClean="0"/>
              <a:t>PAYMENT_OF_TAXES, PAYMENT_OF_SOCIAL_SECURITY</a:t>
            </a:r>
          </a:p>
        </p:txBody>
      </p:sp>
      <p:sp>
        <p:nvSpPr>
          <p:cNvPr id="46" name="45 CuadroTexto"/>
          <p:cNvSpPr txBox="1"/>
          <p:nvPr/>
        </p:nvSpPr>
        <p:spPr>
          <a:xfrm>
            <a:off x="2754335" y="2999302"/>
            <a:ext cx="2965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 smtClean="0"/>
              <a:t>ENVIRONMENTAL_LAW, SOCIAL_LAW, LABOUR_LAW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2754335" y="3388930"/>
            <a:ext cx="4722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 smtClean="0"/>
              <a:t>BANKRUPTCY, INSOLVENCY, CREDITORS_ARRANGEMENT, BANKRUPTCY_ANALOGOUS, </a:t>
            </a:r>
          </a:p>
          <a:p>
            <a:r>
              <a:rPr lang="ca-ES" sz="1000" dirty="0" smtClean="0"/>
              <a:t>LIQUIDATOR_ADMINISTERED, ACTIVITIES_SUSPENDED</a:t>
            </a:r>
          </a:p>
        </p:txBody>
      </p:sp>
      <p:sp>
        <p:nvSpPr>
          <p:cNvPr id="48" name="47 CuadroTexto"/>
          <p:cNvSpPr txBox="1"/>
          <p:nvPr/>
        </p:nvSpPr>
        <p:spPr>
          <a:xfrm>
            <a:off x="2754335" y="4007994"/>
            <a:ext cx="24304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 smtClean="0"/>
              <a:t>MC_PROFESSIONAL, MARKET_DISTORSION</a:t>
            </a:r>
          </a:p>
        </p:txBody>
      </p:sp>
      <p:sp>
        <p:nvSpPr>
          <p:cNvPr id="49" name="48 CuadroTexto"/>
          <p:cNvSpPr txBox="1"/>
          <p:nvPr/>
        </p:nvSpPr>
        <p:spPr>
          <a:xfrm>
            <a:off x="3334189" y="4512050"/>
            <a:ext cx="3268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 smtClean="0"/>
              <a:t>PROCEDURE_PARTICIPATION, PROCEDURE_PREPARATION</a:t>
            </a:r>
          </a:p>
        </p:txBody>
      </p:sp>
      <p:sp>
        <p:nvSpPr>
          <p:cNvPr id="50" name="49 CuadroTexto"/>
          <p:cNvSpPr txBox="1"/>
          <p:nvPr/>
        </p:nvSpPr>
        <p:spPr>
          <a:xfrm>
            <a:off x="2536726" y="5517232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 smtClean="0"/>
              <a:t>OTHER</a:t>
            </a:r>
          </a:p>
        </p:txBody>
      </p:sp>
      <p:sp>
        <p:nvSpPr>
          <p:cNvPr id="51" name="50 Rectángulo redondeado"/>
          <p:cNvSpPr/>
          <p:nvPr/>
        </p:nvSpPr>
        <p:spPr>
          <a:xfrm>
            <a:off x="1331640" y="4943518"/>
            <a:ext cx="1824200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smtClean="0">
                <a:solidFill>
                  <a:schemeClr val="accent1"/>
                </a:solidFill>
              </a:rPr>
              <a:t>EARLY_TERMINATION</a:t>
            </a:r>
            <a:endParaRPr lang="ca-ES" sz="1200" dirty="0">
              <a:solidFill>
                <a:schemeClr val="accent1"/>
              </a:solidFill>
            </a:endParaRPr>
          </a:p>
        </p:txBody>
      </p:sp>
      <p:cxnSp>
        <p:nvCxnSpPr>
          <p:cNvPr id="52" name="51 Conector angular"/>
          <p:cNvCxnSpPr>
            <a:stCxn id="29" idx="2"/>
            <a:endCxn id="51" idx="1"/>
          </p:cNvCxnSpPr>
          <p:nvPr/>
        </p:nvCxnSpPr>
        <p:spPr>
          <a:xfrm rot="16200000" flipH="1">
            <a:off x="-613554" y="3177168"/>
            <a:ext cx="3566353" cy="3240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Rectángulo"/>
          <p:cNvSpPr/>
          <p:nvPr/>
        </p:nvSpPr>
        <p:spPr>
          <a:xfrm>
            <a:off x="3362367" y="5002029"/>
            <a:ext cx="2492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/>
              <a:t>EARLY_TERMINATION, MISINTERPRETATION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9878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SPD-EDM-02.00.00-asciidoc\espd-data-model\docs\src\main\asciidoc\images\Convictions__EO_mock-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64021"/>
            <a:ext cx="7192963" cy="56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Elipse"/>
          <p:cNvSpPr/>
          <p:nvPr/>
        </p:nvSpPr>
        <p:spPr>
          <a:xfrm>
            <a:off x="8014112" y="2263581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6" name="5 Elipse"/>
          <p:cNvSpPr/>
          <p:nvPr/>
        </p:nvSpPr>
        <p:spPr>
          <a:xfrm>
            <a:off x="8014112" y="2617862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2</a:t>
            </a:r>
            <a:endParaRPr lang="en-GB" sz="1200" dirty="0"/>
          </a:p>
        </p:txBody>
      </p:sp>
      <p:sp>
        <p:nvSpPr>
          <p:cNvPr id="7" name="6 Elipse"/>
          <p:cNvSpPr/>
          <p:nvPr/>
        </p:nvSpPr>
        <p:spPr>
          <a:xfrm>
            <a:off x="8014112" y="2996952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3</a:t>
            </a:r>
            <a:endParaRPr lang="en-GB" sz="1200" dirty="0"/>
          </a:p>
        </p:txBody>
      </p:sp>
      <p:sp>
        <p:nvSpPr>
          <p:cNvPr id="8" name="7 Elipse"/>
          <p:cNvSpPr/>
          <p:nvPr/>
        </p:nvSpPr>
        <p:spPr>
          <a:xfrm>
            <a:off x="8014112" y="3356992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4</a:t>
            </a:r>
            <a:endParaRPr lang="en-GB" sz="1200" dirty="0"/>
          </a:p>
        </p:txBody>
      </p:sp>
      <p:sp>
        <p:nvSpPr>
          <p:cNvPr id="9" name="8 Elipse"/>
          <p:cNvSpPr/>
          <p:nvPr/>
        </p:nvSpPr>
        <p:spPr>
          <a:xfrm>
            <a:off x="8014112" y="3697982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5</a:t>
            </a:r>
            <a:endParaRPr lang="en-GB" sz="1200" dirty="0"/>
          </a:p>
        </p:txBody>
      </p:sp>
      <p:sp>
        <p:nvSpPr>
          <p:cNvPr id="10" name="9 Elipse"/>
          <p:cNvSpPr/>
          <p:nvPr/>
        </p:nvSpPr>
        <p:spPr>
          <a:xfrm>
            <a:off x="8014112" y="4005064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6</a:t>
            </a:r>
            <a:endParaRPr lang="en-GB" sz="1200" dirty="0"/>
          </a:p>
        </p:txBody>
      </p:sp>
      <p:sp>
        <p:nvSpPr>
          <p:cNvPr id="11" name="10 Elipse"/>
          <p:cNvSpPr/>
          <p:nvPr/>
        </p:nvSpPr>
        <p:spPr>
          <a:xfrm>
            <a:off x="8014112" y="4357571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7</a:t>
            </a:r>
          </a:p>
        </p:txBody>
      </p:sp>
      <p:sp>
        <p:nvSpPr>
          <p:cNvPr id="12" name="11 Elipse"/>
          <p:cNvSpPr/>
          <p:nvPr/>
        </p:nvSpPr>
        <p:spPr>
          <a:xfrm>
            <a:off x="8014112" y="5149659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9</a:t>
            </a:r>
            <a:endParaRPr lang="en-GB" sz="1200" dirty="0"/>
          </a:p>
        </p:txBody>
      </p:sp>
      <p:sp>
        <p:nvSpPr>
          <p:cNvPr id="13" name="12 Elipse"/>
          <p:cNvSpPr/>
          <p:nvPr/>
        </p:nvSpPr>
        <p:spPr>
          <a:xfrm>
            <a:off x="8014112" y="5462282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0" dirty="0"/>
          </a:p>
        </p:txBody>
      </p:sp>
      <p:sp>
        <p:nvSpPr>
          <p:cNvPr id="15" name="14 Elipse"/>
          <p:cNvSpPr/>
          <p:nvPr/>
        </p:nvSpPr>
        <p:spPr>
          <a:xfrm>
            <a:off x="8014112" y="5714253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0" dirty="0"/>
          </a:p>
        </p:txBody>
      </p:sp>
      <p:sp>
        <p:nvSpPr>
          <p:cNvPr id="17" name="16 Elipse"/>
          <p:cNvSpPr/>
          <p:nvPr/>
        </p:nvSpPr>
        <p:spPr>
          <a:xfrm>
            <a:off x="8006727" y="4789619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8</a:t>
            </a:r>
            <a:endParaRPr lang="en-GB" sz="105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7968484" y="5435699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bg1"/>
                </a:solidFill>
              </a:rPr>
              <a:t>10</a:t>
            </a:r>
            <a:endParaRPr lang="en-GB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36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ESPD-EDM-02.00.00-asciidoc\espd-data-model\docs\src\main\asciidoc\images\PaymentOfTaxes_CA_mock-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6712" y="610922"/>
            <a:ext cx="11687175" cy="623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 redondeado"/>
          <p:cNvSpPr/>
          <p:nvPr/>
        </p:nvSpPr>
        <p:spPr>
          <a:xfrm>
            <a:off x="-1791274" y="1804944"/>
            <a:ext cx="11600604" cy="496742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5 CuadroTexto"/>
          <p:cNvSpPr txBox="1"/>
          <p:nvPr/>
        </p:nvSpPr>
        <p:spPr>
          <a:xfrm>
            <a:off x="9900592" y="1844824"/>
            <a:ext cx="174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EU </a:t>
            </a:r>
            <a:r>
              <a:rPr lang="en-GB" b="1" dirty="0" err="1" smtClean="0">
                <a:solidFill>
                  <a:srgbClr val="00B050"/>
                </a:solidFill>
              </a:rPr>
              <a:t>PoT</a:t>
            </a:r>
            <a:r>
              <a:rPr lang="en-GB" b="1" dirty="0" smtClean="0">
                <a:solidFill>
                  <a:srgbClr val="00B050"/>
                </a:solidFill>
              </a:rPr>
              <a:t> Criterion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-1750752" y="2492896"/>
            <a:ext cx="11600604" cy="864096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7 CuadroTexto"/>
          <p:cNvSpPr txBox="1"/>
          <p:nvPr/>
        </p:nvSpPr>
        <p:spPr>
          <a:xfrm>
            <a:off x="9864907" y="2728656"/>
            <a:ext cx="176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FI </a:t>
            </a:r>
            <a:r>
              <a:rPr lang="en-GB" b="1" dirty="0" err="1" smtClean="0">
                <a:solidFill>
                  <a:srgbClr val="00B050"/>
                </a:solidFill>
              </a:rPr>
              <a:t>PoT</a:t>
            </a:r>
            <a:r>
              <a:rPr lang="en-GB" b="1" dirty="0" smtClean="0">
                <a:solidFill>
                  <a:srgbClr val="00B050"/>
                </a:solidFill>
              </a:rPr>
              <a:t> Criterion I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-1764704" y="3356992"/>
            <a:ext cx="11600604" cy="1152128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9 CuadroTexto"/>
          <p:cNvSpPr txBox="1"/>
          <p:nvPr/>
        </p:nvSpPr>
        <p:spPr>
          <a:xfrm>
            <a:off x="9850955" y="3707740"/>
            <a:ext cx="182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FI </a:t>
            </a:r>
            <a:r>
              <a:rPr lang="en-GB" b="1" dirty="0" err="1" smtClean="0">
                <a:solidFill>
                  <a:srgbClr val="00B050"/>
                </a:solidFill>
              </a:rPr>
              <a:t>PoT</a:t>
            </a:r>
            <a:r>
              <a:rPr lang="en-GB" b="1" dirty="0" smtClean="0">
                <a:solidFill>
                  <a:srgbClr val="00B050"/>
                </a:solidFill>
              </a:rPr>
              <a:t> Criterion II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-1764704" y="4509120"/>
            <a:ext cx="11600604" cy="936104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11 CuadroTexto"/>
          <p:cNvSpPr txBox="1"/>
          <p:nvPr/>
        </p:nvSpPr>
        <p:spPr>
          <a:xfrm>
            <a:off x="9850955" y="4753610"/>
            <a:ext cx="1886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FI </a:t>
            </a:r>
            <a:r>
              <a:rPr lang="en-GB" b="1" dirty="0" err="1" smtClean="0">
                <a:solidFill>
                  <a:srgbClr val="00B050"/>
                </a:solidFill>
              </a:rPr>
              <a:t>PoT</a:t>
            </a:r>
            <a:r>
              <a:rPr lang="en-GB" b="1" dirty="0" smtClean="0">
                <a:solidFill>
                  <a:srgbClr val="00B050"/>
                </a:solidFill>
              </a:rPr>
              <a:t> Criterion III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-1764704" y="5445224"/>
            <a:ext cx="11600604" cy="1080120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13 CuadroTexto"/>
          <p:cNvSpPr txBox="1"/>
          <p:nvPr/>
        </p:nvSpPr>
        <p:spPr>
          <a:xfrm>
            <a:off x="9850955" y="5795972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FI </a:t>
            </a:r>
            <a:r>
              <a:rPr lang="en-GB" b="1" dirty="0" err="1" smtClean="0">
                <a:solidFill>
                  <a:srgbClr val="00B050"/>
                </a:solidFill>
              </a:rPr>
              <a:t>PoT</a:t>
            </a:r>
            <a:r>
              <a:rPr lang="en-GB" b="1" dirty="0" smtClean="0">
                <a:solidFill>
                  <a:srgbClr val="00B050"/>
                </a:solidFill>
              </a:rPr>
              <a:t> Criterion IV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9662911" y="2125323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16" name="15 Elipse"/>
          <p:cNvSpPr/>
          <p:nvPr/>
        </p:nvSpPr>
        <p:spPr>
          <a:xfrm>
            <a:off x="9684568" y="3068960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2</a:t>
            </a:r>
          </a:p>
        </p:txBody>
      </p:sp>
      <p:sp>
        <p:nvSpPr>
          <p:cNvPr id="19" name="18 Elipse"/>
          <p:cNvSpPr/>
          <p:nvPr/>
        </p:nvSpPr>
        <p:spPr>
          <a:xfrm>
            <a:off x="9684568" y="4149080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3</a:t>
            </a:r>
          </a:p>
        </p:txBody>
      </p:sp>
      <p:sp>
        <p:nvSpPr>
          <p:cNvPr id="20" name="19 Elipse"/>
          <p:cNvSpPr/>
          <p:nvPr/>
        </p:nvSpPr>
        <p:spPr>
          <a:xfrm>
            <a:off x="9684568" y="5149659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4</a:t>
            </a:r>
          </a:p>
        </p:txBody>
      </p:sp>
      <p:sp>
        <p:nvSpPr>
          <p:cNvPr id="21" name="20 Elipse"/>
          <p:cNvSpPr/>
          <p:nvPr/>
        </p:nvSpPr>
        <p:spPr>
          <a:xfrm>
            <a:off x="9684568" y="6237312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9215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SPD-EDM-02.00.00-asciidoc\espd-data-model\docs\src\main\asciidoc\images\PaymentOfTaxes_EO_mock-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16632"/>
            <a:ext cx="9572625" cy="602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 redondeado"/>
          <p:cNvSpPr/>
          <p:nvPr/>
        </p:nvSpPr>
        <p:spPr>
          <a:xfrm>
            <a:off x="3563888" y="2564904"/>
            <a:ext cx="5580112" cy="1872208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4 CuadroTexto"/>
          <p:cNvSpPr txBox="1"/>
          <p:nvPr/>
        </p:nvSpPr>
        <p:spPr>
          <a:xfrm>
            <a:off x="899592" y="2767073"/>
            <a:ext cx="2088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This property is shown only if the answer to the previous QUESTION is ‘Yes’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7" name="6 Conector recto de flecha"/>
          <p:cNvCxnSpPr>
            <a:stCxn id="5" idx="3"/>
            <a:endCxn id="4" idx="1"/>
          </p:cNvCxnSpPr>
          <p:nvPr/>
        </p:nvCxnSpPr>
        <p:spPr>
          <a:xfrm flipV="1">
            <a:off x="2987824" y="3501008"/>
            <a:ext cx="576064" cy="4729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Elipse"/>
          <p:cNvSpPr/>
          <p:nvPr/>
        </p:nvSpPr>
        <p:spPr>
          <a:xfrm>
            <a:off x="8973686" y="1333235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8" name="7 Elipse"/>
          <p:cNvSpPr/>
          <p:nvPr/>
        </p:nvSpPr>
        <p:spPr>
          <a:xfrm>
            <a:off x="7543615" y="1813760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2</a:t>
            </a:r>
          </a:p>
        </p:txBody>
      </p:sp>
      <p:sp>
        <p:nvSpPr>
          <p:cNvPr id="9" name="8 Elipse"/>
          <p:cNvSpPr/>
          <p:nvPr/>
        </p:nvSpPr>
        <p:spPr>
          <a:xfrm>
            <a:off x="8973686" y="1811056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3</a:t>
            </a:r>
          </a:p>
        </p:txBody>
      </p:sp>
      <p:sp>
        <p:nvSpPr>
          <p:cNvPr id="10" name="9 Elipse"/>
          <p:cNvSpPr/>
          <p:nvPr/>
        </p:nvSpPr>
        <p:spPr>
          <a:xfrm>
            <a:off x="8973686" y="2755015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4</a:t>
            </a:r>
          </a:p>
        </p:txBody>
      </p:sp>
      <p:sp>
        <p:nvSpPr>
          <p:cNvPr id="11" name="10 Elipse"/>
          <p:cNvSpPr/>
          <p:nvPr/>
        </p:nvSpPr>
        <p:spPr>
          <a:xfrm>
            <a:off x="8973686" y="4020844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5</a:t>
            </a:r>
          </a:p>
        </p:txBody>
      </p:sp>
      <p:sp>
        <p:nvSpPr>
          <p:cNvPr id="12" name="11 Elipse"/>
          <p:cNvSpPr/>
          <p:nvPr/>
        </p:nvSpPr>
        <p:spPr>
          <a:xfrm>
            <a:off x="8973686" y="4951051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6</a:t>
            </a:r>
          </a:p>
        </p:txBody>
      </p:sp>
      <p:sp>
        <p:nvSpPr>
          <p:cNvPr id="13" name="12 Elipse"/>
          <p:cNvSpPr/>
          <p:nvPr/>
        </p:nvSpPr>
        <p:spPr>
          <a:xfrm>
            <a:off x="8973686" y="5328504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7</a:t>
            </a:r>
            <a:endParaRPr lang="en-GB" sz="1200" dirty="0"/>
          </a:p>
        </p:txBody>
      </p:sp>
      <p:sp>
        <p:nvSpPr>
          <p:cNvPr id="14" name="13 Elipse"/>
          <p:cNvSpPr/>
          <p:nvPr/>
        </p:nvSpPr>
        <p:spPr>
          <a:xfrm>
            <a:off x="8973686" y="5702192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8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60654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ESPD-EDM-02.00.00-asciidoc\espd-data-model\docs\src\main\asciidoc\images\PaymentOfTaxes_EO_mock-up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25" y="404664"/>
            <a:ext cx="8526463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 redondeado"/>
          <p:cNvSpPr/>
          <p:nvPr/>
        </p:nvSpPr>
        <p:spPr>
          <a:xfrm>
            <a:off x="3779912" y="2564904"/>
            <a:ext cx="5184576" cy="1872208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4 CuadroTexto"/>
          <p:cNvSpPr txBox="1"/>
          <p:nvPr/>
        </p:nvSpPr>
        <p:spPr>
          <a:xfrm>
            <a:off x="1301387" y="2764340"/>
            <a:ext cx="2088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This group of property is shown only if the answer to the previous QUESTION is ‘No’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7" name="6 Conector recto de flecha"/>
          <p:cNvCxnSpPr>
            <a:stCxn id="5" idx="3"/>
            <a:endCxn id="4" idx="1"/>
          </p:cNvCxnSpPr>
          <p:nvPr/>
        </p:nvCxnSpPr>
        <p:spPr>
          <a:xfrm flipV="1">
            <a:off x="3389619" y="3501008"/>
            <a:ext cx="390293" cy="1996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Elipse"/>
          <p:cNvSpPr/>
          <p:nvPr/>
        </p:nvSpPr>
        <p:spPr>
          <a:xfrm>
            <a:off x="8820472" y="1374179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8" name="7 Elipse"/>
          <p:cNvSpPr/>
          <p:nvPr/>
        </p:nvSpPr>
        <p:spPr>
          <a:xfrm>
            <a:off x="8820472" y="1852000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3</a:t>
            </a:r>
          </a:p>
        </p:txBody>
      </p:sp>
      <p:sp>
        <p:nvSpPr>
          <p:cNvPr id="9" name="8 Elipse"/>
          <p:cNvSpPr/>
          <p:nvPr/>
        </p:nvSpPr>
        <p:spPr>
          <a:xfrm>
            <a:off x="8820472" y="3205443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4</a:t>
            </a:r>
          </a:p>
        </p:txBody>
      </p:sp>
      <p:sp>
        <p:nvSpPr>
          <p:cNvPr id="10" name="9 Elipse"/>
          <p:cNvSpPr/>
          <p:nvPr/>
        </p:nvSpPr>
        <p:spPr>
          <a:xfrm>
            <a:off x="8820472" y="3645024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5</a:t>
            </a:r>
          </a:p>
        </p:txBody>
      </p:sp>
      <p:sp>
        <p:nvSpPr>
          <p:cNvPr id="11" name="10 Elipse"/>
          <p:cNvSpPr/>
          <p:nvPr/>
        </p:nvSpPr>
        <p:spPr>
          <a:xfrm>
            <a:off x="8820472" y="4896456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6</a:t>
            </a:r>
          </a:p>
        </p:txBody>
      </p:sp>
      <p:sp>
        <p:nvSpPr>
          <p:cNvPr id="12" name="11 Elipse"/>
          <p:cNvSpPr/>
          <p:nvPr/>
        </p:nvSpPr>
        <p:spPr>
          <a:xfrm>
            <a:off x="8820472" y="5273909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7</a:t>
            </a:r>
            <a:endParaRPr lang="en-GB" sz="1200" dirty="0"/>
          </a:p>
        </p:txBody>
      </p:sp>
      <p:sp>
        <p:nvSpPr>
          <p:cNvPr id="13" name="12 Elipse"/>
          <p:cNvSpPr/>
          <p:nvPr/>
        </p:nvSpPr>
        <p:spPr>
          <a:xfrm>
            <a:off x="8820472" y="5647597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8</a:t>
            </a:r>
            <a:endParaRPr lang="en-GB" sz="1200" dirty="0"/>
          </a:p>
        </p:txBody>
      </p:sp>
      <p:sp>
        <p:nvSpPr>
          <p:cNvPr id="14" name="13 Elipse"/>
          <p:cNvSpPr/>
          <p:nvPr/>
        </p:nvSpPr>
        <p:spPr>
          <a:xfrm>
            <a:off x="7411376" y="1837291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2493311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2254</TotalTime>
  <Words>160</Words>
  <Application>Microsoft Office PowerPoint</Application>
  <PresentationFormat>Presentación en pantalla (4:3)</PresentationFormat>
  <Paragraphs>69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Enric Staromiejski Torregrosa</dc:creator>
  <cp:lastModifiedBy>Enric Staromiejski Torregrosa</cp:lastModifiedBy>
  <cp:revision>19</cp:revision>
  <dcterms:created xsi:type="dcterms:W3CDTF">2017-07-26T08:01:18Z</dcterms:created>
  <dcterms:modified xsi:type="dcterms:W3CDTF">2017-08-05T06:29:49Z</dcterms:modified>
</cp:coreProperties>
</file>