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58" r:id="rId5"/>
    <p:sldId id="260" r:id="rId6"/>
    <p:sldId id="265" r:id="rId7"/>
    <p:sldId id="267" r:id="rId8"/>
    <p:sldId id="269" r:id="rId9"/>
    <p:sldId id="262" r:id="rId10"/>
    <p:sldId id="263" r:id="rId11"/>
    <p:sldId id="261" r:id="rId12"/>
    <p:sldId id="266" r:id="rId13"/>
    <p:sldId id="264" r:id="rId14"/>
    <p:sldId id="268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  <p:sldId id="279" r:id="rId24"/>
    <p:sldId id="294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9" r:id="rId43"/>
    <p:sldId id="298" r:id="rId44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74" autoAdjust="0"/>
  </p:normalViewPr>
  <p:slideViewPr>
    <p:cSldViewPr>
      <p:cViewPr>
        <p:scale>
          <a:sx n="60" d="100"/>
          <a:sy n="60" d="100"/>
        </p:scale>
        <p:origin x="-165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DA550-E0B8-46A4-A6D8-069E9B612C3C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7FDAB-344D-4CF9-8AAF-04D57C93A69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20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7FDAB-344D-4CF9-8AAF-04D57C93A69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6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49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2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8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4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5D80-9F65-433D-8644-C8D18C3CFA99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DC7D-58AD-4882-B077-61A6B8422E4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iki.ds.unipi.gr/download/attachments/44367916/worddav7d4d726ede785156a3cec903f0b1242d.png?version=1&amp;modificationDate=1499334293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21" y="144882"/>
            <a:ext cx="6406784" cy="65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4644008" y="186148"/>
            <a:ext cx="3024336" cy="82532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6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ESPD-EDM-02.00.00-asciidoc\espd-data-model\docs\src\main\asciidoc\images\PaymentOfTaxes_EO_mock-up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5" y="404664"/>
            <a:ext cx="8526463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3779912" y="2564904"/>
            <a:ext cx="5184576" cy="187220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CuadroTexto"/>
          <p:cNvSpPr txBox="1"/>
          <p:nvPr/>
        </p:nvSpPr>
        <p:spPr>
          <a:xfrm>
            <a:off x="1301387" y="2764340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This group of property is shown only if the answer to the previous QUESTION is ‘No’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" name="6 Conector recto de flecha"/>
          <p:cNvCxnSpPr>
            <a:stCxn id="5" idx="3"/>
            <a:endCxn id="4" idx="1"/>
          </p:cNvCxnSpPr>
          <p:nvPr/>
        </p:nvCxnSpPr>
        <p:spPr>
          <a:xfrm flipV="1">
            <a:off x="3389619" y="3501008"/>
            <a:ext cx="390293" cy="199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8820472" y="320544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9</a:t>
            </a:r>
            <a:endParaRPr lang="en-GB" sz="1200" dirty="0"/>
          </a:p>
        </p:txBody>
      </p:sp>
      <p:sp>
        <p:nvSpPr>
          <p:cNvPr id="10" name="9 Elipse"/>
          <p:cNvSpPr/>
          <p:nvPr/>
        </p:nvSpPr>
        <p:spPr>
          <a:xfrm>
            <a:off x="8820472" y="364502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8770210" y="36292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10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47943" y="1772816"/>
            <a:ext cx="1224136" cy="41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3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ESPD-EDM-02.00.00-asciidoc\espd-data-model\docs\src\main\asciidoc\images\PaymentOfTaxes_CA_mock-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610922"/>
            <a:ext cx="11687175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-1791274" y="1804944"/>
            <a:ext cx="11600604" cy="49674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5 CuadroTexto"/>
          <p:cNvSpPr txBox="1"/>
          <p:nvPr/>
        </p:nvSpPr>
        <p:spPr>
          <a:xfrm>
            <a:off x="9900592" y="1844824"/>
            <a:ext cx="17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EU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-1750752" y="2492896"/>
            <a:ext cx="11600604" cy="864096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CuadroTexto"/>
          <p:cNvSpPr txBox="1"/>
          <p:nvPr/>
        </p:nvSpPr>
        <p:spPr>
          <a:xfrm>
            <a:off x="9864907" y="2728656"/>
            <a:ext cx="176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-1764704" y="3356992"/>
            <a:ext cx="11600604" cy="115212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9 CuadroTexto"/>
          <p:cNvSpPr txBox="1"/>
          <p:nvPr/>
        </p:nvSpPr>
        <p:spPr>
          <a:xfrm>
            <a:off x="9850955" y="3707740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II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-1764704" y="4509120"/>
            <a:ext cx="11600604" cy="936104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CuadroTexto"/>
          <p:cNvSpPr txBox="1"/>
          <p:nvPr/>
        </p:nvSpPr>
        <p:spPr>
          <a:xfrm>
            <a:off x="9850955" y="4753610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III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-1764704" y="5445224"/>
            <a:ext cx="11600604" cy="1080120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CuadroTexto"/>
          <p:cNvSpPr txBox="1"/>
          <p:nvPr/>
        </p:nvSpPr>
        <p:spPr>
          <a:xfrm>
            <a:off x="9850955" y="5795972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FI </a:t>
            </a:r>
            <a:r>
              <a:rPr lang="en-GB" b="1" dirty="0" err="1" smtClean="0">
                <a:solidFill>
                  <a:srgbClr val="00B050"/>
                </a:solidFill>
              </a:rPr>
              <a:t>PoT</a:t>
            </a:r>
            <a:r>
              <a:rPr lang="en-GB" b="1" dirty="0" smtClean="0">
                <a:solidFill>
                  <a:srgbClr val="00B050"/>
                </a:solidFill>
              </a:rPr>
              <a:t> Criterion IV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9662911" y="212532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6" name="15 Elipse"/>
          <p:cNvSpPr/>
          <p:nvPr/>
        </p:nvSpPr>
        <p:spPr>
          <a:xfrm>
            <a:off x="9684568" y="306896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</p:txBody>
      </p:sp>
      <p:sp>
        <p:nvSpPr>
          <p:cNvPr id="19" name="18 Elipse"/>
          <p:cNvSpPr/>
          <p:nvPr/>
        </p:nvSpPr>
        <p:spPr>
          <a:xfrm>
            <a:off x="9684568" y="414908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20" name="19 Elipse"/>
          <p:cNvSpPr/>
          <p:nvPr/>
        </p:nvSpPr>
        <p:spPr>
          <a:xfrm>
            <a:off x="9684568" y="514965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4</a:t>
            </a:r>
          </a:p>
        </p:txBody>
      </p:sp>
      <p:sp>
        <p:nvSpPr>
          <p:cNvPr id="21" name="20 Elipse"/>
          <p:cNvSpPr/>
          <p:nvPr/>
        </p:nvSpPr>
        <p:spPr>
          <a:xfrm>
            <a:off x="9684568" y="623731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215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" y="5752"/>
            <a:ext cx="9839325" cy="996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>
          <a:xfrm>
            <a:off x="2822151" y="342900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  <p:sp>
        <p:nvSpPr>
          <p:cNvPr id="4" name="3 Elipse"/>
          <p:cNvSpPr/>
          <p:nvPr/>
        </p:nvSpPr>
        <p:spPr>
          <a:xfrm>
            <a:off x="5580112" y="3442648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7</a:t>
            </a:r>
            <a:endParaRPr lang="en-GB" sz="1200" dirty="0"/>
          </a:p>
        </p:txBody>
      </p:sp>
      <p:sp>
        <p:nvSpPr>
          <p:cNvPr id="5" name="4 Elipse"/>
          <p:cNvSpPr/>
          <p:nvPr/>
        </p:nvSpPr>
        <p:spPr>
          <a:xfrm>
            <a:off x="8236399" y="464560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/>
              <a:t>8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5" y="2324372"/>
            <a:ext cx="228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20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SPD-EDM-02.00.00-asciidoc\espd-data-model\docs\src\main\asciidoc\images\PaymentOfTaxes_EO_mock-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467" y="116632"/>
            <a:ext cx="957262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22 Rectángulo redondeado"/>
          <p:cNvSpPr/>
          <p:nvPr/>
        </p:nvSpPr>
        <p:spPr>
          <a:xfrm>
            <a:off x="-671568" y="2002488"/>
            <a:ext cx="3587384" cy="994464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CuadroTexto"/>
          <p:cNvSpPr txBox="1"/>
          <p:nvPr/>
        </p:nvSpPr>
        <p:spPr>
          <a:xfrm>
            <a:off x="-88471" y="2114272"/>
            <a:ext cx="3724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Minimum threshold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:  50€</a:t>
            </a:r>
          </a:p>
          <a:p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In case of debt please try to fulfil your obligation before tendering</a:t>
            </a:r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-612576" y="213352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  <p:sp>
        <p:nvSpPr>
          <p:cNvPr id="13" name="12 Elipse"/>
          <p:cNvSpPr/>
          <p:nvPr/>
        </p:nvSpPr>
        <p:spPr>
          <a:xfrm>
            <a:off x="-342695" y="213692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7</a:t>
            </a:r>
            <a:endParaRPr lang="en-GB" sz="1200" dirty="0"/>
          </a:p>
        </p:txBody>
      </p:sp>
      <p:sp>
        <p:nvSpPr>
          <p:cNvPr id="14" name="13 Elipse"/>
          <p:cNvSpPr/>
          <p:nvPr/>
        </p:nvSpPr>
        <p:spPr>
          <a:xfrm>
            <a:off x="-353163" y="249972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8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1509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" y="1017627"/>
            <a:ext cx="9054455" cy="507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Elipse"/>
          <p:cNvSpPr/>
          <p:nvPr/>
        </p:nvSpPr>
        <p:spPr>
          <a:xfrm>
            <a:off x="2771800" y="151066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</p:txBody>
      </p:sp>
      <p:sp>
        <p:nvSpPr>
          <p:cNvPr id="11" name="10 Elipse"/>
          <p:cNvSpPr/>
          <p:nvPr/>
        </p:nvSpPr>
        <p:spPr>
          <a:xfrm>
            <a:off x="3051643" y="151066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12" name="11 Elipse"/>
          <p:cNvSpPr/>
          <p:nvPr/>
        </p:nvSpPr>
        <p:spPr>
          <a:xfrm>
            <a:off x="3356053" y="151066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4</a:t>
            </a:r>
          </a:p>
        </p:txBody>
      </p:sp>
      <p:sp>
        <p:nvSpPr>
          <p:cNvPr id="13" name="12 Elipse"/>
          <p:cNvSpPr/>
          <p:nvPr/>
        </p:nvSpPr>
        <p:spPr>
          <a:xfrm>
            <a:off x="3635896" y="151066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3628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1" t="9052" r="9002" b="30819"/>
          <a:stretch/>
        </p:blipFill>
        <p:spPr bwMode="auto">
          <a:xfrm>
            <a:off x="-1044624" y="1196752"/>
            <a:ext cx="10752082" cy="439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22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9476" r="9092" b="15927"/>
          <a:stretch/>
        </p:blipFill>
        <p:spPr bwMode="auto">
          <a:xfrm>
            <a:off x="44408" y="1113789"/>
            <a:ext cx="9078384" cy="460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Elipse"/>
          <p:cNvSpPr/>
          <p:nvPr/>
        </p:nvSpPr>
        <p:spPr>
          <a:xfrm>
            <a:off x="8532440" y="227687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" name="6 Elipse"/>
          <p:cNvSpPr/>
          <p:nvPr/>
        </p:nvSpPr>
        <p:spPr>
          <a:xfrm>
            <a:off x="8532439" y="306896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8367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831" y="2132856"/>
            <a:ext cx="9896476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68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238" y="1328738"/>
            <a:ext cx="10658476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96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" t="8729" r="10014" b="7220"/>
          <a:stretch/>
        </p:blipFill>
        <p:spPr bwMode="auto">
          <a:xfrm>
            <a:off x="-709449" y="409902"/>
            <a:ext cx="10484069" cy="614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88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" y="118600"/>
            <a:ext cx="7554380" cy="662079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74879" y="2996952"/>
            <a:ext cx="2087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err="1" smtClean="0"/>
              <a:t>QualificationApplicationRequest</a:t>
            </a:r>
            <a:endParaRPr lang="en-GB" sz="11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388788" y="3076710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err="1" smtClean="0"/>
              <a:t>QualificationApplicationResponse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2625020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9072" r="9999" b="11492"/>
          <a:stretch/>
        </p:blipFill>
        <p:spPr bwMode="auto">
          <a:xfrm>
            <a:off x="-618902" y="476672"/>
            <a:ext cx="10545097" cy="581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9718789" y="119242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8" name="7 Elipse"/>
          <p:cNvSpPr/>
          <p:nvPr/>
        </p:nvSpPr>
        <p:spPr>
          <a:xfrm>
            <a:off x="9718789" y="1758528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9" name="8 Elipse"/>
          <p:cNvSpPr/>
          <p:nvPr/>
        </p:nvSpPr>
        <p:spPr>
          <a:xfrm>
            <a:off x="9718789" y="249289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10" name="9 Elipse"/>
          <p:cNvSpPr/>
          <p:nvPr/>
        </p:nvSpPr>
        <p:spPr>
          <a:xfrm>
            <a:off x="9718789" y="304713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11" name="10 Elipse"/>
          <p:cNvSpPr/>
          <p:nvPr/>
        </p:nvSpPr>
        <p:spPr>
          <a:xfrm>
            <a:off x="9718789" y="347186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5</a:t>
            </a:r>
            <a:endParaRPr lang="en-GB" sz="1200" dirty="0"/>
          </a:p>
        </p:txBody>
      </p:sp>
      <p:sp>
        <p:nvSpPr>
          <p:cNvPr id="12" name="11 Elipse"/>
          <p:cNvSpPr/>
          <p:nvPr/>
        </p:nvSpPr>
        <p:spPr>
          <a:xfrm>
            <a:off x="9718789" y="389694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45206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5788" y="1519238"/>
            <a:ext cx="10315576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71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788" y="947738"/>
            <a:ext cx="11077576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88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15948" r="10093" b="59052"/>
          <a:stretch/>
        </p:blipFill>
        <p:spPr bwMode="auto">
          <a:xfrm>
            <a:off x="-396552" y="1628800"/>
            <a:ext cx="1056289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810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32112" r="10456" b="38793"/>
          <a:stretch/>
        </p:blipFill>
        <p:spPr bwMode="auto">
          <a:xfrm>
            <a:off x="-324544" y="2067813"/>
            <a:ext cx="10421007" cy="212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Elipse"/>
          <p:cNvSpPr/>
          <p:nvPr/>
        </p:nvSpPr>
        <p:spPr>
          <a:xfrm>
            <a:off x="9606780" y="2708920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7" name="6 Elipse"/>
          <p:cNvSpPr/>
          <p:nvPr/>
        </p:nvSpPr>
        <p:spPr>
          <a:xfrm>
            <a:off x="9606779" y="367655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07000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950" y="1804988"/>
            <a:ext cx="98679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413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7700" y="1233488"/>
            <a:ext cx="104394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32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t="34698" r="9850" b="14009"/>
          <a:stretch/>
        </p:blipFill>
        <p:spPr bwMode="auto">
          <a:xfrm>
            <a:off x="-756592" y="1412776"/>
            <a:ext cx="10531366" cy="375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227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8" t="21774" r="10225" b="42339"/>
          <a:stretch/>
        </p:blipFill>
        <p:spPr bwMode="auto">
          <a:xfrm>
            <a:off x="-756592" y="1772816"/>
            <a:ext cx="10500853" cy="262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9238232" y="248103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51334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488" y="2376488"/>
            <a:ext cx="10086976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33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49" y="600252"/>
            <a:ext cx="3972503" cy="565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902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0" y="1804988"/>
            <a:ext cx="100965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334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26940" r="9850" b="43965"/>
          <a:stretch/>
        </p:blipFill>
        <p:spPr bwMode="auto">
          <a:xfrm>
            <a:off x="-540568" y="2132856"/>
            <a:ext cx="10499835" cy="212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67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t="21210" r="9956" b="48186"/>
          <a:stretch/>
        </p:blipFill>
        <p:spPr bwMode="auto">
          <a:xfrm>
            <a:off x="-495321" y="1700808"/>
            <a:ext cx="10531366" cy="223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>
          <a:xfrm>
            <a:off x="9478419" y="2433738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4" name="3 Elipse"/>
          <p:cNvSpPr/>
          <p:nvPr/>
        </p:nvSpPr>
        <p:spPr>
          <a:xfrm>
            <a:off x="9468544" y="334945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64536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1275" y="1803400"/>
            <a:ext cx="11766550" cy="324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536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8688" y="1233488"/>
            <a:ext cx="11001376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536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15949" r="10093" b="26077"/>
          <a:stretch/>
        </p:blipFill>
        <p:spPr bwMode="auto">
          <a:xfrm>
            <a:off x="-900608" y="1340768"/>
            <a:ext cx="10562898" cy="4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50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38578" r="10456" b="21121"/>
          <a:stretch/>
        </p:blipFill>
        <p:spPr bwMode="auto">
          <a:xfrm>
            <a:off x="-828600" y="1625610"/>
            <a:ext cx="10421007" cy="294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6012160" y="191683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87886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2025" y="2376488"/>
            <a:ext cx="110680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86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2025" y="1804988"/>
            <a:ext cx="110680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86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5" t="18104" r="9123" b="8189"/>
          <a:stretch/>
        </p:blipFill>
        <p:spPr bwMode="auto">
          <a:xfrm>
            <a:off x="-540568" y="692696"/>
            <a:ext cx="10815145" cy="539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17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624"/>
            <a:ext cx="5221432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3203848" y="3539748"/>
            <a:ext cx="4277275" cy="2316074"/>
          </a:xfrm>
          <a:prstGeom prst="round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63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0" t="8190" r="9972" b="14440"/>
          <a:stretch/>
        </p:blipFill>
        <p:spPr bwMode="auto">
          <a:xfrm>
            <a:off x="-324544" y="565175"/>
            <a:ext cx="10499834" cy="565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Elipse"/>
          <p:cNvSpPr/>
          <p:nvPr/>
        </p:nvSpPr>
        <p:spPr>
          <a:xfrm>
            <a:off x="9966709" y="186907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0" name="9 Elipse"/>
          <p:cNvSpPr/>
          <p:nvPr/>
        </p:nvSpPr>
        <p:spPr>
          <a:xfrm>
            <a:off x="9966709" y="279521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11" name="10 Elipse"/>
          <p:cNvSpPr/>
          <p:nvPr/>
        </p:nvSpPr>
        <p:spPr>
          <a:xfrm>
            <a:off x="9966709" y="328498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12" name="11 Elipse"/>
          <p:cNvSpPr/>
          <p:nvPr/>
        </p:nvSpPr>
        <p:spPr>
          <a:xfrm>
            <a:off x="9966709" y="383922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13" name="12 Elipse"/>
          <p:cNvSpPr/>
          <p:nvPr/>
        </p:nvSpPr>
        <p:spPr>
          <a:xfrm>
            <a:off x="9966709" y="426395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5</a:t>
            </a:r>
            <a:endParaRPr lang="en-GB" sz="1200" dirty="0"/>
          </a:p>
        </p:txBody>
      </p:sp>
      <p:sp>
        <p:nvSpPr>
          <p:cNvPr id="14" name="13 Elipse"/>
          <p:cNvSpPr/>
          <p:nvPr/>
        </p:nvSpPr>
        <p:spPr>
          <a:xfrm>
            <a:off x="9966709" y="468903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37179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mag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85"/>
          <a:stretch/>
        </p:blipFill>
        <p:spPr bwMode="auto">
          <a:xfrm>
            <a:off x="683568" y="620688"/>
            <a:ext cx="7594977" cy="53406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2 Elipse"/>
          <p:cNvSpPr/>
          <p:nvPr/>
        </p:nvSpPr>
        <p:spPr>
          <a:xfrm>
            <a:off x="7884368" y="317924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5" name="4 Elipse"/>
          <p:cNvSpPr/>
          <p:nvPr/>
        </p:nvSpPr>
        <p:spPr>
          <a:xfrm>
            <a:off x="7884368" y="349347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8376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4363" y="1423988"/>
            <a:ext cx="10372726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126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7350" y="1423988"/>
            <a:ext cx="124587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76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 redondeado"/>
          <p:cNvSpPr/>
          <p:nvPr/>
        </p:nvSpPr>
        <p:spPr>
          <a:xfrm>
            <a:off x="539552" y="1198320"/>
            <a:ext cx="9361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smtClean="0">
                <a:solidFill>
                  <a:schemeClr val="accent1"/>
                </a:solidFill>
              </a:rPr>
              <a:t>EXCLUSION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1363688" y="1917735"/>
            <a:ext cx="1132685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CONVICTIONS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1363688" y="2419442"/>
            <a:ext cx="1370549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CONTRIBUTIONS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1363688" y="2927294"/>
            <a:ext cx="703309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SOCIAL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1370881" y="3431350"/>
            <a:ext cx="8510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smtClean="0">
                <a:solidFill>
                  <a:schemeClr val="accent1"/>
                </a:solidFill>
              </a:rPr>
              <a:t>BUSINESS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1363687" y="3935406"/>
            <a:ext cx="1132685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MISCONDUCT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1363687" y="4439462"/>
            <a:ext cx="1824200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CONFLICT_OF_INTEREST</a:t>
            </a:r>
            <a:endParaRPr lang="ca-ES" sz="1200" dirty="0">
              <a:solidFill>
                <a:schemeClr val="accent1"/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>
          <a:xfrm>
            <a:off x="1363687" y="5447574"/>
            <a:ext cx="936104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NATIONAL</a:t>
            </a:r>
            <a:endParaRPr lang="ca-ES" sz="1200" dirty="0">
              <a:solidFill>
                <a:schemeClr val="accent1"/>
              </a:solidFill>
            </a:endParaRPr>
          </a:p>
        </p:txBody>
      </p:sp>
      <p:cxnSp>
        <p:nvCxnSpPr>
          <p:cNvPr id="37" name="36 Conector angular"/>
          <p:cNvCxnSpPr>
            <a:stCxn id="29" idx="2"/>
            <a:endCxn id="30" idx="1"/>
          </p:cNvCxnSpPr>
          <p:nvPr/>
        </p:nvCxnSpPr>
        <p:spPr>
          <a:xfrm rot="16200000" flipH="1">
            <a:off x="915361" y="1648253"/>
            <a:ext cx="540570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29" idx="2"/>
            <a:endCxn id="31" idx="1"/>
          </p:cNvCxnSpPr>
          <p:nvPr/>
        </p:nvCxnSpPr>
        <p:spPr>
          <a:xfrm rot="16200000" flipH="1">
            <a:off x="664508" y="1899106"/>
            <a:ext cx="1042277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29" idx="2"/>
            <a:endCxn id="32" idx="1"/>
          </p:cNvCxnSpPr>
          <p:nvPr/>
        </p:nvCxnSpPr>
        <p:spPr>
          <a:xfrm rot="16200000" flipH="1">
            <a:off x="410582" y="2153032"/>
            <a:ext cx="1550129" cy="3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29" idx="2"/>
            <a:endCxn id="33" idx="1"/>
          </p:cNvCxnSpPr>
          <p:nvPr/>
        </p:nvCxnSpPr>
        <p:spPr>
          <a:xfrm rot="16200000" flipH="1">
            <a:off x="162150" y="2401463"/>
            <a:ext cx="2054185" cy="363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29" idx="2"/>
            <a:endCxn id="34" idx="1"/>
          </p:cNvCxnSpPr>
          <p:nvPr/>
        </p:nvCxnSpPr>
        <p:spPr>
          <a:xfrm rot="16200000" flipH="1">
            <a:off x="-93475" y="2657088"/>
            <a:ext cx="2558241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29" idx="2"/>
            <a:endCxn id="35" idx="1"/>
          </p:cNvCxnSpPr>
          <p:nvPr/>
        </p:nvCxnSpPr>
        <p:spPr>
          <a:xfrm rot="16200000" flipH="1">
            <a:off x="-345503" y="2909116"/>
            <a:ext cx="3062297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>
            <a:stCxn id="29" idx="2"/>
            <a:endCxn id="36" idx="1"/>
          </p:cNvCxnSpPr>
          <p:nvPr/>
        </p:nvCxnSpPr>
        <p:spPr>
          <a:xfrm rot="16200000" flipH="1">
            <a:off x="-849559" y="3413172"/>
            <a:ext cx="4070409" cy="3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2616834" y="1866890"/>
            <a:ext cx="5123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PARTICIPATION_IN_CRIMINAL_ORGANISATION, CORRUPTION, FRAUD, TERRORIST_OFFENCES, </a:t>
            </a:r>
          </a:p>
          <a:p>
            <a:r>
              <a:rPr lang="ca-ES" sz="1000" dirty="0" smtClean="0"/>
              <a:t>MONEY_LAUNDERING, CHILD_LABOUR-HUMAN_TRAFFICKING</a:t>
            </a:r>
          </a:p>
          <a:p>
            <a:endParaRPr lang="ca-ES" sz="1000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2754335" y="2456910"/>
            <a:ext cx="3090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PAYMENT_OF_TAXES, PAYMENT_OF_SOCIAL_SECURITY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2754335" y="2999302"/>
            <a:ext cx="2965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ENVIRONMENTAL_LAW, SOCIAL_LAW, LABOUR_LAW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2754335" y="3388930"/>
            <a:ext cx="472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BANKRUPTCY, INSOLVENCY, CREDITORS_ARRANGEMENT, BANKRUPTCY_ANALOGOUS, </a:t>
            </a:r>
          </a:p>
          <a:p>
            <a:r>
              <a:rPr lang="ca-ES" sz="1000" dirty="0" smtClean="0"/>
              <a:t>LIQUIDATOR_ADMINISTERED, ACTIVITIES_SUSPENDED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2754335" y="4007994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MC_PROFESSIONAL, MARKET_DISTORSION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3334189" y="4512050"/>
            <a:ext cx="3268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PROCEDURE_PARTICIPATION, PROCEDURE_PREPARATION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2536726" y="5517232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 smtClean="0"/>
              <a:t>OTHER</a:t>
            </a:r>
          </a:p>
        </p:txBody>
      </p:sp>
      <p:sp>
        <p:nvSpPr>
          <p:cNvPr id="51" name="50 Rectángulo redondeado"/>
          <p:cNvSpPr/>
          <p:nvPr/>
        </p:nvSpPr>
        <p:spPr>
          <a:xfrm>
            <a:off x="1331640" y="4943518"/>
            <a:ext cx="1824200" cy="357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chemeClr val="accent1"/>
                </a:solidFill>
              </a:rPr>
              <a:t>EARLY_TERMINATION</a:t>
            </a:r>
            <a:endParaRPr lang="ca-ES" sz="1200" dirty="0">
              <a:solidFill>
                <a:schemeClr val="accent1"/>
              </a:solidFill>
            </a:endParaRPr>
          </a:p>
        </p:txBody>
      </p:sp>
      <p:cxnSp>
        <p:nvCxnSpPr>
          <p:cNvPr id="52" name="51 Conector angular"/>
          <p:cNvCxnSpPr>
            <a:stCxn id="29" idx="2"/>
            <a:endCxn id="51" idx="1"/>
          </p:cNvCxnSpPr>
          <p:nvPr/>
        </p:nvCxnSpPr>
        <p:spPr>
          <a:xfrm rot="16200000" flipH="1">
            <a:off x="-613554" y="3177168"/>
            <a:ext cx="3566353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3362367" y="5002029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/>
              <a:t>EARLY_TERMINATION, MISINTERPRETATION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878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16380" r="22694" b="6250"/>
          <a:stretch/>
        </p:blipFill>
        <p:spPr bwMode="auto">
          <a:xfrm>
            <a:off x="284783" y="12290"/>
            <a:ext cx="8679705" cy="684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8752760" y="2263581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" name="5 Elipse"/>
          <p:cNvSpPr/>
          <p:nvPr/>
        </p:nvSpPr>
        <p:spPr>
          <a:xfrm>
            <a:off x="8752760" y="272311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7" name="6 Elipse"/>
          <p:cNvSpPr/>
          <p:nvPr/>
        </p:nvSpPr>
        <p:spPr>
          <a:xfrm>
            <a:off x="8752760" y="318144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8" name="7 Elipse"/>
          <p:cNvSpPr/>
          <p:nvPr/>
        </p:nvSpPr>
        <p:spPr>
          <a:xfrm>
            <a:off x="8752760" y="359049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9" name="8 Elipse"/>
          <p:cNvSpPr/>
          <p:nvPr/>
        </p:nvSpPr>
        <p:spPr>
          <a:xfrm>
            <a:off x="8752760" y="405236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5</a:t>
            </a:r>
            <a:endParaRPr lang="en-GB" sz="1200" dirty="0"/>
          </a:p>
        </p:txBody>
      </p:sp>
      <p:sp>
        <p:nvSpPr>
          <p:cNvPr id="10" name="9 Elipse"/>
          <p:cNvSpPr/>
          <p:nvPr/>
        </p:nvSpPr>
        <p:spPr>
          <a:xfrm>
            <a:off x="8752760" y="438981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  <p:sp>
        <p:nvSpPr>
          <p:cNvPr id="11" name="10 Elipse"/>
          <p:cNvSpPr/>
          <p:nvPr/>
        </p:nvSpPr>
        <p:spPr>
          <a:xfrm>
            <a:off x="8752760" y="478961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7</a:t>
            </a:r>
          </a:p>
        </p:txBody>
      </p:sp>
      <p:sp>
        <p:nvSpPr>
          <p:cNvPr id="12" name="11 Elipse"/>
          <p:cNvSpPr/>
          <p:nvPr/>
        </p:nvSpPr>
        <p:spPr>
          <a:xfrm>
            <a:off x="8752760" y="5757966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9</a:t>
            </a:r>
            <a:endParaRPr lang="en-GB" sz="1200" dirty="0"/>
          </a:p>
        </p:txBody>
      </p:sp>
      <p:sp>
        <p:nvSpPr>
          <p:cNvPr id="13" name="12 Elipse"/>
          <p:cNvSpPr/>
          <p:nvPr/>
        </p:nvSpPr>
        <p:spPr>
          <a:xfrm>
            <a:off x="120744" y="3476179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15" name="14 Elipse"/>
          <p:cNvSpPr/>
          <p:nvPr/>
        </p:nvSpPr>
        <p:spPr>
          <a:xfrm>
            <a:off x="120744" y="3803281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17" name="16 Elipse"/>
          <p:cNvSpPr/>
          <p:nvPr/>
        </p:nvSpPr>
        <p:spPr>
          <a:xfrm>
            <a:off x="8745375" y="530049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8</a:t>
            </a:r>
            <a:endParaRPr lang="en-GB" sz="105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84916" y="344959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12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75544" y="379075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13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8752760" y="605681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21" name="20 Elipse"/>
          <p:cNvSpPr/>
          <p:nvPr/>
        </p:nvSpPr>
        <p:spPr>
          <a:xfrm>
            <a:off x="8752760" y="638391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8701166" y="604599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11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8707560" y="637138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12</a:t>
            </a: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6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5" y="1316056"/>
            <a:ext cx="9013530" cy="410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Elipse"/>
          <p:cNvSpPr/>
          <p:nvPr/>
        </p:nvSpPr>
        <p:spPr>
          <a:xfrm>
            <a:off x="4000232" y="171162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6" name="5 Elipse"/>
          <p:cNvSpPr/>
          <p:nvPr/>
        </p:nvSpPr>
        <p:spPr>
          <a:xfrm>
            <a:off x="4000232" y="1959897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48638" y="170080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12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955032" y="194736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13</a:t>
            </a: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ESPD-EDM-02.00.00-asciidoc\espd-data-model\docs\src\main\asciidoc\images\PaymentOfTaxes_CA_mock-u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10"/>
          <a:stretch/>
        </p:blipFill>
        <p:spPr bwMode="auto">
          <a:xfrm>
            <a:off x="-1836712" y="610923"/>
            <a:ext cx="11687175" cy="162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8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SPD-EDM-02.00.00-asciidoc\espd-data-model\docs\src\main\asciidoc\images\PaymentOfTaxes_EO_mock-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16632"/>
            <a:ext cx="957262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3563888" y="2564904"/>
            <a:ext cx="5580112" cy="187220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CuadroTexto"/>
          <p:cNvSpPr txBox="1"/>
          <p:nvPr/>
        </p:nvSpPr>
        <p:spPr>
          <a:xfrm>
            <a:off x="899592" y="2767073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This property is shown only if the answer to the previous QUESTION is ‘Yes’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" name="6 Conector recto de flecha"/>
          <p:cNvCxnSpPr>
            <a:stCxn id="5" idx="3"/>
            <a:endCxn id="4" idx="1"/>
          </p:cNvCxnSpPr>
          <p:nvPr/>
        </p:nvCxnSpPr>
        <p:spPr>
          <a:xfrm flipV="1">
            <a:off x="2987824" y="3501008"/>
            <a:ext cx="576064" cy="472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8980381" y="2755015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11" name="10 Elipse"/>
          <p:cNvSpPr/>
          <p:nvPr/>
        </p:nvSpPr>
        <p:spPr>
          <a:xfrm>
            <a:off x="8980381" y="402084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11 Elipse"/>
          <p:cNvSpPr/>
          <p:nvPr/>
        </p:nvSpPr>
        <p:spPr>
          <a:xfrm>
            <a:off x="8980381" y="4951051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  <p:sp>
        <p:nvSpPr>
          <p:cNvPr id="13" name="12 Elipse"/>
          <p:cNvSpPr/>
          <p:nvPr/>
        </p:nvSpPr>
        <p:spPr>
          <a:xfrm>
            <a:off x="8980381" y="5328504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/>
              <a:t>7</a:t>
            </a:r>
            <a:endParaRPr lang="en-GB" sz="1200" dirty="0"/>
          </a:p>
        </p:txBody>
      </p:sp>
      <p:sp>
        <p:nvSpPr>
          <p:cNvPr id="14" name="13 Elipse"/>
          <p:cNvSpPr/>
          <p:nvPr/>
        </p:nvSpPr>
        <p:spPr>
          <a:xfrm>
            <a:off x="8980381" y="5702192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/>
              <a:t>8</a:t>
            </a:r>
            <a:endParaRPr lang="en-GB" sz="12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8970820" y="39985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5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8980381" y="1342853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</a:t>
            </a:r>
          </a:p>
        </p:txBody>
      </p:sp>
      <p:sp>
        <p:nvSpPr>
          <p:cNvPr id="24" name="23 Elipse"/>
          <p:cNvSpPr/>
          <p:nvPr/>
        </p:nvSpPr>
        <p:spPr>
          <a:xfrm>
            <a:off x="8980381" y="1804348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2" name="1 Rectángulo"/>
          <p:cNvSpPr/>
          <p:nvPr/>
        </p:nvSpPr>
        <p:spPr>
          <a:xfrm>
            <a:off x="-12004" y="1680949"/>
            <a:ext cx="1224136" cy="41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Elipse"/>
          <p:cNvSpPr/>
          <p:nvPr/>
        </p:nvSpPr>
        <p:spPr>
          <a:xfrm>
            <a:off x="-371377" y="1118988"/>
            <a:ext cx="237681" cy="2235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06548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184</Words>
  <Application>Microsoft Office PowerPoint</Application>
  <PresentationFormat>Presentación en pantalla (4:3)</PresentationFormat>
  <Paragraphs>93</Paragraphs>
  <Slides>43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56</cp:revision>
  <dcterms:created xsi:type="dcterms:W3CDTF">2017-07-26T08:01:18Z</dcterms:created>
  <dcterms:modified xsi:type="dcterms:W3CDTF">2017-08-05T18:58:30Z</dcterms:modified>
</cp:coreProperties>
</file>