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1" r:id="rId3"/>
    <p:sldId id="258" r:id="rId4"/>
    <p:sldId id="262" r:id="rId5"/>
    <p:sldId id="263"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80" d="100"/>
          <a:sy n="80" d="100"/>
        </p:scale>
        <p:origin x="782" y="1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IN"/>
        </a:p>
      </dgm:t>
    </dgm:pt>
    <dgm:pt modelId="{701D68F5-42F8-47BC-8FED-84C50F595DF0}">
      <dgm:prSet phldrT="[Text]"/>
      <dgm:spPr/>
      <dgm:t>
        <a:bodyPr/>
        <a:lstStyle/>
        <a:p>
          <a:pPr>
            <a:lnSpc>
              <a:spcPct val="100000"/>
            </a:lnSpc>
          </a:pPr>
          <a:r>
            <a:rPr lang="en-ZA" dirty="0"/>
            <a:t>Random Forest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Support Vector Regressor</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Genetic Algorithm</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566291C-4583-4839-B2D1-075F408A7EEF}">
      <dgm:prSet/>
      <dgm:spPr/>
      <dgm:t>
        <a:bodyPr/>
        <a:lstStyle/>
        <a:p>
          <a:pPr>
            <a:lnSpc>
              <a:spcPct val="100000"/>
            </a:lnSpc>
          </a:pPr>
          <a:endParaRPr lang="en-IN"/>
        </a:p>
      </dgm:t>
    </dgm:pt>
    <dgm:pt modelId="{7B5F9FF2-44FD-4FD5-84BD-755AC3EC48A9}" type="parTrans" cxnId="{EAB51868-C801-483B-9351-9E2821C74B56}">
      <dgm:prSet/>
      <dgm:spPr/>
      <dgm:t>
        <a:bodyPr/>
        <a:lstStyle/>
        <a:p>
          <a:endParaRPr lang="en-IN"/>
        </a:p>
      </dgm:t>
    </dgm:pt>
    <dgm:pt modelId="{0641F489-344A-48BC-A8B4-64B3190B2BB9}" type="sibTrans" cxnId="{EAB51868-C801-483B-9351-9E2821C74B56}">
      <dgm:prSet/>
      <dgm:spPr/>
      <dgm:t>
        <a:bodyPr/>
        <a:lstStyle/>
        <a:p>
          <a:endParaRPr lang="en-IN"/>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4" custScaleX="201837" custScaleY="194713" custLinFactNeighborX="7702" custLinFactNeighborY="9270"/>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5000" r="-15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4" custScaleX="82087" custScaleY="83214" custLinFactNeighborX="14259" custLinFactNeighborY="30730">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4" custScaleX="215484" custScaleY="210575" custLinFactNeighborX="-23864" custLinFactNeighborY="6034"/>
      <dgm:spPr>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4" custScaleX="107031" custScaleY="90499" custLinFactNeighborX="-9862" custLinFactNeighborY="23332">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4" custScaleX="197854" custScaleY="186608" custLinFactNeighborX="19723" custLinFactNeighborY="6054"/>
      <dgm:spPr>
        <a:blipFill>
          <a:blip xmlns:r="http://schemas.openxmlformats.org/officeDocument/2006/relationships" r:embed="rId4">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46000" r="-46000"/>
          </a:stretch>
        </a:blip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4" custScaleX="82116" custScaleY="83107" custLinFactNeighborX="21842" custLinFactNeighborY="26726">
        <dgm:presLayoutVars>
          <dgm:chMax val="1"/>
          <dgm:chPref val="1"/>
        </dgm:presLayoutVars>
      </dgm:prSet>
      <dgm:spPr/>
    </dgm:pt>
    <dgm:pt modelId="{99DA3C75-D325-4389-9C0E-6FBCDCC95870}" type="pres">
      <dgm:prSet presAssocID="{FA28C9D6-476E-43CD-BA23-D6D990FD78D0}" presName="sibTrans" presStyleCnt="0"/>
      <dgm:spPr/>
    </dgm:pt>
    <dgm:pt modelId="{22BC1A17-83CC-4E2E-9FE2-0304540888AC}" type="pres">
      <dgm:prSet presAssocID="{8566291C-4583-4839-B2D1-075F408A7EEF}" presName="compNode" presStyleCnt="0"/>
      <dgm:spPr/>
    </dgm:pt>
    <dgm:pt modelId="{452E2A96-418A-4B68-A381-0359B90892C8}" type="pres">
      <dgm:prSet presAssocID="{8566291C-4583-4839-B2D1-075F408A7EEF}" presName="iconRect" presStyleLbl="node1" presStyleIdx="3" presStyleCnt="4" custScaleX="204403" custScaleY="183278" custLinFactNeighborX="-20769" custLinFactNeighborY="15427"/>
      <dgm:spPr>
        <a:blipFill>
          <a:blip xmlns:r="http://schemas.openxmlformats.org/officeDocument/2006/relationships" r:embed="rId5">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8000" r="-18000"/>
          </a:stretch>
        </a:blipFill>
      </dgm:spPr>
    </dgm:pt>
    <dgm:pt modelId="{6EEF1E73-D098-44A8-994C-B4165B7653FF}" type="pres">
      <dgm:prSet presAssocID="{8566291C-4583-4839-B2D1-075F408A7EEF}" presName="spaceRect" presStyleCnt="0"/>
      <dgm:spPr/>
    </dgm:pt>
    <dgm:pt modelId="{D7219219-493A-4D01-8CD5-41892BCD4D9D}" type="pres">
      <dgm:prSet presAssocID="{8566291C-4583-4839-B2D1-075F408A7EEF}" presName="textRect" presStyleLbl="revTx" presStyleIdx="3" presStyleCnt="4">
        <dgm:presLayoutVars>
          <dgm:chMax val="1"/>
          <dgm:chPref val="1"/>
        </dgm:presLayoutVars>
      </dgm:prSet>
      <dgm:spPr/>
    </dgm:pt>
  </dgm:ptLst>
  <dgm:cxnLst>
    <dgm:cxn modelId="{C4BA385D-31ED-40EF-A5D6-98DFBA64E71A}" srcId="{7D9C16A6-8C48-4165-8DAF-8C957C12A8FA}" destId="{701D68F5-42F8-47BC-8FED-84C50F595DF0}" srcOrd="0" destOrd="0" parTransId="{9617668C-C38C-4017-8DDF-37855B15D110}" sibTransId="{0C95B389-AC0C-4055-9AA3-38815EFC8B0A}"/>
    <dgm:cxn modelId="{A3B42141-2526-4B20-ACA2-0908C3EA9F4F}" type="presOf" srcId="{8566291C-4583-4839-B2D1-075F408A7EEF}" destId="{D7219219-493A-4D01-8CD5-41892BCD4D9D}" srcOrd="0" destOrd="0" presId="urn:microsoft.com/office/officeart/2018/2/layout/IconLabelList"/>
    <dgm:cxn modelId="{5574CC64-4BF2-43BE-BABC-6DF1E58A4C74}" type="presOf" srcId="{7D9C16A6-8C48-4165-8DAF-8C957C12A8FA}" destId="{8994D886-A75F-411A-A9D7-D31991FF12BD}" srcOrd="0" destOrd="0" presId="urn:microsoft.com/office/officeart/2018/2/layout/IconLabelList"/>
    <dgm:cxn modelId="{EAB51868-C801-483B-9351-9E2821C74B56}" srcId="{7D9C16A6-8C48-4165-8DAF-8C957C12A8FA}" destId="{8566291C-4583-4839-B2D1-075F408A7EEF}" srcOrd="3" destOrd="0" parTransId="{7B5F9FF2-44FD-4FD5-84BD-755AC3EC48A9}" sibTransId="{0641F489-344A-48BC-A8B4-64B3190B2BB9}"/>
    <dgm:cxn modelId="{4BBFD648-F8BE-471A-8469-46B644492E83}" type="presOf" srcId="{91A66877-AC1C-46D9-BF2C-6024B638DEA9}" destId="{55120873-6F5C-4053-8EAD-6287A7F1097E}"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86766C97-8382-4DC5-A4DB-E373E386BB3A}" type="presOf" srcId="{76CC3289-2662-43F0-A3C6-BA04A135F08C}" destId="{133097FC-B1F8-4953-B0AB-E8E73D968D1C}" srcOrd="0" destOrd="0" presId="urn:microsoft.com/office/officeart/2018/2/layout/IconLabelList"/>
    <dgm:cxn modelId="{64979AE8-A1CF-423B-AAAF-C14851B9C2C6}" type="presOf" srcId="{701D68F5-42F8-47BC-8FED-84C50F595DF0}" destId="{A99B5DD6-89E9-4537-B415-4205CEB9323A}" srcOrd="0" destOrd="0" presId="urn:microsoft.com/office/officeart/2018/2/layout/IconLabelList"/>
    <dgm:cxn modelId="{A8591458-A233-4AAC-9DF4-03A1FD0369DB}" type="presParOf" srcId="{8994D886-A75F-411A-A9D7-D31991FF12BD}" destId="{E1DBA6D5-BD14-4CD2-A0CC-80F867FEFA81}" srcOrd="0" destOrd="0" presId="urn:microsoft.com/office/officeart/2018/2/layout/IconLabelList"/>
    <dgm:cxn modelId="{0361C658-DBFB-4E70-9CE8-E57E85B5992F}" type="presParOf" srcId="{E1DBA6D5-BD14-4CD2-A0CC-80F867FEFA81}" destId="{19A8DC21-3E65-409D-AD53-DA51BB9198A0}" srcOrd="0" destOrd="0" presId="urn:microsoft.com/office/officeart/2018/2/layout/IconLabelList"/>
    <dgm:cxn modelId="{EF7C1E63-0593-4864-89ED-30C20C2D5BFA}" type="presParOf" srcId="{E1DBA6D5-BD14-4CD2-A0CC-80F867FEFA81}" destId="{B9F90A48-FF94-4C94-A587-0190406F6FD3}" srcOrd="1" destOrd="0" presId="urn:microsoft.com/office/officeart/2018/2/layout/IconLabelList"/>
    <dgm:cxn modelId="{978D1ABA-F0A1-402E-ADC9-A8F0231577D6}" type="presParOf" srcId="{E1DBA6D5-BD14-4CD2-A0CC-80F867FEFA81}" destId="{A99B5DD6-89E9-4537-B415-4205CEB9323A}" srcOrd="2" destOrd="0" presId="urn:microsoft.com/office/officeart/2018/2/layout/IconLabelList"/>
    <dgm:cxn modelId="{1AAFC7BB-6588-43FF-ACD6-5C2F1EE84D52}" type="presParOf" srcId="{8994D886-A75F-411A-A9D7-D31991FF12BD}" destId="{8B391436-B9B0-45BD-A57F-792D6376D868}" srcOrd="1" destOrd="0" presId="urn:microsoft.com/office/officeart/2018/2/layout/IconLabelList"/>
    <dgm:cxn modelId="{C98CC1D1-DC10-458A-A188-727D8124763D}" type="presParOf" srcId="{8994D886-A75F-411A-A9D7-D31991FF12BD}" destId="{95872155-C45D-46D3-874C-D838089A06F8}" srcOrd="2" destOrd="0" presId="urn:microsoft.com/office/officeart/2018/2/layout/IconLabelList"/>
    <dgm:cxn modelId="{34A0F84E-EE41-4E72-A750-7301AE87E079}" type="presParOf" srcId="{95872155-C45D-46D3-874C-D838089A06F8}" destId="{CE9DF0E8-B0DE-4E1E-9FF4-6006AD8428DB}" srcOrd="0" destOrd="0" presId="urn:microsoft.com/office/officeart/2018/2/layout/IconLabelList"/>
    <dgm:cxn modelId="{2FA4550A-B3E8-4FD4-A887-534811B486AE}" type="presParOf" srcId="{95872155-C45D-46D3-874C-D838089A06F8}" destId="{AA0423A1-55B2-45E9-BFE7-3FBE5BDA65ED}" srcOrd="1" destOrd="0" presId="urn:microsoft.com/office/officeart/2018/2/layout/IconLabelList"/>
    <dgm:cxn modelId="{3A73E88C-2D44-4630-9B39-537278C92CA0}" type="presParOf" srcId="{95872155-C45D-46D3-874C-D838089A06F8}" destId="{55120873-6F5C-4053-8EAD-6287A7F1097E}" srcOrd="2" destOrd="0" presId="urn:microsoft.com/office/officeart/2018/2/layout/IconLabelList"/>
    <dgm:cxn modelId="{D522C978-83D9-48D6-91FD-35C9A3465D39}" type="presParOf" srcId="{8994D886-A75F-411A-A9D7-D31991FF12BD}" destId="{F679C986-30E4-4F0A-A3A6-CAE528BFED76}" srcOrd="3" destOrd="0" presId="urn:microsoft.com/office/officeart/2018/2/layout/IconLabelList"/>
    <dgm:cxn modelId="{38B003B9-332D-48D0-BCBF-5D075FE3472E}" type="presParOf" srcId="{8994D886-A75F-411A-A9D7-D31991FF12BD}" destId="{2EC2FDE3-8908-45C7-A3FD-EB370213FE69}" srcOrd="4" destOrd="0" presId="urn:microsoft.com/office/officeart/2018/2/layout/IconLabelList"/>
    <dgm:cxn modelId="{F0EC990D-89BB-418F-A6AC-BCA82AB1EF1D}" type="presParOf" srcId="{2EC2FDE3-8908-45C7-A3FD-EB370213FE69}" destId="{6DB1FE51-13D0-4A38-AD6E-48D4371A1AF3}" srcOrd="0" destOrd="0" presId="urn:microsoft.com/office/officeart/2018/2/layout/IconLabelList"/>
    <dgm:cxn modelId="{94B9B46F-A5F4-4E79-B85A-8CE05E79028A}" type="presParOf" srcId="{2EC2FDE3-8908-45C7-A3FD-EB370213FE69}" destId="{0928538A-05CC-4A79-BD5D-92F985D1EEE5}" srcOrd="1" destOrd="0" presId="urn:microsoft.com/office/officeart/2018/2/layout/IconLabelList"/>
    <dgm:cxn modelId="{6F0F2B0A-B136-4546-BCB7-45A4BB40124B}" type="presParOf" srcId="{2EC2FDE3-8908-45C7-A3FD-EB370213FE69}" destId="{133097FC-B1F8-4953-B0AB-E8E73D968D1C}" srcOrd="2" destOrd="0" presId="urn:microsoft.com/office/officeart/2018/2/layout/IconLabelList"/>
    <dgm:cxn modelId="{442FB115-E5FB-4F5A-B41C-F68DA13C824B}" type="presParOf" srcId="{8994D886-A75F-411A-A9D7-D31991FF12BD}" destId="{99DA3C75-D325-4389-9C0E-6FBCDCC95870}" srcOrd="5" destOrd="0" presId="urn:microsoft.com/office/officeart/2018/2/layout/IconLabelList"/>
    <dgm:cxn modelId="{09BABE30-75BD-4BEF-AEAE-7C027FA24C76}" type="presParOf" srcId="{8994D886-A75F-411A-A9D7-D31991FF12BD}" destId="{22BC1A17-83CC-4E2E-9FE2-0304540888AC}" srcOrd="6" destOrd="0" presId="urn:microsoft.com/office/officeart/2018/2/layout/IconLabelList"/>
    <dgm:cxn modelId="{AC509F08-1E07-4611-8495-AA6273B533A2}" type="presParOf" srcId="{22BC1A17-83CC-4E2E-9FE2-0304540888AC}" destId="{452E2A96-418A-4B68-A381-0359B90892C8}" srcOrd="0" destOrd="0" presId="urn:microsoft.com/office/officeart/2018/2/layout/IconLabelList"/>
    <dgm:cxn modelId="{A7B19957-5228-4539-8EA1-6E9464F90541}" type="presParOf" srcId="{22BC1A17-83CC-4E2E-9FE2-0304540888AC}" destId="{6EEF1E73-D098-44A8-994C-B4165B7653FF}" srcOrd="1" destOrd="0" presId="urn:microsoft.com/office/officeart/2018/2/layout/IconLabelList"/>
    <dgm:cxn modelId="{2E57798C-727B-404B-A0E4-014585227FC7}" type="presParOf" srcId="{22BC1A17-83CC-4E2E-9FE2-0304540888AC}" destId="{D7219219-493A-4D01-8CD5-41892BCD4D9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200388" y="861638"/>
          <a:ext cx="2151803" cy="20758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5000" r="-1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461096" y="2883941"/>
          <a:ext cx="1596386" cy="498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ZA" sz="1600" kern="1200" dirty="0"/>
            <a:t>Random Forest</a:t>
          </a:r>
          <a:endParaRPr lang="en-US" sz="1600" kern="1200" dirty="0"/>
        </a:p>
      </dsp:txBody>
      <dsp:txXfrm>
        <a:off x="461096" y="2883941"/>
        <a:ext cx="1596386" cy="498569"/>
      </dsp:txXfrm>
    </dsp:sp>
    <dsp:sp modelId="{CE9DF0E8-B0DE-4E1E-9FF4-6006AD8428DB}">
      <dsp:nvSpPr>
        <dsp:cNvPr id="0" name=""/>
        <dsp:cNvSpPr/>
      </dsp:nvSpPr>
      <dsp:spPr>
        <a:xfrm>
          <a:off x="2658132" y="748970"/>
          <a:ext cx="2297295" cy="22449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2559699" y="2838908"/>
          <a:ext cx="2535706" cy="589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Support Vector Regressor</a:t>
          </a:r>
        </a:p>
      </dsp:txBody>
      <dsp:txXfrm>
        <a:off x="2559699" y="2838908"/>
        <a:ext cx="2535706" cy="589684"/>
      </dsp:txXfrm>
    </dsp:sp>
    <dsp:sp modelId="{6DB1FE51-13D0-4A38-AD6E-48D4371A1AF3}">
      <dsp:nvSpPr>
        <dsp:cNvPr id="0" name=""/>
        <dsp:cNvSpPr/>
      </dsp:nvSpPr>
      <dsp:spPr>
        <a:xfrm>
          <a:off x="6083813" y="849467"/>
          <a:ext cx="2109340" cy="1989446"/>
        </a:xfrm>
        <a:prstGeom prst="rect">
          <a:avLst/>
        </a:prstGeom>
        <a:blipFill>
          <a:blip xmlns:r="http://schemas.openxmlformats.org/officeDocument/2006/relationships" r:embed="rId4">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46000" r="-46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6342531" y="2838912"/>
          <a:ext cx="1597515" cy="49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Genetic Algorithm</a:t>
          </a:r>
        </a:p>
      </dsp:txBody>
      <dsp:txXfrm>
        <a:off x="6342531" y="2838912"/>
        <a:ext cx="1597515" cy="497287"/>
      </dsp:txXfrm>
    </dsp:sp>
    <dsp:sp modelId="{452E2A96-418A-4B68-A381-0359B90892C8}">
      <dsp:nvSpPr>
        <dsp:cNvPr id="0" name=""/>
        <dsp:cNvSpPr/>
      </dsp:nvSpPr>
      <dsp:spPr>
        <a:xfrm>
          <a:off x="8400945" y="872183"/>
          <a:ext cx="2179160" cy="1953944"/>
        </a:xfrm>
        <a:prstGeom prst="rect">
          <a:avLst/>
        </a:prstGeom>
        <a:blipFill>
          <a:blip xmlns:r="http://schemas.openxmlformats.org/officeDocument/2006/relationships" r:embed="rId5">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8000" r="-18000"/>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219219-493A-4D01-8CD5-41892BCD4D9D}">
      <dsp:nvSpPr>
        <dsp:cNvPr id="0" name=""/>
        <dsp:cNvSpPr/>
      </dsp:nvSpPr>
      <dsp:spPr>
        <a:xfrm>
          <a:off x="8527379" y="2533489"/>
          <a:ext cx="23691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IN" sz="1600" kern="1200"/>
        </a:p>
      </dsp:txBody>
      <dsp:txXfrm>
        <a:off x="8527379" y="2533489"/>
        <a:ext cx="23691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709922"/>
            <a:ext cx="11162077" cy="895244"/>
          </a:xfrm>
        </p:spPr>
        <p:txBody>
          <a:bodyPr>
            <a:noAutofit/>
          </a:bodyPr>
          <a:lstStyle/>
          <a:p>
            <a:r>
              <a:rPr lang="en-US" dirty="0">
                <a:solidFill>
                  <a:schemeClr val="bg1"/>
                </a:solidFill>
              </a:rPr>
              <a:t>Theoretical concepts: Machine Learning and Metaheuristic</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65456" y="5644610"/>
            <a:ext cx="10993546" cy="484822"/>
          </a:xfrm>
        </p:spPr>
        <p:txBody>
          <a:bodyPr>
            <a:noAutofit/>
          </a:bodyPr>
          <a:lstStyle/>
          <a:p>
            <a:pPr algn="r"/>
            <a:r>
              <a:rPr lang="en-US" dirty="0">
                <a:solidFill>
                  <a:srgbClr val="7CEBFF"/>
                </a:solidFill>
              </a:rPr>
              <a:t>Shashank Singh 21mia1110</a:t>
            </a:r>
          </a:p>
          <a:p>
            <a:pPr algn="r"/>
            <a:r>
              <a:rPr lang="en-US" dirty="0">
                <a:solidFill>
                  <a:srgbClr val="7CEBFF"/>
                </a:solidFill>
              </a:rPr>
              <a:t>Dazzle a j 21mia1119</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Algorithms used</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59917232"/>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A29EC4B-0D48-1799-EA7B-4C87BB246676}"/>
              </a:ext>
            </a:extLst>
          </p:cNvPr>
          <p:cNvSpPr txBox="1"/>
          <p:nvPr/>
        </p:nvSpPr>
        <p:spPr>
          <a:xfrm>
            <a:off x="9155854" y="3628590"/>
            <a:ext cx="2306144" cy="338554"/>
          </a:xfrm>
          <a:prstGeom prst="rect">
            <a:avLst/>
          </a:prstGeom>
          <a:noFill/>
        </p:spPr>
        <p:txBody>
          <a:bodyPr wrap="none" rtlCol="0">
            <a:spAutoFit/>
          </a:bodyPr>
          <a:lstStyle/>
          <a:p>
            <a:r>
              <a:rPr lang="en-US" sz="1600" dirty="0"/>
              <a:t>Ant Colony Optimization</a:t>
            </a:r>
            <a:endParaRPr lang="en-IN" sz="1600" dirty="0"/>
          </a:p>
        </p:txBody>
      </p:sp>
      <p:sp>
        <p:nvSpPr>
          <p:cNvPr id="7" name="TextBox 6">
            <a:extLst>
              <a:ext uri="{FF2B5EF4-FFF2-40B4-BE49-F238E27FC236}">
                <a16:creationId xmlns:a16="http://schemas.microsoft.com/office/drawing/2014/main" id="{818AD820-69F5-7309-9B40-A0CC4F53132A}"/>
              </a:ext>
            </a:extLst>
          </p:cNvPr>
          <p:cNvSpPr txBox="1"/>
          <p:nvPr/>
        </p:nvSpPr>
        <p:spPr>
          <a:xfrm>
            <a:off x="1424615" y="874643"/>
            <a:ext cx="3738527" cy="400110"/>
          </a:xfrm>
          <a:prstGeom prst="rect">
            <a:avLst/>
          </a:prstGeom>
          <a:noFill/>
        </p:spPr>
        <p:txBody>
          <a:bodyPr wrap="square" rtlCol="0">
            <a:spAutoFit/>
          </a:bodyPr>
          <a:lstStyle/>
          <a:p>
            <a:r>
              <a:rPr lang="en-US" sz="2000" b="1" dirty="0"/>
              <a:t>Machine Learning Algorithms</a:t>
            </a:r>
            <a:endParaRPr lang="en-IN" sz="2000" b="1" dirty="0"/>
          </a:p>
        </p:txBody>
      </p:sp>
      <p:sp>
        <p:nvSpPr>
          <p:cNvPr id="8" name="TextBox 7">
            <a:extLst>
              <a:ext uri="{FF2B5EF4-FFF2-40B4-BE49-F238E27FC236}">
                <a16:creationId xmlns:a16="http://schemas.microsoft.com/office/drawing/2014/main" id="{01E6DFAD-64B1-2456-ED8B-297CD3E62776}"/>
              </a:ext>
            </a:extLst>
          </p:cNvPr>
          <p:cNvSpPr txBox="1"/>
          <p:nvPr/>
        </p:nvSpPr>
        <p:spPr>
          <a:xfrm>
            <a:off x="7544323" y="858445"/>
            <a:ext cx="3223062" cy="400110"/>
          </a:xfrm>
          <a:prstGeom prst="rect">
            <a:avLst/>
          </a:prstGeom>
          <a:noFill/>
        </p:spPr>
        <p:txBody>
          <a:bodyPr wrap="none" rtlCol="0">
            <a:spAutoFit/>
          </a:bodyPr>
          <a:lstStyle/>
          <a:p>
            <a:r>
              <a:rPr lang="en-US" sz="2000" b="1" dirty="0"/>
              <a:t>Metaheuristic Algorithms</a:t>
            </a:r>
            <a:endParaRPr lang="en-IN" sz="2000" b="1"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Random Forest</a:t>
            </a:r>
          </a:p>
        </p:txBody>
      </p:sp>
      <p:pic>
        <p:nvPicPr>
          <p:cNvPr id="6" name="Content Placeholder 5">
            <a:extLst>
              <a:ext uri="{FF2B5EF4-FFF2-40B4-BE49-F238E27FC236}">
                <a16:creationId xmlns:a16="http://schemas.microsoft.com/office/drawing/2014/main" id="{C5D06F88-09F8-6702-3F42-65AACFB14DA4}"/>
              </a:ext>
            </a:extLst>
          </p:cNvPr>
          <p:cNvPicPr>
            <a:picLocks noGrp="1" noChangeAspect="1"/>
          </p:cNvPicPr>
          <p:nvPr>
            <p:ph sz="half" idx="1"/>
          </p:nvPr>
        </p:nvPicPr>
        <p:blipFill>
          <a:blip r:embed="rId2"/>
          <a:stretch>
            <a:fillRect/>
          </a:stretch>
        </p:blipFill>
        <p:spPr>
          <a:xfrm>
            <a:off x="419879" y="1898780"/>
            <a:ext cx="4637313" cy="4886149"/>
          </a:xfrm>
        </p:spPr>
      </p:pic>
      <p:sp>
        <p:nvSpPr>
          <p:cNvPr id="8" name="Content Placeholder 7">
            <a:extLst>
              <a:ext uri="{FF2B5EF4-FFF2-40B4-BE49-F238E27FC236}">
                <a16:creationId xmlns:a16="http://schemas.microsoft.com/office/drawing/2014/main" id="{74355B38-C187-4992-D34B-13FD19CE660A}"/>
              </a:ext>
            </a:extLst>
          </p:cNvPr>
          <p:cNvSpPr>
            <a:spLocks noGrp="1"/>
          </p:cNvSpPr>
          <p:nvPr>
            <p:ph sz="half" idx="2"/>
          </p:nvPr>
        </p:nvSpPr>
        <p:spPr>
          <a:xfrm>
            <a:off x="5057192" y="1937888"/>
            <a:ext cx="7016620" cy="4886149"/>
          </a:xfrm>
        </p:spPr>
        <p:txBody>
          <a:bodyPr>
            <a:normAutofit fontScale="92500" lnSpcReduction="20000"/>
          </a:bodyPr>
          <a:lstStyle/>
          <a:p>
            <a:pPr marL="0" indent="0" algn="just">
              <a:buNone/>
            </a:pPr>
            <a:r>
              <a:rPr lang="en-US" b="0" i="0" dirty="0">
                <a:solidFill>
                  <a:schemeClr val="tx1"/>
                </a:solidFill>
                <a:effectLst/>
              </a:rPr>
              <a:t>Random Forest is a popular machine learning algorithm that belongs to the supervised learning technique. Here's how Random Forest works:</a:t>
            </a:r>
          </a:p>
          <a:p>
            <a:pPr algn="just">
              <a:buFont typeface="Wingdings" panose="05000000000000000000" pitchFamily="2" charset="2"/>
              <a:buChar char="q"/>
            </a:pPr>
            <a:r>
              <a:rPr lang="en-US" b="1" i="0" dirty="0">
                <a:solidFill>
                  <a:schemeClr val="tx1"/>
                </a:solidFill>
                <a:effectLst/>
              </a:rPr>
              <a:t>Data preparation</a:t>
            </a:r>
            <a:r>
              <a:rPr lang="en-US" b="0" i="0" dirty="0">
                <a:solidFill>
                  <a:schemeClr val="tx1"/>
                </a:solidFill>
                <a:effectLst/>
              </a:rPr>
              <a:t>: The first step is to prepare the dataset. This involves cleaning the data, handling missing values, and converting categorical variables into numerical form if necessary.</a:t>
            </a:r>
          </a:p>
          <a:p>
            <a:pPr algn="just">
              <a:buFont typeface="Wingdings" panose="05000000000000000000" pitchFamily="2" charset="2"/>
              <a:buChar char="q"/>
            </a:pPr>
            <a:r>
              <a:rPr lang="en-US" b="1" i="0" dirty="0">
                <a:solidFill>
                  <a:schemeClr val="tx1"/>
                </a:solidFill>
                <a:effectLst/>
              </a:rPr>
              <a:t>Bootstrapped sampling</a:t>
            </a:r>
            <a:r>
              <a:rPr lang="en-US" b="0" i="0" dirty="0">
                <a:solidFill>
                  <a:schemeClr val="tx1"/>
                </a:solidFill>
                <a:effectLst/>
              </a:rPr>
              <a:t>: Random Forest uses a technique called bootstrapped sampling or bagging. </a:t>
            </a:r>
          </a:p>
          <a:p>
            <a:pPr algn="just">
              <a:buFont typeface="Wingdings" panose="05000000000000000000" pitchFamily="2" charset="2"/>
              <a:buChar char="q"/>
            </a:pPr>
            <a:r>
              <a:rPr lang="en-US" b="1" i="0" dirty="0">
                <a:solidFill>
                  <a:schemeClr val="tx1"/>
                </a:solidFill>
                <a:effectLst/>
              </a:rPr>
              <a:t>Decision tree construction</a:t>
            </a:r>
            <a:r>
              <a:rPr lang="en-US" b="0" i="0" dirty="0">
                <a:solidFill>
                  <a:schemeClr val="tx1"/>
                </a:solidFill>
                <a:effectLst/>
              </a:rPr>
              <a:t>: For each bootstrap sample, a decision tree is constructed. Decision trees are built by recursively splitting the data based on certain features and their values</a:t>
            </a:r>
          </a:p>
          <a:p>
            <a:pPr algn="just">
              <a:buFont typeface="Wingdings" panose="05000000000000000000" pitchFamily="2" charset="2"/>
              <a:buChar char="q"/>
            </a:pPr>
            <a:r>
              <a:rPr lang="en-US" b="1" i="0" dirty="0">
                <a:solidFill>
                  <a:schemeClr val="tx1"/>
                </a:solidFill>
                <a:effectLst/>
              </a:rPr>
              <a:t>Random feature selection</a:t>
            </a:r>
            <a:r>
              <a:rPr lang="en-US" b="0" i="0" dirty="0">
                <a:solidFill>
                  <a:schemeClr val="tx1"/>
                </a:solidFill>
                <a:effectLst/>
              </a:rPr>
              <a:t>: At each split in the decision tree, Random Forest considers only a subset of features instead of using all features. </a:t>
            </a:r>
          </a:p>
          <a:p>
            <a:pPr algn="just">
              <a:buFont typeface="Wingdings" panose="05000000000000000000" pitchFamily="2" charset="2"/>
              <a:buChar char="q"/>
            </a:pPr>
            <a:r>
              <a:rPr lang="en-US" b="1" i="0" dirty="0">
                <a:solidFill>
                  <a:schemeClr val="tx1"/>
                </a:solidFill>
                <a:effectLst/>
              </a:rPr>
              <a:t>Ensemble prediction</a:t>
            </a:r>
            <a:r>
              <a:rPr lang="en-US" b="0" i="0" dirty="0">
                <a:solidFill>
                  <a:schemeClr val="tx1"/>
                </a:solidFill>
                <a:effectLst/>
              </a:rPr>
              <a:t>: Once all the decision trees are constructed, predictions are made by aggregating the results from each tree. </a:t>
            </a:r>
          </a:p>
          <a:p>
            <a:pPr algn="just">
              <a:buFont typeface="Wingdings" panose="05000000000000000000" pitchFamily="2" charset="2"/>
              <a:buChar char="q"/>
            </a:pPr>
            <a:r>
              <a:rPr lang="en-US" b="1" i="0" dirty="0">
                <a:solidFill>
                  <a:schemeClr val="tx1"/>
                </a:solidFill>
                <a:effectLst/>
              </a:rPr>
              <a:t>Out-of-bag evaluation</a:t>
            </a:r>
            <a:r>
              <a:rPr lang="en-US" b="0" i="0" dirty="0">
                <a:solidFill>
                  <a:schemeClr val="tx1"/>
                </a:solidFill>
                <a:effectLst/>
              </a:rPr>
              <a:t>: Random Forest provides a built-in validation mechanism called out-of-bag (OOB) evaluation. </a:t>
            </a:r>
          </a:p>
          <a:p>
            <a:pPr algn="just">
              <a:buFont typeface="Wingdings" panose="05000000000000000000" pitchFamily="2" charset="2"/>
              <a:buChar char="q"/>
            </a:pPr>
            <a:r>
              <a:rPr lang="en-US" b="1" i="0" dirty="0">
                <a:solidFill>
                  <a:schemeClr val="tx1"/>
                </a:solidFill>
                <a:effectLst/>
              </a:rPr>
              <a:t>Feature importance</a:t>
            </a:r>
            <a:r>
              <a:rPr lang="en-US" b="0" i="0" dirty="0">
                <a:solidFill>
                  <a:schemeClr val="tx1"/>
                </a:solidFill>
                <a:effectLst/>
              </a:rPr>
              <a:t>: Random Forest can also provide an estimate of the importance of each feature in the prediction. </a:t>
            </a:r>
            <a:endParaRPr lang="en-IN" dirty="0">
              <a:solidFill>
                <a:schemeClr val="tx1"/>
              </a:solidFill>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Support  Vector Regressor</a:t>
            </a:r>
          </a:p>
        </p:txBody>
      </p:sp>
      <p:sp>
        <p:nvSpPr>
          <p:cNvPr id="8" name="Content Placeholder 7">
            <a:extLst>
              <a:ext uri="{FF2B5EF4-FFF2-40B4-BE49-F238E27FC236}">
                <a16:creationId xmlns:a16="http://schemas.microsoft.com/office/drawing/2014/main" id="{74355B38-C187-4992-D34B-13FD19CE660A}"/>
              </a:ext>
            </a:extLst>
          </p:cNvPr>
          <p:cNvSpPr>
            <a:spLocks noGrp="1"/>
          </p:cNvSpPr>
          <p:nvPr>
            <p:ph sz="half" idx="2"/>
          </p:nvPr>
        </p:nvSpPr>
        <p:spPr>
          <a:xfrm>
            <a:off x="4642232" y="1866900"/>
            <a:ext cx="7435468" cy="4860041"/>
          </a:xfrm>
        </p:spPr>
        <p:txBody>
          <a:bodyPr>
            <a:normAutofit fontScale="92500" lnSpcReduction="10000"/>
          </a:bodyPr>
          <a:lstStyle/>
          <a:p>
            <a:pPr marL="0" indent="0" algn="just">
              <a:buNone/>
            </a:pPr>
            <a:r>
              <a:rPr lang="en-US" sz="1600" b="0" i="0" dirty="0">
                <a:solidFill>
                  <a:schemeClr val="tx1"/>
                </a:solidFill>
                <a:effectLst/>
              </a:rPr>
              <a:t>A Support Vector Regressor (SVR) is a machine learning algorithm that is used for regression tasks. It is an extension of Support Vector Machines (SVMs). Here's how Support Vector Regression works:</a:t>
            </a:r>
          </a:p>
          <a:p>
            <a:pPr algn="just">
              <a:buFont typeface="Wingdings" panose="05000000000000000000" pitchFamily="2" charset="2"/>
              <a:buChar char="q"/>
            </a:pPr>
            <a:r>
              <a:rPr lang="en-US" sz="1600" b="1" i="0" dirty="0">
                <a:solidFill>
                  <a:schemeClr val="tx1"/>
                </a:solidFill>
                <a:effectLst/>
              </a:rPr>
              <a:t>Data preparation</a:t>
            </a:r>
            <a:r>
              <a:rPr lang="en-US" sz="1600" b="0" i="0" dirty="0">
                <a:solidFill>
                  <a:schemeClr val="tx1"/>
                </a:solidFill>
                <a:effectLst/>
              </a:rPr>
              <a:t>: As with any regression task, the first step is to prepare the dataset. This involves cleaning the data, handling missing values, and scaling the features if necessary.</a:t>
            </a:r>
          </a:p>
          <a:p>
            <a:pPr algn="just">
              <a:buFont typeface="Wingdings" panose="05000000000000000000" pitchFamily="2" charset="2"/>
              <a:buChar char="q"/>
            </a:pPr>
            <a:r>
              <a:rPr lang="en-US" sz="1600" b="1" i="0" dirty="0">
                <a:solidFill>
                  <a:schemeClr val="tx1"/>
                </a:solidFill>
                <a:effectLst/>
              </a:rPr>
              <a:t>Kernel selection</a:t>
            </a:r>
            <a:r>
              <a:rPr lang="en-US" sz="1600" b="0" i="0" dirty="0">
                <a:solidFill>
                  <a:schemeClr val="tx1"/>
                </a:solidFill>
                <a:effectLst/>
              </a:rPr>
              <a:t>: SVR uses a kernel function to transform the data into a higher-dimensional feature space. This allows the algorithm to find nonlinear relationships between the features and the target variable.</a:t>
            </a:r>
          </a:p>
          <a:p>
            <a:pPr algn="just">
              <a:buFont typeface="Wingdings" panose="05000000000000000000" pitchFamily="2" charset="2"/>
              <a:buChar char="q"/>
            </a:pPr>
            <a:r>
              <a:rPr lang="en-US" sz="1600" b="1" i="0" dirty="0">
                <a:solidFill>
                  <a:schemeClr val="tx1"/>
                </a:solidFill>
                <a:effectLst/>
              </a:rPr>
              <a:t>Loss function</a:t>
            </a:r>
            <a:r>
              <a:rPr lang="en-US" sz="1600" b="0" i="0" dirty="0">
                <a:solidFill>
                  <a:schemeClr val="tx1"/>
                </a:solidFill>
                <a:effectLst/>
              </a:rPr>
              <a:t>: SVR aims to minimize the error or deviation between the predicted values and the actual values. </a:t>
            </a:r>
          </a:p>
          <a:p>
            <a:pPr algn="just">
              <a:buFont typeface="Wingdings" panose="05000000000000000000" pitchFamily="2" charset="2"/>
              <a:buChar char="q"/>
            </a:pPr>
            <a:r>
              <a:rPr lang="en-US" sz="1600" b="1" i="0" dirty="0">
                <a:solidFill>
                  <a:schemeClr val="tx1"/>
                </a:solidFill>
                <a:effectLst/>
              </a:rPr>
              <a:t>Optimization</a:t>
            </a:r>
            <a:r>
              <a:rPr lang="en-US" sz="1600" b="0" i="0" dirty="0">
                <a:solidFill>
                  <a:schemeClr val="tx1"/>
                </a:solidFill>
                <a:effectLst/>
              </a:rPr>
              <a:t>: SVR formulates the regression problem as a convex optimization problem. The objective is to minimize the loss function while satisfying a margin of tolerance. </a:t>
            </a:r>
          </a:p>
          <a:p>
            <a:pPr algn="just">
              <a:buFont typeface="Wingdings" panose="05000000000000000000" pitchFamily="2" charset="2"/>
              <a:buChar char="q"/>
            </a:pPr>
            <a:r>
              <a:rPr lang="en-US" sz="1600" b="1" i="0" dirty="0">
                <a:solidFill>
                  <a:schemeClr val="tx1"/>
                </a:solidFill>
                <a:effectLst/>
              </a:rPr>
              <a:t>Margin and hyperplane</a:t>
            </a:r>
            <a:r>
              <a:rPr lang="en-US" sz="1600" b="0" i="0" dirty="0">
                <a:solidFill>
                  <a:schemeClr val="tx1"/>
                </a:solidFill>
                <a:effectLst/>
              </a:rPr>
              <a:t>: SVR aims to find a hyperplane that separates the support vectors in feature space. </a:t>
            </a:r>
          </a:p>
          <a:p>
            <a:pPr algn="just">
              <a:buFont typeface="Wingdings" panose="05000000000000000000" pitchFamily="2" charset="2"/>
              <a:buChar char="q"/>
            </a:pPr>
            <a:r>
              <a:rPr lang="en-US" sz="1600" b="1" i="0" dirty="0">
                <a:solidFill>
                  <a:schemeClr val="tx1"/>
                </a:solidFill>
                <a:effectLst/>
              </a:rPr>
              <a:t>Prediction</a:t>
            </a:r>
            <a:r>
              <a:rPr lang="en-US" sz="1600" b="0" i="0" dirty="0">
                <a:solidFill>
                  <a:schemeClr val="tx1"/>
                </a:solidFill>
                <a:effectLst/>
              </a:rPr>
              <a:t>: Once the SVR model is trained, it can be used to make predictions on new, unseen data. The model computes the output based on the learned parameters and the kernel function applied to the input features.</a:t>
            </a:r>
          </a:p>
        </p:txBody>
      </p:sp>
      <p:pic>
        <p:nvPicPr>
          <p:cNvPr id="12" name="Content Placeholder 11">
            <a:extLst>
              <a:ext uri="{FF2B5EF4-FFF2-40B4-BE49-F238E27FC236}">
                <a16:creationId xmlns:a16="http://schemas.microsoft.com/office/drawing/2014/main" id="{13791F6D-8EC5-F640-DE21-26BA55BC4262}"/>
              </a:ext>
            </a:extLst>
          </p:cNvPr>
          <p:cNvPicPr>
            <a:picLocks noGrp="1" noChangeAspect="1"/>
          </p:cNvPicPr>
          <p:nvPr>
            <p:ph sz="half" idx="1"/>
          </p:nvPr>
        </p:nvPicPr>
        <p:blipFill>
          <a:blip r:embed="rId2"/>
          <a:stretch>
            <a:fillRect/>
          </a:stretch>
        </p:blipFill>
        <p:spPr>
          <a:xfrm>
            <a:off x="0" y="2366961"/>
            <a:ext cx="4270376" cy="4139268"/>
          </a:xfrm>
        </p:spPr>
      </p:pic>
    </p:spTree>
    <p:extLst>
      <p:ext uri="{BB962C8B-B14F-4D97-AF65-F5344CB8AC3E}">
        <p14:creationId xmlns:p14="http://schemas.microsoft.com/office/powerpoint/2010/main" val="180878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Genetic Algorithm</a:t>
            </a:r>
          </a:p>
        </p:txBody>
      </p:sp>
      <p:sp>
        <p:nvSpPr>
          <p:cNvPr id="8" name="Content Placeholder 7">
            <a:extLst>
              <a:ext uri="{FF2B5EF4-FFF2-40B4-BE49-F238E27FC236}">
                <a16:creationId xmlns:a16="http://schemas.microsoft.com/office/drawing/2014/main" id="{74355B38-C187-4992-D34B-13FD19CE660A}"/>
              </a:ext>
            </a:extLst>
          </p:cNvPr>
          <p:cNvSpPr>
            <a:spLocks noGrp="1"/>
          </p:cNvSpPr>
          <p:nvPr>
            <p:ph sz="half" idx="2"/>
          </p:nvPr>
        </p:nvSpPr>
        <p:spPr>
          <a:xfrm>
            <a:off x="4489967" y="1860865"/>
            <a:ext cx="7561296" cy="4997135"/>
          </a:xfrm>
        </p:spPr>
        <p:txBody>
          <a:bodyPr>
            <a:normAutofit fontScale="92500" lnSpcReduction="20000"/>
          </a:bodyPr>
          <a:lstStyle/>
          <a:p>
            <a:pPr marL="0" indent="0" algn="just">
              <a:buNone/>
            </a:pPr>
            <a:r>
              <a:rPr lang="en-US" sz="1600" dirty="0">
                <a:solidFill>
                  <a:schemeClr val="tx1"/>
                </a:solidFill>
              </a:rPr>
              <a:t>Genetic Algorithms (GAs) can be applied to prediction tasks as an optimization technique for finding optimal or near-optimal solutions in a search space. GAs are inspired by the process of natural selection and evolution. Here's how you can use a Genetic Algorithm for prediction:</a:t>
            </a:r>
          </a:p>
          <a:p>
            <a:pPr algn="just">
              <a:buFont typeface="Wingdings" panose="05000000000000000000" pitchFamily="2" charset="2"/>
              <a:buChar char="q"/>
            </a:pPr>
            <a:r>
              <a:rPr lang="en-US" sz="1600" b="1" dirty="0">
                <a:solidFill>
                  <a:schemeClr val="tx1"/>
                </a:solidFill>
              </a:rPr>
              <a:t>Define the problem:</a:t>
            </a:r>
            <a:r>
              <a:rPr lang="en-US" sz="1600" dirty="0">
                <a:solidFill>
                  <a:schemeClr val="tx1"/>
                </a:solidFill>
              </a:rPr>
              <a:t> Clearly define the prediction problem you want to solve. Specify the input features, the target variable to predict, and the evaluation metric you want to optimize.</a:t>
            </a:r>
          </a:p>
          <a:p>
            <a:pPr algn="just">
              <a:buFont typeface="Wingdings" panose="05000000000000000000" pitchFamily="2" charset="2"/>
              <a:buChar char="q"/>
            </a:pPr>
            <a:r>
              <a:rPr lang="en-US" sz="1600" b="1" dirty="0">
                <a:solidFill>
                  <a:schemeClr val="tx1"/>
                </a:solidFill>
              </a:rPr>
              <a:t>Encoding:</a:t>
            </a:r>
            <a:r>
              <a:rPr lang="en-US" sz="1600" dirty="0">
                <a:solidFill>
                  <a:schemeClr val="tx1"/>
                </a:solidFill>
              </a:rPr>
              <a:t> Represent each candidate solution (individual) in the population as a chromosome or a string of genes. </a:t>
            </a:r>
          </a:p>
          <a:p>
            <a:pPr algn="just">
              <a:buFont typeface="Wingdings" panose="05000000000000000000" pitchFamily="2" charset="2"/>
              <a:buChar char="q"/>
            </a:pPr>
            <a:r>
              <a:rPr lang="en-US" sz="1600" b="1" dirty="0">
                <a:solidFill>
                  <a:schemeClr val="tx1"/>
                </a:solidFill>
              </a:rPr>
              <a:t>Initialization:</a:t>
            </a:r>
            <a:r>
              <a:rPr lang="en-US" sz="1600" dirty="0">
                <a:solidFill>
                  <a:schemeClr val="tx1"/>
                </a:solidFill>
              </a:rPr>
              <a:t> Generate an initial population of candidate solutions randomly or using some heuristic. </a:t>
            </a:r>
          </a:p>
          <a:p>
            <a:pPr algn="just">
              <a:buFont typeface="Wingdings" panose="05000000000000000000" pitchFamily="2" charset="2"/>
              <a:buChar char="q"/>
            </a:pPr>
            <a:r>
              <a:rPr lang="en-US" sz="1600" b="1" dirty="0">
                <a:solidFill>
                  <a:schemeClr val="tx1"/>
                </a:solidFill>
              </a:rPr>
              <a:t>Fitness evaluation: </a:t>
            </a:r>
            <a:r>
              <a:rPr lang="en-US" sz="1600" dirty="0">
                <a:solidFill>
                  <a:schemeClr val="tx1"/>
                </a:solidFill>
              </a:rPr>
              <a:t>Evaluate the fitness of each individual in the population. </a:t>
            </a:r>
          </a:p>
          <a:p>
            <a:pPr algn="just">
              <a:buFont typeface="Wingdings" panose="05000000000000000000" pitchFamily="2" charset="2"/>
              <a:buChar char="q"/>
            </a:pPr>
            <a:r>
              <a:rPr lang="en-US" sz="1600" b="1" dirty="0">
                <a:solidFill>
                  <a:schemeClr val="tx1"/>
                </a:solidFill>
              </a:rPr>
              <a:t>Selection:</a:t>
            </a:r>
            <a:r>
              <a:rPr lang="en-US" sz="1600" dirty="0">
                <a:solidFill>
                  <a:schemeClr val="tx1"/>
                </a:solidFill>
              </a:rPr>
              <a:t> Select individuals from the population for reproduction based on their fitness scores. </a:t>
            </a:r>
          </a:p>
          <a:p>
            <a:pPr algn="just">
              <a:buFont typeface="Wingdings" panose="05000000000000000000" pitchFamily="2" charset="2"/>
              <a:buChar char="q"/>
            </a:pPr>
            <a:r>
              <a:rPr lang="en-US" sz="1600" b="1" dirty="0">
                <a:solidFill>
                  <a:schemeClr val="tx1"/>
                </a:solidFill>
              </a:rPr>
              <a:t>Reproduction:</a:t>
            </a:r>
            <a:r>
              <a:rPr lang="en-US" sz="1600" dirty="0">
                <a:solidFill>
                  <a:schemeClr val="tx1"/>
                </a:solidFill>
              </a:rPr>
              <a:t> Perform genetic operators, including crossover and mutation, to create new offspring. </a:t>
            </a:r>
          </a:p>
          <a:p>
            <a:pPr algn="just">
              <a:buFont typeface="Wingdings" panose="05000000000000000000" pitchFamily="2" charset="2"/>
              <a:buChar char="q"/>
            </a:pPr>
            <a:r>
              <a:rPr lang="en-US" sz="1600" b="1" dirty="0">
                <a:solidFill>
                  <a:schemeClr val="tx1"/>
                </a:solidFill>
              </a:rPr>
              <a:t>Replacement</a:t>
            </a:r>
            <a:r>
              <a:rPr lang="en-US" sz="1600" dirty="0">
                <a:solidFill>
                  <a:schemeClr val="tx1"/>
                </a:solidFill>
              </a:rPr>
              <a:t>: Replace some individuals in the population with the newly created offspring. </a:t>
            </a:r>
          </a:p>
          <a:p>
            <a:pPr algn="just">
              <a:buFont typeface="Wingdings" panose="05000000000000000000" pitchFamily="2" charset="2"/>
              <a:buChar char="q"/>
            </a:pPr>
            <a:r>
              <a:rPr lang="en-US" sz="1600" b="1" dirty="0">
                <a:solidFill>
                  <a:schemeClr val="tx1"/>
                </a:solidFill>
              </a:rPr>
              <a:t>Termination:</a:t>
            </a:r>
            <a:r>
              <a:rPr lang="en-US" sz="1600" dirty="0">
                <a:solidFill>
                  <a:schemeClr val="tx1"/>
                </a:solidFill>
              </a:rPr>
              <a:t> Determine the termination condition for the algorithm. </a:t>
            </a:r>
          </a:p>
          <a:p>
            <a:pPr algn="just">
              <a:buFont typeface="Wingdings" panose="05000000000000000000" pitchFamily="2" charset="2"/>
              <a:buChar char="q"/>
            </a:pPr>
            <a:r>
              <a:rPr lang="en-US" sz="1600" b="1" dirty="0">
                <a:solidFill>
                  <a:schemeClr val="tx1"/>
                </a:solidFill>
              </a:rPr>
              <a:t>Output: </a:t>
            </a:r>
            <a:r>
              <a:rPr lang="en-US" sz="1600" dirty="0">
                <a:solidFill>
                  <a:schemeClr val="tx1"/>
                </a:solidFill>
              </a:rPr>
              <a:t>Once the algorithm terminates, select the best individual (or multiple individuals) from the final population as the prediction model. </a:t>
            </a:r>
          </a:p>
        </p:txBody>
      </p:sp>
      <p:pic>
        <p:nvPicPr>
          <p:cNvPr id="6" name="Content Placeholder 5">
            <a:extLst>
              <a:ext uri="{FF2B5EF4-FFF2-40B4-BE49-F238E27FC236}">
                <a16:creationId xmlns:a16="http://schemas.microsoft.com/office/drawing/2014/main" id="{C05687E8-61AB-2FD0-6367-E9330AE5CD1C}"/>
              </a:ext>
            </a:extLst>
          </p:cNvPr>
          <p:cNvPicPr>
            <a:picLocks noGrp="1" noChangeAspect="1"/>
          </p:cNvPicPr>
          <p:nvPr>
            <p:ph sz="half" idx="1"/>
          </p:nvPr>
        </p:nvPicPr>
        <p:blipFill>
          <a:blip r:embed="rId2"/>
          <a:stretch>
            <a:fillRect/>
          </a:stretch>
        </p:blipFill>
        <p:spPr>
          <a:xfrm>
            <a:off x="0" y="2514600"/>
            <a:ext cx="4546204" cy="2933699"/>
          </a:xfrm>
        </p:spPr>
      </p:pic>
    </p:spTree>
    <p:extLst>
      <p:ext uri="{BB962C8B-B14F-4D97-AF65-F5344CB8AC3E}">
        <p14:creationId xmlns:p14="http://schemas.microsoft.com/office/powerpoint/2010/main" val="31781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Ant colony Optimization</a:t>
            </a:r>
          </a:p>
        </p:txBody>
      </p:sp>
      <p:sp>
        <p:nvSpPr>
          <p:cNvPr id="8" name="Content Placeholder 7">
            <a:extLst>
              <a:ext uri="{FF2B5EF4-FFF2-40B4-BE49-F238E27FC236}">
                <a16:creationId xmlns:a16="http://schemas.microsoft.com/office/drawing/2014/main" id="{74355B38-C187-4992-D34B-13FD19CE660A}"/>
              </a:ext>
            </a:extLst>
          </p:cNvPr>
          <p:cNvSpPr>
            <a:spLocks noGrp="1"/>
          </p:cNvSpPr>
          <p:nvPr>
            <p:ph sz="half" idx="2"/>
          </p:nvPr>
        </p:nvSpPr>
        <p:spPr>
          <a:xfrm>
            <a:off x="4163202" y="2162404"/>
            <a:ext cx="8028798" cy="4447946"/>
          </a:xfrm>
        </p:spPr>
        <p:txBody>
          <a:bodyPr>
            <a:noAutofit/>
          </a:bodyPr>
          <a:lstStyle/>
          <a:p>
            <a:pPr marL="0" indent="0" algn="just">
              <a:buNone/>
            </a:pPr>
            <a:r>
              <a:rPr lang="en-US" sz="1500" dirty="0"/>
              <a:t>The Ant Colony Optimization (ACO) algorithm is a metaheuristic inspired by the foraging behavior of ants. Here's an overview of how you can use the Ant Colony Optimization algorithm for prediction:</a:t>
            </a:r>
          </a:p>
          <a:p>
            <a:pPr algn="just">
              <a:buFont typeface="Wingdings" panose="05000000000000000000" pitchFamily="2" charset="2"/>
              <a:buChar char="q"/>
            </a:pPr>
            <a:r>
              <a:rPr lang="en-US" sz="1500" b="1" dirty="0"/>
              <a:t>Define the problem: </a:t>
            </a:r>
            <a:r>
              <a:rPr lang="en-US" sz="1500" dirty="0"/>
              <a:t>Clearly define the prediction problem you want to solve. </a:t>
            </a:r>
          </a:p>
          <a:p>
            <a:pPr algn="just">
              <a:buFont typeface="Wingdings" panose="05000000000000000000" pitchFamily="2" charset="2"/>
              <a:buChar char="q"/>
            </a:pPr>
            <a:r>
              <a:rPr lang="en-US" sz="1500" b="1" dirty="0"/>
              <a:t>Encoding:</a:t>
            </a:r>
            <a:r>
              <a:rPr lang="en-US" sz="1500" dirty="0"/>
              <a:t> Represent each potential solution as a sequence of decision variables. </a:t>
            </a:r>
          </a:p>
          <a:p>
            <a:pPr algn="just">
              <a:buFont typeface="Wingdings" panose="05000000000000000000" pitchFamily="2" charset="2"/>
              <a:buChar char="q"/>
            </a:pPr>
            <a:r>
              <a:rPr lang="en-US" sz="1500" b="1" dirty="0"/>
              <a:t>Initialize pheromone trails: </a:t>
            </a:r>
            <a:r>
              <a:rPr lang="en-US" sz="1500" dirty="0"/>
              <a:t>Assign an initial amount of pheromone to the edges of the problem graph. </a:t>
            </a:r>
          </a:p>
          <a:p>
            <a:pPr algn="just">
              <a:buFont typeface="Wingdings" panose="05000000000000000000" pitchFamily="2" charset="2"/>
              <a:buChar char="q"/>
            </a:pPr>
            <a:r>
              <a:rPr lang="en-US" sz="1500" b="1" dirty="0"/>
              <a:t>Construct solutions</a:t>
            </a:r>
            <a:r>
              <a:rPr lang="en-US" sz="1500" dirty="0"/>
              <a:t>: Generate candidate solutions by simulating the behavior of ants. </a:t>
            </a:r>
          </a:p>
          <a:p>
            <a:pPr algn="just">
              <a:buFont typeface="Wingdings" panose="05000000000000000000" pitchFamily="2" charset="2"/>
              <a:buChar char="q"/>
            </a:pPr>
            <a:r>
              <a:rPr lang="en-US" sz="1500" b="1" dirty="0"/>
              <a:t>Local pheromone update:</a:t>
            </a:r>
            <a:r>
              <a:rPr lang="en-US" sz="1500" dirty="0"/>
              <a:t> After an ant has made a decision, update the pheromone level on the corresponding edge based on the quality of the decision.</a:t>
            </a:r>
          </a:p>
          <a:p>
            <a:pPr algn="just">
              <a:buFont typeface="Wingdings" panose="05000000000000000000" pitchFamily="2" charset="2"/>
              <a:buChar char="q"/>
            </a:pPr>
            <a:r>
              <a:rPr lang="en-US" sz="1500" b="1" dirty="0"/>
              <a:t>Global pheromone update</a:t>
            </a:r>
            <a:r>
              <a:rPr lang="en-US" sz="1500" dirty="0"/>
              <a:t>: Once all ants have constructed their solutions, perform a global pheromone update. </a:t>
            </a:r>
          </a:p>
          <a:p>
            <a:pPr algn="just">
              <a:buFont typeface="Wingdings" panose="05000000000000000000" pitchFamily="2" charset="2"/>
              <a:buChar char="q"/>
            </a:pPr>
            <a:r>
              <a:rPr lang="en-US" sz="1500" b="1" dirty="0"/>
              <a:t>Evaporation:</a:t>
            </a:r>
            <a:r>
              <a:rPr lang="en-US" sz="1500" dirty="0"/>
              <a:t> Reduce the pheromone levels on all edges to simulate the evaporation of pheromone over time. </a:t>
            </a:r>
          </a:p>
          <a:p>
            <a:pPr algn="just">
              <a:buFont typeface="Wingdings" panose="05000000000000000000" pitchFamily="2" charset="2"/>
              <a:buChar char="q"/>
            </a:pPr>
            <a:r>
              <a:rPr lang="en-US" sz="1500" b="1" dirty="0"/>
              <a:t>Termination: </a:t>
            </a:r>
            <a:r>
              <a:rPr lang="en-US" sz="1500" dirty="0"/>
              <a:t>Determine the termination condition for the algorithm. </a:t>
            </a:r>
          </a:p>
          <a:p>
            <a:pPr algn="just">
              <a:buFont typeface="Wingdings" panose="05000000000000000000" pitchFamily="2" charset="2"/>
              <a:buChar char="q"/>
            </a:pPr>
            <a:r>
              <a:rPr lang="en-US" sz="1500" b="1" dirty="0"/>
              <a:t>Output:</a:t>
            </a:r>
            <a:r>
              <a:rPr lang="en-US" sz="1500" dirty="0"/>
              <a:t> Once the algorithm terminates, select the best solution found so far as the prediction model. </a:t>
            </a:r>
          </a:p>
        </p:txBody>
      </p:sp>
      <p:pic>
        <p:nvPicPr>
          <p:cNvPr id="6" name="Content Placeholder 5">
            <a:extLst>
              <a:ext uri="{FF2B5EF4-FFF2-40B4-BE49-F238E27FC236}">
                <a16:creationId xmlns:a16="http://schemas.microsoft.com/office/drawing/2014/main" id="{6525D895-E64C-550F-1134-CBC8BE1C0988}"/>
              </a:ext>
            </a:extLst>
          </p:cNvPr>
          <p:cNvPicPr>
            <a:picLocks noGrp="1" noChangeAspect="1"/>
          </p:cNvPicPr>
          <p:nvPr>
            <p:ph sz="half" idx="1"/>
          </p:nvPr>
        </p:nvPicPr>
        <p:blipFill>
          <a:blip r:embed="rId2"/>
          <a:stretch>
            <a:fillRect/>
          </a:stretch>
        </p:blipFill>
        <p:spPr>
          <a:xfrm>
            <a:off x="155076" y="2403408"/>
            <a:ext cx="4008126" cy="3680188"/>
          </a:xfrm>
        </p:spPr>
      </p:pic>
    </p:spTree>
    <p:extLst>
      <p:ext uri="{BB962C8B-B14F-4D97-AF65-F5344CB8AC3E}">
        <p14:creationId xmlns:p14="http://schemas.microsoft.com/office/powerpoint/2010/main" val="187883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00546"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80</TotalTime>
  <Words>843</Words>
  <Application>Microsoft Office PowerPoint</Application>
  <PresentationFormat>Widescreen</PresentationFormat>
  <Paragraphs>53</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Gill Sans MT</vt:lpstr>
      <vt:lpstr>Wingdings</vt:lpstr>
      <vt:lpstr>Wingdings 2</vt:lpstr>
      <vt:lpstr>Dividend</vt:lpstr>
      <vt:lpstr>Theoretical concepts: Machine Learning and Metaheuristic</vt:lpstr>
      <vt:lpstr>Algorithms used</vt:lpstr>
      <vt:lpstr>Random Forest</vt:lpstr>
      <vt:lpstr>Support  Vector Regressor</vt:lpstr>
      <vt:lpstr>Genetic Algorithm</vt:lpstr>
      <vt:lpstr>Ant colony Optimization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Shashank Singh</dc:creator>
  <cp:lastModifiedBy>Dazzle Jolly</cp:lastModifiedBy>
  <cp:revision>3</cp:revision>
  <dcterms:created xsi:type="dcterms:W3CDTF">2023-06-10T16:28:29Z</dcterms:created>
  <dcterms:modified xsi:type="dcterms:W3CDTF">2023-06-10T18:25:54Z</dcterms:modified>
</cp:coreProperties>
</file>