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3" r:id="rId6"/>
    <p:sldId id="265" r:id="rId8"/>
    <p:sldId id="277" r:id="rId9"/>
    <p:sldId id="279" r:id="rId10"/>
    <p:sldId id="278" r:id="rId11"/>
    <p:sldId id="293" r:id="rId12"/>
    <p:sldId id="294" r:id="rId13"/>
    <p:sldId id="310" r:id="rId14"/>
    <p:sldId id="295" r:id="rId15"/>
    <p:sldId id="262" r:id="rId16"/>
    <p:sldId id="306" r:id="rId17"/>
    <p:sldId id="307" r:id="rId18"/>
    <p:sldId id="309" r:id="rId19"/>
    <p:sldId id="312" r:id="rId20"/>
    <p:sldId id="311" r:id="rId21"/>
    <p:sldId id="260" r:id="rId22"/>
    <p:sldId id="313" r:id="rId23"/>
    <p:sldId id="314" r:id="rId24"/>
    <p:sldId id="317" r:id="rId25"/>
    <p:sldId id="315" r:id="rId26"/>
    <p:sldId id="316" r:id="rId27"/>
    <p:sldId id="261" r:id="rId28"/>
    <p:sldId id="267" r:id="rId29"/>
    <p:sldId id="268" r:id="rId30"/>
    <p:sldId id="269" r:id="rId31"/>
    <p:sldId id="266" r:id="rId32"/>
    <p:sldId id="257" r:id="rId33"/>
  </p:sldIdLst>
  <p:sldSz cx="12192000" cy="6858000"/>
  <p:notesSz cx="6858000" cy="9144000"/>
  <p:embeddedFontLst>
    <p:embeddedFont>
      <p:font typeface="Calibri" panose="020F0502020204030204" charset="0"/>
      <p:regular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俊杰" initials="吴俊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3D6598"/>
    <a:srgbClr val="243A86"/>
    <a:srgbClr val="FED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493" autoAdjust="0"/>
  </p:normalViewPr>
  <p:slideViewPr>
    <p:cSldViewPr snapToGrid="0">
      <p:cViewPr varScale="1">
        <p:scale>
          <a:sx n="57" d="100"/>
          <a:sy n="57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font" Target="fonts/font1.fntdata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长距离，</a:t>
            </a:r>
            <a:r>
              <a:rPr lang="en-US" altLang="zh-CN"/>
              <a:t>8</a:t>
            </a:r>
            <a:r>
              <a:rPr lang="zh-CN" altLang="en-US"/>
              <a:t>秒，用户流失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GDC </a:t>
            </a:r>
            <a:r>
              <a:rPr lang="zh-CN" altLang="en-US" smtClean="0"/>
              <a:t>采集到的都是原始数据，需要通过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DCC </a:t>
            </a:r>
            <a:r>
              <a:rPr lang="zh-CN" altLang="en-US" baseline="0" smtClean="0"/>
              <a:t>加工</a:t>
            </a:r>
            <a:endParaRPr lang="en-US" altLang="zh-CN" baseline="0" smtClean="0"/>
          </a:p>
          <a:p>
            <a:r>
              <a:rPr lang="en-US" altLang="zh-CN" smtClean="0"/>
              <a:t>DCC </a:t>
            </a:r>
            <a:r>
              <a:rPr lang="zh-CN" altLang="en-US" smtClean="0"/>
              <a:t>根据时效性要求，一部分处理完立马提交给 </a:t>
            </a:r>
            <a:r>
              <a:rPr lang="en-US" altLang="zh-CN" smtClean="0"/>
              <a:t>BCS</a:t>
            </a:r>
            <a:r>
              <a:rPr lang="zh-CN" altLang="en-US" smtClean="0"/>
              <a:t>，一部分存入 </a:t>
            </a:r>
            <a:r>
              <a:rPr lang="en-US" altLang="zh-CN" smtClean="0"/>
              <a:t>GDP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分层：接口层、逻辑层、依赖层</a:t>
            </a:r>
            <a:endParaRPr lang="en-US" altLang="zh-CN" smtClean="0"/>
          </a:p>
          <a:p>
            <a:r>
              <a:rPr lang="en-US" altLang="zh-CN" smtClean="0"/>
              <a:t>DB</a:t>
            </a:r>
            <a:r>
              <a:rPr lang="zh-CN" altLang="en-US" smtClean="0"/>
              <a:t>：多种数据库，</a:t>
            </a:r>
            <a:r>
              <a:rPr lang="en-US" altLang="zh-CN" smtClean="0"/>
              <a:t>mysql</a:t>
            </a:r>
            <a:r>
              <a:rPr lang="zh-CN" altLang="en-US" smtClean="0"/>
              <a:t>、</a:t>
            </a:r>
            <a:r>
              <a:rPr lang="en-US" altLang="zh-CN" smtClean="0"/>
              <a:t>redis</a:t>
            </a:r>
            <a:r>
              <a:rPr lang="zh-CN" altLang="en-US" smtClean="0"/>
              <a:t>、</a:t>
            </a:r>
            <a:r>
              <a:rPr lang="en-US" altLang="zh-CN" smtClean="0"/>
              <a:t>influxdb</a:t>
            </a:r>
            <a:r>
              <a:rPr lang="zh-CN" altLang="en-US" smtClean="0"/>
              <a:t>、</a:t>
            </a:r>
            <a:r>
              <a:rPr lang="en-US" altLang="zh-CN" smtClean="0"/>
              <a:t>leveldb</a:t>
            </a:r>
            <a:r>
              <a:rPr lang="zh-CN" altLang="en-US" smtClean="0"/>
              <a:t>、</a:t>
            </a:r>
            <a:r>
              <a:rPr lang="en-US" altLang="zh-CN" smtClean="0"/>
              <a:t>clickhouse</a:t>
            </a:r>
            <a:r>
              <a:rPr lang="zh-CN" altLang="en-US" smtClean="0"/>
              <a:t>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Model</a:t>
            </a:r>
            <a:r>
              <a:rPr lang="zh-CN" altLang="en-US" smtClean="0"/>
              <a:t>：可以理解为所有数据模型，基础数据、实时数据、突发、峰值等</a:t>
            </a:r>
            <a:endParaRPr lang="en-US" altLang="zh-CN" smtClean="0"/>
          </a:p>
          <a:p>
            <a:r>
              <a:rPr lang="en-US" altLang="zh-CN" smtClean="0"/>
              <a:t>Service</a:t>
            </a:r>
            <a:r>
              <a:rPr lang="zh-CN" altLang="en-US" smtClean="0"/>
              <a:t>：主要是一些业务服务，将数据聚合发给下游组件，它的数据依赖于 </a:t>
            </a:r>
            <a:r>
              <a:rPr lang="en-US" altLang="zh-CN" smtClean="0"/>
              <a:t>Model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同一运行时刻只向系统创建一个</a:t>
            </a:r>
            <a:r>
              <a:rPr lang="en-US" altLang="zh-CN" smtClean="0"/>
              <a:t>Timer</a:t>
            </a:r>
            <a:r>
              <a:rPr lang="zh-CN" altLang="en-US" smtClean="0"/>
              <a:t>，以最近的</a:t>
            </a:r>
            <a:r>
              <a:rPr lang="en-US" altLang="zh-CN" smtClean="0"/>
              <a:t>job</a:t>
            </a:r>
            <a:r>
              <a:rPr lang="zh-CN" altLang="en-US" smtClean="0"/>
              <a:t>来计时，时间到了，会尽量执行到点的</a:t>
            </a:r>
            <a:r>
              <a:rPr lang="en-US" altLang="zh-CN" smtClean="0"/>
              <a:t>job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之后会进行新一轮的排序，创建新的</a:t>
            </a:r>
            <a:r>
              <a:rPr lang="en-US" altLang="zh-CN" smtClean="0"/>
              <a:t>Timer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Prometheus</a:t>
            </a:r>
            <a:r>
              <a:rPr lang="zh-CN" altLang="en-US" smtClean="0"/>
              <a:t>：接口执行时间、错误码、响应数据大小</a:t>
            </a:r>
            <a:endParaRPr lang="en-US" altLang="zh-CN" smtClean="0"/>
          </a:p>
          <a:p>
            <a:r>
              <a:rPr lang="en-US" altLang="zh-CN" smtClean="0"/>
              <a:t>Data</a:t>
            </a:r>
            <a:r>
              <a:rPr lang="zh-CN" altLang="en-US" smtClean="0"/>
              <a:t>：响应的数据是定时去获取的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smtClean="0"/>
              <a:t>就近服务的同时，也可以合并回源，进一步减小源站压力</a:t>
            </a:r>
            <a:endParaRPr lang="en-US" altLang="zh-CN" baseline="0" smtClean="0"/>
          </a:p>
          <a:p>
            <a:pPr marL="228600" indent="-228600">
              <a:buAutoNum type="arabicPeriod"/>
            </a:pPr>
            <a:r>
              <a:rPr lang="zh-CN" altLang="en-US" baseline="0" smtClean="0"/>
              <a:t>内容预取，比如 </a:t>
            </a:r>
            <a:r>
              <a:rPr lang="en-US" altLang="zh-CN" baseline="0" smtClean="0"/>
              <a:t>618</a:t>
            </a:r>
            <a:r>
              <a:rPr lang="zh-CN" altLang="en-US" baseline="0" smtClean="0"/>
              <a:t>大促、热门影视，可以人为操作，将内容下发给边缘</a:t>
            </a:r>
            <a:endParaRPr lang="en-US" altLang="zh-CN" baseline="0" smtClean="0"/>
          </a:p>
          <a:p>
            <a:pPr marL="228600" indent="-228600">
              <a:buAutoNum type="arabicPeriod"/>
            </a:pPr>
            <a:r>
              <a:rPr lang="zh-CN" altLang="en-US" baseline="0" smtClean="0"/>
              <a:t>服务质量：可以流畅的看 </a:t>
            </a:r>
            <a:r>
              <a:rPr lang="en-US" altLang="zh-CN" baseline="0" smtClean="0"/>
              <a:t>4k </a:t>
            </a:r>
            <a:r>
              <a:rPr lang="zh-CN" altLang="en-US" baseline="0" smtClean="0"/>
              <a:t>视频</a:t>
            </a: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GLSB = </a:t>
            </a:r>
            <a:r>
              <a:rPr lang="zh-CN" altLang="en-US"/>
              <a:t>网宿 </a:t>
            </a:r>
            <a:r>
              <a:rPr lang="en-US" altLang="zh-CN"/>
              <a:t>GDNS +  </a:t>
            </a:r>
            <a:r>
              <a:rPr lang="zh-CN" altLang="en-US"/>
              <a:t>质量调度</a:t>
            </a:r>
            <a:endParaRPr lang="zh-CN" altLang="en-US"/>
          </a:p>
          <a:p>
            <a:r>
              <a:rPr lang="zh-CN" altLang="en-US"/>
              <a:t>覆盖中的 </a:t>
            </a:r>
            <a:r>
              <a:rPr lang="en-US" altLang="zh-CN"/>
              <a:t>IP </a:t>
            </a:r>
            <a:r>
              <a:rPr lang="zh-CN" altLang="en-US"/>
              <a:t>是上流量 </a:t>
            </a:r>
            <a:r>
              <a:rPr lang="en-US" altLang="zh-CN"/>
              <a:t>IP</a:t>
            </a:r>
            <a:endParaRPr lang="en-US" altLang="zh-CN"/>
          </a:p>
          <a:p>
            <a:r>
              <a:rPr lang="zh-CN" altLang="en-US"/>
              <a:t>这里的 </a:t>
            </a:r>
            <a:r>
              <a:rPr lang="en-US" altLang="zh-CN"/>
              <a:t>302 </a:t>
            </a:r>
            <a:r>
              <a:rPr lang="zh-CN" altLang="en-US"/>
              <a:t>属于边缘调度，触发的原因有 用户 </a:t>
            </a:r>
            <a:r>
              <a:rPr lang="en-US" altLang="zh-CN"/>
              <a:t>Local DNS </a:t>
            </a:r>
            <a:r>
              <a:rPr lang="zh-CN" altLang="en-US"/>
              <a:t>配置不对，有更合适的集群可以给他提供服务；也有可能本集群无法提供服务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需要客户端做定制，直接请求指定的 </a:t>
            </a:r>
            <a:r>
              <a:rPr lang="en-US" altLang="zh-CN"/>
              <a:t>IP </a:t>
            </a:r>
            <a:r>
              <a:rPr lang="zh-CN" altLang="en-US"/>
              <a:t>或 域名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round_robin</a:t>
            </a:r>
            <a:r>
              <a:rPr lang="zh-CN" altLang="en-US"/>
              <a:t>，是默认均衡算法，其他算法在失效时，通常都会选择它，作为一种兜底策略。比如 </a:t>
            </a:r>
            <a:r>
              <a:rPr lang="en-US" altLang="zh-CN"/>
              <a:t>least_conn </a:t>
            </a:r>
            <a:r>
              <a:rPr lang="zh-CN" altLang="en-US"/>
              <a:t>发现所有服务的连接数都一样，此时就会退化。</a:t>
            </a:r>
            <a:endParaRPr lang="zh-CN" altLang="en-US"/>
          </a:p>
          <a:p>
            <a:r>
              <a:rPr lang="en-US" altLang="zh-CN"/>
              <a:t>round_robin</a:t>
            </a:r>
            <a:r>
              <a:rPr lang="zh-CN" altLang="en-US"/>
              <a:t>，</a:t>
            </a:r>
            <a:r>
              <a:rPr lang="en-US" altLang="zh-CN"/>
              <a:t>max_fails</a:t>
            </a:r>
            <a:r>
              <a:rPr lang="zh-CN" altLang="en-US"/>
              <a:t>，</a:t>
            </a:r>
            <a:r>
              <a:rPr lang="en-US" altLang="zh-CN"/>
              <a:t>fail_timeout</a:t>
            </a:r>
            <a:r>
              <a:rPr lang="zh-CN" altLang="en-US"/>
              <a:t>，达到最大失败次数后，</a:t>
            </a:r>
            <a:r>
              <a:rPr lang="en-US" altLang="zh-CN">
                <a:sym typeface="+mn-ea"/>
              </a:rPr>
              <a:t>fail_timeout </a:t>
            </a:r>
            <a:r>
              <a:rPr lang="zh-CN" altLang="en-US">
                <a:sym typeface="+mn-ea"/>
              </a:rPr>
              <a:t>秒内不会再被访问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keepalive</a:t>
            </a:r>
            <a:r>
              <a:rPr lang="zh-CN" altLang="en-US">
                <a:sym typeface="+mn-ea"/>
              </a:rPr>
              <a:t>，复用连接</a:t>
            </a:r>
            <a:endParaRPr lang="zh-CN" altLang="en-US">
              <a:sym typeface="+mn-ea"/>
            </a:endParaRPr>
          </a:p>
          <a:p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95</a:t>
            </a:r>
            <a:r>
              <a:rPr lang="zh-CN" altLang="en-US" smtClean="0"/>
              <a:t>线计费，在上限内按总使用流量的</a:t>
            </a:r>
            <a:r>
              <a:rPr lang="en-US" altLang="zh-CN" smtClean="0"/>
              <a:t>95%</a:t>
            </a:r>
            <a:r>
              <a:rPr lang="zh-CN" altLang="en-US" smtClean="0"/>
              <a:t>点来计费</a:t>
            </a:r>
            <a:endParaRPr lang="en-US" altLang="zh-CN" smtClean="0"/>
          </a:p>
          <a:p>
            <a:r>
              <a:rPr lang="zh-CN" altLang="en-US" smtClean="0"/>
              <a:t>平均流量，按一天的平均流量计费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DM</a:t>
            </a:r>
            <a:r>
              <a:rPr lang="zh-CN" altLang="en-US" smtClean="0"/>
              <a:t>：建立一个大池子，集合所有资源，如直播的、点播的、网页的分别集合在一起。</a:t>
            </a:r>
            <a:endParaRPr lang="en-US" altLang="zh-CN" smtClean="0"/>
          </a:p>
          <a:p>
            <a:r>
              <a:rPr lang="en-US" altLang="zh-CN" smtClean="0"/>
              <a:t>SCM</a:t>
            </a:r>
            <a:r>
              <a:rPr lang="zh-CN" altLang="en-US" smtClean="0"/>
              <a:t>：用户配置更新（</a:t>
            </a:r>
            <a:r>
              <a:rPr lang="en-US" altLang="zh-CN" smtClean="0"/>
              <a:t>CONF</a:t>
            </a:r>
            <a:r>
              <a:rPr lang="zh-CN" altLang="en-US" smtClean="0"/>
              <a:t>），是通过 </a:t>
            </a:r>
            <a:r>
              <a:rPr lang="en-US" altLang="zh-CN" smtClean="0"/>
              <a:t>SCM </a:t>
            </a:r>
            <a:r>
              <a:rPr lang="zh-CN" altLang="en-US" smtClean="0"/>
              <a:t>下发给相关的 </a:t>
            </a:r>
            <a:r>
              <a:rPr lang="en-US" altLang="zh-CN" smtClean="0"/>
              <a:t>cache </a:t>
            </a:r>
            <a:r>
              <a:rPr lang="zh-CN" altLang="en-US" smtClean="0"/>
              <a:t>机。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DM</a:t>
            </a:r>
            <a:r>
              <a:rPr lang="zh-CN" altLang="en-US" smtClean="0"/>
              <a:t>：基础规划配置，原始覆盖的规划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Smart 2.5</a:t>
            </a:r>
            <a:r>
              <a:rPr lang="zh-CN" altLang="en-US" smtClean="0"/>
              <a:t>层：覆盖中资源不足时，就向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smart </a:t>
            </a:r>
            <a:r>
              <a:rPr lang="zh-CN" altLang="en-US" baseline="0" smtClean="0"/>
              <a:t>拿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baseline="0" smtClean="0"/>
              <a:t>DC</a:t>
            </a:r>
            <a:r>
              <a:rPr lang="zh-CN" altLang="en-US" baseline="0" smtClean="0"/>
              <a:t>：实时数据分析平台，各实时带宽，涉及到三个组件，</a:t>
            </a:r>
            <a:r>
              <a:rPr lang="en-US" altLang="zh-CN" baseline="0" smtClean="0"/>
              <a:t>ngb-agent</a:t>
            </a:r>
            <a:r>
              <a:rPr lang="zh-CN" altLang="en-US" baseline="0" smtClean="0"/>
              <a:t>、</a:t>
            </a:r>
            <a:r>
              <a:rPr lang="en-US" altLang="zh-CN" baseline="0" smtClean="0"/>
              <a:t>dc-collect</a:t>
            </a:r>
            <a:r>
              <a:rPr lang="zh-CN" altLang="en-US" baseline="0" smtClean="0"/>
              <a:t>、</a:t>
            </a:r>
            <a:r>
              <a:rPr lang="en-US" altLang="zh-CN" baseline="0" smtClean="0"/>
              <a:t>dc-analyze</a:t>
            </a:r>
            <a:r>
              <a:rPr lang="zh-CN" altLang="en-US" baseline="0" smtClean="0"/>
              <a:t>，</a:t>
            </a:r>
            <a:r>
              <a:rPr lang="en-US" altLang="zh-CN" baseline="0" smtClean="0"/>
              <a:t>collect </a:t>
            </a:r>
            <a:r>
              <a:rPr lang="zh-CN" altLang="en-US" baseline="0" smtClean="0"/>
              <a:t>提供基础类数据，</a:t>
            </a:r>
            <a:r>
              <a:rPr lang="en-US" altLang="zh-CN" baseline="0" smtClean="0"/>
              <a:t>agent </a:t>
            </a:r>
            <a:r>
              <a:rPr lang="zh-CN" altLang="en-US" baseline="0" smtClean="0"/>
              <a:t>提供实时数据，</a:t>
            </a:r>
            <a:r>
              <a:rPr lang="en-US" altLang="zh-CN" baseline="0" smtClean="0"/>
              <a:t>analyze </a:t>
            </a:r>
            <a:r>
              <a:rPr lang="zh-CN" altLang="en-US" baseline="0" smtClean="0"/>
              <a:t>用这些数据进行分析整合，再提供给</a:t>
            </a:r>
            <a:r>
              <a:rPr lang="en-US" altLang="zh-CN" baseline="0" smtClean="0"/>
              <a:t>NGB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zh-CN" altLang="en-US" baseline="0" smtClean="0"/>
              <a:t>平台调整：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zh-CN" altLang="en-US" baseline="0" smtClean="0"/>
              <a:t>登故：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baseline="0" smtClean="0"/>
              <a:t>Manager</a:t>
            </a:r>
            <a:r>
              <a:rPr lang="zh-CN" altLang="en-US" baseline="0" smtClean="0"/>
              <a:t>：</a:t>
            </a:r>
            <a:r>
              <a:rPr lang="zh-CN" altLang="en-US" smtClean="0"/>
              <a:t>管理决策机，提供平台调整、登故任务、定时任务的接口，同时发给决策机； 提供调度规则参数的设置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baseline="0" smtClean="0"/>
              <a:t>Display</a:t>
            </a:r>
            <a:r>
              <a:rPr lang="zh-CN" altLang="en-US" baseline="0" smtClean="0"/>
              <a:t>：调度任务、调度结果、执行中的定时任务、最终覆盖、变更覆盖的查询和展示等</a:t>
            </a:r>
            <a:endParaRPr lang="en-US" altLang="zh-CN" baseline="0" smtClean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更新时，只是先标记，当资源被请求时，才触发回源。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svg"/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7546110" y="808181"/>
            <a:ext cx="4645890" cy="5726545"/>
          </a:xfrm>
          <a:custGeom>
            <a:avLst/>
            <a:gdLst>
              <a:gd name="connsiteX0" fmla="*/ 2863273 w 4645890"/>
              <a:gd name="connsiteY0" fmla="*/ 0 h 5726545"/>
              <a:gd name="connsiteX1" fmla="*/ 4645890 w 4645890"/>
              <a:gd name="connsiteY1" fmla="*/ 1782618 h 5726545"/>
              <a:gd name="connsiteX2" fmla="*/ 4645890 w 4645890"/>
              <a:gd name="connsiteY2" fmla="*/ 3943928 h 5726545"/>
              <a:gd name="connsiteX3" fmla="*/ 2863273 w 4645890"/>
              <a:gd name="connsiteY3" fmla="*/ 5726545 h 5726545"/>
              <a:gd name="connsiteX4" fmla="*/ 0 w 4645890"/>
              <a:gd name="connsiteY4" fmla="*/ 2863273 h 572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5890" h="5726545">
                <a:moveTo>
                  <a:pt x="2863273" y="0"/>
                </a:moveTo>
                <a:lnTo>
                  <a:pt x="4645890" y="1782618"/>
                </a:lnTo>
                <a:lnTo>
                  <a:pt x="4645890" y="3943928"/>
                </a:lnTo>
                <a:lnTo>
                  <a:pt x="2863273" y="5726545"/>
                </a:lnTo>
                <a:lnTo>
                  <a:pt x="0" y="2863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28600" dist="38100" dir="10800000" sx="102000" sy="102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98247" y="1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6030192" y="441901"/>
            <a:ext cx="2699905" cy="269990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7032338" y="4451926"/>
            <a:ext cx="1570180" cy="157018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66538" y="5634180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8979303" flipV="1">
            <a:off x="12068249" y="3896995"/>
            <a:ext cx="112818" cy="126518"/>
          </a:xfrm>
          <a:custGeom>
            <a:avLst/>
            <a:gdLst>
              <a:gd name="connsiteX0" fmla="*/ 112060 w 112818"/>
              <a:gd name="connsiteY0" fmla="*/ 126518 h 126518"/>
              <a:gd name="connsiteX1" fmla="*/ 112818 w 112818"/>
              <a:gd name="connsiteY1" fmla="*/ 24821 h 126518"/>
              <a:gd name="connsiteX2" fmla="*/ 89116 w 112818"/>
              <a:gd name="connsiteY2" fmla="*/ 0 h 126518"/>
              <a:gd name="connsiteX3" fmla="*/ 943 w 112818"/>
              <a:gd name="connsiteY3" fmla="*/ 0 h 126518"/>
              <a:gd name="connsiteX4" fmla="*/ 0 w 112818"/>
              <a:gd name="connsiteY4" fmla="*/ 126518 h 126518"/>
              <a:gd name="connsiteX5" fmla="*/ 112060 w 112818"/>
              <a:gd name="connsiteY5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18" h="126518">
                <a:moveTo>
                  <a:pt x="112060" y="126518"/>
                </a:moveTo>
                <a:lnTo>
                  <a:pt x="112818" y="24821"/>
                </a:lnTo>
                <a:lnTo>
                  <a:pt x="89116" y="0"/>
                </a:lnTo>
                <a:lnTo>
                  <a:pt x="943" y="0"/>
                </a:lnTo>
                <a:lnTo>
                  <a:pt x="0" y="126518"/>
                </a:lnTo>
                <a:lnTo>
                  <a:pt x="112060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8979303" flipV="1">
            <a:off x="10715977" y="705108"/>
            <a:ext cx="139968" cy="3747071"/>
          </a:xfrm>
          <a:custGeom>
            <a:avLst/>
            <a:gdLst>
              <a:gd name="connsiteX0" fmla="*/ 112053 w 139968"/>
              <a:gd name="connsiteY0" fmla="*/ 3747071 h 3747071"/>
              <a:gd name="connsiteX1" fmla="*/ 139968 w 139968"/>
              <a:gd name="connsiteY1" fmla="*/ 0 h 3747071"/>
              <a:gd name="connsiteX2" fmla="*/ 27908 w 139968"/>
              <a:gd name="connsiteY2" fmla="*/ 0 h 3747071"/>
              <a:gd name="connsiteX3" fmla="*/ 0 w 139968"/>
              <a:gd name="connsiteY3" fmla="*/ 3746237 h 3747071"/>
              <a:gd name="connsiteX4" fmla="*/ 112053 w 139968"/>
              <a:gd name="connsiteY4" fmla="*/ 3747071 h 37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68" h="3747071">
                <a:moveTo>
                  <a:pt x="112053" y="3747071"/>
                </a:moveTo>
                <a:lnTo>
                  <a:pt x="139968" y="0"/>
                </a:lnTo>
                <a:lnTo>
                  <a:pt x="27908" y="0"/>
                </a:lnTo>
                <a:lnTo>
                  <a:pt x="0" y="3746237"/>
                </a:lnTo>
                <a:lnTo>
                  <a:pt x="112053" y="37470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8979303" flipV="1">
            <a:off x="12180125" y="3953783"/>
            <a:ext cx="23887" cy="24821"/>
          </a:xfrm>
          <a:custGeom>
            <a:avLst/>
            <a:gdLst>
              <a:gd name="connsiteX0" fmla="*/ 23702 w 23887"/>
              <a:gd name="connsiteY0" fmla="*/ 24821 h 24821"/>
              <a:gd name="connsiteX1" fmla="*/ 23887 w 23887"/>
              <a:gd name="connsiteY1" fmla="*/ 0 h 24821"/>
              <a:gd name="connsiteX2" fmla="*/ 0 w 23887"/>
              <a:gd name="connsiteY2" fmla="*/ 0 h 24821"/>
              <a:gd name="connsiteX3" fmla="*/ 23702 w 23887"/>
              <a:gd name="connsiteY3" fmla="*/ 24821 h 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7" h="24821">
                <a:moveTo>
                  <a:pt x="23702" y="24821"/>
                </a:moveTo>
                <a:lnTo>
                  <a:pt x="23887" y="0"/>
                </a:lnTo>
                <a:lnTo>
                  <a:pt x="0" y="0"/>
                </a:lnTo>
                <a:lnTo>
                  <a:pt x="23702" y="248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8979303" flipV="1">
            <a:off x="8989000" y="5165927"/>
            <a:ext cx="3606119" cy="126518"/>
          </a:xfrm>
          <a:custGeom>
            <a:avLst/>
            <a:gdLst>
              <a:gd name="connsiteX0" fmla="*/ 3605176 w 3606119"/>
              <a:gd name="connsiteY0" fmla="*/ 126518 h 126518"/>
              <a:gd name="connsiteX1" fmla="*/ 3606119 w 3606119"/>
              <a:gd name="connsiteY1" fmla="*/ 0 h 126518"/>
              <a:gd name="connsiteX2" fmla="*/ 0 w 3606119"/>
              <a:gd name="connsiteY2" fmla="*/ 0 h 126518"/>
              <a:gd name="connsiteX3" fmla="*/ 0 w 3606119"/>
              <a:gd name="connsiteY3" fmla="*/ 126517 h 126518"/>
              <a:gd name="connsiteX4" fmla="*/ 3605176 w 3606119"/>
              <a:gd name="connsiteY4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119" h="126518">
                <a:moveTo>
                  <a:pt x="3605176" y="126518"/>
                </a:moveTo>
                <a:lnTo>
                  <a:pt x="3606119" y="0"/>
                </a:lnTo>
                <a:lnTo>
                  <a:pt x="0" y="0"/>
                </a:lnTo>
                <a:lnTo>
                  <a:pt x="0" y="126517"/>
                </a:lnTo>
                <a:lnTo>
                  <a:pt x="3605176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98816" y="2471124"/>
            <a:ext cx="53035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6</a:t>
            </a:r>
            <a:r>
              <a:rPr lang="zh-CN" altLang="en-US" sz="72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月述职报告</a:t>
            </a:r>
            <a:endParaRPr lang="zh-CN" altLang="en-US" sz="72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0993" y="3671453"/>
            <a:ext cx="6096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入门学习，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NGB 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组件初识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41232" y="4633474"/>
            <a:ext cx="1640150" cy="304801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41232" y="1981495"/>
            <a:ext cx="2447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WORK REPORT</a:t>
            </a:r>
            <a:endParaRPr lang="zh-CN" altLang="en-US" sz="2400" b="1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43388" y="4630497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汇报人：吴俊杰</a:t>
            </a:r>
            <a:endParaRPr lang="zh-CN" altLang="en-US" sz="140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84782" y="4630497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部门：</a:t>
            </a:r>
            <a:r>
              <a:rPr lang="en-US" altLang="zh-CN" sz="1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NGB</a:t>
            </a:r>
            <a:endParaRPr lang="en-US" altLang="zh-CN" sz="140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对角圆角矩形 59"/>
          <p:cNvSpPr/>
          <p:nvPr/>
        </p:nvSpPr>
        <p:spPr>
          <a:xfrm>
            <a:off x="807085" y="4478655"/>
            <a:ext cx="5257165" cy="183896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9653" y="261654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概念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实体组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759710" y="5897880"/>
            <a:ext cx="913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RealGroup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0185" y="4612005"/>
            <a:ext cx="934720" cy="1174115"/>
            <a:chOff x="2113" y="7262"/>
            <a:chExt cx="1852" cy="2038"/>
          </a:xfrm>
        </p:grpSpPr>
        <p:pic>
          <p:nvPicPr>
            <p:cNvPr id="4" name="图片 3" descr="R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3" y="7262"/>
              <a:ext cx="1852" cy="2038"/>
            </a:xfrm>
            <a:prstGeom prst="rect">
              <a:avLst/>
            </a:prstGeom>
          </p:spPr>
        </p:pic>
        <p:pic>
          <p:nvPicPr>
            <p:cNvPr id="5" name="图片 4" descr="shar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" y="7262"/>
              <a:ext cx="1000" cy="1154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669415" y="1579880"/>
            <a:ext cx="1051560" cy="1562100"/>
            <a:chOff x="1948" y="2598"/>
            <a:chExt cx="1656" cy="2460"/>
          </a:xfrm>
        </p:grpSpPr>
        <p:pic>
          <p:nvPicPr>
            <p:cNvPr id="3" name="图片 2" descr="LV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" y="4068"/>
              <a:ext cx="923" cy="99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" y="2598"/>
              <a:ext cx="1656" cy="1877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039235" y="4612005"/>
            <a:ext cx="934720" cy="1174115"/>
            <a:chOff x="2113" y="7262"/>
            <a:chExt cx="1852" cy="2038"/>
          </a:xfrm>
        </p:grpSpPr>
        <p:pic>
          <p:nvPicPr>
            <p:cNvPr id="14" name="图片 13" descr="R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3" y="7262"/>
              <a:ext cx="1852" cy="2038"/>
            </a:xfrm>
            <a:prstGeom prst="rect">
              <a:avLst/>
            </a:prstGeom>
          </p:spPr>
        </p:pic>
        <p:pic>
          <p:nvPicPr>
            <p:cNvPr id="15" name="图片 14" descr="shar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" y="7262"/>
              <a:ext cx="1000" cy="115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759710" y="4612005"/>
            <a:ext cx="934720" cy="1174115"/>
            <a:chOff x="2113" y="7262"/>
            <a:chExt cx="1852" cy="2038"/>
          </a:xfrm>
        </p:grpSpPr>
        <p:pic>
          <p:nvPicPr>
            <p:cNvPr id="17" name="图片 16" descr="R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3" y="7262"/>
              <a:ext cx="1852" cy="2038"/>
            </a:xfrm>
            <a:prstGeom prst="rect">
              <a:avLst/>
            </a:prstGeom>
          </p:spPr>
        </p:pic>
        <p:pic>
          <p:nvPicPr>
            <p:cNvPr id="18" name="图片 17" descr="shar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" y="7262"/>
              <a:ext cx="1000" cy="1154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2759710" y="1588135"/>
            <a:ext cx="1051560" cy="1562100"/>
            <a:chOff x="1948" y="2598"/>
            <a:chExt cx="1656" cy="2460"/>
          </a:xfrm>
        </p:grpSpPr>
        <p:pic>
          <p:nvPicPr>
            <p:cNvPr id="24" name="图片 23" descr="LV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" y="4068"/>
              <a:ext cx="923" cy="99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" y="2598"/>
              <a:ext cx="1656" cy="1877"/>
            </a:xfrm>
            <a:prstGeom prst="rect">
              <a:avLst/>
            </a:prstGeom>
          </p:spPr>
        </p:pic>
      </p:grpSp>
      <p:cxnSp>
        <p:nvCxnSpPr>
          <p:cNvPr id="27" name="直接连接符 26"/>
          <p:cNvCxnSpPr/>
          <p:nvPr/>
        </p:nvCxnSpPr>
        <p:spPr>
          <a:xfrm flipH="1">
            <a:off x="1948180" y="3150870"/>
            <a:ext cx="247015" cy="1461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212340" y="3157220"/>
            <a:ext cx="2294890" cy="1454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227705" y="3150870"/>
            <a:ext cx="57785" cy="14611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311525" y="3185160"/>
            <a:ext cx="1195705" cy="142684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200275" y="4944745"/>
            <a:ext cx="774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图片 35" descr="62071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0005" y="1850390"/>
            <a:ext cx="666750" cy="666750"/>
          </a:xfrm>
          <a:prstGeom prst="rect">
            <a:avLst/>
          </a:prstGeom>
        </p:spPr>
      </p:pic>
      <p:pic>
        <p:nvPicPr>
          <p:cNvPr id="37" name="图片 36" descr="62071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7010" y="4612005"/>
            <a:ext cx="666750" cy="666750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>
            <a:off x="7060842" y="2225002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060844" y="3635394"/>
            <a:ext cx="305297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060844" y="5057794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197024" y="1767111"/>
            <a:ext cx="514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RS</a:t>
            </a:r>
            <a:endParaRPr lang="en-US" altLang="zh-CN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9151" y="2274283"/>
            <a:ext cx="40992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真实物理机，是够成实体组的基本单元。每台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都装有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shark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、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squid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组件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97026" y="3227437"/>
            <a:ext cx="655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LVS</a:t>
            </a:r>
            <a:endParaRPr lang="en-US" altLang="zh-CN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97026" y="4629975"/>
            <a:ext cx="8540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Shark</a:t>
            </a:r>
            <a:endParaRPr lang="en-US" altLang="zh-CN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69153" y="5085504"/>
            <a:ext cx="40992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7" name="Freeform 179"/>
          <p:cNvSpPr>
            <a:spLocks noEditPoints="1"/>
          </p:cNvSpPr>
          <p:nvPr/>
        </p:nvSpPr>
        <p:spPr bwMode="auto">
          <a:xfrm>
            <a:off x="6535157" y="2050680"/>
            <a:ext cx="411971" cy="295746"/>
          </a:xfrm>
          <a:custGeom>
            <a:avLst/>
            <a:gdLst/>
            <a:ahLst/>
            <a:cxnLst>
              <a:cxn ang="0">
                <a:pos x="204" y="52"/>
              </a:cxn>
              <a:cxn ang="0">
                <a:pos x="184" y="18"/>
              </a:cxn>
              <a:cxn ang="0">
                <a:pos x="150" y="2"/>
              </a:cxn>
              <a:cxn ang="0">
                <a:pos x="126" y="0"/>
              </a:cxn>
              <a:cxn ang="0">
                <a:pos x="96" y="12"/>
              </a:cxn>
              <a:cxn ang="0">
                <a:pos x="76" y="32"/>
              </a:cxn>
              <a:cxn ang="0">
                <a:pos x="60" y="40"/>
              </a:cxn>
              <a:cxn ang="0">
                <a:pos x="46" y="42"/>
              </a:cxn>
              <a:cxn ang="0">
                <a:pos x="30" y="56"/>
              </a:cxn>
              <a:cxn ang="0">
                <a:pos x="24" y="76"/>
              </a:cxn>
              <a:cxn ang="0">
                <a:pos x="26" y="88"/>
              </a:cxn>
              <a:cxn ang="0">
                <a:pos x="2" y="118"/>
              </a:cxn>
              <a:cxn ang="0">
                <a:pos x="2" y="142"/>
              </a:cxn>
              <a:cxn ang="0">
                <a:pos x="16" y="168"/>
              </a:cxn>
              <a:cxn ang="0">
                <a:pos x="42" y="182"/>
              </a:cxn>
              <a:cxn ang="0">
                <a:pos x="196" y="184"/>
              </a:cxn>
              <a:cxn ang="0">
                <a:pos x="208" y="182"/>
              </a:cxn>
              <a:cxn ang="0">
                <a:pos x="238" y="166"/>
              </a:cxn>
              <a:cxn ang="0">
                <a:pos x="254" y="136"/>
              </a:cxn>
              <a:cxn ang="0">
                <a:pos x="256" y="114"/>
              </a:cxn>
              <a:cxn ang="0">
                <a:pos x="242" y="86"/>
              </a:cxn>
              <a:cxn ang="0">
                <a:pos x="218" y="68"/>
              </a:cxn>
              <a:cxn ang="0">
                <a:pos x="196" y="168"/>
              </a:cxn>
              <a:cxn ang="0">
                <a:pos x="44" y="168"/>
              </a:cxn>
              <a:cxn ang="0">
                <a:pos x="26" y="158"/>
              </a:cxn>
              <a:cxn ang="0">
                <a:pos x="16" y="140"/>
              </a:cxn>
              <a:cxn ang="0">
                <a:pos x="18" y="122"/>
              </a:cxn>
              <a:cxn ang="0">
                <a:pos x="34" y="102"/>
              </a:cxn>
              <a:cxn ang="0">
                <a:pos x="44" y="94"/>
              </a:cxn>
              <a:cxn ang="0">
                <a:pos x="42" y="82"/>
              </a:cxn>
              <a:cxn ang="0">
                <a:pos x="42" y="68"/>
              </a:cxn>
              <a:cxn ang="0">
                <a:pos x="60" y="56"/>
              </a:cxn>
              <a:cxn ang="0">
                <a:pos x="70" y="58"/>
              </a:cxn>
              <a:cxn ang="0">
                <a:pos x="80" y="58"/>
              </a:cxn>
              <a:cxn ang="0">
                <a:pos x="86" y="48"/>
              </a:cxn>
              <a:cxn ang="0">
                <a:pos x="120" y="18"/>
              </a:cxn>
              <a:cxn ang="0">
                <a:pos x="146" y="16"/>
              </a:cxn>
              <a:cxn ang="0">
                <a:pos x="174" y="30"/>
              </a:cxn>
              <a:cxn ang="0">
                <a:pos x="190" y="56"/>
              </a:cxn>
              <a:cxn ang="0">
                <a:pos x="192" y="74"/>
              </a:cxn>
              <a:cxn ang="0">
                <a:pos x="204" y="80"/>
              </a:cxn>
              <a:cxn ang="0">
                <a:pos x="218" y="86"/>
              </a:cxn>
              <a:cxn ang="0">
                <a:pos x="234" y="102"/>
              </a:cxn>
              <a:cxn ang="0">
                <a:pos x="240" y="124"/>
              </a:cxn>
              <a:cxn ang="0">
                <a:pos x="236" y="142"/>
              </a:cxn>
              <a:cxn ang="0">
                <a:pos x="220" y="160"/>
              </a:cxn>
              <a:cxn ang="0">
                <a:pos x="196" y="168"/>
              </a:cxn>
            </a:cxnLst>
            <a:rect l="0" t="0" r="r" b="b"/>
            <a:pathLst>
              <a:path w="256" h="184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/>
          </a:p>
        </p:txBody>
      </p:sp>
      <p:sp>
        <p:nvSpPr>
          <p:cNvPr id="80" name="文本框 79"/>
          <p:cNvSpPr txBox="1"/>
          <p:nvPr/>
        </p:nvSpPr>
        <p:spPr>
          <a:xfrm>
            <a:off x="2200275" y="4655820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组内重定向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10666095" y="5220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97090" y="3697605"/>
            <a:ext cx="3643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上流量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IP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会先经一次四层负载，被均匀分配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到关联的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RS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上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7209155" y="5158105"/>
            <a:ext cx="37655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基于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Nginx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开发的七层负载均衡，可以根据请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pPr algn="l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求内容选择是否进行组内重定向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4550" y="3184525"/>
            <a:ext cx="1056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开启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ipdb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，则会效验请求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ip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，若不属于该服务范围，就返回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302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跳转给用户</a:t>
            </a:r>
            <a:endParaRPr lang="zh-CN" altLang="en-US" sz="1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6" grpId="0"/>
      <p:bldP spid="11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 </a:t>
            </a:r>
            <a:r>
              <a:rPr lang="en-US" altLang="zh-CN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Nginx 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均衡策略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789940" y="1189990"/>
            <a:ext cx="2212340" cy="508000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198755" y="1220374"/>
            <a:ext cx="1581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round_robin</a:t>
            </a:r>
            <a:endParaRPr lang="en-US" altLang="zh-CN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0030" y="1849438"/>
            <a:ext cx="2212033" cy="73723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加权轮询，通过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weight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表示某台服务器的权重值，大的应该分配更多的请求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813104" y="1165017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337901" y="1220150"/>
            <a:ext cx="1075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ip_hash</a:t>
            </a:r>
            <a:endParaRPr lang="zh-CN" altLang="en-US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69618" y="1932187"/>
            <a:ext cx="2212033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基于请求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ip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，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hash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到同一台服务器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887264" y="118978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95881" y="1244915"/>
            <a:ext cx="735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hash</a:t>
            </a:r>
            <a:endParaRPr lang="zh-CN" altLang="en-US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43778" y="1956952"/>
            <a:ext cx="2212033" cy="95313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使用特定字符串作为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hash key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，同时在尾部添加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[consistent]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即可支持一致性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hash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5469" y="340466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16751" y="3460430"/>
            <a:ext cx="1443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least_conn</a:t>
            </a:r>
            <a:endParaRPr lang="zh-CN" altLang="en-US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1983" y="4171832"/>
            <a:ext cx="2212033" cy="30670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优先选择最小连接的服务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13104" y="340466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37901" y="3459795"/>
            <a:ext cx="1074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random</a:t>
            </a:r>
            <a:endParaRPr lang="en-US" altLang="zh-CN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69618" y="4171832"/>
            <a:ext cx="2212033" cy="30670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随机一台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879644" y="3404027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04441" y="345916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扩展</a:t>
            </a:r>
            <a:endParaRPr lang="zh-CN" altLang="en-US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836158" y="4171197"/>
            <a:ext cx="2212033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如负载最低类、性能最优类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9" name="图片 18" descr="截屏2021-07-11 下午9.45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5215255"/>
            <a:ext cx="8928735" cy="11049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/>
      <p:bldP spid="39" grpId="0"/>
      <p:bldP spid="46" grpId="0"/>
      <p:bldP spid="6" grpId="0"/>
      <p:bldP spid="12" grpId="0"/>
      <p:bldP spid="15" grpId="0"/>
      <p:bldP spid="18" grpId="0"/>
      <p:bldP spid="26" grpId="0" animBg="1"/>
      <p:bldP spid="43" grpId="0"/>
      <p:bldP spid="4" grpId="0" animBg="1"/>
      <p:bldP spid="5" grpId="0"/>
      <p:bldP spid="7" grpId="0" animBg="1"/>
      <p:bldP spid="8" grpId="0"/>
      <p:bldP spid="13" grpId="0" animBg="1"/>
      <p:bldP spid="14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概念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- POP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1625" y="4708222"/>
            <a:ext cx="1847850" cy="1062990"/>
            <a:chOff x="1271" y="7053"/>
            <a:chExt cx="8279" cy="2896"/>
          </a:xfrm>
        </p:grpSpPr>
        <p:sp>
          <p:nvSpPr>
            <p:cNvPr id="60" name="对角圆角矩形 59"/>
            <p:cNvSpPr/>
            <p:nvPr/>
          </p:nvSpPr>
          <p:spPr>
            <a:xfrm>
              <a:off x="1271" y="7053"/>
              <a:ext cx="8279" cy="2896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32" y="8125"/>
              <a:ext cx="4523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+mj-lt"/>
                </a:rPr>
                <a:t>RealGroup</a:t>
              </a:r>
              <a:endPara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5" y="3134323"/>
            <a:ext cx="1051542" cy="1191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0" y="3134323"/>
            <a:ext cx="1051542" cy="1191748"/>
          </a:xfrm>
          <a:prstGeom prst="rect">
            <a:avLst/>
          </a:prstGeom>
        </p:spPr>
      </p:pic>
      <p:cxnSp>
        <p:nvCxnSpPr>
          <p:cNvPr id="13" name="直接连接符 12"/>
          <p:cNvCxnSpPr>
            <a:stCxn id="25" idx="2"/>
          </p:cNvCxnSpPr>
          <p:nvPr/>
        </p:nvCxnSpPr>
        <p:spPr>
          <a:xfrm flipH="1">
            <a:off x="725805" y="4325952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2531745" y="4709492"/>
            <a:ext cx="2740025" cy="1062990"/>
            <a:chOff x="1271" y="7053"/>
            <a:chExt cx="8279" cy="2896"/>
          </a:xfrm>
        </p:grpSpPr>
        <p:sp>
          <p:nvSpPr>
            <p:cNvPr id="41" name="对角圆角矩形 40"/>
            <p:cNvSpPr/>
            <p:nvPr/>
          </p:nvSpPr>
          <p:spPr>
            <a:xfrm>
              <a:off x="1271" y="7053"/>
              <a:ext cx="8279" cy="2896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55" y="8122"/>
              <a:ext cx="4523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+mj-lt"/>
                </a:rPr>
                <a:t>RealGroup</a:t>
              </a:r>
              <a:endPara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25" y="3112733"/>
            <a:ext cx="1051542" cy="1191748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0" y="3135593"/>
            <a:ext cx="1051542" cy="1191748"/>
          </a:xfrm>
          <a:prstGeom prst="rect">
            <a:avLst/>
          </a:prstGeom>
        </p:spPr>
      </p:pic>
      <p:pic>
        <p:nvPicPr>
          <p:cNvPr id="45" name="图片 44" descr="p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5" y="1852953"/>
            <a:ext cx="704850" cy="704850"/>
          </a:xfrm>
          <a:prstGeom prst="rect">
            <a:avLst/>
          </a:prstGeom>
        </p:spPr>
      </p:pic>
      <p:cxnSp>
        <p:nvCxnSpPr>
          <p:cNvPr id="49" name="直接连接符 48"/>
          <p:cNvCxnSpPr/>
          <p:nvPr/>
        </p:nvCxnSpPr>
        <p:spPr>
          <a:xfrm flipH="1">
            <a:off x="2955925" y="4315792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05" y="3124163"/>
            <a:ext cx="1051542" cy="1191748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 flipH="1">
            <a:off x="4893945" y="4315792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930650" y="4315792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628775" y="4321507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060842" y="2302804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060844" y="3713196"/>
            <a:ext cx="305297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060844" y="5135596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197024" y="1844913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线路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09155" y="2324514"/>
            <a:ext cx="40992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pop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是线路，也是应用层的概念。如电信线路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、网通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线路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97026" y="3305239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计费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97026" y="4707777"/>
            <a:ext cx="924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merge</a:t>
            </a:r>
            <a:endParaRPr lang="en-US" altLang="zh-CN" sz="2000"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169153" y="5163306"/>
            <a:ext cx="40992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666095" y="529813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197090" y="3775407"/>
            <a:ext cx="36175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所有的计费方式都是以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pop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的出口带宽来计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费，如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95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线计费、平均流量计费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209155" y="5235907"/>
            <a:ext cx="392366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pop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合并，主要用于成本线计费，比如需要计算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pPr algn="l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多个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IDC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中同一运营商的出口总带宽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pPr algn="l"/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</p:txBody>
      </p:sp>
      <p:pic>
        <p:nvPicPr>
          <p:cNvPr id="68" name="图片 67" descr="620711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5255" y="1972642"/>
            <a:ext cx="666750" cy="666750"/>
          </a:xfrm>
          <a:prstGeom prst="rect">
            <a:avLst/>
          </a:prstGeom>
        </p:spPr>
      </p:pic>
      <p:cxnSp>
        <p:nvCxnSpPr>
          <p:cNvPr id="15" name="直接连接符 14"/>
          <p:cNvCxnSpPr>
            <a:stCxn id="51" idx="0"/>
            <a:endCxn id="45" idx="2"/>
          </p:cNvCxnSpPr>
          <p:nvPr/>
        </p:nvCxnSpPr>
        <p:spPr>
          <a:xfrm flipH="1" flipV="1">
            <a:off x="2603500" y="2557803"/>
            <a:ext cx="2301776" cy="566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4" idx="0"/>
            <a:endCxn id="45" idx="2"/>
          </p:cNvCxnSpPr>
          <p:nvPr/>
        </p:nvCxnSpPr>
        <p:spPr>
          <a:xfrm flipH="1" flipV="1">
            <a:off x="2603500" y="2557803"/>
            <a:ext cx="1321971" cy="577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3" idx="0"/>
            <a:endCxn id="45" idx="2"/>
          </p:cNvCxnSpPr>
          <p:nvPr/>
        </p:nvCxnSpPr>
        <p:spPr>
          <a:xfrm flipH="1" flipV="1">
            <a:off x="2603500" y="2557803"/>
            <a:ext cx="353596" cy="55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0"/>
            <a:endCxn id="45" idx="2"/>
          </p:cNvCxnSpPr>
          <p:nvPr/>
        </p:nvCxnSpPr>
        <p:spPr>
          <a:xfrm flipV="1">
            <a:off x="1695351" y="2557803"/>
            <a:ext cx="908149" cy="576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45" idx="2"/>
          </p:cNvCxnSpPr>
          <p:nvPr/>
        </p:nvCxnSpPr>
        <p:spPr>
          <a:xfrm flipV="1">
            <a:off x="726976" y="2557803"/>
            <a:ext cx="1876524" cy="576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3" grpId="0"/>
      <p:bldP spid="65" grpId="0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4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82692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02</a:t>
            </a:r>
            <a:endParaRPr lang="zh-CN" altLang="en-US" sz="2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6554580" y="334429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+mn-ea"/>
              </a:rPr>
              <a:t> </a:t>
            </a:r>
            <a:endParaRPr lang="zh-CN" altLang="en-US" sz="1400" b="1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6495" y="1281057"/>
            <a:ext cx="4583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+mn-ea"/>
              </a:rPr>
              <a:t>DM</a:t>
            </a:r>
            <a:r>
              <a:rPr lang="zh-CN" altLang="en-US" sz="1400" b="1" smtClean="0">
                <a:latin typeface="+mn-ea"/>
              </a:rPr>
              <a:t>：  </a:t>
            </a:r>
            <a:r>
              <a:rPr lang="en-US" altLang="zh-CN" sz="1400" b="1" err="1" smtClean="0">
                <a:latin typeface="+mn-ea"/>
              </a:rPr>
              <a:t>DNSMap</a:t>
            </a:r>
            <a:r>
              <a:rPr lang="en-US" altLang="zh-CN" sz="1400" b="1" smtClean="0">
                <a:latin typeface="+mn-ea"/>
              </a:rPr>
              <a:t> </a:t>
            </a:r>
            <a:r>
              <a:rPr lang="zh-CN" altLang="en-US" sz="1400" b="1" smtClean="0">
                <a:latin typeface="+mn-ea"/>
              </a:rPr>
              <a:t>规划平台，</a:t>
            </a:r>
            <a:r>
              <a:rPr lang="zh-CN" altLang="en-US" sz="1400" b="1">
                <a:latin typeface="+mn-ea"/>
              </a:rPr>
              <a:t>如原始覆盖</a:t>
            </a:r>
            <a:r>
              <a:rPr lang="zh-CN" altLang="en-US" sz="1400" b="1" smtClean="0">
                <a:latin typeface="+mn-ea"/>
              </a:rPr>
              <a:t>规划，回父资源池</a:t>
            </a:r>
            <a:endParaRPr lang="zh-CN" altLang="en-US" sz="1400" b="1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96495" y="155066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b="1">
                <a:latin typeface="+mn-ea"/>
              </a:rPr>
              <a:t>RMP</a:t>
            </a:r>
            <a:r>
              <a:rPr lang="zh-CN" altLang="en-US" sz="1400" b="1" smtClean="0">
                <a:latin typeface="+mn-ea"/>
              </a:rPr>
              <a:t>： 资源管理平台，</a:t>
            </a:r>
            <a:r>
              <a:rPr lang="zh-CN" altLang="en-US" sz="1400" b="1">
                <a:latin typeface="+mn-ea"/>
              </a:rPr>
              <a:t>如提供节点和地理信息关系，服务器信息表</a:t>
            </a:r>
            <a:endParaRPr lang="zh-CN" altLang="en-US" sz="1400" b="1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6495" y="180357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b="1">
                <a:latin typeface="+mn-ea"/>
              </a:rPr>
              <a:t>APM</a:t>
            </a:r>
            <a:r>
              <a:rPr lang="zh-CN" altLang="en-US" sz="1400" b="1" smtClean="0">
                <a:latin typeface="+mn-ea"/>
              </a:rPr>
              <a:t>： 应用规划平台，如软件包</a:t>
            </a:r>
            <a:r>
              <a:rPr lang="zh-CN" altLang="en-US" sz="1400" b="1">
                <a:latin typeface="+mn-ea"/>
              </a:rPr>
              <a:t>更新管理、逻辑集合管理、cache分组</a:t>
            </a:r>
            <a:endParaRPr lang="zh-CN" altLang="en-US" sz="1400" b="1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96495" y="207317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smtClean="0">
                <a:latin typeface="+mn-ea"/>
              </a:rPr>
              <a:t>IPB</a:t>
            </a:r>
            <a:r>
              <a:rPr lang="zh-CN" altLang="en-US" sz="1400" b="1" smtClean="0">
                <a:latin typeface="+mn-ea"/>
              </a:rPr>
              <a:t>： </a:t>
            </a:r>
            <a:r>
              <a:rPr lang="en-US" altLang="zh-CN" sz="1400" b="1" smtClean="0">
                <a:latin typeface="+mn-ea"/>
              </a:rPr>
              <a:t>IP</a:t>
            </a:r>
            <a:r>
              <a:rPr lang="zh-CN" altLang="en-US" sz="1400" b="1" smtClean="0">
                <a:latin typeface="+mn-ea"/>
              </a:rPr>
              <a:t>库，通过 </a:t>
            </a:r>
            <a:r>
              <a:rPr lang="en-US" altLang="zh-CN" sz="1400" b="1" smtClean="0">
                <a:latin typeface="+mn-ea"/>
              </a:rPr>
              <a:t>IP</a:t>
            </a:r>
            <a:r>
              <a:rPr lang="zh-CN" altLang="en-US" sz="1400" b="1">
                <a:latin typeface="+mn-ea"/>
              </a:rPr>
              <a:t> </a:t>
            </a:r>
            <a:r>
              <a:rPr lang="zh-CN" altLang="en-US" sz="1400" b="1" smtClean="0">
                <a:latin typeface="+mn-ea"/>
              </a:rPr>
              <a:t>判断用户属于哪个地区哪个运营商</a:t>
            </a:r>
            <a:endParaRPr lang="zh-CN" altLang="en-US" sz="1400" b="1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96495" y="232556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latin typeface="+mn-ea"/>
              </a:rPr>
              <a:t>NGB</a:t>
            </a:r>
            <a:r>
              <a:rPr lang="zh-CN" altLang="en-US" sz="1400" b="1" smtClean="0">
                <a:latin typeface="+mn-ea"/>
              </a:rPr>
              <a:t>： 质量调度系统，按场景、平台任务进行只能调度</a:t>
            </a:r>
            <a:endParaRPr lang="zh-CN" altLang="en-US" sz="1400" b="1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96495" y="259923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GNDS</a:t>
            </a:r>
            <a:r>
              <a:rPr lang="zh-CN" altLang="en-US" sz="1400" b="1" smtClean="0">
                <a:latin typeface="+mn-ea"/>
              </a:rPr>
              <a:t>：域名解析系统，用二级域名加区域锁定</a:t>
            </a:r>
            <a:r>
              <a:rPr lang="en-US" altLang="zh-CN" sz="1400" b="1">
                <a:latin typeface="+mn-ea"/>
              </a:rPr>
              <a:t> </a:t>
            </a:r>
            <a:r>
              <a:rPr lang="en-US" altLang="zh-CN" sz="1400" b="1" smtClean="0">
                <a:latin typeface="+mn-ea"/>
              </a:rPr>
              <a:t>IP </a:t>
            </a:r>
            <a:r>
              <a:rPr lang="zh-CN" altLang="en-US" sz="1400" b="1" smtClean="0">
                <a:latin typeface="+mn-ea"/>
              </a:rPr>
              <a:t>覆盖，返回给用户</a:t>
            </a:r>
            <a:endParaRPr lang="zh-CN" altLang="en-US" sz="1400" b="1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96495" y="288792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latin typeface="+mn-ea"/>
              </a:rPr>
              <a:t>DCC</a:t>
            </a:r>
            <a:r>
              <a:rPr lang="zh-CN" altLang="en-US" sz="1400" b="1" smtClean="0">
                <a:latin typeface="+mn-ea"/>
              </a:rPr>
              <a:t>： 流量系统，数据量小实时性高</a:t>
            </a:r>
            <a:endParaRPr lang="zh-CN" altLang="en-US" sz="1400" b="1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6495" y="317240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LOG</a:t>
            </a:r>
            <a:r>
              <a:rPr lang="zh-CN" altLang="en-US" sz="1400" b="1" smtClean="0">
                <a:latin typeface="+mn-ea"/>
              </a:rPr>
              <a:t>： 日志系统，数据量大，完整全面</a:t>
            </a:r>
            <a:endParaRPr lang="zh-CN" altLang="en-US" sz="1400" b="1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6495" y="345929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BCS</a:t>
            </a:r>
            <a:r>
              <a:rPr lang="zh-CN" altLang="en-US" sz="1400" b="1" smtClean="0">
                <a:latin typeface="+mn-ea"/>
              </a:rPr>
              <a:t>： 业务计费系统，费用核算，报表制定</a:t>
            </a:r>
            <a:endParaRPr lang="zh-CN" altLang="en-US" sz="1400" b="1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96495" y="372299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latin typeface="+mn-ea"/>
              </a:rPr>
              <a:t>EAGLE</a:t>
            </a:r>
            <a:r>
              <a:rPr lang="zh-CN" altLang="en-US" sz="1400" b="1" smtClean="0">
                <a:latin typeface="+mn-ea"/>
              </a:rPr>
              <a:t>： 告警监控系统，采集服务健康状态信息</a:t>
            </a:r>
            <a:endParaRPr lang="zh-CN" altLang="en-US" sz="1400" b="1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96495" y="402274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ODA</a:t>
            </a:r>
            <a:r>
              <a:rPr lang="zh-CN" altLang="en-US" sz="1400" b="1" smtClean="0">
                <a:latin typeface="+mn-ea"/>
              </a:rPr>
              <a:t>： 运营诊断系统</a:t>
            </a:r>
            <a:endParaRPr lang="zh-CN" altLang="en-US" sz="1400" b="1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96495" y="4300468"/>
            <a:ext cx="6096000" cy="30670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ODP</a:t>
            </a:r>
            <a:r>
              <a:rPr lang="zh-CN" altLang="en-US" sz="1400" b="1" smtClean="0">
                <a:latin typeface="+mn-ea"/>
              </a:rPr>
              <a:t>： 运营</a:t>
            </a:r>
            <a:r>
              <a:rPr lang="zh-CN" altLang="en-US" sz="1400" b="1">
                <a:latin typeface="+mn-ea"/>
              </a:rPr>
              <a:t>监控系统</a:t>
            </a:r>
            <a:endParaRPr lang="zh-CN" altLang="en-US" sz="1400" b="1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96495" y="459298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GDC</a:t>
            </a:r>
            <a:r>
              <a:rPr lang="zh-CN" altLang="en-US" sz="1400" b="1" smtClean="0">
                <a:latin typeface="+mn-ea"/>
              </a:rPr>
              <a:t>： 大数据采集</a:t>
            </a:r>
            <a:endParaRPr lang="zh-CN" altLang="en-US" sz="1400" b="1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96495" y="489504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GDP</a:t>
            </a:r>
            <a:r>
              <a:rPr lang="zh-CN" altLang="en-US" sz="1400" b="1" smtClean="0">
                <a:latin typeface="+mn-ea"/>
              </a:rPr>
              <a:t>： 大数据平台</a:t>
            </a:r>
            <a:endParaRPr lang="zh-CN" altLang="en-US" sz="1400" b="1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05" y="972496"/>
            <a:ext cx="6210300" cy="501967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196495" y="517276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CONF</a:t>
            </a:r>
            <a:r>
              <a:rPr lang="zh-CN" altLang="en-US" sz="1400" b="1" smtClean="0">
                <a:latin typeface="+mn-ea"/>
              </a:rPr>
              <a:t>：配置管理系统，客户服务配置及管理</a:t>
            </a:r>
            <a:endParaRPr lang="zh-CN" altLang="en-US" sz="1400" b="1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96495" y="54006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CMS</a:t>
            </a:r>
            <a:r>
              <a:rPr lang="zh-CN" altLang="en-US" sz="1400" b="1" smtClean="0">
                <a:latin typeface="+mn-ea"/>
              </a:rPr>
              <a:t>： 内容管理系统，</a:t>
            </a:r>
            <a:r>
              <a:rPr lang="en-US" altLang="zh-CN" sz="1400" b="1" smtClean="0">
                <a:latin typeface="+mn-ea"/>
              </a:rPr>
              <a:t>cache</a:t>
            </a:r>
            <a:r>
              <a:rPr lang="zh-CN" altLang="en-US" sz="1400" b="1" smtClean="0">
                <a:latin typeface="+mn-ea"/>
              </a:rPr>
              <a:t>更新、预取</a:t>
            </a:r>
            <a:endParaRPr lang="zh-CN" altLang="en-US" sz="1400" b="1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96495" y="565242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latin typeface="+mn-ea"/>
              </a:rPr>
              <a:t>SCM</a:t>
            </a:r>
            <a:r>
              <a:rPr lang="zh-CN" altLang="en-US" sz="1400" b="1" smtClean="0">
                <a:latin typeface="+mn-ea"/>
              </a:rPr>
              <a:t>： 软件、配置部署平台</a:t>
            </a:r>
            <a:endParaRPr lang="zh-CN" altLang="en-US" sz="1400" b="1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96495" y="590920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latin typeface="+mn-ea"/>
              </a:rPr>
              <a:t>SDN</a:t>
            </a:r>
            <a:r>
              <a:rPr lang="zh-CN" altLang="en-US" sz="1400" b="1" smtClean="0">
                <a:latin typeface="+mn-ea"/>
              </a:rPr>
              <a:t>：</a:t>
            </a:r>
            <a:r>
              <a:rPr lang="en-US" altLang="zh-CN" sz="1400" b="1" smtClean="0">
                <a:latin typeface="+mn-ea"/>
              </a:rPr>
              <a:t> </a:t>
            </a:r>
            <a:r>
              <a:rPr lang="zh-CN" altLang="en-US" sz="1400" b="1" smtClean="0">
                <a:latin typeface="+mn-ea"/>
              </a:rPr>
              <a:t>网络传输组件</a:t>
            </a:r>
            <a:endParaRPr lang="zh-CN" altLang="en-US" sz="1400" b="1">
              <a:latin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  <p:bldP spid="17" grpId="0"/>
      <p:bldP spid="18" grpId="0"/>
      <p:bldP spid="19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NGB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上下游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6928105" y="2302804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28105" y="18955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数据类型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76418" y="2324514"/>
            <a:ext cx="40992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AMP/RMP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、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DM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提供基础规划配置等静态类数据；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Eagle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、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Smart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、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DC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分别提供 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IP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报警，资源池，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DV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、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POP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、组实时带宽等动态类数据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928105" y="3668390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928105" y="3268280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TASK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76418" y="3690100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任务跟踪平台，如运维人员创建平台调整、登故任务，也可直接调用 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Manager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创建定时任务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928105" y="4856999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28105" y="445688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Qos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76418" y="4878709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质量调度的执行者，根据这些静态或动态数据，按不同场景进行调度，最终生成覆盖发给下游组件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3" y="1070906"/>
            <a:ext cx="5878889" cy="523838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CMS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351" y="2758286"/>
            <a:ext cx="1255637" cy="13414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55" y="1043935"/>
            <a:ext cx="5239530" cy="4770129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7" idx="1"/>
            <a:endCxn id="4" idx="3"/>
          </p:cNvCxnSpPr>
          <p:nvPr/>
        </p:nvCxnSpPr>
        <p:spPr>
          <a:xfrm flipH="1">
            <a:off x="6862485" y="3428999"/>
            <a:ext cx="1303866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19528" y="307505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更新</a:t>
            </a:r>
            <a:endParaRPr lang="zh-CN" altLang="en-US" sz="1600" b="1"/>
          </a:p>
        </p:txBody>
      </p:sp>
      <p:sp>
        <p:nvSpPr>
          <p:cNvPr id="17" name="文本框 16"/>
          <p:cNvSpPr txBox="1"/>
          <p:nvPr/>
        </p:nvSpPr>
        <p:spPr>
          <a:xfrm>
            <a:off x="7211067" y="344438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预取</a:t>
            </a:r>
            <a:endParaRPr lang="zh-CN" altLang="en-US" sz="1600" b="1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流量采集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15" y="1181100"/>
            <a:ext cx="7601761" cy="46101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SDN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03</a:t>
            </a:r>
            <a:endParaRPr lang="zh-CN" altLang="en-US" sz="2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59788" y="2506091"/>
            <a:ext cx="2924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DC-Analyze</a:t>
            </a:r>
            <a:endParaRPr lang="zh-CN" altLang="en-US" sz="4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797" y="1257223"/>
            <a:ext cx="124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内容</a:t>
            </a:r>
            <a:endParaRPr lang="zh-CN" altLang="en-US" sz="3600" spc="60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 flipH="1">
            <a:off x="2562833" y="1137166"/>
            <a:ext cx="347651" cy="646331"/>
          </a:xfrm>
          <a:prstGeom prst="parallelogram">
            <a:avLst>
              <a:gd name="adj" fmla="val 503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 flipH="1">
            <a:off x="2857736" y="1137165"/>
            <a:ext cx="347651" cy="646331"/>
          </a:xfrm>
          <a:prstGeom prst="parallelogram">
            <a:avLst>
              <a:gd name="adj" fmla="val 5032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25698" y="224105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25698" y="31109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25698" y="3949261"/>
            <a:ext cx="1884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DC-Analyze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25698" y="48429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调度策略</a:t>
            </a:r>
            <a:endParaRPr lang="en-US" altLang="zh-CN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1900165" y="2290768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1907703" y="3181088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1907703" y="4042884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菱形 38"/>
          <p:cNvSpPr/>
          <p:nvPr/>
        </p:nvSpPr>
        <p:spPr>
          <a:xfrm>
            <a:off x="1915241" y="4933204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284695" y="2475495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284695" y="3365815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284695" y="4227611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293931" y="5117931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/>
      <p:bldP spid="3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Analyze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 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框架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6214783" y="1574670"/>
            <a:ext cx="532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14783" y="116738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API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4783" y="1689503"/>
            <a:ext cx="5693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服务，对外提供 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POP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、服务组，一级域名，二级域名等信息查询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14783" y="2584527"/>
            <a:ext cx="532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14783" y="21772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定时任务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14783" y="2699360"/>
            <a:ext cx="56934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定时任务是 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Analyze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的主体，也是程序的驱动源。任务大致有一百多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个，主要包括基础数据更变类、实时数据更变类、业务类、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数据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生成、报警几个部分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214783" y="4025271"/>
            <a:ext cx="532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214783" y="36179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监控任务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4783" y="4140104"/>
            <a:ext cx="5693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监控指标的变化来源于相关定时任务的触发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1" y="882275"/>
            <a:ext cx="4816618" cy="5471412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6214783" y="5013728"/>
            <a:ext cx="532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14783" y="4606438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实时流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14783" y="5128561"/>
            <a:ext cx="5693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获取 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ngb_agent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发来的数据，底层利用有名管道、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kinton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、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sdn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来实现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206421" y="5979685"/>
            <a:ext cx="532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06421" y="557239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发布</a:t>
            </a:r>
            <a:r>
              <a:rPr lang="en-US" altLang="zh-CN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/</a:t>
            </a:r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订阅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06421" y="6094518"/>
            <a:ext cx="5693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部分数据类型之间存在依赖关系，其中一方更变需要通知另一方，做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相应的更新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26" grpId="0"/>
      <p:bldP spid="27" grpId="0"/>
      <p:bldP spid="29" grpId="0"/>
      <p:bldP spid="30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Analyze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 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模块关系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96" y="1697037"/>
            <a:ext cx="8868774" cy="434816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Analyze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 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Crontab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9" y="1003257"/>
            <a:ext cx="6993467" cy="522081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Analyze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 API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63" y="1187764"/>
            <a:ext cx="7291108" cy="44824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30391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Analyze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 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带宽预测</a:t>
            </a:r>
            <a:endParaRPr lang="zh-CN" altLang="en-US" sz="240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 descr="带宽预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655955"/>
            <a:ext cx="5701665" cy="63239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调度策略</a:t>
            </a:r>
            <a:endParaRPr lang="zh-CN" altLang="en-US" sz="4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04</a:t>
            </a:r>
            <a:endParaRPr lang="zh-CN" altLang="en-US" sz="2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调度策略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场景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5015969" y="1662537"/>
            <a:ext cx="1938390" cy="19383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840034" y="412348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964546" y="4460935"/>
            <a:ext cx="2041236" cy="526701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平台调整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961747" y="412348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091709" y="3214254"/>
            <a:ext cx="665019" cy="386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985164" y="3770430"/>
            <a:ext cx="1" cy="43810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139709" y="3126520"/>
            <a:ext cx="683492" cy="2810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62596" y="417798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告警</a:t>
            </a:r>
            <a:r>
              <a:rPr lang="zh-CN" altLang="en-US" sz="20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调度</a:t>
            </a:r>
            <a:endParaRPr lang="zh-CN" altLang="en-US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77070" y="41779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调峰调度</a:t>
            </a:r>
            <a:endParaRPr lang="zh-CN" altLang="en-US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96548" y="4890652"/>
            <a:ext cx="221203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Eagle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报警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平台登记故障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定时任务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7676" y="5221793"/>
            <a:ext cx="221203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原始覆盖调整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组挂起组恢复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上流量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IP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调整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61747" y="4915217"/>
            <a:ext cx="221203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95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线计费，超出部分免费，超出时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5%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时长下多引流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3768437" y="2142836"/>
            <a:ext cx="8405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278255" y="2161309"/>
            <a:ext cx="8405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457387" y="1865745"/>
            <a:ext cx="2041236" cy="477146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866140" y="189601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突发调度</a:t>
            </a:r>
            <a:endParaRPr lang="zh-CN" altLang="en-US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20517" y="2649467"/>
            <a:ext cx="221203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带宽突然暴增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不健康比例增大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432801" y="1896014"/>
            <a:ext cx="2041236" cy="470824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848125" y="19150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平均流量</a:t>
            </a:r>
            <a:endParaRPr lang="zh-CN" altLang="en-US" sz="20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32801" y="2649467"/>
            <a:ext cx="221203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非高峰期，将流量切部分到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95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线计费到节点上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59" name="Group 100"/>
          <p:cNvGrpSpPr/>
          <p:nvPr/>
        </p:nvGrpSpPr>
        <p:grpSpPr>
          <a:xfrm>
            <a:off x="5655455" y="2142836"/>
            <a:ext cx="673819" cy="849593"/>
            <a:chOff x="5300663" y="2398713"/>
            <a:chExt cx="547688" cy="690563"/>
          </a:xfrm>
          <a:solidFill>
            <a:schemeClr val="bg1"/>
          </a:solidFill>
        </p:grpSpPr>
        <p:sp>
          <p:nvSpPr>
            <p:cNvPr id="60" name="Freeform 103"/>
            <p:cNvSpPr/>
            <p:nvPr/>
          </p:nvSpPr>
          <p:spPr bwMode="auto">
            <a:xfrm>
              <a:off x="5575301" y="2513013"/>
              <a:ext cx="134938" cy="133350"/>
            </a:xfrm>
            <a:custGeom>
              <a:avLst/>
              <a:gdLst>
                <a:gd name="T0" fmla="*/ 337 w 674"/>
                <a:gd name="T1" fmla="*/ 0 h 673"/>
                <a:gd name="T2" fmla="*/ 382 w 674"/>
                <a:gd name="T3" fmla="*/ 2 h 673"/>
                <a:gd name="T4" fmla="*/ 425 w 674"/>
                <a:gd name="T5" fmla="*/ 11 h 673"/>
                <a:gd name="T6" fmla="*/ 468 w 674"/>
                <a:gd name="T7" fmla="*/ 26 h 673"/>
                <a:gd name="T8" fmla="*/ 506 w 674"/>
                <a:gd name="T9" fmla="*/ 45 h 673"/>
                <a:gd name="T10" fmla="*/ 542 w 674"/>
                <a:gd name="T11" fmla="*/ 69 h 673"/>
                <a:gd name="T12" fmla="*/ 575 w 674"/>
                <a:gd name="T13" fmla="*/ 97 h 673"/>
                <a:gd name="T14" fmla="*/ 603 w 674"/>
                <a:gd name="T15" fmla="*/ 130 h 673"/>
                <a:gd name="T16" fmla="*/ 627 w 674"/>
                <a:gd name="T17" fmla="*/ 166 h 673"/>
                <a:gd name="T18" fmla="*/ 646 w 674"/>
                <a:gd name="T19" fmla="*/ 204 h 673"/>
                <a:gd name="T20" fmla="*/ 661 w 674"/>
                <a:gd name="T21" fmla="*/ 246 h 673"/>
                <a:gd name="T22" fmla="*/ 670 w 674"/>
                <a:gd name="T23" fmla="*/ 290 h 673"/>
                <a:gd name="T24" fmla="*/ 674 w 674"/>
                <a:gd name="T25" fmla="*/ 336 h 673"/>
                <a:gd name="T26" fmla="*/ 670 w 674"/>
                <a:gd name="T27" fmla="*/ 382 h 673"/>
                <a:gd name="T28" fmla="*/ 661 w 674"/>
                <a:gd name="T29" fmla="*/ 425 h 673"/>
                <a:gd name="T30" fmla="*/ 646 w 674"/>
                <a:gd name="T31" fmla="*/ 467 h 673"/>
                <a:gd name="T32" fmla="*/ 627 w 674"/>
                <a:gd name="T33" fmla="*/ 506 h 673"/>
                <a:gd name="T34" fmla="*/ 603 w 674"/>
                <a:gd name="T35" fmla="*/ 541 h 673"/>
                <a:gd name="T36" fmla="*/ 575 w 674"/>
                <a:gd name="T37" fmla="*/ 574 h 673"/>
                <a:gd name="T38" fmla="*/ 542 w 674"/>
                <a:gd name="T39" fmla="*/ 602 h 673"/>
                <a:gd name="T40" fmla="*/ 506 w 674"/>
                <a:gd name="T41" fmla="*/ 626 h 673"/>
                <a:gd name="T42" fmla="*/ 468 w 674"/>
                <a:gd name="T43" fmla="*/ 645 h 673"/>
                <a:gd name="T44" fmla="*/ 425 w 674"/>
                <a:gd name="T45" fmla="*/ 660 h 673"/>
                <a:gd name="T46" fmla="*/ 382 w 674"/>
                <a:gd name="T47" fmla="*/ 669 h 673"/>
                <a:gd name="T48" fmla="*/ 337 w 674"/>
                <a:gd name="T49" fmla="*/ 673 h 673"/>
                <a:gd name="T50" fmla="*/ 291 w 674"/>
                <a:gd name="T51" fmla="*/ 669 h 673"/>
                <a:gd name="T52" fmla="*/ 247 w 674"/>
                <a:gd name="T53" fmla="*/ 660 h 673"/>
                <a:gd name="T54" fmla="*/ 206 w 674"/>
                <a:gd name="T55" fmla="*/ 645 h 673"/>
                <a:gd name="T56" fmla="*/ 166 w 674"/>
                <a:gd name="T57" fmla="*/ 626 h 673"/>
                <a:gd name="T58" fmla="*/ 131 w 674"/>
                <a:gd name="T59" fmla="*/ 602 h 673"/>
                <a:gd name="T60" fmla="*/ 98 w 674"/>
                <a:gd name="T61" fmla="*/ 574 h 673"/>
                <a:gd name="T62" fmla="*/ 69 w 674"/>
                <a:gd name="T63" fmla="*/ 541 h 673"/>
                <a:gd name="T64" fmla="*/ 45 w 674"/>
                <a:gd name="T65" fmla="*/ 506 h 673"/>
                <a:gd name="T66" fmla="*/ 26 w 674"/>
                <a:gd name="T67" fmla="*/ 467 h 673"/>
                <a:gd name="T68" fmla="*/ 11 w 674"/>
                <a:gd name="T69" fmla="*/ 425 h 673"/>
                <a:gd name="T70" fmla="*/ 2 w 674"/>
                <a:gd name="T71" fmla="*/ 382 h 673"/>
                <a:gd name="T72" fmla="*/ 0 w 674"/>
                <a:gd name="T73" fmla="*/ 336 h 673"/>
                <a:gd name="T74" fmla="*/ 2 w 674"/>
                <a:gd name="T75" fmla="*/ 290 h 673"/>
                <a:gd name="T76" fmla="*/ 11 w 674"/>
                <a:gd name="T77" fmla="*/ 246 h 673"/>
                <a:gd name="T78" fmla="*/ 26 w 674"/>
                <a:gd name="T79" fmla="*/ 204 h 673"/>
                <a:gd name="T80" fmla="*/ 45 w 674"/>
                <a:gd name="T81" fmla="*/ 166 h 673"/>
                <a:gd name="T82" fmla="*/ 69 w 674"/>
                <a:gd name="T83" fmla="*/ 130 h 673"/>
                <a:gd name="T84" fmla="*/ 98 w 674"/>
                <a:gd name="T85" fmla="*/ 97 h 673"/>
                <a:gd name="T86" fmla="*/ 131 w 674"/>
                <a:gd name="T87" fmla="*/ 69 h 673"/>
                <a:gd name="T88" fmla="*/ 166 w 674"/>
                <a:gd name="T89" fmla="*/ 45 h 673"/>
                <a:gd name="T90" fmla="*/ 206 w 674"/>
                <a:gd name="T91" fmla="*/ 26 h 673"/>
                <a:gd name="T92" fmla="*/ 247 w 674"/>
                <a:gd name="T93" fmla="*/ 11 h 673"/>
                <a:gd name="T94" fmla="*/ 291 w 674"/>
                <a:gd name="T95" fmla="*/ 2 h 673"/>
                <a:gd name="T96" fmla="*/ 337 w 674"/>
                <a:gd name="T9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73">
                  <a:moveTo>
                    <a:pt x="337" y="0"/>
                  </a:moveTo>
                  <a:lnTo>
                    <a:pt x="382" y="2"/>
                  </a:lnTo>
                  <a:lnTo>
                    <a:pt x="425" y="11"/>
                  </a:lnTo>
                  <a:lnTo>
                    <a:pt x="468" y="26"/>
                  </a:lnTo>
                  <a:lnTo>
                    <a:pt x="506" y="45"/>
                  </a:lnTo>
                  <a:lnTo>
                    <a:pt x="542" y="69"/>
                  </a:lnTo>
                  <a:lnTo>
                    <a:pt x="575" y="97"/>
                  </a:lnTo>
                  <a:lnTo>
                    <a:pt x="603" y="130"/>
                  </a:lnTo>
                  <a:lnTo>
                    <a:pt x="627" y="166"/>
                  </a:lnTo>
                  <a:lnTo>
                    <a:pt x="646" y="204"/>
                  </a:lnTo>
                  <a:lnTo>
                    <a:pt x="661" y="246"/>
                  </a:lnTo>
                  <a:lnTo>
                    <a:pt x="670" y="290"/>
                  </a:lnTo>
                  <a:lnTo>
                    <a:pt x="674" y="336"/>
                  </a:lnTo>
                  <a:lnTo>
                    <a:pt x="670" y="382"/>
                  </a:lnTo>
                  <a:lnTo>
                    <a:pt x="661" y="425"/>
                  </a:lnTo>
                  <a:lnTo>
                    <a:pt x="646" y="467"/>
                  </a:lnTo>
                  <a:lnTo>
                    <a:pt x="627" y="506"/>
                  </a:lnTo>
                  <a:lnTo>
                    <a:pt x="603" y="541"/>
                  </a:lnTo>
                  <a:lnTo>
                    <a:pt x="575" y="574"/>
                  </a:lnTo>
                  <a:lnTo>
                    <a:pt x="542" y="602"/>
                  </a:lnTo>
                  <a:lnTo>
                    <a:pt x="506" y="626"/>
                  </a:lnTo>
                  <a:lnTo>
                    <a:pt x="468" y="645"/>
                  </a:lnTo>
                  <a:lnTo>
                    <a:pt x="425" y="660"/>
                  </a:lnTo>
                  <a:lnTo>
                    <a:pt x="382" y="669"/>
                  </a:lnTo>
                  <a:lnTo>
                    <a:pt x="337" y="673"/>
                  </a:lnTo>
                  <a:lnTo>
                    <a:pt x="291" y="669"/>
                  </a:lnTo>
                  <a:lnTo>
                    <a:pt x="247" y="660"/>
                  </a:lnTo>
                  <a:lnTo>
                    <a:pt x="206" y="645"/>
                  </a:lnTo>
                  <a:lnTo>
                    <a:pt x="166" y="626"/>
                  </a:lnTo>
                  <a:lnTo>
                    <a:pt x="131" y="602"/>
                  </a:lnTo>
                  <a:lnTo>
                    <a:pt x="98" y="574"/>
                  </a:lnTo>
                  <a:lnTo>
                    <a:pt x="69" y="541"/>
                  </a:lnTo>
                  <a:lnTo>
                    <a:pt x="45" y="506"/>
                  </a:lnTo>
                  <a:lnTo>
                    <a:pt x="26" y="467"/>
                  </a:lnTo>
                  <a:lnTo>
                    <a:pt x="11" y="425"/>
                  </a:lnTo>
                  <a:lnTo>
                    <a:pt x="2" y="382"/>
                  </a:lnTo>
                  <a:lnTo>
                    <a:pt x="0" y="336"/>
                  </a:lnTo>
                  <a:lnTo>
                    <a:pt x="2" y="290"/>
                  </a:lnTo>
                  <a:lnTo>
                    <a:pt x="11" y="246"/>
                  </a:lnTo>
                  <a:lnTo>
                    <a:pt x="26" y="204"/>
                  </a:lnTo>
                  <a:lnTo>
                    <a:pt x="45" y="166"/>
                  </a:lnTo>
                  <a:lnTo>
                    <a:pt x="69" y="130"/>
                  </a:lnTo>
                  <a:lnTo>
                    <a:pt x="98" y="97"/>
                  </a:lnTo>
                  <a:lnTo>
                    <a:pt x="131" y="69"/>
                  </a:lnTo>
                  <a:lnTo>
                    <a:pt x="166" y="45"/>
                  </a:lnTo>
                  <a:lnTo>
                    <a:pt x="206" y="26"/>
                  </a:lnTo>
                  <a:lnTo>
                    <a:pt x="247" y="11"/>
                  </a:lnTo>
                  <a:lnTo>
                    <a:pt x="291" y="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61" name="Freeform 104"/>
            <p:cNvSpPr/>
            <p:nvPr/>
          </p:nvSpPr>
          <p:spPr bwMode="auto">
            <a:xfrm>
              <a:off x="5634038" y="2722563"/>
              <a:ext cx="87313" cy="85725"/>
            </a:xfrm>
            <a:custGeom>
              <a:avLst/>
              <a:gdLst>
                <a:gd name="T0" fmla="*/ 216 w 432"/>
                <a:gd name="T1" fmla="*/ 0 h 432"/>
                <a:gd name="T2" fmla="*/ 255 w 432"/>
                <a:gd name="T3" fmla="*/ 3 h 432"/>
                <a:gd name="T4" fmla="*/ 291 w 432"/>
                <a:gd name="T5" fmla="*/ 14 h 432"/>
                <a:gd name="T6" fmla="*/ 325 w 432"/>
                <a:gd name="T7" fmla="*/ 29 h 432"/>
                <a:gd name="T8" fmla="*/ 355 w 432"/>
                <a:gd name="T9" fmla="*/ 50 h 432"/>
                <a:gd name="T10" fmla="*/ 381 w 432"/>
                <a:gd name="T11" fmla="*/ 76 h 432"/>
                <a:gd name="T12" fmla="*/ 403 w 432"/>
                <a:gd name="T13" fmla="*/ 107 h 432"/>
                <a:gd name="T14" fmla="*/ 419 w 432"/>
                <a:gd name="T15" fmla="*/ 141 h 432"/>
                <a:gd name="T16" fmla="*/ 429 w 432"/>
                <a:gd name="T17" fmla="*/ 177 h 432"/>
                <a:gd name="T18" fmla="*/ 432 w 432"/>
                <a:gd name="T19" fmla="*/ 216 h 432"/>
                <a:gd name="T20" fmla="*/ 429 w 432"/>
                <a:gd name="T21" fmla="*/ 255 h 432"/>
                <a:gd name="T22" fmla="*/ 419 w 432"/>
                <a:gd name="T23" fmla="*/ 291 h 432"/>
                <a:gd name="T24" fmla="*/ 403 w 432"/>
                <a:gd name="T25" fmla="*/ 325 h 432"/>
                <a:gd name="T26" fmla="*/ 381 w 432"/>
                <a:gd name="T27" fmla="*/ 356 h 432"/>
                <a:gd name="T28" fmla="*/ 355 w 432"/>
                <a:gd name="T29" fmla="*/ 381 h 432"/>
                <a:gd name="T30" fmla="*/ 325 w 432"/>
                <a:gd name="T31" fmla="*/ 402 h 432"/>
                <a:gd name="T32" fmla="*/ 291 w 432"/>
                <a:gd name="T33" fmla="*/ 418 h 432"/>
                <a:gd name="T34" fmla="*/ 255 w 432"/>
                <a:gd name="T35" fmla="*/ 429 h 432"/>
                <a:gd name="T36" fmla="*/ 216 w 432"/>
                <a:gd name="T37" fmla="*/ 432 h 432"/>
                <a:gd name="T38" fmla="*/ 177 w 432"/>
                <a:gd name="T39" fmla="*/ 429 h 432"/>
                <a:gd name="T40" fmla="*/ 140 w 432"/>
                <a:gd name="T41" fmla="*/ 418 h 432"/>
                <a:gd name="T42" fmla="*/ 107 w 432"/>
                <a:gd name="T43" fmla="*/ 402 h 432"/>
                <a:gd name="T44" fmla="*/ 76 w 432"/>
                <a:gd name="T45" fmla="*/ 381 h 432"/>
                <a:gd name="T46" fmla="*/ 50 w 432"/>
                <a:gd name="T47" fmla="*/ 356 h 432"/>
                <a:gd name="T48" fmla="*/ 29 w 432"/>
                <a:gd name="T49" fmla="*/ 325 h 432"/>
                <a:gd name="T50" fmla="*/ 14 w 432"/>
                <a:gd name="T51" fmla="*/ 291 h 432"/>
                <a:gd name="T52" fmla="*/ 3 w 432"/>
                <a:gd name="T53" fmla="*/ 255 h 432"/>
                <a:gd name="T54" fmla="*/ 0 w 432"/>
                <a:gd name="T55" fmla="*/ 216 h 432"/>
                <a:gd name="T56" fmla="*/ 3 w 432"/>
                <a:gd name="T57" fmla="*/ 177 h 432"/>
                <a:gd name="T58" fmla="*/ 14 w 432"/>
                <a:gd name="T59" fmla="*/ 141 h 432"/>
                <a:gd name="T60" fmla="*/ 29 w 432"/>
                <a:gd name="T61" fmla="*/ 107 h 432"/>
                <a:gd name="T62" fmla="*/ 50 w 432"/>
                <a:gd name="T63" fmla="*/ 76 h 432"/>
                <a:gd name="T64" fmla="*/ 76 w 432"/>
                <a:gd name="T65" fmla="*/ 50 h 432"/>
                <a:gd name="T66" fmla="*/ 107 w 432"/>
                <a:gd name="T67" fmla="*/ 29 h 432"/>
                <a:gd name="T68" fmla="*/ 140 w 432"/>
                <a:gd name="T69" fmla="*/ 14 h 432"/>
                <a:gd name="T70" fmla="*/ 177 w 432"/>
                <a:gd name="T71" fmla="*/ 3 h 432"/>
                <a:gd name="T72" fmla="*/ 216 w 432"/>
                <a:gd name="T7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55" y="3"/>
                  </a:lnTo>
                  <a:lnTo>
                    <a:pt x="291" y="14"/>
                  </a:lnTo>
                  <a:lnTo>
                    <a:pt x="325" y="29"/>
                  </a:lnTo>
                  <a:lnTo>
                    <a:pt x="355" y="50"/>
                  </a:lnTo>
                  <a:lnTo>
                    <a:pt x="381" y="76"/>
                  </a:lnTo>
                  <a:lnTo>
                    <a:pt x="403" y="107"/>
                  </a:lnTo>
                  <a:lnTo>
                    <a:pt x="419" y="141"/>
                  </a:lnTo>
                  <a:lnTo>
                    <a:pt x="429" y="177"/>
                  </a:lnTo>
                  <a:lnTo>
                    <a:pt x="432" y="216"/>
                  </a:lnTo>
                  <a:lnTo>
                    <a:pt x="429" y="255"/>
                  </a:lnTo>
                  <a:lnTo>
                    <a:pt x="419" y="291"/>
                  </a:lnTo>
                  <a:lnTo>
                    <a:pt x="403" y="325"/>
                  </a:lnTo>
                  <a:lnTo>
                    <a:pt x="381" y="356"/>
                  </a:lnTo>
                  <a:lnTo>
                    <a:pt x="355" y="381"/>
                  </a:lnTo>
                  <a:lnTo>
                    <a:pt x="325" y="402"/>
                  </a:lnTo>
                  <a:lnTo>
                    <a:pt x="291" y="418"/>
                  </a:lnTo>
                  <a:lnTo>
                    <a:pt x="255" y="429"/>
                  </a:lnTo>
                  <a:lnTo>
                    <a:pt x="216" y="432"/>
                  </a:lnTo>
                  <a:lnTo>
                    <a:pt x="177" y="429"/>
                  </a:lnTo>
                  <a:lnTo>
                    <a:pt x="140" y="418"/>
                  </a:lnTo>
                  <a:lnTo>
                    <a:pt x="107" y="402"/>
                  </a:lnTo>
                  <a:lnTo>
                    <a:pt x="76" y="381"/>
                  </a:lnTo>
                  <a:lnTo>
                    <a:pt x="50" y="356"/>
                  </a:lnTo>
                  <a:lnTo>
                    <a:pt x="29" y="325"/>
                  </a:lnTo>
                  <a:lnTo>
                    <a:pt x="14" y="291"/>
                  </a:lnTo>
                  <a:lnTo>
                    <a:pt x="3" y="255"/>
                  </a:lnTo>
                  <a:lnTo>
                    <a:pt x="0" y="216"/>
                  </a:lnTo>
                  <a:lnTo>
                    <a:pt x="3" y="177"/>
                  </a:lnTo>
                  <a:lnTo>
                    <a:pt x="14" y="141"/>
                  </a:lnTo>
                  <a:lnTo>
                    <a:pt x="29" y="107"/>
                  </a:lnTo>
                  <a:lnTo>
                    <a:pt x="50" y="76"/>
                  </a:lnTo>
                  <a:lnTo>
                    <a:pt x="76" y="50"/>
                  </a:lnTo>
                  <a:lnTo>
                    <a:pt x="107" y="29"/>
                  </a:lnTo>
                  <a:lnTo>
                    <a:pt x="140" y="14"/>
                  </a:lnTo>
                  <a:lnTo>
                    <a:pt x="177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62" name="Freeform 105"/>
            <p:cNvSpPr>
              <a:spLocks noEditPoints="1"/>
            </p:cNvSpPr>
            <p:nvPr/>
          </p:nvSpPr>
          <p:spPr bwMode="auto">
            <a:xfrm>
              <a:off x="5300663" y="2398713"/>
              <a:ext cx="547688" cy="690563"/>
            </a:xfrm>
            <a:custGeom>
              <a:avLst/>
              <a:gdLst>
                <a:gd name="T0" fmla="*/ 1674 w 2764"/>
                <a:gd name="T1" fmla="*/ 1625 h 3475"/>
                <a:gd name="T2" fmla="*/ 1584 w 2764"/>
                <a:gd name="T3" fmla="*/ 1851 h 3475"/>
                <a:gd name="T4" fmla="*/ 1679 w 2764"/>
                <a:gd name="T5" fmla="*/ 2073 h 3475"/>
                <a:gd name="T6" fmla="*/ 1907 w 2764"/>
                <a:gd name="T7" fmla="*/ 2163 h 3475"/>
                <a:gd name="T8" fmla="*/ 2130 w 2764"/>
                <a:gd name="T9" fmla="*/ 2067 h 3475"/>
                <a:gd name="T10" fmla="*/ 2219 w 2764"/>
                <a:gd name="T11" fmla="*/ 1841 h 3475"/>
                <a:gd name="T12" fmla="*/ 2122 w 2764"/>
                <a:gd name="T13" fmla="*/ 1617 h 3475"/>
                <a:gd name="T14" fmla="*/ 1897 w 2764"/>
                <a:gd name="T15" fmla="*/ 1529 h 3475"/>
                <a:gd name="T16" fmla="*/ 1595 w 2764"/>
                <a:gd name="T17" fmla="*/ 434 h 3475"/>
                <a:gd name="T18" fmla="*/ 1322 w 2764"/>
                <a:gd name="T19" fmla="*/ 624 h 3475"/>
                <a:gd name="T20" fmla="*/ 1231 w 2764"/>
                <a:gd name="T21" fmla="*/ 941 h 3475"/>
                <a:gd name="T22" fmla="*/ 1363 w 2764"/>
                <a:gd name="T23" fmla="*/ 1246 h 3475"/>
                <a:gd name="T24" fmla="*/ 1679 w 2764"/>
                <a:gd name="T25" fmla="*/ 1520 h 3475"/>
                <a:gd name="T26" fmla="*/ 1965 w 2764"/>
                <a:gd name="T27" fmla="*/ 1472 h 3475"/>
                <a:gd name="T28" fmla="*/ 2176 w 2764"/>
                <a:gd name="T29" fmla="*/ 1110 h 3475"/>
                <a:gd name="T30" fmla="*/ 2201 w 2764"/>
                <a:gd name="T31" fmla="*/ 781 h 3475"/>
                <a:gd name="T32" fmla="*/ 2010 w 2764"/>
                <a:gd name="T33" fmla="*/ 508 h 3475"/>
                <a:gd name="T34" fmla="*/ 1552 w 2764"/>
                <a:gd name="T35" fmla="*/ 3 h 3475"/>
                <a:gd name="T36" fmla="*/ 2043 w 2764"/>
                <a:gd name="T37" fmla="*/ 104 h 3475"/>
                <a:gd name="T38" fmla="*/ 2399 w 2764"/>
                <a:gd name="T39" fmla="*/ 354 h 3475"/>
                <a:gd name="T40" fmla="*/ 2640 w 2764"/>
                <a:gd name="T41" fmla="*/ 687 h 3475"/>
                <a:gd name="T42" fmla="*/ 2753 w 2764"/>
                <a:gd name="T43" fmla="*/ 1027 h 3475"/>
                <a:gd name="T44" fmla="*/ 2727 w 2764"/>
                <a:gd name="T45" fmla="*/ 1455 h 3475"/>
                <a:gd name="T46" fmla="*/ 2584 w 2764"/>
                <a:gd name="T47" fmla="*/ 1851 h 3475"/>
                <a:gd name="T48" fmla="*/ 2397 w 2764"/>
                <a:gd name="T49" fmla="*/ 2154 h 3475"/>
                <a:gd name="T50" fmla="*/ 2249 w 2764"/>
                <a:gd name="T51" fmla="*/ 2392 h 3475"/>
                <a:gd name="T52" fmla="*/ 2219 w 2764"/>
                <a:gd name="T53" fmla="*/ 2640 h 3475"/>
                <a:gd name="T54" fmla="*/ 2331 w 2764"/>
                <a:gd name="T55" fmla="*/ 2959 h 3475"/>
                <a:gd name="T56" fmla="*/ 2515 w 2764"/>
                <a:gd name="T57" fmla="*/ 3225 h 3475"/>
                <a:gd name="T58" fmla="*/ 2687 w 2764"/>
                <a:gd name="T59" fmla="*/ 3407 h 3475"/>
                <a:gd name="T60" fmla="*/ 2764 w 2764"/>
                <a:gd name="T61" fmla="*/ 3475 h 3475"/>
                <a:gd name="T62" fmla="*/ 868 w 2764"/>
                <a:gd name="T63" fmla="*/ 3446 h 3475"/>
                <a:gd name="T64" fmla="*/ 987 w 2764"/>
                <a:gd name="T65" fmla="*/ 3338 h 3475"/>
                <a:gd name="T66" fmla="*/ 1072 w 2764"/>
                <a:gd name="T67" fmla="*/ 3148 h 3475"/>
                <a:gd name="T68" fmla="*/ 1014 w 2764"/>
                <a:gd name="T69" fmla="*/ 2934 h 3475"/>
                <a:gd name="T70" fmla="*/ 767 w 2764"/>
                <a:gd name="T71" fmla="*/ 2977 h 3475"/>
                <a:gd name="T72" fmla="*/ 493 w 2764"/>
                <a:gd name="T73" fmla="*/ 2990 h 3475"/>
                <a:gd name="T74" fmla="*/ 321 w 2764"/>
                <a:gd name="T75" fmla="*/ 2873 h 3475"/>
                <a:gd name="T76" fmla="*/ 316 w 2764"/>
                <a:gd name="T77" fmla="*/ 2735 h 3475"/>
                <a:gd name="T78" fmla="*/ 336 w 2764"/>
                <a:gd name="T79" fmla="*/ 2607 h 3475"/>
                <a:gd name="T80" fmla="*/ 256 w 2764"/>
                <a:gd name="T81" fmla="*/ 2493 h 3475"/>
                <a:gd name="T82" fmla="*/ 221 w 2764"/>
                <a:gd name="T83" fmla="*/ 2317 h 3475"/>
                <a:gd name="T84" fmla="*/ 244 w 2764"/>
                <a:gd name="T85" fmla="*/ 2171 h 3475"/>
                <a:gd name="T86" fmla="*/ 215 w 2764"/>
                <a:gd name="T87" fmla="*/ 2147 h 3475"/>
                <a:gd name="T88" fmla="*/ 81 w 2764"/>
                <a:gd name="T89" fmla="*/ 2101 h 3475"/>
                <a:gd name="T90" fmla="*/ 0 w 2764"/>
                <a:gd name="T91" fmla="*/ 2019 h 3475"/>
                <a:gd name="T92" fmla="*/ 40 w 2764"/>
                <a:gd name="T93" fmla="*/ 1906 h 3475"/>
                <a:gd name="T94" fmla="*/ 144 w 2764"/>
                <a:gd name="T95" fmla="*/ 1713 h 3475"/>
                <a:gd name="T96" fmla="*/ 252 w 2764"/>
                <a:gd name="T97" fmla="*/ 1536 h 3475"/>
                <a:gd name="T98" fmla="*/ 301 w 2764"/>
                <a:gd name="T99" fmla="*/ 1457 h 3475"/>
                <a:gd name="T100" fmla="*/ 266 w 2764"/>
                <a:gd name="T101" fmla="*/ 1389 h 3475"/>
                <a:gd name="T102" fmla="*/ 218 w 2764"/>
                <a:gd name="T103" fmla="*/ 1273 h 3475"/>
                <a:gd name="T104" fmla="*/ 224 w 2764"/>
                <a:gd name="T105" fmla="*/ 1076 h 3475"/>
                <a:gd name="T106" fmla="*/ 323 w 2764"/>
                <a:gd name="T107" fmla="*/ 700 h 3475"/>
                <a:gd name="T108" fmla="*/ 544 w 2764"/>
                <a:gd name="T109" fmla="*/ 305 h 3475"/>
                <a:gd name="T110" fmla="*/ 891 w 2764"/>
                <a:gd name="T111" fmla="*/ 81 h 3475"/>
                <a:gd name="T112" fmla="*/ 1367 w 2764"/>
                <a:gd name="T113" fmla="*/ 0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64" h="3475">
                  <a:moveTo>
                    <a:pt x="1881" y="1454"/>
                  </a:moveTo>
                  <a:lnTo>
                    <a:pt x="1763" y="1478"/>
                  </a:lnTo>
                  <a:lnTo>
                    <a:pt x="1778" y="1554"/>
                  </a:lnTo>
                  <a:lnTo>
                    <a:pt x="1740" y="1572"/>
                  </a:lnTo>
                  <a:lnTo>
                    <a:pt x="1704" y="1597"/>
                  </a:lnTo>
                  <a:lnTo>
                    <a:pt x="1674" y="1625"/>
                  </a:lnTo>
                  <a:lnTo>
                    <a:pt x="1609" y="1582"/>
                  </a:lnTo>
                  <a:lnTo>
                    <a:pt x="1543" y="1685"/>
                  </a:lnTo>
                  <a:lnTo>
                    <a:pt x="1608" y="1725"/>
                  </a:lnTo>
                  <a:lnTo>
                    <a:pt x="1594" y="1766"/>
                  </a:lnTo>
                  <a:lnTo>
                    <a:pt x="1586" y="1807"/>
                  </a:lnTo>
                  <a:lnTo>
                    <a:pt x="1584" y="1851"/>
                  </a:lnTo>
                  <a:lnTo>
                    <a:pt x="1509" y="1866"/>
                  </a:lnTo>
                  <a:lnTo>
                    <a:pt x="1534" y="1985"/>
                  </a:lnTo>
                  <a:lnTo>
                    <a:pt x="1609" y="1969"/>
                  </a:lnTo>
                  <a:lnTo>
                    <a:pt x="1628" y="2007"/>
                  </a:lnTo>
                  <a:lnTo>
                    <a:pt x="1652" y="2043"/>
                  </a:lnTo>
                  <a:lnTo>
                    <a:pt x="1679" y="2073"/>
                  </a:lnTo>
                  <a:lnTo>
                    <a:pt x="1638" y="2138"/>
                  </a:lnTo>
                  <a:lnTo>
                    <a:pt x="1740" y="2204"/>
                  </a:lnTo>
                  <a:lnTo>
                    <a:pt x="1782" y="2139"/>
                  </a:lnTo>
                  <a:lnTo>
                    <a:pt x="1821" y="2153"/>
                  </a:lnTo>
                  <a:lnTo>
                    <a:pt x="1864" y="2161"/>
                  </a:lnTo>
                  <a:lnTo>
                    <a:pt x="1907" y="2163"/>
                  </a:lnTo>
                  <a:lnTo>
                    <a:pt x="1923" y="2238"/>
                  </a:lnTo>
                  <a:lnTo>
                    <a:pt x="2040" y="2213"/>
                  </a:lnTo>
                  <a:lnTo>
                    <a:pt x="2024" y="2138"/>
                  </a:lnTo>
                  <a:lnTo>
                    <a:pt x="2063" y="2119"/>
                  </a:lnTo>
                  <a:lnTo>
                    <a:pt x="2098" y="2095"/>
                  </a:lnTo>
                  <a:lnTo>
                    <a:pt x="2130" y="2067"/>
                  </a:lnTo>
                  <a:lnTo>
                    <a:pt x="2193" y="2109"/>
                  </a:lnTo>
                  <a:lnTo>
                    <a:pt x="2259" y="2007"/>
                  </a:lnTo>
                  <a:lnTo>
                    <a:pt x="2196" y="1965"/>
                  </a:lnTo>
                  <a:lnTo>
                    <a:pt x="2208" y="1926"/>
                  </a:lnTo>
                  <a:lnTo>
                    <a:pt x="2216" y="1883"/>
                  </a:lnTo>
                  <a:lnTo>
                    <a:pt x="2219" y="1841"/>
                  </a:lnTo>
                  <a:lnTo>
                    <a:pt x="2294" y="1825"/>
                  </a:lnTo>
                  <a:lnTo>
                    <a:pt x="2269" y="1707"/>
                  </a:lnTo>
                  <a:lnTo>
                    <a:pt x="2195" y="1723"/>
                  </a:lnTo>
                  <a:lnTo>
                    <a:pt x="2175" y="1685"/>
                  </a:lnTo>
                  <a:lnTo>
                    <a:pt x="2150" y="1649"/>
                  </a:lnTo>
                  <a:lnTo>
                    <a:pt x="2122" y="1617"/>
                  </a:lnTo>
                  <a:lnTo>
                    <a:pt x="2164" y="1554"/>
                  </a:lnTo>
                  <a:lnTo>
                    <a:pt x="2064" y="1488"/>
                  </a:lnTo>
                  <a:lnTo>
                    <a:pt x="2022" y="1553"/>
                  </a:lnTo>
                  <a:lnTo>
                    <a:pt x="1981" y="1539"/>
                  </a:lnTo>
                  <a:lnTo>
                    <a:pt x="1940" y="1531"/>
                  </a:lnTo>
                  <a:lnTo>
                    <a:pt x="1897" y="1529"/>
                  </a:lnTo>
                  <a:lnTo>
                    <a:pt x="1881" y="1454"/>
                  </a:lnTo>
                  <a:close/>
                  <a:moveTo>
                    <a:pt x="1769" y="300"/>
                  </a:moveTo>
                  <a:lnTo>
                    <a:pt x="1742" y="417"/>
                  </a:lnTo>
                  <a:lnTo>
                    <a:pt x="1693" y="417"/>
                  </a:lnTo>
                  <a:lnTo>
                    <a:pt x="1644" y="422"/>
                  </a:lnTo>
                  <a:lnTo>
                    <a:pt x="1595" y="434"/>
                  </a:lnTo>
                  <a:lnTo>
                    <a:pt x="1547" y="450"/>
                  </a:lnTo>
                  <a:lnTo>
                    <a:pt x="1484" y="347"/>
                  </a:lnTo>
                  <a:lnTo>
                    <a:pt x="1324" y="446"/>
                  </a:lnTo>
                  <a:lnTo>
                    <a:pt x="1388" y="549"/>
                  </a:lnTo>
                  <a:lnTo>
                    <a:pt x="1353" y="585"/>
                  </a:lnTo>
                  <a:lnTo>
                    <a:pt x="1322" y="624"/>
                  </a:lnTo>
                  <a:lnTo>
                    <a:pt x="1295" y="666"/>
                  </a:lnTo>
                  <a:lnTo>
                    <a:pt x="1273" y="709"/>
                  </a:lnTo>
                  <a:lnTo>
                    <a:pt x="1157" y="683"/>
                  </a:lnTo>
                  <a:lnTo>
                    <a:pt x="1115" y="865"/>
                  </a:lnTo>
                  <a:lnTo>
                    <a:pt x="1231" y="892"/>
                  </a:lnTo>
                  <a:lnTo>
                    <a:pt x="1231" y="941"/>
                  </a:lnTo>
                  <a:lnTo>
                    <a:pt x="1237" y="990"/>
                  </a:lnTo>
                  <a:lnTo>
                    <a:pt x="1248" y="1039"/>
                  </a:lnTo>
                  <a:lnTo>
                    <a:pt x="1264" y="1086"/>
                  </a:lnTo>
                  <a:lnTo>
                    <a:pt x="1163" y="1150"/>
                  </a:lnTo>
                  <a:lnTo>
                    <a:pt x="1262" y="1309"/>
                  </a:lnTo>
                  <a:lnTo>
                    <a:pt x="1363" y="1246"/>
                  </a:lnTo>
                  <a:lnTo>
                    <a:pt x="1399" y="1281"/>
                  </a:lnTo>
                  <a:lnTo>
                    <a:pt x="1438" y="1312"/>
                  </a:lnTo>
                  <a:lnTo>
                    <a:pt x="1480" y="1339"/>
                  </a:lnTo>
                  <a:lnTo>
                    <a:pt x="1523" y="1360"/>
                  </a:lnTo>
                  <a:lnTo>
                    <a:pt x="1497" y="1478"/>
                  </a:lnTo>
                  <a:lnTo>
                    <a:pt x="1679" y="1520"/>
                  </a:lnTo>
                  <a:lnTo>
                    <a:pt x="1707" y="1404"/>
                  </a:lnTo>
                  <a:lnTo>
                    <a:pt x="1755" y="1403"/>
                  </a:lnTo>
                  <a:lnTo>
                    <a:pt x="1806" y="1397"/>
                  </a:lnTo>
                  <a:lnTo>
                    <a:pt x="1854" y="1385"/>
                  </a:lnTo>
                  <a:lnTo>
                    <a:pt x="1902" y="1371"/>
                  </a:lnTo>
                  <a:lnTo>
                    <a:pt x="1965" y="1472"/>
                  </a:lnTo>
                  <a:lnTo>
                    <a:pt x="2124" y="1372"/>
                  </a:lnTo>
                  <a:lnTo>
                    <a:pt x="2062" y="1271"/>
                  </a:lnTo>
                  <a:lnTo>
                    <a:pt x="2097" y="1234"/>
                  </a:lnTo>
                  <a:lnTo>
                    <a:pt x="2128" y="1196"/>
                  </a:lnTo>
                  <a:lnTo>
                    <a:pt x="2154" y="1154"/>
                  </a:lnTo>
                  <a:lnTo>
                    <a:pt x="2176" y="1110"/>
                  </a:lnTo>
                  <a:lnTo>
                    <a:pt x="2292" y="1136"/>
                  </a:lnTo>
                  <a:lnTo>
                    <a:pt x="2335" y="955"/>
                  </a:lnTo>
                  <a:lnTo>
                    <a:pt x="2219" y="927"/>
                  </a:lnTo>
                  <a:lnTo>
                    <a:pt x="2217" y="878"/>
                  </a:lnTo>
                  <a:lnTo>
                    <a:pt x="2212" y="828"/>
                  </a:lnTo>
                  <a:lnTo>
                    <a:pt x="2201" y="781"/>
                  </a:lnTo>
                  <a:lnTo>
                    <a:pt x="2186" y="732"/>
                  </a:lnTo>
                  <a:lnTo>
                    <a:pt x="2287" y="669"/>
                  </a:lnTo>
                  <a:lnTo>
                    <a:pt x="2188" y="510"/>
                  </a:lnTo>
                  <a:lnTo>
                    <a:pt x="2087" y="574"/>
                  </a:lnTo>
                  <a:lnTo>
                    <a:pt x="2050" y="538"/>
                  </a:lnTo>
                  <a:lnTo>
                    <a:pt x="2010" y="508"/>
                  </a:lnTo>
                  <a:lnTo>
                    <a:pt x="1969" y="480"/>
                  </a:lnTo>
                  <a:lnTo>
                    <a:pt x="1925" y="459"/>
                  </a:lnTo>
                  <a:lnTo>
                    <a:pt x="1952" y="342"/>
                  </a:lnTo>
                  <a:lnTo>
                    <a:pt x="1769" y="300"/>
                  </a:lnTo>
                  <a:close/>
                  <a:moveTo>
                    <a:pt x="1458" y="0"/>
                  </a:moveTo>
                  <a:lnTo>
                    <a:pt x="1552" y="3"/>
                  </a:lnTo>
                  <a:lnTo>
                    <a:pt x="1649" y="10"/>
                  </a:lnTo>
                  <a:lnTo>
                    <a:pt x="1747" y="21"/>
                  </a:lnTo>
                  <a:lnTo>
                    <a:pt x="1826" y="34"/>
                  </a:lnTo>
                  <a:lnTo>
                    <a:pt x="1901" y="52"/>
                  </a:lnTo>
                  <a:lnTo>
                    <a:pt x="1974" y="76"/>
                  </a:lnTo>
                  <a:lnTo>
                    <a:pt x="2043" y="104"/>
                  </a:lnTo>
                  <a:lnTo>
                    <a:pt x="2110" y="136"/>
                  </a:lnTo>
                  <a:lnTo>
                    <a:pt x="2174" y="173"/>
                  </a:lnTo>
                  <a:lnTo>
                    <a:pt x="2236" y="213"/>
                  </a:lnTo>
                  <a:lnTo>
                    <a:pt x="2292" y="258"/>
                  </a:lnTo>
                  <a:lnTo>
                    <a:pt x="2348" y="304"/>
                  </a:lnTo>
                  <a:lnTo>
                    <a:pt x="2399" y="354"/>
                  </a:lnTo>
                  <a:lnTo>
                    <a:pt x="2447" y="407"/>
                  </a:lnTo>
                  <a:lnTo>
                    <a:pt x="2493" y="460"/>
                  </a:lnTo>
                  <a:lnTo>
                    <a:pt x="2535" y="516"/>
                  </a:lnTo>
                  <a:lnTo>
                    <a:pt x="2572" y="571"/>
                  </a:lnTo>
                  <a:lnTo>
                    <a:pt x="2608" y="629"/>
                  </a:lnTo>
                  <a:lnTo>
                    <a:pt x="2640" y="687"/>
                  </a:lnTo>
                  <a:lnTo>
                    <a:pt x="2667" y="745"/>
                  </a:lnTo>
                  <a:lnTo>
                    <a:pt x="2692" y="804"/>
                  </a:lnTo>
                  <a:lnTo>
                    <a:pt x="2712" y="861"/>
                  </a:lnTo>
                  <a:lnTo>
                    <a:pt x="2729" y="918"/>
                  </a:lnTo>
                  <a:lnTo>
                    <a:pt x="2743" y="974"/>
                  </a:lnTo>
                  <a:lnTo>
                    <a:pt x="2753" y="1027"/>
                  </a:lnTo>
                  <a:lnTo>
                    <a:pt x="2759" y="1080"/>
                  </a:lnTo>
                  <a:lnTo>
                    <a:pt x="2761" y="1129"/>
                  </a:lnTo>
                  <a:lnTo>
                    <a:pt x="2759" y="1216"/>
                  </a:lnTo>
                  <a:lnTo>
                    <a:pt x="2753" y="1299"/>
                  </a:lnTo>
                  <a:lnTo>
                    <a:pt x="2742" y="1379"/>
                  </a:lnTo>
                  <a:lnTo>
                    <a:pt x="2727" y="1455"/>
                  </a:lnTo>
                  <a:lnTo>
                    <a:pt x="2710" y="1529"/>
                  </a:lnTo>
                  <a:lnTo>
                    <a:pt x="2690" y="1598"/>
                  </a:lnTo>
                  <a:lnTo>
                    <a:pt x="2666" y="1665"/>
                  </a:lnTo>
                  <a:lnTo>
                    <a:pt x="2640" y="1730"/>
                  </a:lnTo>
                  <a:lnTo>
                    <a:pt x="2612" y="1791"/>
                  </a:lnTo>
                  <a:lnTo>
                    <a:pt x="2584" y="1851"/>
                  </a:lnTo>
                  <a:lnTo>
                    <a:pt x="2553" y="1906"/>
                  </a:lnTo>
                  <a:lnTo>
                    <a:pt x="2522" y="1960"/>
                  </a:lnTo>
                  <a:lnTo>
                    <a:pt x="2490" y="2012"/>
                  </a:lnTo>
                  <a:lnTo>
                    <a:pt x="2459" y="2061"/>
                  </a:lnTo>
                  <a:lnTo>
                    <a:pt x="2428" y="2109"/>
                  </a:lnTo>
                  <a:lnTo>
                    <a:pt x="2397" y="2154"/>
                  </a:lnTo>
                  <a:lnTo>
                    <a:pt x="2368" y="2197"/>
                  </a:lnTo>
                  <a:lnTo>
                    <a:pt x="2340" y="2239"/>
                  </a:lnTo>
                  <a:lnTo>
                    <a:pt x="2314" y="2279"/>
                  </a:lnTo>
                  <a:lnTo>
                    <a:pt x="2290" y="2318"/>
                  </a:lnTo>
                  <a:lnTo>
                    <a:pt x="2269" y="2355"/>
                  </a:lnTo>
                  <a:lnTo>
                    <a:pt x="2249" y="2392"/>
                  </a:lnTo>
                  <a:lnTo>
                    <a:pt x="2234" y="2426"/>
                  </a:lnTo>
                  <a:lnTo>
                    <a:pt x="2223" y="2460"/>
                  </a:lnTo>
                  <a:lnTo>
                    <a:pt x="2215" y="2493"/>
                  </a:lnTo>
                  <a:lnTo>
                    <a:pt x="2212" y="2526"/>
                  </a:lnTo>
                  <a:lnTo>
                    <a:pt x="2213" y="2583"/>
                  </a:lnTo>
                  <a:lnTo>
                    <a:pt x="2219" y="2640"/>
                  </a:lnTo>
                  <a:lnTo>
                    <a:pt x="2229" y="2695"/>
                  </a:lnTo>
                  <a:lnTo>
                    <a:pt x="2244" y="2750"/>
                  </a:lnTo>
                  <a:lnTo>
                    <a:pt x="2261" y="2804"/>
                  </a:lnTo>
                  <a:lnTo>
                    <a:pt x="2282" y="2857"/>
                  </a:lnTo>
                  <a:lnTo>
                    <a:pt x="2305" y="2909"/>
                  </a:lnTo>
                  <a:lnTo>
                    <a:pt x="2331" y="2959"/>
                  </a:lnTo>
                  <a:lnTo>
                    <a:pt x="2360" y="3008"/>
                  </a:lnTo>
                  <a:lnTo>
                    <a:pt x="2389" y="3056"/>
                  </a:lnTo>
                  <a:lnTo>
                    <a:pt x="2420" y="3101"/>
                  </a:lnTo>
                  <a:lnTo>
                    <a:pt x="2452" y="3144"/>
                  </a:lnTo>
                  <a:lnTo>
                    <a:pt x="2484" y="3186"/>
                  </a:lnTo>
                  <a:lnTo>
                    <a:pt x="2515" y="3225"/>
                  </a:lnTo>
                  <a:lnTo>
                    <a:pt x="2547" y="3263"/>
                  </a:lnTo>
                  <a:lnTo>
                    <a:pt x="2578" y="3297"/>
                  </a:lnTo>
                  <a:lnTo>
                    <a:pt x="2609" y="3329"/>
                  </a:lnTo>
                  <a:lnTo>
                    <a:pt x="2637" y="3358"/>
                  </a:lnTo>
                  <a:lnTo>
                    <a:pt x="2663" y="3384"/>
                  </a:lnTo>
                  <a:lnTo>
                    <a:pt x="2687" y="3407"/>
                  </a:lnTo>
                  <a:lnTo>
                    <a:pt x="2709" y="3427"/>
                  </a:lnTo>
                  <a:lnTo>
                    <a:pt x="2728" y="3445"/>
                  </a:lnTo>
                  <a:lnTo>
                    <a:pt x="2743" y="3457"/>
                  </a:lnTo>
                  <a:lnTo>
                    <a:pt x="2754" y="3467"/>
                  </a:lnTo>
                  <a:lnTo>
                    <a:pt x="2761" y="3473"/>
                  </a:lnTo>
                  <a:lnTo>
                    <a:pt x="2764" y="3475"/>
                  </a:lnTo>
                  <a:lnTo>
                    <a:pt x="821" y="3475"/>
                  </a:lnTo>
                  <a:lnTo>
                    <a:pt x="824" y="3473"/>
                  </a:lnTo>
                  <a:lnTo>
                    <a:pt x="830" y="3470"/>
                  </a:lnTo>
                  <a:lnTo>
                    <a:pt x="840" y="3464"/>
                  </a:lnTo>
                  <a:lnTo>
                    <a:pt x="853" y="3456"/>
                  </a:lnTo>
                  <a:lnTo>
                    <a:pt x="868" y="3446"/>
                  </a:lnTo>
                  <a:lnTo>
                    <a:pt x="886" y="3433"/>
                  </a:lnTo>
                  <a:lnTo>
                    <a:pt x="906" y="3418"/>
                  </a:lnTo>
                  <a:lnTo>
                    <a:pt x="925" y="3402"/>
                  </a:lnTo>
                  <a:lnTo>
                    <a:pt x="946" y="3383"/>
                  </a:lnTo>
                  <a:lnTo>
                    <a:pt x="967" y="3362"/>
                  </a:lnTo>
                  <a:lnTo>
                    <a:pt x="987" y="3338"/>
                  </a:lnTo>
                  <a:lnTo>
                    <a:pt x="1007" y="3312"/>
                  </a:lnTo>
                  <a:lnTo>
                    <a:pt x="1024" y="3283"/>
                  </a:lnTo>
                  <a:lnTo>
                    <a:pt x="1041" y="3252"/>
                  </a:lnTo>
                  <a:lnTo>
                    <a:pt x="1053" y="3221"/>
                  </a:lnTo>
                  <a:lnTo>
                    <a:pt x="1065" y="3185"/>
                  </a:lnTo>
                  <a:lnTo>
                    <a:pt x="1072" y="3148"/>
                  </a:lnTo>
                  <a:lnTo>
                    <a:pt x="1075" y="3109"/>
                  </a:lnTo>
                  <a:lnTo>
                    <a:pt x="1073" y="3067"/>
                  </a:lnTo>
                  <a:lnTo>
                    <a:pt x="1067" y="3024"/>
                  </a:lnTo>
                  <a:lnTo>
                    <a:pt x="1056" y="2978"/>
                  </a:lnTo>
                  <a:lnTo>
                    <a:pt x="1038" y="2929"/>
                  </a:lnTo>
                  <a:lnTo>
                    <a:pt x="1014" y="2934"/>
                  </a:lnTo>
                  <a:lnTo>
                    <a:pt x="983" y="2940"/>
                  </a:lnTo>
                  <a:lnTo>
                    <a:pt x="946" y="2947"/>
                  </a:lnTo>
                  <a:lnTo>
                    <a:pt x="906" y="2953"/>
                  </a:lnTo>
                  <a:lnTo>
                    <a:pt x="861" y="2961"/>
                  </a:lnTo>
                  <a:lnTo>
                    <a:pt x="815" y="2969"/>
                  </a:lnTo>
                  <a:lnTo>
                    <a:pt x="767" y="2977"/>
                  </a:lnTo>
                  <a:lnTo>
                    <a:pt x="718" y="2984"/>
                  </a:lnTo>
                  <a:lnTo>
                    <a:pt x="669" y="2992"/>
                  </a:lnTo>
                  <a:lnTo>
                    <a:pt x="622" y="2999"/>
                  </a:lnTo>
                  <a:lnTo>
                    <a:pt x="577" y="3001"/>
                  </a:lnTo>
                  <a:lnTo>
                    <a:pt x="533" y="2998"/>
                  </a:lnTo>
                  <a:lnTo>
                    <a:pt x="493" y="2990"/>
                  </a:lnTo>
                  <a:lnTo>
                    <a:pt x="455" y="2976"/>
                  </a:lnTo>
                  <a:lnTo>
                    <a:pt x="420" y="2960"/>
                  </a:lnTo>
                  <a:lnTo>
                    <a:pt x="388" y="2941"/>
                  </a:lnTo>
                  <a:lnTo>
                    <a:pt x="361" y="2919"/>
                  </a:lnTo>
                  <a:lnTo>
                    <a:pt x="339" y="2897"/>
                  </a:lnTo>
                  <a:lnTo>
                    <a:pt x="321" y="2873"/>
                  </a:lnTo>
                  <a:lnTo>
                    <a:pt x="309" y="2850"/>
                  </a:lnTo>
                  <a:lnTo>
                    <a:pt x="305" y="2829"/>
                  </a:lnTo>
                  <a:lnTo>
                    <a:pt x="304" y="2808"/>
                  </a:lnTo>
                  <a:lnTo>
                    <a:pt x="306" y="2784"/>
                  </a:lnTo>
                  <a:lnTo>
                    <a:pt x="310" y="2759"/>
                  </a:lnTo>
                  <a:lnTo>
                    <a:pt x="316" y="2735"/>
                  </a:lnTo>
                  <a:lnTo>
                    <a:pt x="322" y="2710"/>
                  </a:lnTo>
                  <a:lnTo>
                    <a:pt x="329" y="2686"/>
                  </a:lnTo>
                  <a:lnTo>
                    <a:pt x="333" y="2662"/>
                  </a:lnTo>
                  <a:lnTo>
                    <a:pt x="337" y="2642"/>
                  </a:lnTo>
                  <a:lnTo>
                    <a:pt x="338" y="2623"/>
                  </a:lnTo>
                  <a:lnTo>
                    <a:pt x="336" y="2607"/>
                  </a:lnTo>
                  <a:lnTo>
                    <a:pt x="330" y="2594"/>
                  </a:lnTo>
                  <a:lnTo>
                    <a:pt x="318" y="2580"/>
                  </a:lnTo>
                  <a:lnTo>
                    <a:pt x="305" y="2562"/>
                  </a:lnTo>
                  <a:lnTo>
                    <a:pt x="289" y="2542"/>
                  </a:lnTo>
                  <a:lnTo>
                    <a:pt x="272" y="2519"/>
                  </a:lnTo>
                  <a:lnTo>
                    <a:pt x="256" y="2493"/>
                  </a:lnTo>
                  <a:lnTo>
                    <a:pt x="240" y="2466"/>
                  </a:lnTo>
                  <a:lnTo>
                    <a:pt x="227" y="2437"/>
                  </a:lnTo>
                  <a:lnTo>
                    <a:pt x="218" y="2406"/>
                  </a:lnTo>
                  <a:lnTo>
                    <a:pt x="214" y="2377"/>
                  </a:lnTo>
                  <a:lnTo>
                    <a:pt x="214" y="2346"/>
                  </a:lnTo>
                  <a:lnTo>
                    <a:pt x="221" y="2317"/>
                  </a:lnTo>
                  <a:lnTo>
                    <a:pt x="232" y="2283"/>
                  </a:lnTo>
                  <a:lnTo>
                    <a:pt x="240" y="2253"/>
                  </a:lnTo>
                  <a:lnTo>
                    <a:pt x="244" y="2226"/>
                  </a:lnTo>
                  <a:lnTo>
                    <a:pt x="246" y="2204"/>
                  </a:lnTo>
                  <a:lnTo>
                    <a:pt x="246" y="2186"/>
                  </a:lnTo>
                  <a:lnTo>
                    <a:pt x="244" y="2171"/>
                  </a:lnTo>
                  <a:lnTo>
                    <a:pt x="243" y="2161"/>
                  </a:lnTo>
                  <a:lnTo>
                    <a:pt x="242" y="2155"/>
                  </a:lnTo>
                  <a:lnTo>
                    <a:pt x="241" y="2153"/>
                  </a:lnTo>
                  <a:lnTo>
                    <a:pt x="238" y="2152"/>
                  </a:lnTo>
                  <a:lnTo>
                    <a:pt x="229" y="2151"/>
                  </a:lnTo>
                  <a:lnTo>
                    <a:pt x="215" y="2147"/>
                  </a:lnTo>
                  <a:lnTo>
                    <a:pt x="197" y="2143"/>
                  </a:lnTo>
                  <a:lnTo>
                    <a:pt x="176" y="2137"/>
                  </a:lnTo>
                  <a:lnTo>
                    <a:pt x="153" y="2130"/>
                  </a:lnTo>
                  <a:lnTo>
                    <a:pt x="128" y="2121"/>
                  </a:lnTo>
                  <a:lnTo>
                    <a:pt x="105" y="2112"/>
                  </a:lnTo>
                  <a:lnTo>
                    <a:pt x="81" y="2101"/>
                  </a:lnTo>
                  <a:lnTo>
                    <a:pt x="58" y="2089"/>
                  </a:lnTo>
                  <a:lnTo>
                    <a:pt x="37" y="2076"/>
                  </a:lnTo>
                  <a:lnTo>
                    <a:pt x="20" y="2062"/>
                  </a:lnTo>
                  <a:lnTo>
                    <a:pt x="9" y="2046"/>
                  </a:lnTo>
                  <a:lnTo>
                    <a:pt x="1" y="2030"/>
                  </a:lnTo>
                  <a:lnTo>
                    <a:pt x="0" y="2019"/>
                  </a:lnTo>
                  <a:lnTo>
                    <a:pt x="0" y="2017"/>
                  </a:lnTo>
                  <a:lnTo>
                    <a:pt x="3" y="2002"/>
                  </a:lnTo>
                  <a:lnTo>
                    <a:pt x="8" y="1982"/>
                  </a:lnTo>
                  <a:lnTo>
                    <a:pt x="17" y="1960"/>
                  </a:lnTo>
                  <a:lnTo>
                    <a:pt x="27" y="1935"/>
                  </a:lnTo>
                  <a:lnTo>
                    <a:pt x="40" y="1906"/>
                  </a:lnTo>
                  <a:lnTo>
                    <a:pt x="54" y="1877"/>
                  </a:lnTo>
                  <a:lnTo>
                    <a:pt x="70" y="1846"/>
                  </a:lnTo>
                  <a:lnTo>
                    <a:pt x="87" y="1813"/>
                  </a:lnTo>
                  <a:lnTo>
                    <a:pt x="106" y="1780"/>
                  </a:lnTo>
                  <a:lnTo>
                    <a:pt x="125" y="1747"/>
                  </a:lnTo>
                  <a:lnTo>
                    <a:pt x="144" y="1713"/>
                  </a:lnTo>
                  <a:lnTo>
                    <a:pt x="164" y="1680"/>
                  </a:lnTo>
                  <a:lnTo>
                    <a:pt x="183" y="1648"/>
                  </a:lnTo>
                  <a:lnTo>
                    <a:pt x="201" y="1617"/>
                  </a:lnTo>
                  <a:lnTo>
                    <a:pt x="219" y="1588"/>
                  </a:lnTo>
                  <a:lnTo>
                    <a:pt x="237" y="1561"/>
                  </a:lnTo>
                  <a:lnTo>
                    <a:pt x="252" y="1536"/>
                  </a:lnTo>
                  <a:lnTo>
                    <a:pt x="266" y="1513"/>
                  </a:lnTo>
                  <a:lnTo>
                    <a:pt x="279" y="1493"/>
                  </a:lnTo>
                  <a:lnTo>
                    <a:pt x="288" y="1479"/>
                  </a:lnTo>
                  <a:lnTo>
                    <a:pt x="296" y="1466"/>
                  </a:lnTo>
                  <a:lnTo>
                    <a:pt x="300" y="1459"/>
                  </a:lnTo>
                  <a:lnTo>
                    <a:pt x="301" y="1457"/>
                  </a:lnTo>
                  <a:lnTo>
                    <a:pt x="300" y="1455"/>
                  </a:lnTo>
                  <a:lnTo>
                    <a:pt x="297" y="1448"/>
                  </a:lnTo>
                  <a:lnTo>
                    <a:pt x="291" y="1437"/>
                  </a:lnTo>
                  <a:lnTo>
                    <a:pt x="283" y="1423"/>
                  </a:lnTo>
                  <a:lnTo>
                    <a:pt x="275" y="1407"/>
                  </a:lnTo>
                  <a:lnTo>
                    <a:pt x="266" y="1389"/>
                  </a:lnTo>
                  <a:lnTo>
                    <a:pt x="256" y="1370"/>
                  </a:lnTo>
                  <a:lnTo>
                    <a:pt x="247" y="1349"/>
                  </a:lnTo>
                  <a:lnTo>
                    <a:pt x="238" y="1329"/>
                  </a:lnTo>
                  <a:lnTo>
                    <a:pt x="230" y="1309"/>
                  </a:lnTo>
                  <a:lnTo>
                    <a:pt x="223" y="1290"/>
                  </a:lnTo>
                  <a:lnTo>
                    <a:pt x="218" y="1273"/>
                  </a:lnTo>
                  <a:lnTo>
                    <a:pt x="215" y="1257"/>
                  </a:lnTo>
                  <a:lnTo>
                    <a:pt x="214" y="1233"/>
                  </a:lnTo>
                  <a:lnTo>
                    <a:pt x="214" y="1202"/>
                  </a:lnTo>
                  <a:lnTo>
                    <a:pt x="215" y="1166"/>
                  </a:lnTo>
                  <a:lnTo>
                    <a:pt x="218" y="1124"/>
                  </a:lnTo>
                  <a:lnTo>
                    <a:pt x="224" y="1076"/>
                  </a:lnTo>
                  <a:lnTo>
                    <a:pt x="232" y="1024"/>
                  </a:lnTo>
                  <a:lnTo>
                    <a:pt x="243" y="967"/>
                  </a:lnTo>
                  <a:lnTo>
                    <a:pt x="258" y="906"/>
                  </a:lnTo>
                  <a:lnTo>
                    <a:pt x="275" y="840"/>
                  </a:lnTo>
                  <a:lnTo>
                    <a:pt x="297" y="772"/>
                  </a:lnTo>
                  <a:lnTo>
                    <a:pt x="323" y="700"/>
                  </a:lnTo>
                  <a:lnTo>
                    <a:pt x="353" y="626"/>
                  </a:lnTo>
                  <a:lnTo>
                    <a:pt x="387" y="550"/>
                  </a:lnTo>
                  <a:lnTo>
                    <a:pt x="425" y="472"/>
                  </a:lnTo>
                  <a:lnTo>
                    <a:pt x="461" y="412"/>
                  </a:lnTo>
                  <a:lnTo>
                    <a:pt x="500" y="357"/>
                  </a:lnTo>
                  <a:lnTo>
                    <a:pt x="544" y="305"/>
                  </a:lnTo>
                  <a:lnTo>
                    <a:pt x="593" y="258"/>
                  </a:lnTo>
                  <a:lnTo>
                    <a:pt x="644" y="214"/>
                  </a:lnTo>
                  <a:lnTo>
                    <a:pt x="700" y="176"/>
                  </a:lnTo>
                  <a:lnTo>
                    <a:pt x="760" y="141"/>
                  </a:lnTo>
                  <a:lnTo>
                    <a:pt x="824" y="109"/>
                  </a:lnTo>
                  <a:lnTo>
                    <a:pt x="891" y="81"/>
                  </a:lnTo>
                  <a:lnTo>
                    <a:pt x="962" y="59"/>
                  </a:lnTo>
                  <a:lnTo>
                    <a:pt x="1036" y="38"/>
                  </a:lnTo>
                  <a:lnTo>
                    <a:pt x="1115" y="23"/>
                  </a:lnTo>
                  <a:lnTo>
                    <a:pt x="1196" y="11"/>
                  </a:lnTo>
                  <a:lnTo>
                    <a:pt x="1280" y="3"/>
                  </a:lnTo>
                  <a:lnTo>
                    <a:pt x="1367" y="0"/>
                  </a:lnTo>
                  <a:lnTo>
                    <a:pt x="1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5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调度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过程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质量调度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74750"/>
            <a:ext cx="10058400" cy="45078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351023">
            <a:off x="799665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767098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351023">
            <a:off x="4623040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90473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351023">
            <a:off x="8511549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78982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3280" y="222490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01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62735" y="222490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02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51244" y="222490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03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9751" y="28818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37714" y="28726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87316" y="28726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940762" y="2955636"/>
            <a:ext cx="419142" cy="295770"/>
          </a:xfrm>
          <a:custGeom>
            <a:avLst/>
            <a:gdLst>
              <a:gd name="T0" fmla="*/ 1550 w 3428"/>
              <a:gd name="T1" fmla="*/ 1093 h 2559"/>
              <a:gd name="T2" fmla="*/ 1371 w 3428"/>
              <a:gd name="T3" fmla="*/ 1254 h 2559"/>
              <a:gd name="T4" fmla="*/ 1302 w 3428"/>
              <a:gd name="T5" fmla="*/ 1492 h 2559"/>
              <a:gd name="T6" fmla="*/ 1368 w 3428"/>
              <a:gd name="T7" fmla="*/ 1726 h 2559"/>
              <a:gd name="T8" fmla="*/ 1470 w 3428"/>
              <a:gd name="T9" fmla="*/ 1826 h 2559"/>
              <a:gd name="T10" fmla="*/ 1379 w 3428"/>
              <a:gd name="T11" fmla="*/ 1605 h 2559"/>
              <a:gd name="T12" fmla="*/ 1421 w 3428"/>
              <a:gd name="T13" fmla="*/ 1360 h 2559"/>
              <a:gd name="T14" fmla="*/ 1583 w 3428"/>
              <a:gd name="T15" fmla="*/ 1180 h 2559"/>
              <a:gd name="T16" fmla="*/ 1820 w 3428"/>
              <a:gd name="T17" fmla="*/ 1111 h 2559"/>
              <a:gd name="T18" fmla="*/ 2064 w 3428"/>
              <a:gd name="T19" fmla="*/ 1184 h 2559"/>
              <a:gd name="T20" fmla="*/ 1850 w 3428"/>
              <a:gd name="T21" fmla="*/ 1061 h 2559"/>
              <a:gd name="T22" fmla="*/ 1871 w 3428"/>
              <a:gd name="T23" fmla="*/ 881 h 2559"/>
              <a:gd name="T24" fmla="*/ 2142 w 3428"/>
              <a:gd name="T25" fmla="*/ 1011 h 2559"/>
              <a:gd name="T26" fmla="*/ 2321 w 3428"/>
              <a:gd name="T27" fmla="*/ 1249 h 2559"/>
              <a:gd name="T28" fmla="*/ 2367 w 3428"/>
              <a:gd name="T29" fmla="*/ 1556 h 2559"/>
              <a:gd name="T30" fmla="*/ 2263 w 3428"/>
              <a:gd name="T31" fmla="*/ 1841 h 2559"/>
              <a:gd name="T32" fmla="*/ 2043 w 3428"/>
              <a:gd name="T33" fmla="*/ 2041 h 2559"/>
              <a:gd name="T34" fmla="*/ 1745 w 3428"/>
              <a:gd name="T35" fmla="*/ 2117 h 2559"/>
              <a:gd name="T36" fmla="*/ 1448 w 3428"/>
              <a:gd name="T37" fmla="*/ 2041 h 2559"/>
              <a:gd name="T38" fmla="*/ 1227 w 3428"/>
              <a:gd name="T39" fmla="*/ 1841 h 2559"/>
              <a:gd name="T40" fmla="*/ 1124 w 3428"/>
              <a:gd name="T41" fmla="*/ 1556 h 2559"/>
              <a:gd name="T42" fmla="*/ 1169 w 3428"/>
              <a:gd name="T43" fmla="*/ 1249 h 2559"/>
              <a:gd name="T44" fmla="*/ 1348 w 3428"/>
              <a:gd name="T45" fmla="*/ 1011 h 2559"/>
              <a:gd name="T46" fmla="*/ 1620 w 3428"/>
              <a:gd name="T47" fmla="*/ 881 h 2559"/>
              <a:gd name="T48" fmla="*/ 1597 w 3428"/>
              <a:gd name="T49" fmla="*/ 681 h 2559"/>
              <a:gd name="T50" fmla="*/ 1270 w 3428"/>
              <a:gd name="T51" fmla="*/ 819 h 2559"/>
              <a:gd name="T52" fmla="*/ 1032 w 3428"/>
              <a:gd name="T53" fmla="*/ 1077 h 2559"/>
              <a:gd name="T54" fmla="*/ 923 w 3428"/>
              <a:gd name="T55" fmla="*/ 1417 h 2559"/>
              <a:gd name="T56" fmla="*/ 972 w 3428"/>
              <a:gd name="T57" fmla="*/ 1779 h 2559"/>
              <a:gd name="T58" fmla="*/ 1162 w 3428"/>
              <a:gd name="T59" fmla="*/ 2074 h 2559"/>
              <a:gd name="T60" fmla="*/ 1458 w 3428"/>
              <a:gd name="T61" fmla="*/ 2264 h 2559"/>
              <a:gd name="T62" fmla="*/ 1820 w 3428"/>
              <a:gd name="T63" fmla="*/ 2313 h 2559"/>
              <a:gd name="T64" fmla="*/ 2161 w 3428"/>
              <a:gd name="T65" fmla="*/ 2204 h 2559"/>
              <a:gd name="T66" fmla="*/ 2419 w 3428"/>
              <a:gd name="T67" fmla="*/ 1967 h 2559"/>
              <a:gd name="T68" fmla="*/ 2558 w 3428"/>
              <a:gd name="T69" fmla="*/ 1640 h 2559"/>
              <a:gd name="T70" fmla="*/ 2541 w 3428"/>
              <a:gd name="T71" fmla="*/ 1273 h 2559"/>
              <a:gd name="T72" fmla="*/ 2377 w 3428"/>
              <a:gd name="T73" fmla="*/ 961 h 2559"/>
              <a:gd name="T74" fmla="*/ 2099 w 3428"/>
              <a:gd name="T75" fmla="*/ 747 h 2559"/>
              <a:gd name="T76" fmla="*/ 1745 w 3428"/>
              <a:gd name="T77" fmla="*/ 668 h 2559"/>
              <a:gd name="T78" fmla="*/ 0 w 3428"/>
              <a:gd name="T79" fmla="*/ 649 h 2559"/>
              <a:gd name="T80" fmla="*/ 2227 w 3428"/>
              <a:gd name="T81" fmla="*/ 28 h 2559"/>
              <a:gd name="T82" fmla="*/ 2324 w 3428"/>
              <a:gd name="T83" fmla="*/ 164 h 2559"/>
              <a:gd name="T84" fmla="*/ 3298 w 3428"/>
              <a:gd name="T85" fmla="*/ 250 h 2559"/>
              <a:gd name="T86" fmla="*/ 3415 w 3428"/>
              <a:gd name="T87" fmla="*/ 367 h 2559"/>
              <a:gd name="T88" fmla="*/ 3415 w 3428"/>
              <a:gd name="T89" fmla="*/ 2429 h 2559"/>
              <a:gd name="T90" fmla="*/ 3298 w 3428"/>
              <a:gd name="T91" fmla="*/ 2546 h 2559"/>
              <a:gd name="T92" fmla="*/ 130 w 3428"/>
              <a:gd name="T93" fmla="*/ 2546 h 2559"/>
              <a:gd name="T94" fmla="*/ 13 w 3428"/>
              <a:gd name="T95" fmla="*/ 2429 h 2559"/>
              <a:gd name="T96" fmla="*/ 546 w 3428"/>
              <a:gd name="T97" fmla="*/ 2295 h 2559"/>
              <a:gd name="T98" fmla="*/ 601 w 3428"/>
              <a:gd name="T99" fmla="*/ 2223 h 2559"/>
              <a:gd name="T100" fmla="*/ 564 w 3428"/>
              <a:gd name="T101" fmla="*/ 510 h 2559"/>
              <a:gd name="T102" fmla="*/ 3 w 3428"/>
              <a:gd name="T103" fmla="*/ 401 h 2559"/>
              <a:gd name="T104" fmla="*/ 99 w 3428"/>
              <a:gd name="T105" fmla="*/ 265 h 2559"/>
              <a:gd name="T106" fmla="*/ 219 w 3428"/>
              <a:gd name="T107" fmla="*/ 207 h 2559"/>
              <a:gd name="T108" fmla="*/ 335 w 3428"/>
              <a:gd name="T109" fmla="*/ 99 h 2559"/>
              <a:gd name="T110" fmla="*/ 767 w 3428"/>
              <a:gd name="T111" fmla="*/ 99 h 2559"/>
              <a:gd name="T112" fmla="*/ 883 w 3428"/>
              <a:gd name="T113" fmla="*/ 207 h 2559"/>
              <a:gd name="T114" fmla="*/ 1114 w 3428"/>
              <a:gd name="T115" fmla="*/ 130 h 2559"/>
              <a:gd name="T116" fmla="*/ 1232 w 3428"/>
              <a:gd name="T117" fmla="*/ 13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8" h="2559">
                <a:moveTo>
                  <a:pt x="1745" y="1049"/>
                </a:moveTo>
                <a:lnTo>
                  <a:pt x="1694" y="1052"/>
                </a:lnTo>
                <a:lnTo>
                  <a:pt x="1644" y="1061"/>
                </a:lnTo>
                <a:lnTo>
                  <a:pt x="1595" y="1074"/>
                </a:lnTo>
                <a:lnTo>
                  <a:pt x="1550" y="1093"/>
                </a:lnTo>
                <a:lnTo>
                  <a:pt x="1507" y="1118"/>
                </a:lnTo>
                <a:lnTo>
                  <a:pt x="1468" y="1146"/>
                </a:lnTo>
                <a:lnTo>
                  <a:pt x="1431" y="1179"/>
                </a:lnTo>
                <a:lnTo>
                  <a:pt x="1399" y="1215"/>
                </a:lnTo>
                <a:lnTo>
                  <a:pt x="1371" y="1254"/>
                </a:lnTo>
                <a:lnTo>
                  <a:pt x="1346" y="1298"/>
                </a:lnTo>
                <a:lnTo>
                  <a:pt x="1327" y="1342"/>
                </a:lnTo>
                <a:lnTo>
                  <a:pt x="1313" y="1391"/>
                </a:lnTo>
                <a:lnTo>
                  <a:pt x="1305" y="1441"/>
                </a:lnTo>
                <a:lnTo>
                  <a:pt x="1302" y="1492"/>
                </a:lnTo>
                <a:lnTo>
                  <a:pt x="1305" y="1543"/>
                </a:lnTo>
                <a:lnTo>
                  <a:pt x="1313" y="1592"/>
                </a:lnTo>
                <a:lnTo>
                  <a:pt x="1327" y="1640"/>
                </a:lnTo>
                <a:lnTo>
                  <a:pt x="1345" y="1684"/>
                </a:lnTo>
                <a:lnTo>
                  <a:pt x="1368" y="1726"/>
                </a:lnTo>
                <a:lnTo>
                  <a:pt x="1396" y="1765"/>
                </a:lnTo>
                <a:lnTo>
                  <a:pt x="1428" y="1801"/>
                </a:lnTo>
                <a:lnTo>
                  <a:pt x="1463" y="1833"/>
                </a:lnTo>
                <a:lnTo>
                  <a:pt x="1502" y="1862"/>
                </a:lnTo>
                <a:lnTo>
                  <a:pt x="1470" y="1826"/>
                </a:lnTo>
                <a:lnTo>
                  <a:pt x="1443" y="1787"/>
                </a:lnTo>
                <a:lnTo>
                  <a:pt x="1420" y="1745"/>
                </a:lnTo>
                <a:lnTo>
                  <a:pt x="1401" y="1701"/>
                </a:lnTo>
                <a:lnTo>
                  <a:pt x="1388" y="1653"/>
                </a:lnTo>
                <a:lnTo>
                  <a:pt x="1379" y="1605"/>
                </a:lnTo>
                <a:lnTo>
                  <a:pt x="1376" y="1555"/>
                </a:lnTo>
                <a:lnTo>
                  <a:pt x="1379" y="1503"/>
                </a:lnTo>
                <a:lnTo>
                  <a:pt x="1388" y="1453"/>
                </a:lnTo>
                <a:lnTo>
                  <a:pt x="1402" y="1405"/>
                </a:lnTo>
                <a:lnTo>
                  <a:pt x="1421" y="1360"/>
                </a:lnTo>
                <a:lnTo>
                  <a:pt x="1446" y="1317"/>
                </a:lnTo>
                <a:lnTo>
                  <a:pt x="1473" y="1278"/>
                </a:lnTo>
                <a:lnTo>
                  <a:pt x="1506" y="1242"/>
                </a:lnTo>
                <a:lnTo>
                  <a:pt x="1542" y="1209"/>
                </a:lnTo>
                <a:lnTo>
                  <a:pt x="1583" y="1180"/>
                </a:lnTo>
                <a:lnTo>
                  <a:pt x="1625" y="1156"/>
                </a:lnTo>
                <a:lnTo>
                  <a:pt x="1671" y="1137"/>
                </a:lnTo>
                <a:lnTo>
                  <a:pt x="1718" y="1123"/>
                </a:lnTo>
                <a:lnTo>
                  <a:pt x="1768" y="1115"/>
                </a:lnTo>
                <a:lnTo>
                  <a:pt x="1820" y="1111"/>
                </a:lnTo>
                <a:lnTo>
                  <a:pt x="1873" y="1115"/>
                </a:lnTo>
                <a:lnTo>
                  <a:pt x="1925" y="1124"/>
                </a:lnTo>
                <a:lnTo>
                  <a:pt x="1974" y="1139"/>
                </a:lnTo>
                <a:lnTo>
                  <a:pt x="2020" y="1159"/>
                </a:lnTo>
                <a:lnTo>
                  <a:pt x="2064" y="1184"/>
                </a:lnTo>
                <a:lnTo>
                  <a:pt x="2028" y="1151"/>
                </a:lnTo>
                <a:lnTo>
                  <a:pt x="1988" y="1121"/>
                </a:lnTo>
                <a:lnTo>
                  <a:pt x="1944" y="1096"/>
                </a:lnTo>
                <a:lnTo>
                  <a:pt x="1898" y="1075"/>
                </a:lnTo>
                <a:lnTo>
                  <a:pt x="1850" y="1061"/>
                </a:lnTo>
                <a:lnTo>
                  <a:pt x="1798" y="1052"/>
                </a:lnTo>
                <a:lnTo>
                  <a:pt x="1745" y="1049"/>
                </a:lnTo>
                <a:close/>
                <a:moveTo>
                  <a:pt x="1745" y="868"/>
                </a:moveTo>
                <a:lnTo>
                  <a:pt x="1809" y="871"/>
                </a:lnTo>
                <a:lnTo>
                  <a:pt x="1871" y="881"/>
                </a:lnTo>
                <a:lnTo>
                  <a:pt x="1931" y="897"/>
                </a:lnTo>
                <a:lnTo>
                  <a:pt x="1989" y="917"/>
                </a:lnTo>
                <a:lnTo>
                  <a:pt x="2043" y="943"/>
                </a:lnTo>
                <a:lnTo>
                  <a:pt x="2095" y="975"/>
                </a:lnTo>
                <a:lnTo>
                  <a:pt x="2142" y="1011"/>
                </a:lnTo>
                <a:lnTo>
                  <a:pt x="2187" y="1051"/>
                </a:lnTo>
                <a:lnTo>
                  <a:pt x="2227" y="1096"/>
                </a:lnTo>
                <a:lnTo>
                  <a:pt x="2263" y="1143"/>
                </a:lnTo>
                <a:lnTo>
                  <a:pt x="2295" y="1195"/>
                </a:lnTo>
                <a:lnTo>
                  <a:pt x="2321" y="1249"/>
                </a:lnTo>
                <a:lnTo>
                  <a:pt x="2343" y="1306"/>
                </a:lnTo>
                <a:lnTo>
                  <a:pt x="2357" y="1366"/>
                </a:lnTo>
                <a:lnTo>
                  <a:pt x="2367" y="1429"/>
                </a:lnTo>
                <a:lnTo>
                  <a:pt x="2370" y="1492"/>
                </a:lnTo>
                <a:lnTo>
                  <a:pt x="2367" y="1556"/>
                </a:lnTo>
                <a:lnTo>
                  <a:pt x="2357" y="1617"/>
                </a:lnTo>
                <a:lnTo>
                  <a:pt x="2343" y="1678"/>
                </a:lnTo>
                <a:lnTo>
                  <a:pt x="2321" y="1735"/>
                </a:lnTo>
                <a:lnTo>
                  <a:pt x="2295" y="1790"/>
                </a:lnTo>
                <a:lnTo>
                  <a:pt x="2263" y="1841"/>
                </a:lnTo>
                <a:lnTo>
                  <a:pt x="2227" y="1889"/>
                </a:lnTo>
                <a:lnTo>
                  <a:pt x="2187" y="1934"/>
                </a:lnTo>
                <a:lnTo>
                  <a:pt x="2142" y="1974"/>
                </a:lnTo>
                <a:lnTo>
                  <a:pt x="2095" y="2010"/>
                </a:lnTo>
                <a:lnTo>
                  <a:pt x="2043" y="2041"/>
                </a:lnTo>
                <a:lnTo>
                  <a:pt x="1989" y="2067"/>
                </a:lnTo>
                <a:lnTo>
                  <a:pt x="1931" y="2088"/>
                </a:lnTo>
                <a:lnTo>
                  <a:pt x="1871" y="2104"/>
                </a:lnTo>
                <a:lnTo>
                  <a:pt x="1809" y="2114"/>
                </a:lnTo>
                <a:lnTo>
                  <a:pt x="1745" y="2117"/>
                </a:lnTo>
                <a:lnTo>
                  <a:pt x="1681" y="2114"/>
                </a:lnTo>
                <a:lnTo>
                  <a:pt x="1620" y="2104"/>
                </a:lnTo>
                <a:lnTo>
                  <a:pt x="1559" y="2088"/>
                </a:lnTo>
                <a:lnTo>
                  <a:pt x="1502" y="2067"/>
                </a:lnTo>
                <a:lnTo>
                  <a:pt x="1448" y="2041"/>
                </a:lnTo>
                <a:lnTo>
                  <a:pt x="1396" y="2010"/>
                </a:lnTo>
                <a:lnTo>
                  <a:pt x="1348" y="1974"/>
                </a:lnTo>
                <a:lnTo>
                  <a:pt x="1304" y="1934"/>
                </a:lnTo>
                <a:lnTo>
                  <a:pt x="1264" y="1889"/>
                </a:lnTo>
                <a:lnTo>
                  <a:pt x="1227" y="1841"/>
                </a:lnTo>
                <a:lnTo>
                  <a:pt x="1196" y="1790"/>
                </a:lnTo>
                <a:lnTo>
                  <a:pt x="1169" y="1735"/>
                </a:lnTo>
                <a:lnTo>
                  <a:pt x="1148" y="1678"/>
                </a:lnTo>
                <a:lnTo>
                  <a:pt x="1133" y="1617"/>
                </a:lnTo>
                <a:lnTo>
                  <a:pt x="1124" y="1556"/>
                </a:lnTo>
                <a:lnTo>
                  <a:pt x="1120" y="1492"/>
                </a:lnTo>
                <a:lnTo>
                  <a:pt x="1124" y="1429"/>
                </a:lnTo>
                <a:lnTo>
                  <a:pt x="1133" y="1366"/>
                </a:lnTo>
                <a:lnTo>
                  <a:pt x="1148" y="1307"/>
                </a:lnTo>
                <a:lnTo>
                  <a:pt x="1169" y="1249"/>
                </a:lnTo>
                <a:lnTo>
                  <a:pt x="1196" y="1195"/>
                </a:lnTo>
                <a:lnTo>
                  <a:pt x="1227" y="1143"/>
                </a:lnTo>
                <a:lnTo>
                  <a:pt x="1264" y="1096"/>
                </a:lnTo>
                <a:lnTo>
                  <a:pt x="1304" y="1051"/>
                </a:lnTo>
                <a:lnTo>
                  <a:pt x="1348" y="1011"/>
                </a:lnTo>
                <a:lnTo>
                  <a:pt x="1396" y="975"/>
                </a:lnTo>
                <a:lnTo>
                  <a:pt x="1448" y="943"/>
                </a:lnTo>
                <a:lnTo>
                  <a:pt x="1502" y="917"/>
                </a:lnTo>
                <a:lnTo>
                  <a:pt x="1559" y="897"/>
                </a:lnTo>
                <a:lnTo>
                  <a:pt x="1620" y="881"/>
                </a:lnTo>
                <a:lnTo>
                  <a:pt x="1681" y="871"/>
                </a:lnTo>
                <a:lnTo>
                  <a:pt x="1745" y="868"/>
                </a:lnTo>
                <a:close/>
                <a:moveTo>
                  <a:pt x="1745" y="668"/>
                </a:moveTo>
                <a:lnTo>
                  <a:pt x="1671" y="671"/>
                </a:lnTo>
                <a:lnTo>
                  <a:pt x="1597" y="681"/>
                </a:lnTo>
                <a:lnTo>
                  <a:pt x="1526" y="698"/>
                </a:lnTo>
                <a:lnTo>
                  <a:pt x="1458" y="720"/>
                </a:lnTo>
                <a:lnTo>
                  <a:pt x="1392" y="747"/>
                </a:lnTo>
                <a:lnTo>
                  <a:pt x="1329" y="780"/>
                </a:lnTo>
                <a:lnTo>
                  <a:pt x="1270" y="819"/>
                </a:lnTo>
                <a:lnTo>
                  <a:pt x="1214" y="862"/>
                </a:lnTo>
                <a:lnTo>
                  <a:pt x="1162" y="909"/>
                </a:lnTo>
                <a:lnTo>
                  <a:pt x="1114" y="961"/>
                </a:lnTo>
                <a:lnTo>
                  <a:pt x="1072" y="1017"/>
                </a:lnTo>
                <a:lnTo>
                  <a:pt x="1032" y="1077"/>
                </a:lnTo>
                <a:lnTo>
                  <a:pt x="1000" y="1139"/>
                </a:lnTo>
                <a:lnTo>
                  <a:pt x="972" y="1205"/>
                </a:lnTo>
                <a:lnTo>
                  <a:pt x="950" y="1273"/>
                </a:lnTo>
                <a:lnTo>
                  <a:pt x="933" y="1344"/>
                </a:lnTo>
                <a:lnTo>
                  <a:pt x="923" y="1417"/>
                </a:lnTo>
                <a:lnTo>
                  <a:pt x="920" y="1491"/>
                </a:lnTo>
                <a:lnTo>
                  <a:pt x="923" y="1567"/>
                </a:lnTo>
                <a:lnTo>
                  <a:pt x="933" y="1640"/>
                </a:lnTo>
                <a:lnTo>
                  <a:pt x="950" y="1710"/>
                </a:lnTo>
                <a:lnTo>
                  <a:pt x="972" y="1779"/>
                </a:lnTo>
                <a:lnTo>
                  <a:pt x="1000" y="1845"/>
                </a:lnTo>
                <a:lnTo>
                  <a:pt x="1032" y="1907"/>
                </a:lnTo>
                <a:lnTo>
                  <a:pt x="1072" y="1967"/>
                </a:lnTo>
                <a:lnTo>
                  <a:pt x="1114" y="2023"/>
                </a:lnTo>
                <a:lnTo>
                  <a:pt x="1162" y="2074"/>
                </a:lnTo>
                <a:lnTo>
                  <a:pt x="1214" y="2122"/>
                </a:lnTo>
                <a:lnTo>
                  <a:pt x="1270" y="2164"/>
                </a:lnTo>
                <a:lnTo>
                  <a:pt x="1329" y="2204"/>
                </a:lnTo>
                <a:lnTo>
                  <a:pt x="1392" y="2236"/>
                </a:lnTo>
                <a:lnTo>
                  <a:pt x="1458" y="2264"/>
                </a:lnTo>
                <a:lnTo>
                  <a:pt x="1526" y="2286"/>
                </a:lnTo>
                <a:lnTo>
                  <a:pt x="1597" y="2303"/>
                </a:lnTo>
                <a:lnTo>
                  <a:pt x="1671" y="2313"/>
                </a:lnTo>
                <a:lnTo>
                  <a:pt x="1745" y="2316"/>
                </a:lnTo>
                <a:lnTo>
                  <a:pt x="1820" y="2313"/>
                </a:lnTo>
                <a:lnTo>
                  <a:pt x="1893" y="2303"/>
                </a:lnTo>
                <a:lnTo>
                  <a:pt x="1964" y="2286"/>
                </a:lnTo>
                <a:lnTo>
                  <a:pt x="2033" y="2264"/>
                </a:lnTo>
                <a:lnTo>
                  <a:pt x="2099" y="2236"/>
                </a:lnTo>
                <a:lnTo>
                  <a:pt x="2161" y="2204"/>
                </a:lnTo>
                <a:lnTo>
                  <a:pt x="2221" y="2164"/>
                </a:lnTo>
                <a:lnTo>
                  <a:pt x="2277" y="2122"/>
                </a:lnTo>
                <a:lnTo>
                  <a:pt x="2329" y="2074"/>
                </a:lnTo>
                <a:lnTo>
                  <a:pt x="2377" y="2023"/>
                </a:lnTo>
                <a:lnTo>
                  <a:pt x="2419" y="1967"/>
                </a:lnTo>
                <a:lnTo>
                  <a:pt x="2458" y="1907"/>
                </a:lnTo>
                <a:lnTo>
                  <a:pt x="2491" y="1845"/>
                </a:lnTo>
                <a:lnTo>
                  <a:pt x="2519" y="1779"/>
                </a:lnTo>
                <a:lnTo>
                  <a:pt x="2541" y="1710"/>
                </a:lnTo>
                <a:lnTo>
                  <a:pt x="2558" y="1640"/>
                </a:lnTo>
                <a:lnTo>
                  <a:pt x="2567" y="1567"/>
                </a:lnTo>
                <a:lnTo>
                  <a:pt x="2571" y="1491"/>
                </a:lnTo>
                <a:lnTo>
                  <a:pt x="2567" y="1417"/>
                </a:lnTo>
                <a:lnTo>
                  <a:pt x="2558" y="1344"/>
                </a:lnTo>
                <a:lnTo>
                  <a:pt x="2541" y="1273"/>
                </a:lnTo>
                <a:lnTo>
                  <a:pt x="2519" y="1205"/>
                </a:lnTo>
                <a:lnTo>
                  <a:pt x="2491" y="1139"/>
                </a:lnTo>
                <a:lnTo>
                  <a:pt x="2458" y="1077"/>
                </a:lnTo>
                <a:lnTo>
                  <a:pt x="2419" y="1017"/>
                </a:lnTo>
                <a:lnTo>
                  <a:pt x="2377" y="961"/>
                </a:lnTo>
                <a:lnTo>
                  <a:pt x="2329" y="909"/>
                </a:lnTo>
                <a:lnTo>
                  <a:pt x="2277" y="862"/>
                </a:lnTo>
                <a:lnTo>
                  <a:pt x="2221" y="819"/>
                </a:lnTo>
                <a:lnTo>
                  <a:pt x="2161" y="780"/>
                </a:lnTo>
                <a:lnTo>
                  <a:pt x="2099" y="747"/>
                </a:lnTo>
                <a:lnTo>
                  <a:pt x="2033" y="720"/>
                </a:lnTo>
                <a:lnTo>
                  <a:pt x="1964" y="698"/>
                </a:lnTo>
                <a:lnTo>
                  <a:pt x="1893" y="681"/>
                </a:lnTo>
                <a:lnTo>
                  <a:pt x="1820" y="671"/>
                </a:lnTo>
                <a:lnTo>
                  <a:pt x="1745" y="668"/>
                </a:lnTo>
                <a:close/>
                <a:moveTo>
                  <a:pt x="0" y="649"/>
                </a:moveTo>
                <a:lnTo>
                  <a:pt x="452" y="649"/>
                </a:lnTo>
                <a:lnTo>
                  <a:pt x="452" y="2147"/>
                </a:lnTo>
                <a:lnTo>
                  <a:pt x="0" y="2147"/>
                </a:lnTo>
                <a:lnTo>
                  <a:pt x="0" y="649"/>
                </a:lnTo>
                <a:close/>
                <a:moveTo>
                  <a:pt x="1302" y="0"/>
                </a:moveTo>
                <a:lnTo>
                  <a:pt x="2126" y="0"/>
                </a:lnTo>
                <a:lnTo>
                  <a:pt x="2162" y="3"/>
                </a:lnTo>
                <a:lnTo>
                  <a:pt x="2196" y="13"/>
                </a:lnTo>
                <a:lnTo>
                  <a:pt x="2227" y="28"/>
                </a:lnTo>
                <a:lnTo>
                  <a:pt x="2256" y="48"/>
                </a:lnTo>
                <a:lnTo>
                  <a:pt x="2279" y="71"/>
                </a:lnTo>
                <a:lnTo>
                  <a:pt x="2299" y="100"/>
                </a:lnTo>
                <a:lnTo>
                  <a:pt x="2314" y="130"/>
                </a:lnTo>
                <a:lnTo>
                  <a:pt x="2324" y="164"/>
                </a:lnTo>
                <a:lnTo>
                  <a:pt x="2327" y="200"/>
                </a:lnTo>
                <a:lnTo>
                  <a:pt x="2327" y="237"/>
                </a:lnTo>
                <a:lnTo>
                  <a:pt x="3228" y="237"/>
                </a:lnTo>
                <a:lnTo>
                  <a:pt x="3264" y="240"/>
                </a:lnTo>
                <a:lnTo>
                  <a:pt x="3298" y="250"/>
                </a:lnTo>
                <a:lnTo>
                  <a:pt x="3329" y="265"/>
                </a:lnTo>
                <a:lnTo>
                  <a:pt x="3357" y="285"/>
                </a:lnTo>
                <a:lnTo>
                  <a:pt x="3381" y="308"/>
                </a:lnTo>
                <a:lnTo>
                  <a:pt x="3400" y="337"/>
                </a:lnTo>
                <a:lnTo>
                  <a:pt x="3415" y="367"/>
                </a:lnTo>
                <a:lnTo>
                  <a:pt x="3425" y="401"/>
                </a:lnTo>
                <a:lnTo>
                  <a:pt x="3428" y="437"/>
                </a:lnTo>
                <a:lnTo>
                  <a:pt x="3428" y="2360"/>
                </a:lnTo>
                <a:lnTo>
                  <a:pt x="3425" y="2396"/>
                </a:lnTo>
                <a:lnTo>
                  <a:pt x="3415" y="2429"/>
                </a:lnTo>
                <a:lnTo>
                  <a:pt x="3400" y="2461"/>
                </a:lnTo>
                <a:lnTo>
                  <a:pt x="3381" y="2488"/>
                </a:lnTo>
                <a:lnTo>
                  <a:pt x="3357" y="2513"/>
                </a:lnTo>
                <a:lnTo>
                  <a:pt x="3329" y="2532"/>
                </a:lnTo>
                <a:lnTo>
                  <a:pt x="3298" y="2546"/>
                </a:lnTo>
                <a:lnTo>
                  <a:pt x="3264" y="2556"/>
                </a:lnTo>
                <a:lnTo>
                  <a:pt x="3228" y="2559"/>
                </a:lnTo>
                <a:lnTo>
                  <a:pt x="200" y="2559"/>
                </a:lnTo>
                <a:lnTo>
                  <a:pt x="164" y="2556"/>
                </a:lnTo>
                <a:lnTo>
                  <a:pt x="130" y="2546"/>
                </a:lnTo>
                <a:lnTo>
                  <a:pt x="99" y="2532"/>
                </a:lnTo>
                <a:lnTo>
                  <a:pt x="71" y="2513"/>
                </a:lnTo>
                <a:lnTo>
                  <a:pt x="47" y="2488"/>
                </a:lnTo>
                <a:lnTo>
                  <a:pt x="28" y="2461"/>
                </a:lnTo>
                <a:lnTo>
                  <a:pt x="13" y="2429"/>
                </a:lnTo>
                <a:lnTo>
                  <a:pt x="3" y="2396"/>
                </a:lnTo>
                <a:lnTo>
                  <a:pt x="0" y="2360"/>
                </a:lnTo>
                <a:lnTo>
                  <a:pt x="0" y="2297"/>
                </a:lnTo>
                <a:lnTo>
                  <a:pt x="527" y="2297"/>
                </a:lnTo>
                <a:lnTo>
                  <a:pt x="546" y="2295"/>
                </a:lnTo>
                <a:lnTo>
                  <a:pt x="564" y="2287"/>
                </a:lnTo>
                <a:lnTo>
                  <a:pt x="580" y="2276"/>
                </a:lnTo>
                <a:lnTo>
                  <a:pt x="591" y="2260"/>
                </a:lnTo>
                <a:lnTo>
                  <a:pt x="599" y="2243"/>
                </a:lnTo>
                <a:lnTo>
                  <a:pt x="601" y="2223"/>
                </a:lnTo>
                <a:lnTo>
                  <a:pt x="601" y="575"/>
                </a:lnTo>
                <a:lnTo>
                  <a:pt x="599" y="555"/>
                </a:lnTo>
                <a:lnTo>
                  <a:pt x="591" y="537"/>
                </a:lnTo>
                <a:lnTo>
                  <a:pt x="580" y="522"/>
                </a:lnTo>
                <a:lnTo>
                  <a:pt x="564" y="510"/>
                </a:lnTo>
                <a:lnTo>
                  <a:pt x="546" y="503"/>
                </a:lnTo>
                <a:lnTo>
                  <a:pt x="527" y="500"/>
                </a:lnTo>
                <a:lnTo>
                  <a:pt x="0" y="500"/>
                </a:lnTo>
                <a:lnTo>
                  <a:pt x="0" y="437"/>
                </a:lnTo>
                <a:lnTo>
                  <a:pt x="3" y="401"/>
                </a:lnTo>
                <a:lnTo>
                  <a:pt x="13" y="367"/>
                </a:lnTo>
                <a:lnTo>
                  <a:pt x="28" y="337"/>
                </a:lnTo>
                <a:lnTo>
                  <a:pt x="47" y="308"/>
                </a:lnTo>
                <a:lnTo>
                  <a:pt x="71" y="285"/>
                </a:lnTo>
                <a:lnTo>
                  <a:pt x="99" y="265"/>
                </a:lnTo>
                <a:lnTo>
                  <a:pt x="130" y="250"/>
                </a:lnTo>
                <a:lnTo>
                  <a:pt x="164" y="240"/>
                </a:lnTo>
                <a:lnTo>
                  <a:pt x="200" y="237"/>
                </a:lnTo>
                <a:lnTo>
                  <a:pt x="209" y="237"/>
                </a:lnTo>
                <a:lnTo>
                  <a:pt x="219" y="207"/>
                </a:lnTo>
                <a:lnTo>
                  <a:pt x="235" y="178"/>
                </a:lnTo>
                <a:lnTo>
                  <a:pt x="254" y="153"/>
                </a:lnTo>
                <a:lnTo>
                  <a:pt x="278" y="130"/>
                </a:lnTo>
                <a:lnTo>
                  <a:pt x="305" y="112"/>
                </a:lnTo>
                <a:lnTo>
                  <a:pt x="335" y="99"/>
                </a:lnTo>
                <a:lnTo>
                  <a:pt x="367" y="90"/>
                </a:lnTo>
                <a:lnTo>
                  <a:pt x="402" y="88"/>
                </a:lnTo>
                <a:lnTo>
                  <a:pt x="702" y="88"/>
                </a:lnTo>
                <a:lnTo>
                  <a:pt x="736" y="90"/>
                </a:lnTo>
                <a:lnTo>
                  <a:pt x="767" y="99"/>
                </a:lnTo>
                <a:lnTo>
                  <a:pt x="797" y="112"/>
                </a:lnTo>
                <a:lnTo>
                  <a:pt x="825" y="130"/>
                </a:lnTo>
                <a:lnTo>
                  <a:pt x="848" y="153"/>
                </a:lnTo>
                <a:lnTo>
                  <a:pt x="868" y="178"/>
                </a:lnTo>
                <a:lnTo>
                  <a:pt x="883" y="207"/>
                </a:lnTo>
                <a:lnTo>
                  <a:pt x="895" y="237"/>
                </a:lnTo>
                <a:lnTo>
                  <a:pt x="1101" y="237"/>
                </a:lnTo>
                <a:lnTo>
                  <a:pt x="1101" y="200"/>
                </a:lnTo>
                <a:lnTo>
                  <a:pt x="1105" y="164"/>
                </a:lnTo>
                <a:lnTo>
                  <a:pt x="1114" y="130"/>
                </a:lnTo>
                <a:lnTo>
                  <a:pt x="1129" y="100"/>
                </a:lnTo>
                <a:lnTo>
                  <a:pt x="1148" y="71"/>
                </a:lnTo>
                <a:lnTo>
                  <a:pt x="1172" y="48"/>
                </a:lnTo>
                <a:lnTo>
                  <a:pt x="1201" y="28"/>
                </a:lnTo>
                <a:lnTo>
                  <a:pt x="1232" y="13"/>
                </a:lnTo>
                <a:lnTo>
                  <a:pt x="1266" y="3"/>
                </a:lnTo>
                <a:lnTo>
                  <a:pt x="13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19" name="Group 87"/>
          <p:cNvGrpSpPr/>
          <p:nvPr/>
        </p:nvGrpSpPr>
        <p:grpSpPr>
          <a:xfrm>
            <a:off x="4773704" y="2924597"/>
            <a:ext cx="419142" cy="376109"/>
            <a:chOff x="3270126" y="2762664"/>
            <a:chExt cx="684000" cy="613776"/>
          </a:xfrm>
          <a:solidFill>
            <a:schemeClr val="bg1"/>
          </a:solidFill>
        </p:grpSpPr>
        <p:sp>
          <p:nvSpPr>
            <p:cNvPr id="28" name="Freeform 51"/>
            <p:cNvSpPr/>
            <p:nvPr/>
          </p:nvSpPr>
          <p:spPr bwMode="auto">
            <a:xfrm>
              <a:off x="3387901" y="2872777"/>
              <a:ext cx="294437" cy="55057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9" name="Freeform 52"/>
            <p:cNvSpPr/>
            <p:nvPr/>
          </p:nvSpPr>
          <p:spPr bwMode="auto">
            <a:xfrm>
              <a:off x="3387901" y="2976771"/>
              <a:ext cx="294437" cy="55057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0" name="Freeform 53"/>
            <p:cNvSpPr/>
            <p:nvPr/>
          </p:nvSpPr>
          <p:spPr bwMode="auto">
            <a:xfrm>
              <a:off x="3387901" y="3080767"/>
              <a:ext cx="178928" cy="57095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1" name="Freeform 54"/>
            <p:cNvSpPr/>
            <p:nvPr/>
          </p:nvSpPr>
          <p:spPr bwMode="auto">
            <a:xfrm>
              <a:off x="3270126" y="2762664"/>
              <a:ext cx="529987" cy="613776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2" name="Freeform 55"/>
            <p:cNvSpPr>
              <a:spLocks noEditPoints="1"/>
            </p:cNvSpPr>
            <p:nvPr/>
          </p:nvSpPr>
          <p:spPr bwMode="auto">
            <a:xfrm>
              <a:off x="3627980" y="2831994"/>
              <a:ext cx="326146" cy="438412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3" name="Freeform 56"/>
            <p:cNvSpPr/>
            <p:nvPr/>
          </p:nvSpPr>
          <p:spPr bwMode="auto">
            <a:xfrm>
              <a:off x="3369782" y="3184761"/>
              <a:ext cx="237815" cy="108074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22" name="Group 56"/>
          <p:cNvGrpSpPr/>
          <p:nvPr/>
        </p:nvGrpSpPr>
        <p:grpSpPr>
          <a:xfrm>
            <a:off x="8623306" y="2884611"/>
            <a:ext cx="419142" cy="376110"/>
            <a:chOff x="8367713" y="1762125"/>
            <a:chExt cx="376238" cy="327026"/>
          </a:xfrm>
          <a:solidFill>
            <a:schemeClr val="bg1"/>
          </a:solidFill>
        </p:grpSpPr>
        <p:sp>
          <p:nvSpPr>
            <p:cNvPr id="24" name="Freeform 34"/>
            <p:cNvSpPr/>
            <p:nvPr/>
          </p:nvSpPr>
          <p:spPr bwMode="auto">
            <a:xfrm>
              <a:off x="8475663" y="1762125"/>
              <a:ext cx="268288" cy="296863"/>
            </a:xfrm>
            <a:custGeom>
              <a:avLst/>
              <a:gdLst>
                <a:gd name="T0" fmla="*/ 455 w 2374"/>
                <a:gd name="T1" fmla="*/ 0 h 2614"/>
                <a:gd name="T2" fmla="*/ 468 w 2374"/>
                <a:gd name="T3" fmla="*/ 4 h 2614"/>
                <a:gd name="T4" fmla="*/ 2350 w 2374"/>
                <a:gd name="T5" fmla="*/ 903 h 2614"/>
                <a:gd name="T6" fmla="*/ 2362 w 2374"/>
                <a:gd name="T7" fmla="*/ 911 h 2614"/>
                <a:gd name="T8" fmla="*/ 2370 w 2374"/>
                <a:gd name="T9" fmla="*/ 921 h 2614"/>
                <a:gd name="T10" fmla="*/ 2374 w 2374"/>
                <a:gd name="T11" fmla="*/ 934 h 2614"/>
                <a:gd name="T12" fmla="*/ 2374 w 2374"/>
                <a:gd name="T13" fmla="*/ 948 h 2614"/>
                <a:gd name="T14" fmla="*/ 2370 w 2374"/>
                <a:gd name="T15" fmla="*/ 961 h 2614"/>
                <a:gd name="T16" fmla="*/ 1593 w 2374"/>
                <a:gd name="T17" fmla="*/ 2589 h 2614"/>
                <a:gd name="T18" fmla="*/ 1585 w 2374"/>
                <a:gd name="T19" fmla="*/ 2601 h 2614"/>
                <a:gd name="T20" fmla="*/ 1574 w 2374"/>
                <a:gd name="T21" fmla="*/ 2609 h 2614"/>
                <a:gd name="T22" fmla="*/ 1562 w 2374"/>
                <a:gd name="T23" fmla="*/ 2613 h 2614"/>
                <a:gd name="T24" fmla="*/ 1549 w 2374"/>
                <a:gd name="T25" fmla="*/ 2614 h 2614"/>
                <a:gd name="T26" fmla="*/ 1534 w 2374"/>
                <a:gd name="T27" fmla="*/ 2610 h 2614"/>
                <a:gd name="T28" fmla="*/ 1358 w 2374"/>
                <a:gd name="T29" fmla="*/ 2526 h 2614"/>
                <a:gd name="T30" fmla="*/ 1358 w 2374"/>
                <a:gd name="T31" fmla="*/ 1962 h 2614"/>
                <a:gd name="T32" fmla="*/ 1645 w 2374"/>
                <a:gd name="T33" fmla="*/ 2098 h 2614"/>
                <a:gd name="T34" fmla="*/ 2155 w 2374"/>
                <a:gd name="T35" fmla="*/ 1031 h 2614"/>
                <a:gd name="T36" fmla="*/ 524 w 2374"/>
                <a:gd name="T37" fmla="*/ 251 h 2614"/>
                <a:gd name="T38" fmla="*/ 224 w 2374"/>
                <a:gd name="T39" fmla="*/ 881 h 2614"/>
                <a:gd name="T40" fmla="*/ 0 w 2374"/>
                <a:gd name="T41" fmla="*/ 881 h 2614"/>
                <a:gd name="T42" fmla="*/ 410 w 2374"/>
                <a:gd name="T43" fmla="*/ 24 h 2614"/>
                <a:gd name="T44" fmla="*/ 417 w 2374"/>
                <a:gd name="T45" fmla="*/ 13 h 2614"/>
                <a:gd name="T46" fmla="*/ 429 w 2374"/>
                <a:gd name="T47" fmla="*/ 5 h 2614"/>
                <a:gd name="T48" fmla="*/ 442 w 2374"/>
                <a:gd name="T49" fmla="*/ 1 h 2614"/>
                <a:gd name="T50" fmla="*/ 455 w 2374"/>
                <a:gd name="T5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74" h="2614">
                  <a:moveTo>
                    <a:pt x="455" y="0"/>
                  </a:moveTo>
                  <a:lnTo>
                    <a:pt x="468" y="4"/>
                  </a:lnTo>
                  <a:lnTo>
                    <a:pt x="2350" y="903"/>
                  </a:lnTo>
                  <a:lnTo>
                    <a:pt x="2362" y="911"/>
                  </a:lnTo>
                  <a:lnTo>
                    <a:pt x="2370" y="921"/>
                  </a:lnTo>
                  <a:lnTo>
                    <a:pt x="2374" y="934"/>
                  </a:lnTo>
                  <a:lnTo>
                    <a:pt x="2374" y="948"/>
                  </a:lnTo>
                  <a:lnTo>
                    <a:pt x="2370" y="961"/>
                  </a:lnTo>
                  <a:lnTo>
                    <a:pt x="1593" y="2589"/>
                  </a:lnTo>
                  <a:lnTo>
                    <a:pt x="1585" y="2601"/>
                  </a:lnTo>
                  <a:lnTo>
                    <a:pt x="1574" y="2609"/>
                  </a:lnTo>
                  <a:lnTo>
                    <a:pt x="1562" y="2613"/>
                  </a:lnTo>
                  <a:lnTo>
                    <a:pt x="1549" y="2614"/>
                  </a:lnTo>
                  <a:lnTo>
                    <a:pt x="1534" y="2610"/>
                  </a:lnTo>
                  <a:lnTo>
                    <a:pt x="1358" y="2526"/>
                  </a:lnTo>
                  <a:lnTo>
                    <a:pt x="1358" y="1962"/>
                  </a:lnTo>
                  <a:lnTo>
                    <a:pt x="1645" y="2098"/>
                  </a:lnTo>
                  <a:lnTo>
                    <a:pt x="2155" y="1031"/>
                  </a:lnTo>
                  <a:lnTo>
                    <a:pt x="524" y="251"/>
                  </a:lnTo>
                  <a:lnTo>
                    <a:pt x="224" y="881"/>
                  </a:lnTo>
                  <a:lnTo>
                    <a:pt x="0" y="881"/>
                  </a:lnTo>
                  <a:lnTo>
                    <a:pt x="410" y="24"/>
                  </a:lnTo>
                  <a:lnTo>
                    <a:pt x="417" y="13"/>
                  </a:lnTo>
                  <a:lnTo>
                    <a:pt x="429" y="5"/>
                  </a:lnTo>
                  <a:lnTo>
                    <a:pt x="442" y="1"/>
                  </a:lnTo>
                  <a:lnTo>
                    <a:pt x="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8367713" y="1874838"/>
              <a:ext cx="246063" cy="214313"/>
            </a:xfrm>
            <a:custGeom>
              <a:avLst/>
              <a:gdLst>
                <a:gd name="T0" fmla="*/ 202 w 2173"/>
                <a:gd name="T1" fmla="*/ 1383 h 1892"/>
                <a:gd name="T2" fmla="*/ 517 w 2173"/>
                <a:gd name="T3" fmla="*/ 1380 h 1892"/>
                <a:gd name="T4" fmla="*/ 523 w 2173"/>
                <a:gd name="T5" fmla="*/ 1357 h 1892"/>
                <a:gd name="T6" fmla="*/ 535 w 2173"/>
                <a:gd name="T7" fmla="*/ 1316 h 1892"/>
                <a:gd name="T8" fmla="*/ 551 w 2173"/>
                <a:gd name="T9" fmla="*/ 1259 h 1892"/>
                <a:gd name="T10" fmla="*/ 572 w 2173"/>
                <a:gd name="T11" fmla="*/ 1190 h 1892"/>
                <a:gd name="T12" fmla="*/ 598 w 2173"/>
                <a:gd name="T13" fmla="*/ 1114 h 1892"/>
                <a:gd name="T14" fmla="*/ 628 w 2173"/>
                <a:gd name="T15" fmla="*/ 1034 h 1892"/>
                <a:gd name="T16" fmla="*/ 661 w 2173"/>
                <a:gd name="T17" fmla="*/ 952 h 1892"/>
                <a:gd name="T18" fmla="*/ 697 w 2173"/>
                <a:gd name="T19" fmla="*/ 875 h 1892"/>
                <a:gd name="T20" fmla="*/ 737 w 2173"/>
                <a:gd name="T21" fmla="*/ 804 h 1892"/>
                <a:gd name="T22" fmla="*/ 778 w 2173"/>
                <a:gd name="T23" fmla="*/ 743 h 1892"/>
                <a:gd name="T24" fmla="*/ 822 w 2173"/>
                <a:gd name="T25" fmla="*/ 697 h 1892"/>
                <a:gd name="T26" fmla="*/ 867 w 2173"/>
                <a:gd name="T27" fmla="*/ 668 h 1892"/>
                <a:gd name="T28" fmla="*/ 913 w 2173"/>
                <a:gd name="T29" fmla="*/ 662 h 1892"/>
                <a:gd name="T30" fmla="*/ 960 w 2173"/>
                <a:gd name="T31" fmla="*/ 680 h 1892"/>
                <a:gd name="T32" fmla="*/ 1019 w 2173"/>
                <a:gd name="T33" fmla="*/ 737 h 1892"/>
                <a:gd name="T34" fmla="*/ 1081 w 2173"/>
                <a:gd name="T35" fmla="*/ 819 h 1892"/>
                <a:gd name="T36" fmla="*/ 1135 w 2173"/>
                <a:gd name="T37" fmla="*/ 907 h 1892"/>
                <a:gd name="T38" fmla="*/ 1181 w 2173"/>
                <a:gd name="T39" fmla="*/ 998 h 1892"/>
                <a:gd name="T40" fmla="*/ 1220 w 2173"/>
                <a:gd name="T41" fmla="*/ 1088 h 1892"/>
                <a:gd name="T42" fmla="*/ 1250 w 2173"/>
                <a:gd name="T43" fmla="*/ 1172 h 1892"/>
                <a:gd name="T44" fmla="*/ 1274 w 2173"/>
                <a:gd name="T45" fmla="*/ 1247 h 1892"/>
                <a:gd name="T46" fmla="*/ 1291 w 2173"/>
                <a:gd name="T47" fmla="*/ 1310 h 1892"/>
                <a:gd name="T48" fmla="*/ 1302 w 2173"/>
                <a:gd name="T49" fmla="*/ 1355 h 1892"/>
                <a:gd name="T50" fmla="*/ 1308 w 2173"/>
                <a:gd name="T51" fmla="*/ 1380 h 1892"/>
                <a:gd name="T52" fmla="*/ 1309 w 2173"/>
                <a:gd name="T53" fmla="*/ 1380 h 1892"/>
                <a:gd name="T54" fmla="*/ 1314 w 2173"/>
                <a:gd name="T55" fmla="*/ 1356 h 1892"/>
                <a:gd name="T56" fmla="*/ 1326 w 2173"/>
                <a:gd name="T57" fmla="*/ 1315 h 1892"/>
                <a:gd name="T58" fmla="*/ 1343 w 2173"/>
                <a:gd name="T59" fmla="*/ 1260 h 1892"/>
                <a:gd name="T60" fmla="*/ 1365 w 2173"/>
                <a:gd name="T61" fmla="*/ 1197 h 1892"/>
                <a:gd name="T62" fmla="*/ 1393 w 2173"/>
                <a:gd name="T63" fmla="*/ 1131 h 1892"/>
                <a:gd name="T64" fmla="*/ 1426 w 2173"/>
                <a:gd name="T65" fmla="*/ 1068 h 1892"/>
                <a:gd name="T66" fmla="*/ 1466 w 2173"/>
                <a:gd name="T67" fmla="*/ 1012 h 1892"/>
                <a:gd name="T68" fmla="*/ 1511 w 2173"/>
                <a:gd name="T69" fmla="*/ 971 h 1892"/>
                <a:gd name="T70" fmla="*/ 1561 w 2173"/>
                <a:gd name="T71" fmla="*/ 946 h 1892"/>
                <a:gd name="T72" fmla="*/ 1610 w 2173"/>
                <a:gd name="T73" fmla="*/ 945 h 1892"/>
                <a:gd name="T74" fmla="*/ 1655 w 2173"/>
                <a:gd name="T75" fmla="*/ 966 h 1892"/>
                <a:gd name="T76" fmla="*/ 1696 w 2173"/>
                <a:gd name="T77" fmla="*/ 1006 h 1892"/>
                <a:gd name="T78" fmla="*/ 1735 w 2173"/>
                <a:gd name="T79" fmla="*/ 1061 h 1892"/>
                <a:gd name="T80" fmla="*/ 1771 w 2173"/>
                <a:gd name="T81" fmla="*/ 1126 h 1892"/>
                <a:gd name="T82" fmla="*/ 1803 w 2173"/>
                <a:gd name="T83" fmla="*/ 1199 h 1892"/>
                <a:gd name="T84" fmla="*/ 1835 w 2173"/>
                <a:gd name="T85" fmla="*/ 1273 h 1892"/>
                <a:gd name="T86" fmla="*/ 1863 w 2173"/>
                <a:gd name="T87" fmla="*/ 1347 h 1892"/>
                <a:gd name="T88" fmla="*/ 2009 w 2173"/>
                <a:gd name="T89" fmla="*/ 1383 h 1892"/>
                <a:gd name="T90" fmla="*/ 202 w 2173"/>
                <a:gd name="T91" fmla="*/ 200 h 1892"/>
                <a:gd name="T92" fmla="*/ 2129 w 2173"/>
                <a:gd name="T93" fmla="*/ 0 h 1892"/>
                <a:gd name="T94" fmla="*/ 2155 w 2173"/>
                <a:gd name="T95" fmla="*/ 8 h 1892"/>
                <a:gd name="T96" fmla="*/ 2171 w 2173"/>
                <a:gd name="T97" fmla="*/ 30 h 1892"/>
                <a:gd name="T98" fmla="*/ 2173 w 2173"/>
                <a:gd name="T99" fmla="*/ 1848 h 1892"/>
                <a:gd name="T100" fmla="*/ 2165 w 2173"/>
                <a:gd name="T101" fmla="*/ 1874 h 1892"/>
                <a:gd name="T102" fmla="*/ 2143 w 2173"/>
                <a:gd name="T103" fmla="*/ 1890 h 1892"/>
                <a:gd name="T104" fmla="*/ 44 w 2173"/>
                <a:gd name="T105" fmla="*/ 1892 h 1892"/>
                <a:gd name="T106" fmla="*/ 18 w 2173"/>
                <a:gd name="T107" fmla="*/ 1884 h 1892"/>
                <a:gd name="T108" fmla="*/ 2 w 2173"/>
                <a:gd name="T109" fmla="*/ 1861 h 1892"/>
                <a:gd name="T110" fmla="*/ 0 w 2173"/>
                <a:gd name="T111" fmla="*/ 44 h 1892"/>
                <a:gd name="T112" fmla="*/ 8 w 2173"/>
                <a:gd name="T113" fmla="*/ 18 h 1892"/>
                <a:gd name="T114" fmla="*/ 31 w 2173"/>
                <a:gd name="T115" fmla="*/ 2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3" h="1892">
                  <a:moveTo>
                    <a:pt x="202" y="200"/>
                  </a:moveTo>
                  <a:lnTo>
                    <a:pt x="202" y="1383"/>
                  </a:lnTo>
                  <a:lnTo>
                    <a:pt x="516" y="1383"/>
                  </a:lnTo>
                  <a:lnTo>
                    <a:pt x="517" y="1380"/>
                  </a:lnTo>
                  <a:lnTo>
                    <a:pt x="519" y="1371"/>
                  </a:lnTo>
                  <a:lnTo>
                    <a:pt x="523" y="1357"/>
                  </a:lnTo>
                  <a:lnTo>
                    <a:pt x="528" y="1338"/>
                  </a:lnTo>
                  <a:lnTo>
                    <a:pt x="535" y="1316"/>
                  </a:lnTo>
                  <a:lnTo>
                    <a:pt x="542" y="1289"/>
                  </a:lnTo>
                  <a:lnTo>
                    <a:pt x="551" y="1259"/>
                  </a:lnTo>
                  <a:lnTo>
                    <a:pt x="561" y="1226"/>
                  </a:lnTo>
                  <a:lnTo>
                    <a:pt x="572" y="1190"/>
                  </a:lnTo>
                  <a:lnTo>
                    <a:pt x="584" y="1153"/>
                  </a:lnTo>
                  <a:lnTo>
                    <a:pt x="598" y="1114"/>
                  </a:lnTo>
                  <a:lnTo>
                    <a:pt x="613" y="1074"/>
                  </a:lnTo>
                  <a:lnTo>
                    <a:pt x="628" y="1034"/>
                  </a:lnTo>
                  <a:lnTo>
                    <a:pt x="643" y="993"/>
                  </a:lnTo>
                  <a:lnTo>
                    <a:pt x="661" y="952"/>
                  </a:lnTo>
                  <a:lnTo>
                    <a:pt x="679" y="913"/>
                  </a:lnTo>
                  <a:lnTo>
                    <a:pt x="697" y="875"/>
                  </a:lnTo>
                  <a:lnTo>
                    <a:pt x="717" y="838"/>
                  </a:lnTo>
                  <a:lnTo>
                    <a:pt x="737" y="804"/>
                  </a:lnTo>
                  <a:lnTo>
                    <a:pt x="758" y="772"/>
                  </a:lnTo>
                  <a:lnTo>
                    <a:pt x="778" y="743"/>
                  </a:lnTo>
                  <a:lnTo>
                    <a:pt x="800" y="718"/>
                  </a:lnTo>
                  <a:lnTo>
                    <a:pt x="822" y="697"/>
                  </a:lnTo>
                  <a:lnTo>
                    <a:pt x="844" y="680"/>
                  </a:lnTo>
                  <a:lnTo>
                    <a:pt x="867" y="668"/>
                  </a:lnTo>
                  <a:lnTo>
                    <a:pt x="890" y="662"/>
                  </a:lnTo>
                  <a:lnTo>
                    <a:pt x="913" y="662"/>
                  </a:lnTo>
                  <a:lnTo>
                    <a:pt x="937" y="668"/>
                  </a:lnTo>
                  <a:lnTo>
                    <a:pt x="960" y="680"/>
                  </a:lnTo>
                  <a:lnTo>
                    <a:pt x="985" y="701"/>
                  </a:lnTo>
                  <a:lnTo>
                    <a:pt x="1019" y="737"/>
                  </a:lnTo>
                  <a:lnTo>
                    <a:pt x="1052" y="777"/>
                  </a:lnTo>
                  <a:lnTo>
                    <a:pt x="1081" y="819"/>
                  </a:lnTo>
                  <a:lnTo>
                    <a:pt x="1110" y="863"/>
                  </a:lnTo>
                  <a:lnTo>
                    <a:pt x="1135" y="907"/>
                  </a:lnTo>
                  <a:lnTo>
                    <a:pt x="1160" y="953"/>
                  </a:lnTo>
                  <a:lnTo>
                    <a:pt x="1181" y="998"/>
                  </a:lnTo>
                  <a:lnTo>
                    <a:pt x="1201" y="1044"/>
                  </a:lnTo>
                  <a:lnTo>
                    <a:pt x="1220" y="1088"/>
                  </a:lnTo>
                  <a:lnTo>
                    <a:pt x="1236" y="1130"/>
                  </a:lnTo>
                  <a:lnTo>
                    <a:pt x="1250" y="1172"/>
                  </a:lnTo>
                  <a:lnTo>
                    <a:pt x="1263" y="1211"/>
                  </a:lnTo>
                  <a:lnTo>
                    <a:pt x="1274" y="1247"/>
                  </a:lnTo>
                  <a:lnTo>
                    <a:pt x="1284" y="1280"/>
                  </a:lnTo>
                  <a:lnTo>
                    <a:pt x="1291" y="1310"/>
                  </a:lnTo>
                  <a:lnTo>
                    <a:pt x="1298" y="1335"/>
                  </a:lnTo>
                  <a:lnTo>
                    <a:pt x="1302" y="1355"/>
                  </a:lnTo>
                  <a:lnTo>
                    <a:pt x="1306" y="1370"/>
                  </a:lnTo>
                  <a:lnTo>
                    <a:pt x="1308" y="1380"/>
                  </a:lnTo>
                  <a:lnTo>
                    <a:pt x="1308" y="1383"/>
                  </a:lnTo>
                  <a:lnTo>
                    <a:pt x="1309" y="1380"/>
                  </a:lnTo>
                  <a:lnTo>
                    <a:pt x="1311" y="1371"/>
                  </a:lnTo>
                  <a:lnTo>
                    <a:pt x="1314" y="1356"/>
                  </a:lnTo>
                  <a:lnTo>
                    <a:pt x="1320" y="1337"/>
                  </a:lnTo>
                  <a:lnTo>
                    <a:pt x="1326" y="1315"/>
                  </a:lnTo>
                  <a:lnTo>
                    <a:pt x="1334" y="1288"/>
                  </a:lnTo>
                  <a:lnTo>
                    <a:pt x="1343" y="1260"/>
                  </a:lnTo>
                  <a:lnTo>
                    <a:pt x="1353" y="1229"/>
                  </a:lnTo>
                  <a:lnTo>
                    <a:pt x="1365" y="1197"/>
                  </a:lnTo>
                  <a:lnTo>
                    <a:pt x="1379" y="1164"/>
                  </a:lnTo>
                  <a:lnTo>
                    <a:pt x="1393" y="1131"/>
                  </a:lnTo>
                  <a:lnTo>
                    <a:pt x="1409" y="1099"/>
                  </a:lnTo>
                  <a:lnTo>
                    <a:pt x="1426" y="1068"/>
                  </a:lnTo>
                  <a:lnTo>
                    <a:pt x="1446" y="1039"/>
                  </a:lnTo>
                  <a:lnTo>
                    <a:pt x="1466" y="1012"/>
                  </a:lnTo>
                  <a:lnTo>
                    <a:pt x="1488" y="990"/>
                  </a:lnTo>
                  <a:lnTo>
                    <a:pt x="1511" y="971"/>
                  </a:lnTo>
                  <a:lnTo>
                    <a:pt x="1535" y="955"/>
                  </a:lnTo>
                  <a:lnTo>
                    <a:pt x="1561" y="946"/>
                  </a:lnTo>
                  <a:lnTo>
                    <a:pt x="1586" y="942"/>
                  </a:lnTo>
                  <a:lnTo>
                    <a:pt x="1610" y="945"/>
                  </a:lnTo>
                  <a:lnTo>
                    <a:pt x="1633" y="953"/>
                  </a:lnTo>
                  <a:lnTo>
                    <a:pt x="1655" y="966"/>
                  </a:lnTo>
                  <a:lnTo>
                    <a:pt x="1676" y="985"/>
                  </a:lnTo>
                  <a:lnTo>
                    <a:pt x="1696" y="1006"/>
                  </a:lnTo>
                  <a:lnTo>
                    <a:pt x="1716" y="1033"/>
                  </a:lnTo>
                  <a:lnTo>
                    <a:pt x="1735" y="1061"/>
                  </a:lnTo>
                  <a:lnTo>
                    <a:pt x="1753" y="1093"/>
                  </a:lnTo>
                  <a:lnTo>
                    <a:pt x="1771" y="1126"/>
                  </a:lnTo>
                  <a:lnTo>
                    <a:pt x="1787" y="1162"/>
                  </a:lnTo>
                  <a:lnTo>
                    <a:pt x="1803" y="1199"/>
                  </a:lnTo>
                  <a:lnTo>
                    <a:pt x="1819" y="1235"/>
                  </a:lnTo>
                  <a:lnTo>
                    <a:pt x="1835" y="1273"/>
                  </a:lnTo>
                  <a:lnTo>
                    <a:pt x="1849" y="1311"/>
                  </a:lnTo>
                  <a:lnTo>
                    <a:pt x="1863" y="1347"/>
                  </a:lnTo>
                  <a:lnTo>
                    <a:pt x="1877" y="1383"/>
                  </a:lnTo>
                  <a:lnTo>
                    <a:pt x="2009" y="1383"/>
                  </a:lnTo>
                  <a:lnTo>
                    <a:pt x="2009" y="200"/>
                  </a:lnTo>
                  <a:lnTo>
                    <a:pt x="202" y="200"/>
                  </a:lnTo>
                  <a:close/>
                  <a:moveTo>
                    <a:pt x="44" y="0"/>
                  </a:moveTo>
                  <a:lnTo>
                    <a:pt x="2129" y="0"/>
                  </a:lnTo>
                  <a:lnTo>
                    <a:pt x="2143" y="2"/>
                  </a:lnTo>
                  <a:lnTo>
                    <a:pt x="2155" y="8"/>
                  </a:lnTo>
                  <a:lnTo>
                    <a:pt x="2165" y="18"/>
                  </a:lnTo>
                  <a:lnTo>
                    <a:pt x="2171" y="30"/>
                  </a:lnTo>
                  <a:lnTo>
                    <a:pt x="2173" y="44"/>
                  </a:lnTo>
                  <a:lnTo>
                    <a:pt x="2173" y="1848"/>
                  </a:lnTo>
                  <a:lnTo>
                    <a:pt x="2171" y="1861"/>
                  </a:lnTo>
                  <a:lnTo>
                    <a:pt x="2165" y="1874"/>
                  </a:lnTo>
                  <a:lnTo>
                    <a:pt x="2155" y="1884"/>
                  </a:lnTo>
                  <a:lnTo>
                    <a:pt x="2143" y="1890"/>
                  </a:lnTo>
                  <a:lnTo>
                    <a:pt x="2129" y="1892"/>
                  </a:lnTo>
                  <a:lnTo>
                    <a:pt x="44" y="1892"/>
                  </a:lnTo>
                  <a:lnTo>
                    <a:pt x="31" y="1890"/>
                  </a:lnTo>
                  <a:lnTo>
                    <a:pt x="18" y="1884"/>
                  </a:lnTo>
                  <a:lnTo>
                    <a:pt x="8" y="1874"/>
                  </a:lnTo>
                  <a:lnTo>
                    <a:pt x="2" y="1861"/>
                  </a:lnTo>
                  <a:lnTo>
                    <a:pt x="0" y="1848"/>
                  </a:lnTo>
                  <a:lnTo>
                    <a:pt x="0" y="44"/>
                  </a:lnTo>
                  <a:lnTo>
                    <a:pt x="2" y="30"/>
                  </a:lnTo>
                  <a:lnTo>
                    <a:pt x="8" y="18"/>
                  </a:lnTo>
                  <a:lnTo>
                    <a:pt x="18" y="8"/>
                  </a:lnTo>
                  <a:lnTo>
                    <a:pt x="31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6" name="Freeform 36"/>
            <p:cNvSpPr/>
            <p:nvPr/>
          </p:nvSpPr>
          <p:spPr bwMode="auto">
            <a:xfrm>
              <a:off x="8407401" y="1909763"/>
              <a:ext cx="33338" cy="33338"/>
            </a:xfrm>
            <a:custGeom>
              <a:avLst/>
              <a:gdLst>
                <a:gd name="T0" fmla="*/ 148 w 295"/>
                <a:gd name="T1" fmla="*/ 0 h 295"/>
                <a:gd name="T2" fmla="*/ 177 w 295"/>
                <a:gd name="T3" fmla="*/ 3 h 295"/>
                <a:gd name="T4" fmla="*/ 206 w 295"/>
                <a:gd name="T5" fmla="*/ 11 h 295"/>
                <a:gd name="T6" fmla="*/ 230 w 295"/>
                <a:gd name="T7" fmla="*/ 25 h 295"/>
                <a:gd name="T8" fmla="*/ 253 w 295"/>
                <a:gd name="T9" fmla="*/ 42 h 295"/>
                <a:gd name="T10" fmla="*/ 270 w 295"/>
                <a:gd name="T11" fmla="*/ 65 h 295"/>
                <a:gd name="T12" fmla="*/ 284 w 295"/>
                <a:gd name="T13" fmla="*/ 89 h 295"/>
                <a:gd name="T14" fmla="*/ 292 w 295"/>
                <a:gd name="T15" fmla="*/ 118 h 295"/>
                <a:gd name="T16" fmla="*/ 295 w 295"/>
                <a:gd name="T17" fmla="*/ 147 h 295"/>
                <a:gd name="T18" fmla="*/ 292 w 295"/>
                <a:gd name="T19" fmla="*/ 177 h 295"/>
                <a:gd name="T20" fmla="*/ 284 w 295"/>
                <a:gd name="T21" fmla="*/ 204 h 295"/>
                <a:gd name="T22" fmla="*/ 270 w 295"/>
                <a:gd name="T23" fmla="*/ 230 h 295"/>
                <a:gd name="T24" fmla="*/ 253 w 295"/>
                <a:gd name="T25" fmla="*/ 252 h 295"/>
                <a:gd name="T26" fmla="*/ 230 w 295"/>
                <a:gd name="T27" fmla="*/ 269 h 295"/>
                <a:gd name="T28" fmla="*/ 206 w 295"/>
                <a:gd name="T29" fmla="*/ 284 h 295"/>
                <a:gd name="T30" fmla="*/ 177 w 295"/>
                <a:gd name="T31" fmla="*/ 292 h 295"/>
                <a:gd name="T32" fmla="*/ 148 w 295"/>
                <a:gd name="T33" fmla="*/ 295 h 295"/>
                <a:gd name="T34" fmla="*/ 118 w 295"/>
                <a:gd name="T35" fmla="*/ 292 h 295"/>
                <a:gd name="T36" fmla="*/ 91 w 295"/>
                <a:gd name="T37" fmla="*/ 284 h 295"/>
                <a:gd name="T38" fmla="*/ 65 w 295"/>
                <a:gd name="T39" fmla="*/ 269 h 295"/>
                <a:gd name="T40" fmla="*/ 44 w 295"/>
                <a:gd name="T41" fmla="*/ 252 h 295"/>
                <a:gd name="T42" fmla="*/ 26 w 295"/>
                <a:gd name="T43" fmla="*/ 230 h 295"/>
                <a:gd name="T44" fmla="*/ 12 w 295"/>
                <a:gd name="T45" fmla="*/ 204 h 295"/>
                <a:gd name="T46" fmla="*/ 3 w 295"/>
                <a:gd name="T47" fmla="*/ 177 h 295"/>
                <a:gd name="T48" fmla="*/ 0 w 295"/>
                <a:gd name="T49" fmla="*/ 147 h 295"/>
                <a:gd name="T50" fmla="*/ 3 w 295"/>
                <a:gd name="T51" fmla="*/ 118 h 295"/>
                <a:gd name="T52" fmla="*/ 12 w 295"/>
                <a:gd name="T53" fmla="*/ 89 h 295"/>
                <a:gd name="T54" fmla="*/ 26 w 295"/>
                <a:gd name="T55" fmla="*/ 65 h 295"/>
                <a:gd name="T56" fmla="*/ 44 w 295"/>
                <a:gd name="T57" fmla="*/ 42 h 295"/>
                <a:gd name="T58" fmla="*/ 65 w 295"/>
                <a:gd name="T59" fmla="*/ 25 h 295"/>
                <a:gd name="T60" fmla="*/ 91 w 295"/>
                <a:gd name="T61" fmla="*/ 11 h 295"/>
                <a:gd name="T62" fmla="*/ 118 w 295"/>
                <a:gd name="T63" fmla="*/ 3 h 295"/>
                <a:gd name="T64" fmla="*/ 148 w 295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95">
                  <a:moveTo>
                    <a:pt x="148" y="0"/>
                  </a:moveTo>
                  <a:lnTo>
                    <a:pt x="177" y="3"/>
                  </a:lnTo>
                  <a:lnTo>
                    <a:pt x="206" y="11"/>
                  </a:lnTo>
                  <a:lnTo>
                    <a:pt x="230" y="25"/>
                  </a:lnTo>
                  <a:lnTo>
                    <a:pt x="253" y="42"/>
                  </a:lnTo>
                  <a:lnTo>
                    <a:pt x="270" y="65"/>
                  </a:lnTo>
                  <a:lnTo>
                    <a:pt x="284" y="89"/>
                  </a:lnTo>
                  <a:lnTo>
                    <a:pt x="292" y="118"/>
                  </a:lnTo>
                  <a:lnTo>
                    <a:pt x="295" y="147"/>
                  </a:lnTo>
                  <a:lnTo>
                    <a:pt x="292" y="177"/>
                  </a:lnTo>
                  <a:lnTo>
                    <a:pt x="284" y="204"/>
                  </a:lnTo>
                  <a:lnTo>
                    <a:pt x="270" y="230"/>
                  </a:lnTo>
                  <a:lnTo>
                    <a:pt x="253" y="252"/>
                  </a:lnTo>
                  <a:lnTo>
                    <a:pt x="230" y="269"/>
                  </a:lnTo>
                  <a:lnTo>
                    <a:pt x="206" y="284"/>
                  </a:lnTo>
                  <a:lnTo>
                    <a:pt x="177" y="292"/>
                  </a:lnTo>
                  <a:lnTo>
                    <a:pt x="148" y="295"/>
                  </a:lnTo>
                  <a:lnTo>
                    <a:pt x="118" y="292"/>
                  </a:lnTo>
                  <a:lnTo>
                    <a:pt x="91" y="284"/>
                  </a:lnTo>
                  <a:lnTo>
                    <a:pt x="65" y="269"/>
                  </a:lnTo>
                  <a:lnTo>
                    <a:pt x="44" y="252"/>
                  </a:lnTo>
                  <a:lnTo>
                    <a:pt x="26" y="230"/>
                  </a:lnTo>
                  <a:lnTo>
                    <a:pt x="12" y="204"/>
                  </a:lnTo>
                  <a:lnTo>
                    <a:pt x="3" y="177"/>
                  </a:lnTo>
                  <a:lnTo>
                    <a:pt x="0" y="147"/>
                  </a:lnTo>
                  <a:lnTo>
                    <a:pt x="3" y="118"/>
                  </a:lnTo>
                  <a:lnTo>
                    <a:pt x="12" y="89"/>
                  </a:lnTo>
                  <a:lnTo>
                    <a:pt x="26" y="65"/>
                  </a:lnTo>
                  <a:lnTo>
                    <a:pt x="44" y="42"/>
                  </a:lnTo>
                  <a:lnTo>
                    <a:pt x="65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7" name="Freeform 37"/>
            <p:cNvSpPr/>
            <p:nvPr/>
          </p:nvSpPr>
          <p:spPr bwMode="auto">
            <a:xfrm>
              <a:off x="8512176" y="1912938"/>
              <a:ext cx="69850" cy="26988"/>
            </a:xfrm>
            <a:custGeom>
              <a:avLst/>
              <a:gdLst>
                <a:gd name="T0" fmla="*/ 223 w 608"/>
                <a:gd name="T1" fmla="*/ 0 h 237"/>
                <a:gd name="T2" fmla="*/ 251 w 608"/>
                <a:gd name="T3" fmla="*/ 0 h 237"/>
                <a:gd name="T4" fmla="*/ 270 w 608"/>
                <a:gd name="T5" fmla="*/ 2 h 237"/>
                <a:gd name="T6" fmla="*/ 287 w 608"/>
                <a:gd name="T7" fmla="*/ 9 h 237"/>
                <a:gd name="T8" fmla="*/ 300 w 608"/>
                <a:gd name="T9" fmla="*/ 21 h 237"/>
                <a:gd name="T10" fmla="*/ 334 w 608"/>
                <a:gd name="T11" fmla="*/ 9 h 237"/>
                <a:gd name="T12" fmla="*/ 371 w 608"/>
                <a:gd name="T13" fmla="*/ 2 h 237"/>
                <a:gd name="T14" fmla="*/ 411 w 608"/>
                <a:gd name="T15" fmla="*/ 0 h 237"/>
                <a:gd name="T16" fmla="*/ 446 w 608"/>
                <a:gd name="T17" fmla="*/ 2 h 237"/>
                <a:gd name="T18" fmla="*/ 479 w 608"/>
                <a:gd name="T19" fmla="*/ 7 h 237"/>
                <a:gd name="T20" fmla="*/ 510 w 608"/>
                <a:gd name="T21" fmla="*/ 16 h 237"/>
                <a:gd name="T22" fmla="*/ 537 w 608"/>
                <a:gd name="T23" fmla="*/ 28 h 237"/>
                <a:gd name="T24" fmla="*/ 562 w 608"/>
                <a:gd name="T25" fmla="*/ 42 h 237"/>
                <a:gd name="T26" fmla="*/ 581 w 608"/>
                <a:gd name="T27" fmla="*/ 59 h 237"/>
                <a:gd name="T28" fmla="*/ 595 w 608"/>
                <a:gd name="T29" fmla="*/ 78 h 237"/>
                <a:gd name="T30" fmla="*/ 605 w 608"/>
                <a:gd name="T31" fmla="*/ 98 h 237"/>
                <a:gd name="T32" fmla="*/ 608 w 608"/>
                <a:gd name="T33" fmla="*/ 119 h 237"/>
                <a:gd name="T34" fmla="*/ 605 w 608"/>
                <a:gd name="T35" fmla="*/ 140 h 237"/>
                <a:gd name="T36" fmla="*/ 595 w 608"/>
                <a:gd name="T37" fmla="*/ 160 h 237"/>
                <a:gd name="T38" fmla="*/ 581 w 608"/>
                <a:gd name="T39" fmla="*/ 178 h 237"/>
                <a:gd name="T40" fmla="*/ 562 w 608"/>
                <a:gd name="T41" fmla="*/ 196 h 237"/>
                <a:gd name="T42" fmla="*/ 537 w 608"/>
                <a:gd name="T43" fmla="*/ 210 h 237"/>
                <a:gd name="T44" fmla="*/ 510 w 608"/>
                <a:gd name="T45" fmla="*/ 221 h 237"/>
                <a:gd name="T46" fmla="*/ 479 w 608"/>
                <a:gd name="T47" fmla="*/ 230 h 237"/>
                <a:gd name="T48" fmla="*/ 446 w 608"/>
                <a:gd name="T49" fmla="*/ 235 h 237"/>
                <a:gd name="T50" fmla="*/ 411 w 608"/>
                <a:gd name="T51" fmla="*/ 237 h 237"/>
                <a:gd name="T52" fmla="*/ 380 w 608"/>
                <a:gd name="T53" fmla="*/ 235 h 237"/>
                <a:gd name="T54" fmla="*/ 350 w 608"/>
                <a:gd name="T55" fmla="*/ 231 h 237"/>
                <a:gd name="T56" fmla="*/ 323 w 608"/>
                <a:gd name="T57" fmla="*/ 224 h 237"/>
                <a:gd name="T58" fmla="*/ 297 w 608"/>
                <a:gd name="T59" fmla="*/ 215 h 237"/>
                <a:gd name="T60" fmla="*/ 269 w 608"/>
                <a:gd name="T61" fmla="*/ 220 h 237"/>
                <a:gd name="T62" fmla="*/ 238 w 608"/>
                <a:gd name="T63" fmla="*/ 223 h 237"/>
                <a:gd name="T64" fmla="*/ 205 w 608"/>
                <a:gd name="T65" fmla="*/ 224 h 237"/>
                <a:gd name="T66" fmla="*/ 169 w 608"/>
                <a:gd name="T67" fmla="*/ 223 h 237"/>
                <a:gd name="T68" fmla="*/ 133 w 608"/>
                <a:gd name="T69" fmla="*/ 219 h 237"/>
                <a:gd name="T70" fmla="*/ 102 w 608"/>
                <a:gd name="T71" fmla="*/ 213 h 237"/>
                <a:gd name="T72" fmla="*/ 73 w 608"/>
                <a:gd name="T73" fmla="*/ 205 h 237"/>
                <a:gd name="T74" fmla="*/ 48 w 608"/>
                <a:gd name="T75" fmla="*/ 195 h 237"/>
                <a:gd name="T76" fmla="*/ 27 w 608"/>
                <a:gd name="T77" fmla="*/ 183 h 237"/>
                <a:gd name="T78" fmla="*/ 12 w 608"/>
                <a:gd name="T79" fmla="*/ 170 h 237"/>
                <a:gd name="T80" fmla="*/ 3 w 608"/>
                <a:gd name="T81" fmla="*/ 157 h 237"/>
                <a:gd name="T82" fmla="*/ 0 w 608"/>
                <a:gd name="T83" fmla="*/ 142 h 237"/>
                <a:gd name="T84" fmla="*/ 3 w 608"/>
                <a:gd name="T85" fmla="*/ 128 h 237"/>
                <a:gd name="T86" fmla="*/ 11 w 608"/>
                <a:gd name="T87" fmla="*/ 115 h 237"/>
                <a:gd name="T88" fmla="*/ 25 w 608"/>
                <a:gd name="T89" fmla="*/ 103 h 237"/>
                <a:gd name="T90" fmla="*/ 44 w 608"/>
                <a:gd name="T91" fmla="*/ 92 h 237"/>
                <a:gd name="T92" fmla="*/ 66 w 608"/>
                <a:gd name="T93" fmla="*/ 83 h 237"/>
                <a:gd name="T94" fmla="*/ 92 w 608"/>
                <a:gd name="T95" fmla="*/ 74 h 237"/>
                <a:gd name="T96" fmla="*/ 121 w 608"/>
                <a:gd name="T97" fmla="*/ 67 h 237"/>
                <a:gd name="T98" fmla="*/ 154 w 608"/>
                <a:gd name="T99" fmla="*/ 63 h 237"/>
                <a:gd name="T100" fmla="*/ 158 w 608"/>
                <a:gd name="T101" fmla="*/ 46 h 237"/>
                <a:gd name="T102" fmla="*/ 165 w 608"/>
                <a:gd name="T103" fmla="*/ 31 h 237"/>
                <a:gd name="T104" fmla="*/ 176 w 608"/>
                <a:gd name="T105" fmla="*/ 18 h 237"/>
                <a:gd name="T106" fmla="*/ 189 w 608"/>
                <a:gd name="T107" fmla="*/ 8 h 237"/>
                <a:gd name="T108" fmla="*/ 205 w 608"/>
                <a:gd name="T109" fmla="*/ 2 h 237"/>
                <a:gd name="T110" fmla="*/ 223 w 608"/>
                <a:gd name="T1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8" h="237">
                  <a:moveTo>
                    <a:pt x="223" y="0"/>
                  </a:moveTo>
                  <a:lnTo>
                    <a:pt x="251" y="0"/>
                  </a:lnTo>
                  <a:lnTo>
                    <a:pt x="270" y="2"/>
                  </a:lnTo>
                  <a:lnTo>
                    <a:pt x="287" y="9"/>
                  </a:lnTo>
                  <a:lnTo>
                    <a:pt x="300" y="21"/>
                  </a:lnTo>
                  <a:lnTo>
                    <a:pt x="334" y="9"/>
                  </a:lnTo>
                  <a:lnTo>
                    <a:pt x="371" y="2"/>
                  </a:lnTo>
                  <a:lnTo>
                    <a:pt x="411" y="0"/>
                  </a:lnTo>
                  <a:lnTo>
                    <a:pt x="446" y="2"/>
                  </a:lnTo>
                  <a:lnTo>
                    <a:pt x="479" y="7"/>
                  </a:lnTo>
                  <a:lnTo>
                    <a:pt x="510" y="16"/>
                  </a:lnTo>
                  <a:lnTo>
                    <a:pt x="537" y="28"/>
                  </a:lnTo>
                  <a:lnTo>
                    <a:pt x="562" y="42"/>
                  </a:lnTo>
                  <a:lnTo>
                    <a:pt x="581" y="59"/>
                  </a:lnTo>
                  <a:lnTo>
                    <a:pt x="595" y="78"/>
                  </a:lnTo>
                  <a:lnTo>
                    <a:pt x="605" y="98"/>
                  </a:lnTo>
                  <a:lnTo>
                    <a:pt x="608" y="119"/>
                  </a:lnTo>
                  <a:lnTo>
                    <a:pt x="605" y="140"/>
                  </a:lnTo>
                  <a:lnTo>
                    <a:pt x="595" y="160"/>
                  </a:lnTo>
                  <a:lnTo>
                    <a:pt x="581" y="178"/>
                  </a:lnTo>
                  <a:lnTo>
                    <a:pt x="562" y="196"/>
                  </a:lnTo>
                  <a:lnTo>
                    <a:pt x="537" y="210"/>
                  </a:lnTo>
                  <a:lnTo>
                    <a:pt x="510" y="221"/>
                  </a:lnTo>
                  <a:lnTo>
                    <a:pt x="479" y="230"/>
                  </a:lnTo>
                  <a:lnTo>
                    <a:pt x="446" y="235"/>
                  </a:lnTo>
                  <a:lnTo>
                    <a:pt x="411" y="237"/>
                  </a:lnTo>
                  <a:lnTo>
                    <a:pt x="380" y="235"/>
                  </a:lnTo>
                  <a:lnTo>
                    <a:pt x="350" y="231"/>
                  </a:lnTo>
                  <a:lnTo>
                    <a:pt x="323" y="224"/>
                  </a:lnTo>
                  <a:lnTo>
                    <a:pt x="297" y="215"/>
                  </a:lnTo>
                  <a:lnTo>
                    <a:pt x="269" y="220"/>
                  </a:lnTo>
                  <a:lnTo>
                    <a:pt x="238" y="223"/>
                  </a:lnTo>
                  <a:lnTo>
                    <a:pt x="205" y="224"/>
                  </a:lnTo>
                  <a:lnTo>
                    <a:pt x="169" y="223"/>
                  </a:lnTo>
                  <a:lnTo>
                    <a:pt x="133" y="219"/>
                  </a:lnTo>
                  <a:lnTo>
                    <a:pt x="102" y="213"/>
                  </a:lnTo>
                  <a:lnTo>
                    <a:pt x="73" y="205"/>
                  </a:lnTo>
                  <a:lnTo>
                    <a:pt x="48" y="195"/>
                  </a:lnTo>
                  <a:lnTo>
                    <a:pt x="27" y="183"/>
                  </a:lnTo>
                  <a:lnTo>
                    <a:pt x="12" y="170"/>
                  </a:lnTo>
                  <a:lnTo>
                    <a:pt x="3" y="157"/>
                  </a:lnTo>
                  <a:lnTo>
                    <a:pt x="0" y="142"/>
                  </a:lnTo>
                  <a:lnTo>
                    <a:pt x="3" y="128"/>
                  </a:lnTo>
                  <a:lnTo>
                    <a:pt x="11" y="115"/>
                  </a:lnTo>
                  <a:lnTo>
                    <a:pt x="25" y="103"/>
                  </a:lnTo>
                  <a:lnTo>
                    <a:pt x="44" y="92"/>
                  </a:lnTo>
                  <a:lnTo>
                    <a:pt x="66" y="83"/>
                  </a:lnTo>
                  <a:lnTo>
                    <a:pt x="92" y="74"/>
                  </a:lnTo>
                  <a:lnTo>
                    <a:pt x="121" y="67"/>
                  </a:lnTo>
                  <a:lnTo>
                    <a:pt x="154" y="63"/>
                  </a:lnTo>
                  <a:lnTo>
                    <a:pt x="158" y="46"/>
                  </a:lnTo>
                  <a:lnTo>
                    <a:pt x="165" y="31"/>
                  </a:lnTo>
                  <a:lnTo>
                    <a:pt x="176" y="18"/>
                  </a:lnTo>
                  <a:lnTo>
                    <a:pt x="189" y="8"/>
                  </a:lnTo>
                  <a:lnTo>
                    <a:pt x="205" y="2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34" name="矩形 33"/>
          <p:cNvSpPr/>
          <p:nvPr/>
        </p:nvSpPr>
        <p:spPr>
          <a:xfrm>
            <a:off x="605885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77299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65808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泪滴形 5"/>
          <p:cNvSpPr/>
          <p:nvPr/>
        </p:nvSpPr>
        <p:spPr>
          <a:xfrm rot="5987161">
            <a:off x="1058556" y="2117414"/>
            <a:ext cx="1673408" cy="1673408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252495" y="2315751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rot="5914373">
            <a:off x="3646133" y="2121531"/>
            <a:ext cx="1673408" cy="1673408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40072" y="2319868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 rot="5650852">
            <a:off x="9256314" y="2121530"/>
            <a:ext cx="1673408" cy="1673408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50253" y="2319867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/>
        </p:nvSpPr>
        <p:spPr>
          <a:xfrm rot="5685060">
            <a:off x="6450041" y="2125709"/>
            <a:ext cx="1673408" cy="1673408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43980" y="2324046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28"/>
          <p:cNvSpPr>
            <a:spLocks noEditPoints="1"/>
          </p:cNvSpPr>
          <p:nvPr/>
        </p:nvSpPr>
        <p:spPr bwMode="auto">
          <a:xfrm>
            <a:off x="9807968" y="2560855"/>
            <a:ext cx="570099" cy="687472"/>
          </a:xfrm>
          <a:custGeom>
            <a:avLst/>
            <a:gdLst>
              <a:gd name="T0" fmla="*/ 1188 w 3060"/>
              <a:gd name="T1" fmla="*/ 1284 h 3691"/>
              <a:gd name="T2" fmla="*/ 1456 w 3060"/>
              <a:gd name="T3" fmla="*/ 1199 h 3691"/>
              <a:gd name="T4" fmla="*/ 1196 w 3060"/>
              <a:gd name="T5" fmla="*/ 2104 h 3691"/>
              <a:gd name="T6" fmla="*/ 1873 w 3060"/>
              <a:gd name="T7" fmla="*/ 2082 h 3691"/>
              <a:gd name="T8" fmla="*/ 1632 w 3060"/>
              <a:gd name="T9" fmla="*/ 961 h 3691"/>
              <a:gd name="T10" fmla="*/ 1772 w 3060"/>
              <a:gd name="T11" fmla="*/ 537 h 3691"/>
              <a:gd name="T12" fmla="*/ 2390 w 3060"/>
              <a:gd name="T13" fmla="*/ 987 h 3691"/>
              <a:gd name="T14" fmla="*/ 2513 w 3060"/>
              <a:gd name="T15" fmla="*/ 1764 h 3691"/>
              <a:gd name="T16" fmla="*/ 2063 w 3060"/>
              <a:gd name="T17" fmla="*/ 2382 h 3691"/>
              <a:gd name="T18" fmla="*/ 1287 w 3060"/>
              <a:gd name="T19" fmla="*/ 2504 h 3691"/>
              <a:gd name="T20" fmla="*/ 669 w 3060"/>
              <a:gd name="T21" fmla="*/ 2054 h 3691"/>
              <a:gd name="T22" fmla="*/ 547 w 3060"/>
              <a:gd name="T23" fmla="*/ 1278 h 3691"/>
              <a:gd name="T24" fmla="*/ 997 w 3060"/>
              <a:gd name="T25" fmla="*/ 661 h 3691"/>
              <a:gd name="T26" fmla="*/ 1346 w 3060"/>
              <a:gd name="T27" fmla="*/ 344 h 3691"/>
              <a:gd name="T28" fmla="*/ 601 w 3060"/>
              <a:gd name="T29" fmla="*/ 776 h 3691"/>
              <a:gd name="T30" fmla="*/ 342 w 3060"/>
              <a:gd name="T31" fmla="*/ 1614 h 3691"/>
              <a:gd name="T32" fmla="*/ 720 w 3060"/>
              <a:gd name="T33" fmla="*/ 2393 h 3691"/>
              <a:gd name="T34" fmla="*/ 1529 w 3060"/>
              <a:gd name="T35" fmla="*/ 2712 h 3691"/>
              <a:gd name="T36" fmla="*/ 2340 w 3060"/>
              <a:gd name="T37" fmla="*/ 2393 h 3691"/>
              <a:gd name="T38" fmla="*/ 2717 w 3060"/>
              <a:gd name="T39" fmla="*/ 1614 h 3691"/>
              <a:gd name="T40" fmla="*/ 2458 w 3060"/>
              <a:gd name="T41" fmla="*/ 776 h 3691"/>
              <a:gd name="T42" fmla="*/ 1714 w 3060"/>
              <a:gd name="T43" fmla="*/ 344 h 3691"/>
              <a:gd name="T44" fmla="*/ 1545 w 3060"/>
              <a:gd name="T45" fmla="*/ 144 h 3691"/>
              <a:gd name="T46" fmla="*/ 1814 w 3060"/>
              <a:gd name="T47" fmla="*/ 19 h 3691"/>
              <a:gd name="T48" fmla="*/ 1969 w 3060"/>
              <a:gd name="T49" fmla="*/ 157 h 3691"/>
              <a:gd name="T50" fmla="*/ 2248 w 3060"/>
              <a:gd name="T51" fmla="*/ 180 h 3691"/>
              <a:gd name="T52" fmla="*/ 2364 w 3060"/>
              <a:gd name="T53" fmla="*/ 326 h 3691"/>
              <a:gd name="T54" fmla="*/ 2608 w 3060"/>
              <a:gd name="T55" fmla="*/ 464 h 3691"/>
              <a:gd name="T56" fmla="*/ 2695 w 3060"/>
              <a:gd name="T57" fmla="*/ 612 h 3691"/>
              <a:gd name="T58" fmla="*/ 2861 w 3060"/>
              <a:gd name="T59" fmla="*/ 839 h 3691"/>
              <a:gd name="T60" fmla="*/ 2929 w 3060"/>
              <a:gd name="T61" fmla="*/ 991 h 3691"/>
              <a:gd name="T62" fmla="*/ 2985 w 3060"/>
              <a:gd name="T63" fmla="*/ 1267 h 3691"/>
              <a:gd name="T64" fmla="*/ 3046 w 3060"/>
              <a:gd name="T65" fmla="*/ 1451 h 3691"/>
              <a:gd name="T66" fmla="*/ 2955 w 3060"/>
              <a:gd name="T67" fmla="*/ 1718 h 3691"/>
              <a:gd name="T68" fmla="*/ 3003 w 3060"/>
              <a:gd name="T69" fmla="*/ 1922 h 3691"/>
              <a:gd name="T70" fmla="*/ 2804 w 3060"/>
              <a:gd name="T71" fmla="*/ 2114 h 3691"/>
              <a:gd name="T72" fmla="*/ 2817 w 3060"/>
              <a:gd name="T73" fmla="*/ 2348 h 3691"/>
              <a:gd name="T74" fmla="*/ 2558 w 3060"/>
              <a:gd name="T75" fmla="*/ 2436 h 3691"/>
              <a:gd name="T76" fmla="*/ 2501 w 3060"/>
              <a:gd name="T77" fmla="*/ 2703 h 3691"/>
              <a:gd name="T78" fmla="*/ 1829 w 3060"/>
              <a:gd name="T79" fmla="*/ 3688 h 3691"/>
              <a:gd name="T80" fmla="*/ 1335 w 3060"/>
              <a:gd name="T81" fmla="*/ 3646 h 3691"/>
              <a:gd name="T82" fmla="*/ 432 w 3060"/>
              <a:gd name="T83" fmla="*/ 3421 h 3691"/>
              <a:gd name="T84" fmla="*/ 462 w 3060"/>
              <a:gd name="T85" fmla="*/ 2603 h 3691"/>
              <a:gd name="T86" fmla="*/ 393 w 3060"/>
              <a:gd name="T87" fmla="*/ 2432 h 3691"/>
              <a:gd name="T88" fmla="*/ 197 w 3060"/>
              <a:gd name="T89" fmla="*/ 2230 h 3691"/>
              <a:gd name="T90" fmla="*/ 156 w 3060"/>
              <a:gd name="T91" fmla="*/ 2064 h 3691"/>
              <a:gd name="T92" fmla="*/ 61 w 3060"/>
              <a:gd name="T93" fmla="*/ 1797 h 3691"/>
              <a:gd name="T94" fmla="*/ 28 w 3060"/>
              <a:gd name="T95" fmla="*/ 1618 h 3691"/>
              <a:gd name="T96" fmla="*/ 76 w 3060"/>
              <a:gd name="T97" fmla="*/ 1341 h 3691"/>
              <a:gd name="T98" fmla="*/ 54 w 3060"/>
              <a:gd name="T99" fmla="*/ 1151 h 3691"/>
              <a:gd name="T100" fmla="*/ 225 w 3060"/>
              <a:gd name="T101" fmla="*/ 930 h 3691"/>
              <a:gd name="T102" fmla="*/ 228 w 3060"/>
              <a:gd name="T103" fmla="*/ 722 h 3691"/>
              <a:gd name="T104" fmla="*/ 472 w 3060"/>
              <a:gd name="T105" fmla="*/ 594 h 3691"/>
              <a:gd name="T106" fmla="*/ 527 w 3060"/>
              <a:gd name="T107" fmla="*/ 365 h 3691"/>
              <a:gd name="T108" fmla="*/ 799 w 3060"/>
              <a:gd name="T109" fmla="*/ 353 h 3691"/>
              <a:gd name="T110" fmla="*/ 928 w 3060"/>
              <a:gd name="T111" fmla="*/ 113 h 3691"/>
              <a:gd name="T112" fmla="*/ 1157 w 3060"/>
              <a:gd name="T113" fmla="*/ 161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60" h="3691">
                <a:moveTo>
                  <a:pt x="1537" y="894"/>
                </a:moveTo>
                <a:lnTo>
                  <a:pt x="1517" y="898"/>
                </a:lnTo>
                <a:lnTo>
                  <a:pt x="1499" y="906"/>
                </a:lnTo>
                <a:lnTo>
                  <a:pt x="1482" y="920"/>
                </a:lnTo>
                <a:lnTo>
                  <a:pt x="1209" y="1192"/>
                </a:lnTo>
                <a:lnTo>
                  <a:pt x="1197" y="1208"/>
                </a:lnTo>
                <a:lnTo>
                  <a:pt x="1188" y="1226"/>
                </a:lnTo>
                <a:lnTo>
                  <a:pt x="1185" y="1245"/>
                </a:lnTo>
                <a:lnTo>
                  <a:pt x="1185" y="1264"/>
                </a:lnTo>
                <a:lnTo>
                  <a:pt x="1188" y="1284"/>
                </a:lnTo>
                <a:lnTo>
                  <a:pt x="1197" y="1302"/>
                </a:lnTo>
                <a:lnTo>
                  <a:pt x="1209" y="1318"/>
                </a:lnTo>
                <a:lnTo>
                  <a:pt x="1226" y="1331"/>
                </a:lnTo>
                <a:lnTo>
                  <a:pt x="1243" y="1339"/>
                </a:lnTo>
                <a:lnTo>
                  <a:pt x="1263" y="1344"/>
                </a:lnTo>
                <a:lnTo>
                  <a:pt x="1283" y="1344"/>
                </a:lnTo>
                <a:lnTo>
                  <a:pt x="1302" y="1339"/>
                </a:lnTo>
                <a:lnTo>
                  <a:pt x="1320" y="1331"/>
                </a:lnTo>
                <a:lnTo>
                  <a:pt x="1336" y="1318"/>
                </a:lnTo>
                <a:lnTo>
                  <a:pt x="1456" y="1199"/>
                </a:lnTo>
                <a:lnTo>
                  <a:pt x="1456" y="1969"/>
                </a:lnTo>
                <a:lnTo>
                  <a:pt x="1273" y="1969"/>
                </a:lnTo>
                <a:lnTo>
                  <a:pt x="1249" y="1972"/>
                </a:lnTo>
                <a:lnTo>
                  <a:pt x="1227" y="1981"/>
                </a:lnTo>
                <a:lnTo>
                  <a:pt x="1209" y="1996"/>
                </a:lnTo>
                <a:lnTo>
                  <a:pt x="1196" y="2014"/>
                </a:lnTo>
                <a:lnTo>
                  <a:pt x="1187" y="2035"/>
                </a:lnTo>
                <a:lnTo>
                  <a:pt x="1183" y="2058"/>
                </a:lnTo>
                <a:lnTo>
                  <a:pt x="1187" y="2082"/>
                </a:lnTo>
                <a:lnTo>
                  <a:pt x="1196" y="2104"/>
                </a:lnTo>
                <a:lnTo>
                  <a:pt x="1209" y="2122"/>
                </a:lnTo>
                <a:lnTo>
                  <a:pt x="1227" y="2136"/>
                </a:lnTo>
                <a:lnTo>
                  <a:pt x="1249" y="2145"/>
                </a:lnTo>
                <a:lnTo>
                  <a:pt x="1273" y="2149"/>
                </a:lnTo>
                <a:lnTo>
                  <a:pt x="1787" y="2149"/>
                </a:lnTo>
                <a:lnTo>
                  <a:pt x="1811" y="2145"/>
                </a:lnTo>
                <a:lnTo>
                  <a:pt x="1832" y="2136"/>
                </a:lnTo>
                <a:lnTo>
                  <a:pt x="1850" y="2122"/>
                </a:lnTo>
                <a:lnTo>
                  <a:pt x="1864" y="2104"/>
                </a:lnTo>
                <a:lnTo>
                  <a:pt x="1873" y="2082"/>
                </a:lnTo>
                <a:lnTo>
                  <a:pt x="1876" y="2058"/>
                </a:lnTo>
                <a:lnTo>
                  <a:pt x="1873" y="2035"/>
                </a:lnTo>
                <a:lnTo>
                  <a:pt x="1864" y="2014"/>
                </a:lnTo>
                <a:lnTo>
                  <a:pt x="1850" y="1996"/>
                </a:lnTo>
                <a:lnTo>
                  <a:pt x="1832" y="1981"/>
                </a:lnTo>
                <a:lnTo>
                  <a:pt x="1811" y="1972"/>
                </a:lnTo>
                <a:lnTo>
                  <a:pt x="1787" y="1969"/>
                </a:lnTo>
                <a:lnTo>
                  <a:pt x="1634" y="1969"/>
                </a:lnTo>
                <a:lnTo>
                  <a:pt x="1634" y="983"/>
                </a:lnTo>
                <a:lnTo>
                  <a:pt x="1632" y="961"/>
                </a:lnTo>
                <a:lnTo>
                  <a:pt x="1624" y="942"/>
                </a:lnTo>
                <a:lnTo>
                  <a:pt x="1613" y="925"/>
                </a:lnTo>
                <a:lnTo>
                  <a:pt x="1597" y="910"/>
                </a:lnTo>
                <a:lnTo>
                  <a:pt x="1579" y="900"/>
                </a:lnTo>
                <a:lnTo>
                  <a:pt x="1559" y="895"/>
                </a:lnTo>
                <a:lnTo>
                  <a:pt x="1537" y="894"/>
                </a:lnTo>
                <a:close/>
                <a:moveTo>
                  <a:pt x="1529" y="508"/>
                </a:moveTo>
                <a:lnTo>
                  <a:pt x="1613" y="511"/>
                </a:lnTo>
                <a:lnTo>
                  <a:pt x="1694" y="521"/>
                </a:lnTo>
                <a:lnTo>
                  <a:pt x="1772" y="537"/>
                </a:lnTo>
                <a:lnTo>
                  <a:pt x="1849" y="560"/>
                </a:lnTo>
                <a:lnTo>
                  <a:pt x="1924" y="588"/>
                </a:lnTo>
                <a:lnTo>
                  <a:pt x="1995" y="621"/>
                </a:lnTo>
                <a:lnTo>
                  <a:pt x="2063" y="661"/>
                </a:lnTo>
                <a:lnTo>
                  <a:pt x="2127" y="704"/>
                </a:lnTo>
                <a:lnTo>
                  <a:pt x="2188" y="752"/>
                </a:lnTo>
                <a:lnTo>
                  <a:pt x="2245" y="805"/>
                </a:lnTo>
                <a:lnTo>
                  <a:pt x="2298" y="862"/>
                </a:lnTo>
                <a:lnTo>
                  <a:pt x="2347" y="923"/>
                </a:lnTo>
                <a:lnTo>
                  <a:pt x="2390" y="987"/>
                </a:lnTo>
                <a:lnTo>
                  <a:pt x="2429" y="1056"/>
                </a:lnTo>
                <a:lnTo>
                  <a:pt x="2462" y="1126"/>
                </a:lnTo>
                <a:lnTo>
                  <a:pt x="2490" y="1201"/>
                </a:lnTo>
                <a:lnTo>
                  <a:pt x="2513" y="1278"/>
                </a:lnTo>
                <a:lnTo>
                  <a:pt x="2529" y="1357"/>
                </a:lnTo>
                <a:lnTo>
                  <a:pt x="2539" y="1437"/>
                </a:lnTo>
                <a:lnTo>
                  <a:pt x="2542" y="1521"/>
                </a:lnTo>
                <a:lnTo>
                  <a:pt x="2539" y="1604"/>
                </a:lnTo>
                <a:lnTo>
                  <a:pt x="2529" y="1685"/>
                </a:lnTo>
                <a:lnTo>
                  <a:pt x="2513" y="1764"/>
                </a:lnTo>
                <a:lnTo>
                  <a:pt x="2490" y="1840"/>
                </a:lnTo>
                <a:lnTo>
                  <a:pt x="2462" y="1915"/>
                </a:lnTo>
                <a:lnTo>
                  <a:pt x="2429" y="1986"/>
                </a:lnTo>
                <a:lnTo>
                  <a:pt x="2390" y="2054"/>
                </a:lnTo>
                <a:lnTo>
                  <a:pt x="2347" y="2118"/>
                </a:lnTo>
                <a:lnTo>
                  <a:pt x="2298" y="2179"/>
                </a:lnTo>
                <a:lnTo>
                  <a:pt x="2245" y="2236"/>
                </a:lnTo>
                <a:lnTo>
                  <a:pt x="2188" y="2289"/>
                </a:lnTo>
                <a:lnTo>
                  <a:pt x="2127" y="2338"/>
                </a:lnTo>
                <a:lnTo>
                  <a:pt x="2063" y="2382"/>
                </a:lnTo>
                <a:lnTo>
                  <a:pt x="1995" y="2420"/>
                </a:lnTo>
                <a:lnTo>
                  <a:pt x="1924" y="2453"/>
                </a:lnTo>
                <a:lnTo>
                  <a:pt x="1849" y="2481"/>
                </a:lnTo>
                <a:lnTo>
                  <a:pt x="1772" y="2504"/>
                </a:lnTo>
                <a:lnTo>
                  <a:pt x="1694" y="2520"/>
                </a:lnTo>
                <a:lnTo>
                  <a:pt x="1613" y="2530"/>
                </a:lnTo>
                <a:lnTo>
                  <a:pt x="1529" y="2533"/>
                </a:lnTo>
                <a:lnTo>
                  <a:pt x="1447" y="2530"/>
                </a:lnTo>
                <a:lnTo>
                  <a:pt x="1365" y="2520"/>
                </a:lnTo>
                <a:lnTo>
                  <a:pt x="1287" y="2504"/>
                </a:lnTo>
                <a:lnTo>
                  <a:pt x="1211" y="2481"/>
                </a:lnTo>
                <a:lnTo>
                  <a:pt x="1136" y="2453"/>
                </a:lnTo>
                <a:lnTo>
                  <a:pt x="1065" y="2420"/>
                </a:lnTo>
                <a:lnTo>
                  <a:pt x="997" y="2382"/>
                </a:lnTo>
                <a:lnTo>
                  <a:pt x="932" y="2338"/>
                </a:lnTo>
                <a:lnTo>
                  <a:pt x="871" y="2289"/>
                </a:lnTo>
                <a:lnTo>
                  <a:pt x="815" y="2236"/>
                </a:lnTo>
                <a:lnTo>
                  <a:pt x="762" y="2179"/>
                </a:lnTo>
                <a:lnTo>
                  <a:pt x="713" y="2118"/>
                </a:lnTo>
                <a:lnTo>
                  <a:pt x="669" y="2054"/>
                </a:lnTo>
                <a:lnTo>
                  <a:pt x="631" y="1986"/>
                </a:lnTo>
                <a:lnTo>
                  <a:pt x="598" y="1915"/>
                </a:lnTo>
                <a:lnTo>
                  <a:pt x="570" y="1840"/>
                </a:lnTo>
                <a:lnTo>
                  <a:pt x="547" y="1764"/>
                </a:lnTo>
                <a:lnTo>
                  <a:pt x="531" y="1685"/>
                </a:lnTo>
                <a:lnTo>
                  <a:pt x="521" y="1604"/>
                </a:lnTo>
                <a:lnTo>
                  <a:pt x="518" y="1521"/>
                </a:lnTo>
                <a:lnTo>
                  <a:pt x="521" y="1437"/>
                </a:lnTo>
                <a:lnTo>
                  <a:pt x="531" y="1357"/>
                </a:lnTo>
                <a:lnTo>
                  <a:pt x="547" y="1278"/>
                </a:lnTo>
                <a:lnTo>
                  <a:pt x="570" y="1201"/>
                </a:lnTo>
                <a:lnTo>
                  <a:pt x="598" y="1126"/>
                </a:lnTo>
                <a:lnTo>
                  <a:pt x="631" y="1056"/>
                </a:lnTo>
                <a:lnTo>
                  <a:pt x="669" y="987"/>
                </a:lnTo>
                <a:lnTo>
                  <a:pt x="713" y="923"/>
                </a:lnTo>
                <a:lnTo>
                  <a:pt x="762" y="862"/>
                </a:lnTo>
                <a:lnTo>
                  <a:pt x="815" y="805"/>
                </a:lnTo>
                <a:lnTo>
                  <a:pt x="871" y="752"/>
                </a:lnTo>
                <a:lnTo>
                  <a:pt x="932" y="704"/>
                </a:lnTo>
                <a:lnTo>
                  <a:pt x="997" y="661"/>
                </a:lnTo>
                <a:lnTo>
                  <a:pt x="1065" y="621"/>
                </a:lnTo>
                <a:lnTo>
                  <a:pt x="1136" y="588"/>
                </a:lnTo>
                <a:lnTo>
                  <a:pt x="1211" y="560"/>
                </a:lnTo>
                <a:lnTo>
                  <a:pt x="1287" y="537"/>
                </a:lnTo>
                <a:lnTo>
                  <a:pt x="1365" y="521"/>
                </a:lnTo>
                <a:lnTo>
                  <a:pt x="1447" y="511"/>
                </a:lnTo>
                <a:lnTo>
                  <a:pt x="1529" y="508"/>
                </a:lnTo>
                <a:close/>
                <a:moveTo>
                  <a:pt x="1529" y="329"/>
                </a:moveTo>
                <a:lnTo>
                  <a:pt x="1437" y="333"/>
                </a:lnTo>
                <a:lnTo>
                  <a:pt x="1346" y="344"/>
                </a:lnTo>
                <a:lnTo>
                  <a:pt x="1257" y="361"/>
                </a:lnTo>
                <a:lnTo>
                  <a:pt x="1171" y="385"/>
                </a:lnTo>
                <a:lnTo>
                  <a:pt x="1087" y="415"/>
                </a:lnTo>
                <a:lnTo>
                  <a:pt x="1007" y="450"/>
                </a:lnTo>
                <a:lnTo>
                  <a:pt x="929" y="492"/>
                </a:lnTo>
                <a:lnTo>
                  <a:pt x="856" y="540"/>
                </a:lnTo>
                <a:lnTo>
                  <a:pt x="785" y="592"/>
                </a:lnTo>
                <a:lnTo>
                  <a:pt x="720" y="648"/>
                </a:lnTo>
                <a:lnTo>
                  <a:pt x="658" y="710"/>
                </a:lnTo>
                <a:lnTo>
                  <a:pt x="601" y="776"/>
                </a:lnTo>
                <a:lnTo>
                  <a:pt x="549" y="846"/>
                </a:lnTo>
                <a:lnTo>
                  <a:pt x="502" y="920"/>
                </a:lnTo>
                <a:lnTo>
                  <a:pt x="460" y="998"/>
                </a:lnTo>
                <a:lnTo>
                  <a:pt x="425" y="1078"/>
                </a:lnTo>
                <a:lnTo>
                  <a:pt x="394" y="1162"/>
                </a:lnTo>
                <a:lnTo>
                  <a:pt x="371" y="1247"/>
                </a:lnTo>
                <a:lnTo>
                  <a:pt x="354" y="1337"/>
                </a:lnTo>
                <a:lnTo>
                  <a:pt x="342" y="1427"/>
                </a:lnTo>
                <a:lnTo>
                  <a:pt x="339" y="1521"/>
                </a:lnTo>
                <a:lnTo>
                  <a:pt x="342" y="1614"/>
                </a:lnTo>
                <a:lnTo>
                  <a:pt x="354" y="1704"/>
                </a:lnTo>
                <a:lnTo>
                  <a:pt x="371" y="1794"/>
                </a:lnTo>
                <a:lnTo>
                  <a:pt x="394" y="1880"/>
                </a:lnTo>
                <a:lnTo>
                  <a:pt x="425" y="1963"/>
                </a:lnTo>
                <a:lnTo>
                  <a:pt x="460" y="2045"/>
                </a:lnTo>
                <a:lnTo>
                  <a:pt x="502" y="2122"/>
                </a:lnTo>
                <a:lnTo>
                  <a:pt x="549" y="2195"/>
                </a:lnTo>
                <a:lnTo>
                  <a:pt x="601" y="2265"/>
                </a:lnTo>
                <a:lnTo>
                  <a:pt x="658" y="2331"/>
                </a:lnTo>
                <a:lnTo>
                  <a:pt x="720" y="2393"/>
                </a:lnTo>
                <a:lnTo>
                  <a:pt x="785" y="2450"/>
                </a:lnTo>
                <a:lnTo>
                  <a:pt x="856" y="2502"/>
                </a:lnTo>
                <a:lnTo>
                  <a:pt x="929" y="2549"/>
                </a:lnTo>
                <a:lnTo>
                  <a:pt x="1007" y="2591"/>
                </a:lnTo>
                <a:lnTo>
                  <a:pt x="1087" y="2627"/>
                </a:lnTo>
                <a:lnTo>
                  <a:pt x="1171" y="2657"/>
                </a:lnTo>
                <a:lnTo>
                  <a:pt x="1257" y="2680"/>
                </a:lnTo>
                <a:lnTo>
                  <a:pt x="1346" y="2698"/>
                </a:lnTo>
                <a:lnTo>
                  <a:pt x="1437" y="2709"/>
                </a:lnTo>
                <a:lnTo>
                  <a:pt x="1529" y="2712"/>
                </a:lnTo>
                <a:lnTo>
                  <a:pt x="1623" y="2709"/>
                </a:lnTo>
                <a:lnTo>
                  <a:pt x="1714" y="2698"/>
                </a:lnTo>
                <a:lnTo>
                  <a:pt x="1803" y="2680"/>
                </a:lnTo>
                <a:lnTo>
                  <a:pt x="1889" y="2657"/>
                </a:lnTo>
                <a:lnTo>
                  <a:pt x="1972" y="2627"/>
                </a:lnTo>
                <a:lnTo>
                  <a:pt x="2053" y="2591"/>
                </a:lnTo>
                <a:lnTo>
                  <a:pt x="2131" y="2549"/>
                </a:lnTo>
                <a:lnTo>
                  <a:pt x="2204" y="2502"/>
                </a:lnTo>
                <a:lnTo>
                  <a:pt x="2274" y="2450"/>
                </a:lnTo>
                <a:lnTo>
                  <a:pt x="2340" y="2393"/>
                </a:lnTo>
                <a:lnTo>
                  <a:pt x="2402" y="2331"/>
                </a:lnTo>
                <a:lnTo>
                  <a:pt x="2458" y="2265"/>
                </a:lnTo>
                <a:lnTo>
                  <a:pt x="2510" y="2195"/>
                </a:lnTo>
                <a:lnTo>
                  <a:pt x="2558" y="2122"/>
                </a:lnTo>
                <a:lnTo>
                  <a:pt x="2600" y="2045"/>
                </a:lnTo>
                <a:lnTo>
                  <a:pt x="2635" y="1963"/>
                </a:lnTo>
                <a:lnTo>
                  <a:pt x="2665" y="1880"/>
                </a:lnTo>
                <a:lnTo>
                  <a:pt x="2689" y="1794"/>
                </a:lnTo>
                <a:lnTo>
                  <a:pt x="2706" y="1704"/>
                </a:lnTo>
                <a:lnTo>
                  <a:pt x="2717" y="1614"/>
                </a:lnTo>
                <a:lnTo>
                  <a:pt x="2721" y="1521"/>
                </a:lnTo>
                <a:lnTo>
                  <a:pt x="2717" y="1427"/>
                </a:lnTo>
                <a:lnTo>
                  <a:pt x="2706" y="1337"/>
                </a:lnTo>
                <a:lnTo>
                  <a:pt x="2689" y="1247"/>
                </a:lnTo>
                <a:lnTo>
                  <a:pt x="2665" y="1162"/>
                </a:lnTo>
                <a:lnTo>
                  <a:pt x="2635" y="1078"/>
                </a:lnTo>
                <a:lnTo>
                  <a:pt x="2600" y="998"/>
                </a:lnTo>
                <a:lnTo>
                  <a:pt x="2558" y="920"/>
                </a:lnTo>
                <a:lnTo>
                  <a:pt x="2510" y="846"/>
                </a:lnTo>
                <a:lnTo>
                  <a:pt x="2458" y="776"/>
                </a:lnTo>
                <a:lnTo>
                  <a:pt x="2402" y="710"/>
                </a:lnTo>
                <a:lnTo>
                  <a:pt x="2340" y="648"/>
                </a:lnTo>
                <a:lnTo>
                  <a:pt x="2274" y="592"/>
                </a:lnTo>
                <a:lnTo>
                  <a:pt x="2204" y="540"/>
                </a:lnTo>
                <a:lnTo>
                  <a:pt x="2131" y="492"/>
                </a:lnTo>
                <a:lnTo>
                  <a:pt x="2053" y="450"/>
                </a:lnTo>
                <a:lnTo>
                  <a:pt x="1972" y="415"/>
                </a:lnTo>
                <a:lnTo>
                  <a:pt x="1889" y="385"/>
                </a:lnTo>
                <a:lnTo>
                  <a:pt x="1803" y="361"/>
                </a:lnTo>
                <a:lnTo>
                  <a:pt x="1714" y="344"/>
                </a:lnTo>
                <a:lnTo>
                  <a:pt x="1623" y="333"/>
                </a:lnTo>
                <a:lnTo>
                  <a:pt x="1529" y="329"/>
                </a:lnTo>
                <a:close/>
                <a:moveTo>
                  <a:pt x="1383" y="0"/>
                </a:moveTo>
                <a:lnTo>
                  <a:pt x="1416" y="6"/>
                </a:lnTo>
                <a:lnTo>
                  <a:pt x="1447" y="17"/>
                </a:lnTo>
                <a:lnTo>
                  <a:pt x="1475" y="34"/>
                </a:lnTo>
                <a:lnTo>
                  <a:pt x="1500" y="56"/>
                </a:lnTo>
                <a:lnTo>
                  <a:pt x="1520" y="82"/>
                </a:lnTo>
                <a:lnTo>
                  <a:pt x="1535" y="111"/>
                </a:lnTo>
                <a:lnTo>
                  <a:pt x="1545" y="144"/>
                </a:lnTo>
                <a:lnTo>
                  <a:pt x="1555" y="111"/>
                </a:lnTo>
                <a:lnTo>
                  <a:pt x="1572" y="83"/>
                </a:lnTo>
                <a:lnTo>
                  <a:pt x="1593" y="57"/>
                </a:lnTo>
                <a:lnTo>
                  <a:pt x="1617" y="36"/>
                </a:lnTo>
                <a:lnTo>
                  <a:pt x="1646" y="19"/>
                </a:lnTo>
                <a:lnTo>
                  <a:pt x="1677" y="9"/>
                </a:lnTo>
                <a:lnTo>
                  <a:pt x="1710" y="3"/>
                </a:lnTo>
                <a:lnTo>
                  <a:pt x="1744" y="6"/>
                </a:lnTo>
                <a:lnTo>
                  <a:pt x="1784" y="11"/>
                </a:lnTo>
                <a:lnTo>
                  <a:pt x="1814" y="19"/>
                </a:lnTo>
                <a:lnTo>
                  <a:pt x="1841" y="32"/>
                </a:lnTo>
                <a:lnTo>
                  <a:pt x="1865" y="48"/>
                </a:lnTo>
                <a:lnTo>
                  <a:pt x="1887" y="68"/>
                </a:lnTo>
                <a:lnTo>
                  <a:pt x="1905" y="91"/>
                </a:lnTo>
                <a:lnTo>
                  <a:pt x="1918" y="117"/>
                </a:lnTo>
                <a:lnTo>
                  <a:pt x="1927" y="144"/>
                </a:lnTo>
                <a:lnTo>
                  <a:pt x="1933" y="173"/>
                </a:lnTo>
                <a:lnTo>
                  <a:pt x="1932" y="204"/>
                </a:lnTo>
                <a:lnTo>
                  <a:pt x="1949" y="179"/>
                </a:lnTo>
                <a:lnTo>
                  <a:pt x="1969" y="157"/>
                </a:lnTo>
                <a:lnTo>
                  <a:pt x="1993" y="139"/>
                </a:lnTo>
                <a:lnTo>
                  <a:pt x="2019" y="126"/>
                </a:lnTo>
                <a:lnTo>
                  <a:pt x="2046" y="117"/>
                </a:lnTo>
                <a:lnTo>
                  <a:pt x="2075" y="112"/>
                </a:lnTo>
                <a:lnTo>
                  <a:pt x="2105" y="112"/>
                </a:lnTo>
                <a:lnTo>
                  <a:pt x="2134" y="117"/>
                </a:lnTo>
                <a:lnTo>
                  <a:pt x="2162" y="127"/>
                </a:lnTo>
                <a:lnTo>
                  <a:pt x="2199" y="145"/>
                </a:lnTo>
                <a:lnTo>
                  <a:pt x="2226" y="160"/>
                </a:lnTo>
                <a:lnTo>
                  <a:pt x="2248" y="180"/>
                </a:lnTo>
                <a:lnTo>
                  <a:pt x="2266" y="203"/>
                </a:lnTo>
                <a:lnTo>
                  <a:pt x="2281" y="227"/>
                </a:lnTo>
                <a:lnTo>
                  <a:pt x="2292" y="255"/>
                </a:lnTo>
                <a:lnTo>
                  <a:pt x="2298" y="283"/>
                </a:lnTo>
                <a:lnTo>
                  <a:pt x="2299" y="312"/>
                </a:lnTo>
                <a:lnTo>
                  <a:pt x="2296" y="342"/>
                </a:lnTo>
                <a:lnTo>
                  <a:pt x="2287" y="371"/>
                </a:lnTo>
                <a:lnTo>
                  <a:pt x="2310" y="351"/>
                </a:lnTo>
                <a:lnTo>
                  <a:pt x="2335" y="336"/>
                </a:lnTo>
                <a:lnTo>
                  <a:pt x="2364" y="326"/>
                </a:lnTo>
                <a:lnTo>
                  <a:pt x="2392" y="320"/>
                </a:lnTo>
                <a:lnTo>
                  <a:pt x="2420" y="319"/>
                </a:lnTo>
                <a:lnTo>
                  <a:pt x="2449" y="322"/>
                </a:lnTo>
                <a:lnTo>
                  <a:pt x="2478" y="331"/>
                </a:lnTo>
                <a:lnTo>
                  <a:pt x="2505" y="344"/>
                </a:lnTo>
                <a:lnTo>
                  <a:pt x="2530" y="362"/>
                </a:lnTo>
                <a:lnTo>
                  <a:pt x="2559" y="389"/>
                </a:lnTo>
                <a:lnTo>
                  <a:pt x="2579" y="412"/>
                </a:lnTo>
                <a:lnTo>
                  <a:pt x="2596" y="437"/>
                </a:lnTo>
                <a:lnTo>
                  <a:pt x="2608" y="464"/>
                </a:lnTo>
                <a:lnTo>
                  <a:pt x="2614" y="492"/>
                </a:lnTo>
                <a:lnTo>
                  <a:pt x="2618" y="520"/>
                </a:lnTo>
                <a:lnTo>
                  <a:pt x="2616" y="550"/>
                </a:lnTo>
                <a:lnTo>
                  <a:pt x="2608" y="578"/>
                </a:lnTo>
                <a:lnTo>
                  <a:pt x="2596" y="605"/>
                </a:lnTo>
                <a:lnTo>
                  <a:pt x="2581" y="630"/>
                </a:lnTo>
                <a:lnTo>
                  <a:pt x="2608" y="619"/>
                </a:lnTo>
                <a:lnTo>
                  <a:pt x="2637" y="611"/>
                </a:lnTo>
                <a:lnTo>
                  <a:pt x="2665" y="609"/>
                </a:lnTo>
                <a:lnTo>
                  <a:pt x="2695" y="612"/>
                </a:lnTo>
                <a:lnTo>
                  <a:pt x="2723" y="619"/>
                </a:lnTo>
                <a:lnTo>
                  <a:pt x="2749" y="630"/>
                </a:lnTo>
                <a:lnTo>
                  <a:pt x="2774" y="646"/>
                </a:lnTo>
                <a:lnTo>
                  <a:pt x="2796" y="666"/>
                </a:lnTo>
                <a:lnTo>
                  <a:pt x="2815" y="691"/>
                </a:lnTo>
                <a:lnTo>
                  <a:pt x="2836" y="724"/>
                </a:lnTo>
                <a:lnTo>
                  <a:pt x="2850" y="752"/>
                </a:lnTo>
                <a:lnTo>
                  <a:pt x="2859" y="780"/>
                </a:lnTo>
                <a:lnTo>
                  <a:pt x="2862" y="810"/>
                </a:lnTo>
                <a:lnTo>
                  <a:pt x="2861" y="839"/>
                </a:lnTo>
                <a:lnTo>
                  <a:pt x="2855" y="868"/>
                </a:lnTo>
                <a:lnTo>
                  <a:pt x="2845" y="895"/>
                </a:lnTo>
                <a:lnTo>
                  <a:pt x="2830" y="920"/>
                </a:lnTo>
                <a:lnTo>
                  <a:pt x="2811" y="942"/>
                </a:lnTo>
                <a:lnTo>
                  <a:pt x="2789" y="962"/>
                </a:lnTo>
                <a:lnTo>
                  <a:pt x="2818" y="958"/>
                </a:lnTo>
                <a:lnTo>
                  <a:pt x="2848" y="960"/>
                </a:lnTo>
                <a:lnTo>
                  <a:pt x="2877" y="966"/>
                </a:lnTo>
                <a:lnTo>
                  <a:pt x="2904" y="976"/>
                </a:lnTo>
                <a:lnTo>
                  <a:pt x="2929" y="991"/>
                </a:lnTo>
                <a:lnTo>
                  <a:pt x="2951" y="1010"/>
                </a:lnTo>
                <a:lnTo>
                  <a:pt x="2971" y="1033"/>
                </a:lnTo>
                <a:lnTo>
                  <a:pt x="2985" y="1057"/>
                </a:lnTo>
                <a:lnTo>
                  <a:pt x="2997" y="1087"/>
                </a:lnTo>
                <a:lnTo>
                  <a:pt x="3008" y="1124"/>
                </a:lnTo>
                <a:lnTo>
                  <a:pt x="3014" y="1155"/>
                </a:lnTo>
                <a:lnTo>
                  <a:pt x="3014" y="1185"/>
                </a:lnTo>
                <a:lnTo>
                  <a:pt x="3009" y="1214"/>
                </a:lnTo>
                <a:lnTo>
                  <a:pt x="2999" y="1242"/>
                </a:lnTo>
                <a:lnTo>
                  <a:pt x="2985" y="1267"/>
                </a:lnTo>
                <a:lnTo>
                  <a:pt x="2968" y="1290"/>
                </a:lnTo>
                <a:lnTo>
                  <a:pt x="2947" y="1311"/>
                </a:lnTo>
                <a:lnTo>
                  <a:pt x="2922" y="1327"/>
                </a:lnTo>
                <a:lnTo>
                  <a:pt x="2895" y="1339"/>
                </a:lnTo>
                <a:lnTo>
                  <a:pt x="2928" y="1346"/>
                </a:lnTo>
                <a:lnTo>
                  <a:pt x="2959" y="1357"/>
                </a:lnTo>
                <a:lnTo>
                  <a:pt x="2988" y="1374"/>
                </a:lnTo>
                <a:lnTo>
                  <a:pt x="3011" y="1396"/>
                </a:lnTo>
                <a:lnTo>
                  <a:pt x="3032" y="1422"/>
                </a:lnTo>
                <a:lnTo>
                  <a:pt x="3046" y="1451"/>
                </a:lnTo>
                <a:lnTo>
                  <a:pt x="3056" y="1484"/>
                </a:lnTo>
                <a:lnTo>
                  <a:pt x="3060" y="1518"/>
                </a:lnTo>
                <a:lnTo>
                  <a:pt x="3060" y="1521"/>
                </a:lnTo>
                <a:lnTo>
                  <a:pt x="3059" y="1561"/>
                </a:lnTo>
                <a:lnTo>
                  <a:pt x="3054" y="1595"/>
                </a:lnTo>
                <a:lnTo>
                  <a:pt x="3044" y="1626"/>
                </a:lnTo>
                <a:lnTo>
                  <a:pt x="3028" y="1656"/>
                </a:lnTo>
                <a:lnTo>
                  <a:pt x="3008" y="1681"/>
                </a:lnTo>
                <a:lnTo>
                  <a:pt x="2983" y="1702"/>
                </a:lnTo>
                <a:lnTo>
                  <a:pt x="2955" y="1718"/>
                </a:lnTo>
                <a:lnTo>
                  <a:pt x="2923" y="1729"/>
                </a:lnTo>
                <a:lnTo>
                  <a:pt x="2890" y="1735"/>
                </a:lnTo>
                <a:lnTo>
                  <a:pt x="2917" y="1747"/>
                </a:lnTo>
                <a:lnTo>
                  <a:pt x="2941" y="1764"/>
                </a:lnTo>
                <a:lnTo>
                  <a:pt x="2963" y="1786"/>
                </a:lnTo>
                <a:lnTo>
                  <a:pt x="2980" y="1808"/>
                </a:lnTo>
                <a:lnTo>
                  <a:pt x="2992" y="1834"/>
                </a:lnTo>
                <a:lnTo>
                  <a:pt x="3001" y="1863"/>
                </a:lnTo>
                <a:lnTo>
                  <a:pt x="3004" y="1892"/>
                </a:lnTo>
                <a:lnTo>
                  <a:pt x="3003" y="1922"/>
                </a:lnTo>
                <a:lnTo>
                  <a:pt x="2998" y="1952"/>
                </a:lnTo>
                <a:lnTo>
                  <a:pt x="2986" y="1989"/>
                </a:lnTo>
                <a:lnTo>
                  <a:pt x="2974" y="2018"/>
                </a:lnTo>
                <a:lnTo>
                  <a:pt x="2958" y="2044"/>
                </a:lnTo>
                <a:lnTo>
                  <a:pt x="2939" y="2065"/>
                </a:lnTo>
                <a:lnTo>
                  <a:pt x="2916" y="2083"/>
                </a:lnTo>
                <a:lnTo>
                  <a:pt x="2890" y="2098"/>
                </a:lnTo>
                <a:lnTo>
                  <a:pt x="2863" y="2107"/>
                </a:lnTo>
                <a:lnTo>
                  <a:pt x="2834" y="2113"/>
                </a:lnTo>
                <a:lnTo>
                  <a:pt x="2804" y="2114"/>
                </a:lnTo>
                <a:lnTo>
                  <a:pt x="2775" y="2109"/>
                </a:lnTo>
                <a:lnTo>
                  <a:pt x="2798" y="2130"/>
                </a:lnTo>
                <a:lnTo>
                  <a:pt x="2816" y="2152"/>
                </a:lnTo>
                <a:lnTo>
                  <a:pt x="2829" y="2178"/>
                </a:lnTo>
                <a:lnTo>
                  <a:pt x="2839" y="2205"/>
                </a:lnTo>
                <a:lnTo>
                  <a:pt x="2844" y="2234"/>
                </a:lnTo>
                <a:lnTo>
                  <a:pt x="2845" y="2263"/>
                </a:lnTo>
                <a:lnTo>
                  <a:pt x="2841" y="2292"/>
                </a:lnTo>
                <a:lnTo>
                  <a:pt x="2832" y="2321"/>
                </a:lnTo>
                <a:lnTo>
                  <a:pt x="2817" y="2348"/>
                </a:lnTo>
                <a:lnTo>
                  <a:pt x="2794" y="2382"/>
                </a:lnTo>
                <a:lnTo>
                  <a:pt x="2775" y="2406"/>
                </a:lnTo>
                <a:lnTo>
                  <a:pt x="2752" y="2425"/>
                </a:lnTo>
                <a:lnTo>
                  <a:pt x="2728" y="2441"/>
                </a:lnTo>
                <a:lnTo>
                  <a:pt x="2700" y="2451"/>
                </a:lnTo>
                <a:lnTo>
                  <a:pt x="2672" y="2458"/>
                </a:lnTo>
                <a:lnTo>
                  <a:pt x="2644" y="2460"/>
                </a:lnTo>
                <a:lnTo>
                  <a:pt x="2614" y="2456"/>
                </a:lnTo>
                <a:lnTo>
                  <a:pt x="2586" y="2449"/>
                </a:lnTo>
                <a:lnTo>
                  <a:pt x="2558" y="2436"/>
                </a:lnTo>
                <a:lnTo>
                  <a:pt x="2574" y="2462"/>
                </a:lnTo>
                <a:lnTo>
                  <a:pt x="2585" y="2489"/>
                </a:lnTo>
                <a:lnTo>
                  <a:pt x="2592" y="2517"/>
                </a:lnTo>
                <a:lnTo>
                  <a:pt x="2593" y="2547"/>
                </a:lnTo>
                <a:lnTo>
                  <a:pt x="2590" y="2575"/>
                </a:lnTo>
                <a:lnTo>
                  <a:pt x="2583" y="2603"/>
                </a:lnTo>
                <a:lnTo>
                  <a:pt x="2570" y="2631"/>
                </a:lnTo>
                <a:lnTo>
                  <a:pt x="2553" y="2654"/>
                </a:lnTo>
                <a:lnTo>
                  <a:pt x="2532" y="2677"/>
                </a:lnTo>
                <a:lnTo>
                  <a:pt x="2501" y="2703"/>
                </a:lnTo>
                <a:lnTo>
                  <a:pt x="2477" y="2720"/>
                </a:lnTo>
                <a:lnTo>
                  <a:pt x="2449" y="2732"/>
                </a:lnTo>
                <a:lnTo>
                  <a:pt x="2635" y="3353"/>
                </a:lnTo>
                <a:lnTo>
                  <a:pt x="2638" y="3376"/>
                </a:lnTo>
                <a:lnTo>
                  <a:pt x="2636" y="3398"/>
                </a:lnTo>
                <a:lnTo>
                  <a:pt x="2628" y="3421"/>
                </a:lnTo>
                <a:lnTo>
                  <a:pt x="2614" y="3439"/>
                </a:lnTo>
                <a:lnTo>
                  <a:pt x="2596" y="3454"/>
                </a:lnTo>
                <a:lnTo>
                  <a:pt x="2575" y="3464"/>
                </a:lnTo>
                <a:lnTo>
                  <a:pt x="1829" y="3688"/>
                </a:lnTo>
                <a:lnTo>
                  <a:pt x="1803" y="3691"/>
                </a:lnTo>
                <a:lnTo>
                  <a:pt x="1785" y="3689"/>
                </a:lnTo>
                <a:lnTo>
                  <a:pt x="1767" y="3683"/>
                </a:lnTo>
                <a:lnTo>
                  <a:pt x="1751" y="3674"/>
                </a:lnTo>
                <a:lnTo>
                  <a:pt x="1736" y="3662"/>
                </a:lnTo>
                <a:lnTo>
                  <a:pt x="1725" y="3646"/>
                </a:lnTo>
                <a:lnTo>
                  <a:pt x="1718" y="3628"/>
                </a:lnTo>
                <a:lnTo>
                  <a:pt x="1529" y="3002"/>
                </a:lnTo>
                <a:lnTo>
                  <a:pt x="1342" y="3628"/>
                </a:lnTo>
                <a:lnTo>
                  <a:pt x="1335" y="3646"/>
                </a:lnTo>
                <a:lnTo>
                  <a:pt x="1324" y="3662"/>
                </a:lnTo>
                <a:lnTo>
                  <a:pt x="1309" y="3674"/>
                </a:lnTo>
                <a:lnTo>
                  <a:pt x="1293" y="3683"/>
                </a:lnTo>
                <a:lnTo>
                  <a:pt x="1275" y="3689"/>
                </a:lnTo>
                <a:lnTo>
                  <a:pt x="1257" y="3691"/>
                </a:lnTo>
                <a:lnTo>
                  <a:pt x="1231" y="3688"/>
                </a:lnTo>
                <a:lnTo>
                  <a:pt x="485" y="3464"/>
                </a:lnTo>
                <a:lnTo>
                  <a:pt x="463" y="3454"/>
                </a:lnTo>
                <a:lnTo>
                  <a:pt x="445" y="3439"/>
                </a:lnTo>
                <a:lnTo>
                  <a:pt x="432" y="3421"/>
                </a:lnTo>
                <a:lnTo>
                  <a:pt x="424" y="3398"/>
                </a:lnTo>
                <a:lnTo>
                  <a:pt x="422" y="3376"/>
                </a:lnTo>
                <a:lnTo>
                  <a:pt x="425" y="3353"/>
                </a:lnTo>
                <a:lnTo>
                  <a:pt x="615" y="2719"/>
                </a:lnTo>
                <a:lnTo>
                  <a:pt x="584" y="2711"/>
                </a:lnTo>
                <a:lnTo>
                  <a:pt x="556" y="2697"/>
                </a:lnTo>
                <a:lnTo>
                  <a:pt x="529" y="2678"/>
                </a:lnTo>
                <a:lnTo>
                  <a:pt x="500" y="2651"/>
                </a:lnTo>
                <a:lnTo>
                  <a:pt x="478" y="2629"/>
                </a:lnTo>
                <a:lnTo>
                  <a:pt x="462" y="2603"/>
                </a:lnTo>
                <a:lnTo>
                  <a:pt x="451" y="2577"/>
                </a:lnTo>
                <a:lnTo>
                  <a:pt x="443" y="2549"/>
                </a:lnTo>
                <a:lnTo>
                  <a:pt x="441" y="2520"/>
                </a:lnTo>
                <a:lnTo>
                  <a:pt x="443" y="2490"/>
                </a:lnTo>
                <a:lnTo>
                  <a:pt x="451" y="2462"/>
                </a:lnTo>
                <a:lnTo>
                  <a:pt x="462" y="2435"/>
                </a:lnTo>
                <a:lnTo>
                  <a:pt x="478" y="2410"/>
                </a:lnTo>
                <a:lnTo>
                  <a:pt x="451" y="2423"/>
                </a:lnTo>
                <a:lnTo>
                  <a:pt x="422" y="2429"/>
                </a:lnTo>
                <a:lnTo>
                  <a:pt x="393" y="2432"/>
                </a:lnTo>
                <a:lnTo>
                  <a:pt x="364" y="2428"/>
                </a:lnTo>
                <a:lnTo>
                  <a:pt x="336" y="2421"/>
                </a:lnTo>
                <a:lnTo>
                  <a:pt x="310" y="2410"/>
                </a:lnTo>
                <a:lnTo>
                  <a:pt x="285" y="2394"/>
                </a:lnTo>
                <a:lnTo>
                  <a:pt x="262" y="2374"/>
                </a:lnTo>
                <a:lnTo>
                  <a:pt x="244" y="2349"/>
                </a:lnTo>
                <a:lnTo>
                  <a:pt x="223" y="2316"/>
                </a:lnTo>
                <a:lnTo>
                  <a:pt x="209" y="2288"/>
                </a:lnTo>
                <a:lnTo>
                  <a:pt x="200" y="2260"/>
                </a:lnTo>
                <a:lnTo>
                  <a:pt x="197" y="2230"/>
                </a:lnTo>
                <a:lnTo>
                  <a:pt x="198" y="2201"/>
                </a:lnTo>
                <a:lnTo>
                  <a:pt x="203" y="2173"/>
                </a:lnTo>
                <a:lnTo>
                  <a:pt x="215" y="2145"/>
                </a:lnTo>
                <a:lnTo>
                  <a:pt x="229" y="2121"/>
                </a:lnTo>
                <a:lnTo>
                  <a:pt x="247" y="2098"/>
                </a:lnTo>
                <a:lnTo>
                  <a:pt x="271" y="2078"/>
                </a:lnTo>
                <a:lnTo>
                  <a:pt x="241" y="2082"/>
                </a:lnTo>
                <a:lnTo>
                  <a:pt x="211" y="2080"/>
                </a:lnTo>
                <a:lnTo>
                  <a:pt x="182" y="2074"/>
                </a:lnTo>
                <a:lnTo>
                  <a:pt x="156" y="2064"/>
                </a:lnTo>
                <a:lnTo>
                  <a:pt x="130" y="2048"/>
                </a:lnTo>
                <a:lnTo>
                  <a:pt x="108" y="2030"/>
                </a:lnTo>
                <a:lnTo>
                  <a:pt x="89" y="2007"/>
                </a:lnTo>
                <a:lnTo>
                  <a:pt x="73" y="1983"/>
                </a:lnTo>
                <a:lnTo>
                  <a:pt x="62" y="1953"/>
                </a:lnTo>
                <a:lnTo>
                  <a:pt x="52" y="1915"/>
                </a:lnTo>
                <a:lnTo>
                  <a:pt x="46" y="1884"/>
                </a:lnTo>
                <a:lnTo>
                  <a:pt x="46" y="1855"/>
                </a:lnTo>
                <a:lnTo>
                  <a:pt x="51" y="1825"/>
                </a:lnTo>
                <a:lnTo>
                  <a:pt x="61" y="1797"/>
                </a:lnTo>
                <a:lnTo>
                  <a:pt x="74" y="1772"/>
                </a:lnTo>
                <a:lnTo>
                  <a:pt x="93" y="1748"/>
                </a:lnTo>
                <a:lnTo>
                  <a:pt x="114" y="1728"/>
                </a:lnTo>
                <a:lnTo>
                  <a:pt x="139" y="1712"/>
                </a:lnTo>
                <a:lnTo>
                  <a:pt x="167" y="1700"/>
                </a:lnTo>
                <a:lnTo>
                  <a:pt x="133" y="1694"/>
                </a:lnTo>
                <a:lnTo>
                  <a:pt x="102" y="1683"/>
                </a:lnTo>
                <a:lnTo>
                  <a:pt x="73" y="1666"/>
                </a:lnTo>
                <a:lnTo>
                  <a:pt x="48" y="1644"/>
                </a:lnTo>
                <a:lnTo>
                  <a:pt x="28" y="1618"/>
                </a:lnTo>
                <a:lnTo>
                  <a:pt x="13" y="1589"/>
                </a:lnTo>
                <a:lnTo>
                  <a:pt x="3" y="1557"/>
                </a:lnTo>
                <a:lnTo>
                  <a:pt x="0" y="1522"/>
                </a:lnTo>
                <a:lnTo>
                  <a:pt x="0" y="1521"/>
                </a:lnTo>
                <a:lnTo>
                  <a:pt x="1" y="1483"/>
                </a:lnTo>
                <a:lnTo>
                  <a:pt x="4" y="1449"/>
                </a:lnTo>
                <a:lnTo>
                  <a:pt x="15" y="1417"/>
                </a:lnTo>
                <a:lnTo>
                  <a:pt x="30" y="1388"/>
                </a:lnTo>
                <a:lnTo>
                  <a:pt x="52" y="1363"/>
                </a:lnTo>
                <a:lnTo>
                  <a:pt x="76" y="1341"/>
                </a:lnTo>
                <a:lnTo>
                  <a:pt x="105" y="1324"/>
                </a:lnTo>
                <a:lnTo>
                  <a:pt x="136" y="1314"/>
                </a:lnTo>
                <a:lnTo>
                  <a:pt x="169" y="1309"/>
                </a:lnTo>
                <a:lnTo>
                  <a:pt x="142" y="1296"/>
                </a:lnTo>
                <a:lnTo>
                  <a:pt x="117" y="1278"/>
                </a:lnTo>
                <a:lnTo>
                  <a:pt x="97" y="1258"/>
                </a:lnTo>
                <a:lnTo>
                  <a:pt x="80" y="1234"/>
                </a:lnTo>
                <a:lnTo>
                  <a:pt x="68" y="1208"/>
                </a:lnTo>
                <a:lnTo>
                  <a:pt x="59" y="1181"/>
                </a:lnTo>
                <a:lnTo>
                  <a:pt x="54" y="1151"/>
                </a:lnTo>
                <a:lnTo>
                  <a:pt x="55" y="1122"/>
                </a:lnTo>
                <a:lnTo>
                  <a:pt x="61" y="1091"/>
                </a:lnTo>
                <a:lnTo>
                  <a:pt x="73" y="1053"/>
                </a:lnTo>
                <a:lnTo>
                  <a:pt x="85" y="1025"/>
                </a:lnTo>
                <a:lnTo>
                  <a:pt x="100" y="1000"/>
                </a:lnTo>
                <a:lnTo>
                  <a:pt x="121" y="978"/>
                </a:lnTo>
                <a:lnTo>
                  <a:pt x="143" y="960"/>
                </a:lnTo>
                <a:lnTo>
                  <a:pt x="168" y="946"/>
                </a:lnTo>
                <a:lnTo>
                  <a:pt x="195" y="935"/>
                </a:lnTo>
                <a:lnTo>
                  <a:pt x="225" y="930"/>
                </a:lnTo>
                <a:lnTo>
                  <a:pt x="254" y="930"/>
                </a:lnTo>
                <a:lnTo>
                  <a:pt x="285" y="934"/>
                </a:lnTo>
                <a:lnTo>
                  <a:pt x="262" y="914"/>
                </a:lnTo>
                <a:lnTo>
                  <a:pt x="243" y="890"/>
                </a:lnTo>
                <a:lnTo>
                  <a:pt x="229" y="865"/>
                </a:lnTo>
                <a:lnTo>
                  <a:pt x="219" y="837"/>
                </a:lnTo>
                <a:lnTo>
                  <a:pt x="215" y="809"/>
                </a:lnTo>
                <a:lnTo>
                  <a:pt x="214" y="779"/>
                </a:lnTo>
                <a:lnTo>
                  <a:pt x="218" y="751"/>
                </a:lnTo>
                <a:lnTo>
                  <a:pt x="228" y="722"/>
                </a:lnTo>
                <a:lnTo>
                  <a:pt x="242" y="694"/>
                </a:lnTo>
                <a:lnTo>
                  <a:pt x="263" y="662"/>
                </a:lnTo>
                <a:lnTo>
                  <a:pt x="284" y="638"/>
                </a:lnTo>
                <a:lnTo>
                  <a:pt x="305" y="619"/>
                </a:lnTo>
                <a:lnTo>
                  <a:pt x="331" y="603"/>
                </a:lnTo>
                <a:lnTo>
                  <a:pt x="357" y="592"/>
                </a:lnTo>
                <a:lnTo>
                  <a:pt x="385" y="585"/>
                </a:lnTo>
                <a:lnTo>
                  <a:pt x="415" y="584"/>
                </a:lnTo>
                <a:lnTo>
                  <a:pt x="444" y="586"/>
                </a:lnTo>
                <a:lnTo>
                  <a:pt x="472" y="594"/>
                </a:lnTo>
                <a:lnTo>
                  <a:pt x="501" y="607"/>
                </a:lnTo>
                <a:lnTo>
                  <a:pt x="484" y="581"/>
                </a:lnTo>
                <a:lnTo>
                  <a:pt x="474" y="553"/>
                </a:lnTo>
                <a:lnTo>
                  <a:pt x="467" y="525"/>
                </a:lnTo>
                <a:lnTo>
                  <a:pt x="466" y="497"/>
                </a:lnTo>
                <a:lnTo>
                  <a:pt x="468" y="467"/>
                </a:lnTo>
                <a:lnTo>
                  <a:pt x="476" y="439"/>
                </a:lnTo>
                <a:lnTo>
                  <a:pt x="488" y="413"/>
                </a:lnTo>
                <a:lnTo>
                  <a:pt x="505" y="388"/>
                </a:lnTo>
                <a:lnTo>
                  <a:pt x="527" y="365"/>
                </a:lnTo>
                <a:lnTo>
                  <a:pt x="557" y="340"/>
                </a:lnTo>
                <a:lnTo>
                  <a:pt x="582" y="322"/>
                </a:lnTo>
                <a:lnTo>
                  <a:pt x="609" y="310"/>
                </a:lnTo>
                <a:lnTo>
                  <a:pt x="637" y="302"/>
                </a:lnTo>
                <a:lnTo>
                  <a:pt x="667" y="299"/>
                </a:lnTo>
                <a:lnTo>
                  <a:pt x="695" y="301"/>
                </a:lnTo>
                <a:lnTo>
                  <a:pt x="723" y="308"/>
                </a:lnTo>
                <a:lnTo>
                  <a:pt x="750" y="318"/>
                </a:lnTo>
                <a:lnTo>
                  <a:pt x="776" y="334"/>
                </a:lnTo>
                <a:lnTo>
                  <a:pt x="799" y="353"/>
                </a:lnTo>
                <a:lnTo>
                  <a:pt x="791" y="325"/>
                </a:lnTo>
                <a:lnTo>
                  <a:pt x="788" y="295"/>
                </a:lnTo>
                <a:lnTo>
                  <a:pt x="790" y="266"/>
                </a:lnTo>
                <a:lnTo>
                  <a:pt x="797" y="238"/>
                </a:lnTo>
                <a:lnTo>
                  <a:pt x="808" y="210"/>
                </a:lnTo>
                <a:lnTo>
                  <a:pt x="823" y="186"/>
                </a:lnTo>
                <a:lnTo>
                  <a:pt x="842" y="164"/>
                </a:lnTo>
                <a:lnTo>
                  <a:pt x="866" y="145"/>
                </a:lnTo>
                <a:lnTo>
                  <a:pt x="892" y="129"/>
                </a:lnTo>
                <a:lnTo>
                  <a:pt x="928" y="113"/>
                </a:lnTo>
                <a:lnTo>
                  <a:pt x="957" y="104"/>
                </a:lnTo>
                <a:lnTo>
                  <a:pt x="987" y="100"/>
                </a:lnTo>
                <a:lnTo>
                  <a:pt x="1016" y="100"/>
                </a:lnTo>
                <a:lnTo>
                  <a:pt x="1045" y="105"/>
                </a:lnTo>
                <a:lnTo>
                  <a:pt x="1073" y="115"/>
                </a:lnTo>
                <a:lnTo>
                  <a:pt x="1097" y="129"/>
                </a:lnTo>
                <a:lnTo>
                  <a:pt x="1121" y="147"/>
                </a:lnTo>
                <a:lnTo>
                  <a:pt x="1140" y="170"/>
                </a:lnTo>
                <a:lnTo>
                  <a:pt x="1157" y="195"/>
                </a:lnTo>
                <a:lnTo>
                  <a:pt x="1157" y="161"/>
                </a:lnTo>
                <a:lnTo>
                  <a:pt x="1165" y="128"/>
                </a:lnTo>
                <a:lnTo>
                  <a:pt x="1178" y="98"/>
                </a:lnTo>
                <a:lnTo>
                  <a:pt x="1196" y="71"/>
                </a:lnTo>
                <a:lnTo>
                  <a:pt x="1218" y="48"/>
                </a:lnTo>
                <a:lnTo>
                  <a:pt x="1246" y="28"/>
                </a:lnTo>
                <a:lnTo>
                  <a:pt x="1276" y="15"/>
                </a:lnTo>
                <a:lnTo>
                  <a:pt x="1310" y="6"/>
                </a:lnTo>
                <a:lnTo>
                  <a:pt x="1348" y="1"/>
                </a:lnTo>
                <a:lnTo>
                  <a:pt x="138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2" name="Freeform 47"/>
          <p:cNvSpPr/>
          <p:nvPr/>
        </p:nvSpPr>
        <p:spPr bwMode="auto">
          <a:xfrm>
            <a:off x="6991428" y="2605405"/>
            <a:ext cx="590633" cy="592721"/>
          </a:xfrm>
          <a:custGeom>
            <a:avLst/>
            <a:gdLst>
              <a:gd name="connsiteX0" fmla="*/ 405475 w 898525"/>
              <a:gd name="connsiteY0" fmla="*/ 296862 h 901700"/>
              <a:gd name="connsiteX1" fmla="*/ 423671 w 898525"/>
              <a:gd name="connsiteY1" fmla="*/ 297916 h 901700"/>
              <a:gd name="connsiteX2" fmla="*/ 440812 w 898525"/>
              <a:gd name="connsiteY2" fmla="*/ 300288 h 901700"/>
              <a:gd name="connsiteX3" fmla="*/ 457689 w 898525"/>
              <a:gd name="connsiteY3" fmla="*/ 303977 h 901700"/>
              <a:gd name="connsiteX4" fmla="*/ 474039 w 898525"/>
              <a:gd name="connsiteY4" fmla="*/ 309248 h 901700"/>
              <a:gd name="connsiteX5" fmla="*/ 489598 w 898525"/>
              <a:gd name="connsiteY5" fmla="*/ 315836 h 901700"/>
              <a:gd name="connsiteX6" fmla="*/ 488015 w 898525"/>
              <a:gd name="connsiteY6" fmla="*/ 317418 h 901700"/>
              <a:gd name="connsiteX7" fmla="*/ 413386 w 898525"/>
              <a:gd name="connsiteY7" fmla="*/ 391998 h 901700"/>
              <a:gd name="connsiteX8" fmla="*/ 405475 w 898525"/>
              <a:gd name="connsiteY8" fmla="*/ 391734 h 901700"/>
              <a:gd name="connsiteX9" fmla="*/ 392553 w 898525"/>
              <a:gd name="connsiteY9" fmla="*/ 392525 h 901700"/>
              <a:gd name="connsiteX10" fmla="*/ 379895 w 898525"/>
              <a:gd name="connsiteY10" fmla="*/ 395160 h 901700"/>
              <a:gd name="connsiteX11" fmla="*/ 367764 w 898525"/>
              <a:gd name="connsiteY11" fmla="*/ 398850 h 901700"/>
              <a:gd name="connsiteX12" fmla="*/ 356425 w 898525"/>
              <a:gd name="connsiteY12" fmla="*/ 404120 h 901700"/>
              <a:gd name="connsiteX13" fmla="*/ 345876 w 898525"/>
              <a:gd name="connsiteY13" fmla="*/ 410445 h 901700"/>
              <a:gd name="connsiteX14" fmla="*/ 336119 w 898525"/>
              <a:gd name="connsiteY14" fmla="*/ 418088 h 901700"/>
              <a:gd name="connsiteX15" fmla="*/ 327417 w 898525"/>
              <a:gd name="connsiteY15" fmla="*/ 426784 h 901700"/>
              <a:gd name="connsiteX16" fmla="*/ 319769 w 898525"/>
              <a:gd name="connsiteY16" fmla="*/ 436535 h 901700"/>
              <a:gd name="connsiteX17" fmla="*/ 313177 w 898525"/>
              <a:gd name="connsiteY17" fmla="*/ 447076 h 901700"/>
              <a:gd name="connsiteX18" fmla="*/ 307903 w 898525"/>
              <a:gd name="connsiteY18" fmla="*/ 458408 h 901700"/>
              <a:gd name="connsiteX19" fmla="*/ 304211 w 898525"/>
              <a:gd name="connsiteY19" fmla="*/ 470531 h 901700"/>
              <a:gd name="connsiteX20" fmla="*/ 302101 w 898525"/>
              <a:gd name="connsiteY20" fmla="*/ 482917 h 901700"/>
              <a:gd name="connsiteX21" fmla="*/ 301310 w 898525"/>
              <a:gd name="connsiteY21" fmla="*/ 496094 h 901700"/>
              <a:gd name="connsiteX22" fmla="*/ 302101 w 898525"/>
              <a:gd name="connsiteY22" fmla="*/ 509270 h 901700"/>
              <a:gd name="connsiteX23" fmla="*/ 304211 w 898525"/>
              <a:gd name="connsiteY23" fmla="*/ 521656 h 901700"/>
              <a:gd name="connsiteX24" fmla="*/ 307903 w 898525"/>
              <a:gd name="connsiteY24" fmla="*/ 534042 h 901700"/>
              <a:gd name="connsiteX25" fmla="*/ 313177 w 898525"/>
              <a:gd name="connsiteY25" fmla="*/ 545374 h 901700"/>
              <a:gd name="connsiteX26" fmla="*/ 319769 w 898525"/>
              <a:gd name="connsiteY26" fmla="*/ 555916 h 901700"/>
              <a:gd name="connsiteX27" fmla="*/ 327417 w 898525"/>
              <a:gd name="connsiteY27" fmla="*/ 565403 h 901700"/>
              <a:gd name="connsiteX28" fmla="*/ 336119 w 898525"/>
              <a:gd name="connsiteY28" fmla="*/ 574100 h 901700"/>
              <a:gd name="connsiteX29" fmla="*/ 345613 w 898525"/>
              <a:gd name="connsiteY29" fmla="*/ 581742 h 901700"/>
              <a:gd name="connsiteX30" fmla="*/ 356425 w 898525"/>
              <a:gd name="connsiteY30" fmla="*/ 588330 h 901700"/>
              <a:gd name="connsiteX31" fmla="*/ 367501 w 898525"/>
              <a:gd name="connsiteY31" fmla="*/ 593601 h 901700"/>
              <a:gd name="connsiteX32" fmla="*/ 379895 w 898525"/>
              <a:gd name="connsiteY32" fmla="*/ 597291 h 901700"/>
              <a:gd name="connsiteX33" fmla="*/ 392553 w 898525"/>
              <a:gd name="connsiteY33" fmla="*/ 599926 h 901700"/>
              <a:gd name="connsiteX34" fmla="*/ 405475 w 898525"/>
              <a:gd name="connsiteY34" fmla="*/ 600716 h 901700"/>
              <a:gd name="connsiteX35" fmla="*/ 418660 w 898525"/>
              <a:gd name="connsiteY35" fmla="*/ 599926 h 901700"/>
              <a:gd name="connsiteX36" fmla="*/ 431318 w 898525"/>
              <a:gd name="connsiteY36" fmla="*/ 597291 h 901700"/>
              <a:gd name="connsiteX37" fmla="*/ 443185 w 898525"/>
              <a:gd name="connsiteY37" fmla="*/ 593601 h 901700"/>
              <a:gd name="connsiteX38" fmla="*/ 454788 w 898525"/>
              <a:gd name="connsiteY38" fmla="*/ 588330 h 901700"/>
              <a:gd name="connsiteX39" fmla="*/ 465073 w 898525"/>
              <a:gd name="connsiteY39" fmla="*/ 581742 h 901700"/>
              <a:gd name="connsiteX40" fmla="*/ 474830 w 898525"/>
              <a:gd name="connsiteY40" fmla="*/ 574100 h 901700"/>
              <a:gd name="connsiteX41" fmla="*/ 483796 w 898525"/>
              <a:gd name="connsiteY41" fmla="*/ 565403 h 901700"/>
              <a:gd name="connsiteX42" fmla="*/ 491444 w 898525"/>
              <a:gd name="connsiteY42" fmla="*/ 555916 h 901700"/>
              <a:gd name="connsiteX43" fmla="*/ 497773 w 898525"/>
              <a:gd name="connsiteY43" fmla="*/ 545374 h 901700"/>
              <a:gd name="connsiteX44" fmla="*/ 503047 w 898525"/>
              <a:gd name="connsiteY44" fmla="*/ 534042 h 901700"/>
              <a:gd name="connsiteX45" fmla="*/ 507003 w 898525"/>
              <a:gd name="connsiteY45" fmla="*/ 521656 h 901700"/>
              <a:gd name="connsiteX46" fmla="*/ 509112 w 898525"/>
              <a:gd name="connsiteY46" fmla="*/ 509270 h 901700"/>
              <a:gd name="connsiteX47" fmla="*/ 509903 w 898525"/>
              <a:gd name="connsiteY47" fmla="*/ 496094 h 901700"/>
              <a:gd name="connsiteX48" fmla="*/ 509640 w 898525"/>
              <a:gd name="connsiteY48" fmla="*/ 488188 h 901700"/>
              <a:gd name="connsiteX49" fmla="*/ 584533 w 898525"/>
              <a:gd name="connsiteY49" fmla="*/ 413608 h 901700"/>
              <a:gd name="connsiteX50" fmla="*/ 585851 w 898525"/>
              <a:gd name="connsiteY50" fmla="*/ 412026 h 901700"/>
              <a:gd name="connsiteX51" fmla="*/ 592444 w 898525"/>
              <a:gd name="connsiteY51" fmla="*/ 427838 h 901700"/>
              <a:gd name="connsiteX52" fmla="*/ 597982 w 898525"/>
              <a:gd name="connsiteY52" fmla="*/ 443914 h 901700"/>
              <a:gd name="connsiteX53" fmla="*/ 601410 w 898525"/>
              <a:gd name="connsiteY53" fmla="*/ 460780 h 901700"/>
              <a:gd name="connsiteX54" fmla="*/ 603783 w 898525"/>
              <a:gd name="connsiteY54" fmla="*/ 478437 h 901700"/>
              <a:gd name="connsiteX55" fmla="*/ 604838 w 898525"/>
              <a:gd name="connsiteY55" fmla="*/ 496094 h 901700"/>
              <a:gd name="connsiteX56" fmla="*/ 603783 w 898525"/>
              <a:gd name="connsiteY56" fmla="*/ 514277 h 901700"/>
              <a:gd name="connsiteX57" fmla="*/ 601410 w 898525"/>
              <a:gd name="connsiteY57" fmla="*/ 531934 h 901700"/>
              <a:gd name="connsiteX58" fmla="*/ 597718 w 898525"/>
              <a:gd name="connsiteY58" fmla="*/ 549064 h 901700"/>
              <a:gd name="connsiteX59" fmla="*/ 592180 w 898525"/>
              <a:gd name="connsiteY59" fmla="*/ 565666 h 901700"/>
              <a:gd name="connsiteX60" fmla="*/ 585588 w 898525"/>
              <a:gd name="connsiteY60" fmla="*/ 581479 h 901700"/>
              <a:gd name="connsiteX61" fmla="*/ 577413 w 898525"/>
              <a:gd name="connsiteY61" fmla="*/ 596500 h 901700"/>
              <a:gd name="connsiteX62" fmla="*/ 568447 w 898525"/>
              <a:gd name="connsiteY62" fmla="*/ 610994 h 901700"/>
              <a:gd name="connsiteX63" fmla="*/ 557898 w 898525"/>
              <a:gd name="connsiteY63" fmla="*/ 624435 h 901700"/>
              <a:gd name="connsiteX64" fmla="*/ 546295 w 898525"/>
              <a:gd name="connsiteY64" fmla="*/ 637084 h 901700"/>
              <a:gd name="connsiteX65" fmla="*/ 533901 w 898525"/>
              <a:gd name="connsiteY65" fmla="*/ 648416 h 901700"/>
              <a:gd name="connsiteX66" fmla="*/ 520188 w 898525"/>
              <a:gd name="connsiteY66" fmla="*/ 658957 h 901700"/>
              <a:gd name="connsiteX67" fmla="*/ 506211 w 898525"/>
              <a:gd name="connsiteY67" fmla="*/ 668181 h 901700"/>
              <a:gd name="connsiteX68" fmla="*/ 491180 w 898525"/>
              <a:gd name="connsiteY68" fmla="*/ 676087 h 901700"/>
              <a:gd name="connsiteX69" fmla="*/ 474830 w 898525"/>
              <a:gd name="connsiteY69" fmla="*/ 682939 h 901700"/>
              <a:gd name="connsiteX70" fmla="*/ 458480 w 898525"/>
              <a:gd name="connsiteY70" fmla="*/ 688210 h 901700"/>
              <a:gd name="connsiteX71" fmla="*/ 441339 w 898525"/>
              <a:gd name="connsiteY71" fmla="*/ 691899 h 901700"/>
              <a:gd name="connsiteX72" fmla="*/ 423671 w 898525"/>
              <a:gd name="connsiteY72" fmla="*/ 694271 h 901700"/>
              <a:gd name="connsiteX73" fmla="*/ 405475 w 898525"/>
              <a:gd name="connsiteY73" fmla="*/ 695325 h 901700"/>
              <a:gd name="connsiteX74" fmla="*/ 387542 w 898525"/>
              <a:gd name="connsiteY74" fmla="*/ 694271 h 901700"/>
              <a:gd name="connsiteX75" fmla="*/ 369874 w 898525"/>
              <a:gd name="connsiteY75" fmla="*/ 691899 h 901700"/>
              <a:gd name="connsiteX76" fmla="*/ 352469 w 898525"/>
              <a:gd name="connsiteY76" fmla="*/ 688210 h 901700"/>
              <a:gd name="connsiteX77" fmla="*/ 336119 w 898525"/>
              <a:gd name="connsiteY77" fmla="*/ 682675 h 901700"/>
              <a:gd name="connsiteX78" fmla="*/ 320297 w 898525"/>
              <a:gd name="connsiteY78" fmla="*/ 676087 h 901700"/>
              <a:gd name="connsiteX79" fmla="*/ 305002 w 898525"/>
              <a:gd name="connsiteY79" fmla="*/ 668181 h 901700"/>
              <a:gd name="connsiteX80" fmla="*/ 290761 w 898525"/>
              <a:gd name="connsiteY80" fmla="*/ 658957 h 901700"/>
              <a:gd name="connsiteX81" fmla="*/ 277312 w 898525"/>
              <a:gd name="connsiteY81" fmla="*/ 648416 h 901700"/>
              <a:gd name="connsiteX82" fmla="*/ 264918 w 898525"/>
              <a:gd name="connsiteY82" fmla="*/ 637084 h 901700"/>
              <a:gd name="connsiteX83" fmla="*/ 253315 w 898525"/>
              <a:gd name="connsiteY83" fmla="*/ 624435 h 901700"/>
              <a:gd name="connsiteX84" fmla="*/ 243030 w 898525"/>
              <a:gd name="connsiteY84" fmla="*/ 610731 h 901700"/>
              <a:gd name="connsiteX85" fmla="*/ 233801 w 898525"/>
              <a:gd name="connsiteY85" fmla="*/ 596500 h 901700"/>
              <a:gd name="connsiteX86" fmla="*/ 225889 w 898525"/>
              <a:gd name="connsiteY86" fmla="*/ 581479 h 901700"/>
              <a:gd name="connsiteX87" fmla="*/ 219033 w 898525"/>
              <a:gd name="connsiteY87" fmla="*/ 565403 h 901700"/>
              <a:gd name="connsiteX88" fmla="*/ 213495 w 898525"/>
              <a:gd name="connsiteY88" fmla="*/ 549064 h 901700"/>
              <a:gd name="connsiteX89" fmla="*/ 209539 w 898525"/>
              <a:gd name="connsiteY89" fmla="*/ 531934 h 901700"/>
              <a:gd name="connsiteX90" fmla="*/ 207166 w 898525"/>
              <a:gd name="connsiteY90" fmla="*/ 514014 h 901700"/>
              <a:gd name="connsiteX91" fmla="*/ 206375 w 898525"/>
              <a:gd name="connsiteY91" fmla="*/ 496094 h 901700"/>
              <a:gd name="connsiteX92" fmla="*/ 207166 w 898525"/>
              <a:gd name="connsiteY92" fmla="*/ 478173 h 901700"/>
              <a:gd name="connsiteX93" fmla="*/ 209539 w 898525"/>
              <a:gd name="connsiteY93" fmla="*/ 460253 h 901700"/>
              <a:gd name="connsiteX94" fmla="*/ 213495 w 898525"/>
              <a:gd name="connsiteY94" fmla="*/ 443123 h 901700"/>
              <a:gd name="connsiteX95" fmla="*/ 219033 w 898525"/>
              <a:gd name="connsiteY95" fmla="*/ 426784 h 901700"/>
              <a:gd name="connsiteX96" fmla="*/ 225889 w 898525"/>
              <a:gd name="connsiteY96" fmla="*/ 410972 h 901700"/>
              <a:gd name="connsiteX97" fmla="*/ 233801 w 898525"/>
              <a:gd name="connsiteY97" fmla="*/ 395687 h 901700"/>
              <a:gd name="connsiteX98" fmla="*/ 243030 w 898525"/>
              <a:gd name="connsiteY98" fmla="*/ 381456 h 901700"/>
              <a:gd name="connsiteX99" fmla="*/ 253315 w 898525"/>
              <a:gd name="connsiteY99" fmla="*/ 367753 h 901700"/>
              <a:gd name="connsiteX100" fmla="*/ 264918 w 898525"/>
              <a:gd name="connsiteY100" fmla="*/ 355367 h 901700"/>
              <a:gd name="connsiteX101" fmla="*/ 277312 w 898525"/>
              <a:gd name="connsiteY101" fmla="*/ 344035 h 901700"/>
              <a:gd name="connsiteX102" fmla="*/ 290761 w 898525"/>
              <a:gd name="connsiteY102" fmla="*/ 333493 h 901700"/>
              <a:gd name="connsiteX103" fmla="*/ 305002 w 898525"/>
              <a:gd name="connsiteY103" fmla="*/ 324270 h 901700"/>
              <a:gd name="connsiteX104" fmla="*/ 320297 w 898525"/>
              <a:gd name="connsiteY104" fmla="*/ 316100 h 901700"/>
              <a:gd name="connsiteX105" fmla="*/ 336119 w 898525"/>
              <a:gd name="connsiteY105" fmla="*/ 309512 h 901700"/>
              <a:gd name="connsiteX106" fmla="*/ 352469 w 898525"/>
              <a:gd name="connsiteY106" fmla="*/ 303977 h 901700"/>
              <a:gd name="connsiteX107" fmla="*/ 369874 w 898525"/>
              <a:gd name="connsiteY107" fmla="*/ 300288 h 901700"/>
              <a:gd name="connsiteX108" fmla="*/ 387542 w 898525"/>
              <a:gd name="connsiteY108" fmla="*/ 297916 h 901700"/>
              <a:gd name="connsiteX109" fmla="*/ 405474 w 898525"/>
              <a:gd name="connsiteY109" fmla="*/ 90487 h 901700"/>
              <a:gd name="connsiteX110" fmla="*/ 430602 w 898525"/>
              <a:gd name="connsiteY110" fmla="*/ 91280 h 901700"/>
              <a:gd name="connsiteX111" fmla="*/ 455200 w 898525"/>
              <a:gd name="connsiteY111" fmla="*/ 93659 h 901700"/>
              <a:gd name="connsiteX112" fmla="*/ 479269 w 898525"/>
              <a:gd name="connsiteY112" fmla="*/ 97095 h 901700"/>
              <a:gd name="connsiteX113" fmla="*/ 502809 w 898525"/>
              <a:gd name="connsiteY113" fmla="*/ 102382 h 901700"/>
              <a:gd name="connsiteX114" fmla="*/ 526085 w 898525"/>
              <a:gd name="connsiteY114" fmla="*/ 108990 h 901700"/>
              <a:gd name="connsiteX115" fmla="*/ 548567 w 898525"/>
              <a:gd name="connsiteY115" fmla="*/ 116655 h 901700"/>
              <a:gd name="connsiteX116" fmla="*/ 570521 w 898525"/>
              <a:gd name="connsiteY116" fmla="*/ 125642 h 901700"/>
              <a:gd name="connsiteX117" fmla="*/ 591945 w 898525"/>
              <a:gd name="connsiteY117" fmla="*/ 135687 h 901700"/>
              <a:gd name="connsiteX118" fmla="*/ 591416 w 898525"/>
              <a:gd name="connsiteY118" fmla="*/ 142823 h 901700"/>
              <a:gd name="connsiteX119" fmla="*/ 591681 w 898525"/>
              <a:gd name="connsiteY119" fmla="*/ 149960 h 901700"/>
              <a:gd name="connsiteX120" fmla="*/ 596177 w 898525"/>
              <a:gd name="connsiteY120" fmla="*/ 209169 h 901700"/>
              <a:gd name="connsiteX121" fmla="*/ 562586 w 898525"/>
              <a:gd name="connsiteY121" fmla="*/ 242474 h 901700"/>
              <a:gd name="connsiteX122" fmla="*/ 545129 w 898525"/>
              <a:gd name="connsiteY122" fmla="*/ 232694 h 901700"/>
              <a:gd name="connsiteX123" fmla="*/ 526879 w 898525"/>
              <a:gd name="connsiteY123" fmla="*/ 223707 h 901700"/>
              <a:gd name="connsiteX124" fmla="*/ 508099 w 898525"/>
              <a:gd name="connsiteY124" fmla="*/ 216041 h 901700"/>
              <a:gd name="connsiteX125" fmla="*/ 488527 w 898525"/>
              <a:gd name="connsiteY125" fmla="*/ 209698 h 901700"/>
              <a:gd name="connsiteX126" fmla="*/ 468689 w 898525"/>
              <a:gd name="connsiteY126" fmla="*/ 204675 h 901700"/>
              <a:gd name="connsiteX127" fmla="*/ 448058 w 898525"/>
              <a:gd name="connsiteY127" fmla="*/ 200975 h 901700"/>
              <a:gd name="connsiteX128" fmla="*/ 426899 w 898525"/>
              <a:gd name="connsiteY128" fmla="*/ 198860 h 901700"/>
              <a:gd name="connsiteX129" fmla="*/ 405474 w 898525"/>
              <a:gd name="connsiteY129" fmla="*/ 197803 h 901700"/>
              <a:gd name="connsiteX130" fmla="*/ 383256 w 898525"/>
              <a:gd name="connsiteY130" fmla="*/ 198860 h 901700"/>
              <a:gd name="connsiteX131" fmla="*/ 361303 w 898525"/>
              <a:gd name="connsiteY131" fmla="*/ 201239 h 901700"/>
              <a:gd name="connsiteX132" fmla="*/ 340408 w 898525"/>
              <a:gd name="connsiteY132" fmla="*/ 204940 h 901700"/>
              <a:gd name="connsiteX133" fmla="*/ 319513 w 898525"/>
              <a:gd name="connsiteY133" fmla="*/ 210491 h 901700"/>
              <a:gd name="connsiteX134" fmla="*/ 299146 w 898525"/>
              <a:gd name="connsiteY134" fmla="*/ 217363 h 901700"/>
              <a:gd name="connsiteX135" fmla="*/ 279838 w 898525"/>
              <a:gd name="connsiteY135" fmla="*/ 225557 h 901700"/>
              <a:gd name="connsiteX136" fmla="*/ 261059 w 898525"/>
              <a:gd name="connsiteY136" fmla="*/ 235073 h 901700"/>
              <a:gd name="connsiteX137" fmla="*/ 243337 w 898525"/>
              <a:gd name="connsiteY137" fmla="*/ 246174 h 901700"/>
              <a:gd name="connsiteX138" fmla="*/ 226145 w 898525"/>
              <a:gd name="connsiteY138" fmla="*/ 257805 h 901700"/>
              <a:gd name="connsiteX139" fmla="*/ 210011 w 898525"/>
              <a:gd name="connsiteY139" fmla="*/ 271021 h 901700"/>
              <a:gd name="connsiteX140" fmla="*/ 194934 w 898525"/>
              <a:gd name="connsiteY140" fmla="*/ 285294 h 901700"/>
              <a:gd name="connsiteX141" fmla="*/ 180651 w 898525"/>
              <a:gd name="connsiteY141" fmla="*/ 300361 h 901700"/>
              <a:gd name="connsiteX142" fmla="*/ 167427 w 898525"/>
              <a:gd name="connsiteY142" fmla="*/ 316749 h 901700"/>
              <a:gd name="connsiteX143" fmla="*/ 155260 w 898525"/>
              <a:gd name="connsiteY143" fmla="*/ 333666 h 901700"/>
              <a:gd name="connsiteX144" fmla="*/ 144680 w 898525"/>
              <a:gd name="connsiteY144" fmla="*/ 351640 h 901700"/>
              <a:gd name="connsiteX145" fmla="*/ 135158 w 898525"/>
              <a:gd name="connsiteY145" fmla="*/ 370407 h 901700"/>
              <a:gd name="connsiteX146" fmla="*/ 126959 w 898525"/>
              <a:gd name="connsiteY146" fmla="*/ 389967 h 901700"/>
              <a:gd name="connsiteX147" fmla="*/ 120082 w 898525"/>
              <a:gd name="connsiteY147" fmla="*/ 410056 h 901700"/>
              <a:gd name="connsiteX148" fmla="*/ 114527 w 898525"/>
              <a:gd name="connsiteY148" fmla="*/ 430673 h 901700"/>
              <a:gd name="connsiteX149" fmla="*/ 110824 w 898525"/>
              <a:gd name="connsiteY149" fmla="*/ 452083 h 901700"/>
              <a:gd name="connsiteX150" fmla="*/ 108179 w 898525"/>
              <a:gd name="connsiteY150" fmla="*/ 473758 h 901700"/>
              <a:gd name="connsiteX151" fmla="*/ 107386 w 898525"/>
              <a:gd name="connsiteY151" fmla="*/ 495961 h 901700"/>
              <a:gd name="connsiteX152" fmla="*/ 108179 w 898525"/>
              <a:gd name="connsiteY152" fmla="*/ 518429 h 901700"/>
              <a:gd name="connsiteX153" fmla="*/ 110824 w 898525"/>
              <a:gd name="connsiteY153" fmla="*/ 540104 h 901700"/>
              <a:gd name="connsiteX154" fmla="*/ 114527 w 898525"/>
              <a:gd name="connsiteY154" fmla="*/ 561514 h 901700"/>
              <a:gd name="connsiteX155" fmla="*/ 120082 w 898525"/>
              <a:gd name="connsiteY155" fmla="*/ 582131 h 901700"/>
              <a:gd name="connsiteX156" fmla="*/ 126959 w 898525"/>
              <a:gd name="connsiteY156" fmla="*/ 602220 h 901700"/>
              <a:gd name="connsiteX157" fmla="*/ 135158 w 898525"/>
              <a:gd name="connsiteY157" fmla="*/ 621780 h 901700"/>
              <a:gd name="connsiteX158" fmla="*/ 144680 w 898525"/>
              <a:gd name="connsiteY158" fmla="*/ 640283 h 901700"/>
              <a:gd name="connsiteX159" fmla="*/ 155260 w 898525"/>
              <a:gd name="connsiteY159" fmla="*/ 658521 h 901700"/>
              <a:gd name="connsiteX160" fmla="*/ 167427 w 898525"/>
              <a:gd name="connsiteY160" fmla="*/ 675438 h 901700"/>
              <a:gd name="connsiteX161" fmla="*/ 180651 w 898525"/>
              <a:gd name="connsiteY161" fmla="*/ 691562 h 901700"/>
              <a:gd name="connsiteX162" fmla="*/ 194934 w 898525"/>
              <a:gd name="connsiteY162" fmla="*/ 706893 h 901700"/>
              <a:gd name="connsiteX163" fmla="*/ 210011 w 898525"/>
              <a:gd name="connsiteY163" fmla="*/ 721166 h 901700"/>
              <a:gd name="connsiteX164" fmla="*/ 226409 w 898525"/>
              <a:gd name="connsiteY164" fmla="*/ 734118 h 901700"/>
              <a:gd name="connsiteX165" fmla="*/ 243337 w 898525"/>
              <a:gd name="connsiteY165" fmla="*/ 746013 h 901700"/>
              <a:gd name="connsiteX166" fmla="*/ 261059 w 898525"/>
              <a:gd name="connsiteY166" fmla="*/ 757114 h 901700"/>
              <a:gd name="connsiteX167" fmla="*/ 280102 w 898525"/>
              <a:gd name="connsiteY167" fmla="*/ 766366 h 901700"/>
              <a:gd name="connsiteX168" fmla="*/ 299411 w 898525"/>
              <a:gd name="connsiteY168" fmla="*/ 774560 h 901700"/>
              <a:gd name="connsiteX169" fmla="*/ 319513 w 898525"/>
              <a:gd name="connsiteY169" fmla="*/ 781432 h 901700"/>
              <a:gd name="connsiteX170" fmla="*/ 340408 w 898525"/>
              <a:gd name="connsiteY170" fmla="*/ 786983 h 901700"/>
              <a:gd name="connsiteX171" fmla="*/ 361832 w 898525"/>
              <a:gd name="connsiteY171" fmla="*/ 790948 h 901700"/>
              <a:gd name="connsiteX172" fmla="*/ 383256 w 898525"/>
              <a:gd name="connsiteY172" fmla="*/ 793327 h 901700"/>
              <a:gd name="connsiteX173" fmla="*/ 405474 w 898525"/>
              <a:gd name="connsiteY173" fmla="*/ 794120 h 901700"/>
              <a:gd name="connsiteX174" fmla="*/ 427957 w 898525"/>
              <a:gd name="connsiteY174" fmla="*/ 793327 h 901700"/>
              <a:gd name="connsiteX175" fmla="*/ 449645 w 898525"/>
              <a:gd name="connsiteY175" fmla="*/ 790948 h 901700"/>
              <a:gd name="connsiteX176" fmla="*/ 471070 w 898525"/>
              <a:gd name="connsiteY176" fmla="*/ 786983 h 901700"/>
              <a:gd name="connsiteX177" fmla="*/ 491965 w 898525"/>
              <a:gd name="connsiteY177" fmla="*/ 781432 h 901700"/>
              <a:gd name="connsiteX178" fmla="*/ 511802 w 898525"/>
              <a:gd name="connsiteY178" fmla="*/ 774560 h 901700"/>
              <a:gd name="connsiteX179" fmla="*/ 531375 w 898525"/>
              <a:gd name="connsiteY179" fmla="*/ 766366 h 901700"/>
              <a:gd name="connsiteX180" fmla="*/ 550154 w 898525"/>
              <a:gd name="connsiteY180" fmla="*/ 757114 h 901700"/>
              <a:gd name="connsiteX181" fmla="*/ 568140 w 898525"/>
              <a:gd name="connsiteY181" fmla="*/ 746013 h 901700"/>
              <a:gd name="connsiteX182" fmla="*/ 585068 w 898525"/>
              <a:gd name="connsiteY182" fmla="*/ 734118 h 901700"/>
              <a:gd name="connsiteX183" fmla="*/ 601202 w 898525"/>
              <a:gd name="connsiteY183" fmla="*/ 721166 h 901700"/>
              <a:gd name="connsiteX184" fmla="*/ 616543 w 898525"/>
              <a:gd name="connsiteY184" fmla="*/ 706893 h 901700"/>
              <a:gd name="connsiteX185" fmla="*/ 630826 w 898525"/>
              <a:gd name="connsiteY185" fmla="*/ 691562 h 901700"/>
              <a:gd name="connsiteX186" fmla="*/ 644051 w 898525"/>
              <a:gd name="connsiteY186" fmla="*/ 675438 h 901700"/>
              <a:gd name="connsiteX187" fmla="*/ 655689 w 898525"/>
              <a:gd name="connsiteY187" fmla="*/ 658521 h 901700"/>
              <a:gd name="connsiteX188" fmla="*/ 666798 w 898525"/>
              <a:gd name="connsiteY188" fmla="*/ 640283 h 901700"/>
              <a:gd name="connsiteX189" fmla="*/ 676055 w 898525"/>
              <a:gd name="connsiteY189" fmla="*/ 621780 h 901700"/>
              <a:gd name="connsiteX190" fmla="*/ 684255 w 898525"/>
              <a:gd name="connsiteY190" fmla="*/ 602220 h 901700"/>
              <a:gd name="connsiteX191" fmla="*/ 691396 w 898525"/>
              <a:gd name="connsiteY191" fmla="*/ 582131 h 901700"/>
              <a:gd name="connsiteX192" fmla="*/ 696686 w 898525"/>
              <a:gd name="connsiteY192" fmla="*/ 561514 h 901700"/>
              <a:gd name="connsiteX193" fmla="*/ 700653 w 898525"/>
              <a:gd name="connsiteY193" fmla="*/ 540104 h 901700"/>
              <a:gd name="connsiteX194" fmla="*/ 703034 w 898525"/>
              <a:gd name="connsiteY194" fmla="*/ 518429 h 901700"/>
              <a:gd name="connsiteX195" fmla="*/ 703827 w 898525"/>
              <a:gd name="connsiteY195" fmla="*/ 495961 h 901700"/>
              <a:gd name="connsiteX196" fmla="*/ 703034 w 898525"/>
              <a:gd name="connsiteY196" fmla="*/ 474551 h 901700"/>
              <a:gd name="connsiteX197" fmla="*/ 700918 w 898525"/>
              <a:gd name="connsiteY197" fmla="*/ 453669 h 901700"/>
              <a:gd name="connsiteX198" fmla="*/ 697215 w 898525"/>
              <a:gd name="connsiteY198" fmla="*/ 433316 h 901700"/>
              <a:gd name="connsiteX199" fmla="*/ 692189 w 898525"/>
              <a:gd name="connsiteY199" fmla="*/ 413228 h 901700"/>
              <a:gd name="connsiteX200" fmla="*/ 685842 w 898525"/>
              <a:gd name="connsiteY200" fmla="*/ 393403 h 901700"/>
              <a:gd name="connsiteX201" fmla="*/ 678171 w 898525"/>
              <a:gd name="connsiteY201" fmla="*/ 374901 h 901700"/>
              <a:gd name="connsiteX202" fmla="*/ 669178 w 898525"/>
              <a:gd name="connsiteY202" fmla="*/ 356398 h 901700"/>
              <a:gd name="connsiteX203" fmla="*/ 659392 w 898525"/>
              <a:gd name="connsiteY203" fmla="*/ 338952 h 901700"/>
              <a:gd name="connsiteX204" fmla="*/ 696157 w 898525"/>
              <a:gd name="connsiteY204" fmla="*/ 301947 h 901700"/>
              <a:gd name="connsiteX205" fmla="*/ 747734 w 898525"/>
              <a:gd name="connsiteY205" fmla="*/ 305912 h 901700"/>
              <a:gd name="connsiteX206" fmla="*/ 753817 w 898525"/>
              <a:gd name="connsiteY206" fmla="*/ 306176 h 901700"/>
              <a:gd name="connsiteX207" fmla="*/ 758843 w 898525"/>
              <a:gd name="connsiteY207" fmla="*/ 306176 h 901700"/>
              <a:gd name="connsiteX208" fmla="*/ 763604 w 898525"/>
              <a:gd name="connsiteY208" fmla="*/ 305648 h 901700"/>
              <a:gd name="connsiteX209" fmla="*/ 774713 w 898525"/>
              <a:gd name="connsiteY209" fmla="*/ 327322 h 901700"/>
              <a:gd name="connsiteX210" fmla="*/ 783970 w 898525"/>
              <a:gd name="connsiteY210" fmla="*/ 349790 h 901700"/>
              <a:gd name="connsiteX211" fmla="*/ 792169 w 898525"/>
              <a:gd name="connsiteY211" fmla="*/ 372786 h 901700"/>
              <a:gd name="connsiteX212" fmla="*/ 798782 w 898525"/>
              <a:gd name="connsiteY212" fmla="*/ 396311 h 901700"/>
              <a:gd name="connsiteX213" fmla="*/ 804336 w 898525"/>
              <a:gd name="connsiteY213" fmla="*/ 420365 h 901700"/>
              <a:gd name="connsiteX214" fmla="*/ 808039 w 898525"/>
              <a:gd name="connsiteY214" fmla="*/ 445211 h 901700"/>
              <a:gd name="connsiteX215" fmla="*/ 810420 w 898525"/>
              <a:gd name="connsiteY215" fmla="*/ 470586 h 901700"/>
              <a:gd name="connsiteX216" fmla="*/ 811213 w 898525"/>
              <a:gd name="connsiteY216" fmla="*/ 495961 h 901700"/>
              <a:gd name="connsiteX217" fmla="*/ 810155 w 898525"/>
              <a:gd name="connsiteY217" fmla="*/ 522923 h 901700"/>
              <a:gd name="connsiteX218" fmla="*/ 807775 w 898525"/>
              <a:gd name="connsiteY218" fmla="*/ 548826 h 901700"/>
              <a:gd name="connsiteX219" fmla="*/ 803807 w 898525"/>
              <a:gd name="connsiteY219" fmla="*/ 574466 h 901700"/>
              <a:gd name="connsiteX220" fmla="*/ 797988 w 898525"/>
              <a:gd name="connsiteY220" fmla="*/ 599841 h 901700"/>
              <a:gd name="connsiteX221" fmla="*/ 790582 w 898525"/>
              <a:gd name="connsiteY221" fmla="*/ 624159 h 901700"/>
              <a:gd name="connsiteX222" fmla="*/ 781854 w 898525"/>
              <a:gd name="connsiteY222" fmla="*/ 647948 h 901700"/>
              <a:gd name="connsiteX223" fmla="*/ 771539 w 898525"/>
              <a:gd name="connsiteY223" fmla="*/ 671209 h 901700"/>
              <a:gd name="connsiteX224" fmla="*/ 760165 w 898525"/>
              <a:gd name="connsiteY224" fmla="*/ 693412 h 901700"/>
              <a:gd name="connsiteX225" fmla="*/ 746940 w 898525"/>
              <a:gd name="connsiteY225" fmla="*/ 714822 h 901700"/>
              <a:gd name="connsiteX226" fmla="*/ 732922 w 898525"/>
              <a:gd name="connsiteY226" fmla="*/ 735704 h 901700"/>
              <a:gd name="connsiteX227" fmla="*/ 717581 w 898525"/>
              <a:gd name="connsiteY227" fmla="*/ 755000 h 901700"/>
              <a:gd name="connsiteX228" fmla="*/ 701182 w 898525"/>
              <a:gd name="connsiteY228" fmla="*/ 773767 h 901700"/>
              <a:gd name="connsiteX229" fmla="*/ 683461 w 898525"/>
              <a:gd name="connsiteY229" fmla="*/ 791477 h 901700"/>
              <a:gd name="connsiteX230" fmla="*/ 664682 w 898525"/>
              <a:gd name="connsiteY230" fmla="*/ 807865 h 901700"/>
              <a:gd name="connsiteX231" fmla="*/ 645109 w 898525"/>
              <a:gd name="connsiteY231" fmla="*/ 823196 h 901700"/>
              <a:gd name="connsiteX232" fmla="*/ 624478 w 898525"/>
              <a:gd name="connsiteY232" fmla="*/ 837469 h 901700"/>
              <a:gd name="connsiteX233" fmla="*/ 603054 w 898525"/>
              <a:gd name="connsiteY233" fmla="*/ 850421 h 901700"/>
              <a:gd name="connsiteX234" fmla="*/ 580572 w 898525"/>
              <a:gd name="connsiteY234" fmla="*/ 862051 h 901700"/>
              <a:gd name="connsiteX235" fmla="*/ 557560 w 898525"/>
              <a:gd name="connsiteY235" fmla="*/ 872096 h 901700"/>
              <a:gd name="connsiteX236" fmla="*/ 533756 w 898525"/>
              <a:gd name="connsiteY236" fmla="*/ 880818 h 901700"/>
              <a:gd name="connsiteX237" fmla="*/ 509422 w 898525"/>
              <a:gd name="connsiteY237" fmla="*/ 888220 h 901700"/>
              <a:gd name="connsiteX238" fmla="*/ 484295 w 898525"/>
              <a:gd name="connsiteY238" fmla="*/ 894035 h 901700"/>
              <a:gd name="connsiteX239" fmla="*/ 458374 w 898525"/>
              <a:gd name="connsiteY239" fmla="*/ 898000 h 901700"/>
              <a:gd name="connsiteX240" fmla="*/ 432189 w 898525"/>
              <a:gd name="connsiteY240" fmla="*/ 900907 h 901700"/>
              <a:gd name="connsiteX241" fmla="*/ 405474 w 898525"/>
              <a:gd name="connsiteY241" fmla="*/ 901700 h 901700"/>
              <a:gd name="connsiteX242" fmla="*/ 379024 w 898525"/>
              <a:gd name="connsiteY242" fmla="*/ 900907 h 901700"/>
              <a:gd name="connsiteX243" fmla="*/ 352575 w 898525"/>
              <a:gd name="connsiteY243" fmla="*/ 898000 h 901700"/>
              <a:gd name="connsiteX244" fmla="*/ 326918 w 898525"/>
              <a:gd name="connsiteY244" fmla="*/ 894035 h 901700"/>
              <a:gd name="connsiteX245" fmla="*/ 302056 w 898525"/>
              <a:gd name="connsiteY245" fmla="*/ 888220 h 901700"/>
              <a:gd name="connsiteX246" fmla="*/ 277193 w 898525"/>
              <a:gd name="connsiteY246" fmla="*/ 880818 h 901700"/>
              <a:gd name="connsiteX247" fmla="*/ 253388 w 898525"/>
              <a:gd name="connsiteY247" fmla="*/ 872096 h 901700"/>
              <a:gd name="connsiteX248" fmla="*/ 230377 w 898525"/>
              <a:gd name="connsiteY248" fmla="*/ 862051 h 901700"/>
              <a:gd name="connsiteX249" fmla="*/ 207895 w 898525"/>
              <a:gd name="connsiteY249" fmla="*/ 850421 h 901700"/>
              <a:gd name="connsiteX250" fmla="*/ 186735 w 898525"/>
              <a:gd name="connsiteY250" fmla="*/ 837469 h 901700"/>
              <a:gd name="connsiteX251" fmla="*/ 166104 w 898525"/>
              <a:gd name="connsiteY251" fmla="*/ 823196 h 901700"/>
              <a:gd name="connsiteX252" fmla="*/ 146267 w 898525"/>
              <a:gd name="connsiteY252" fmla="*/ 807865 h 901700"/>
              <a:gd name="connsiteX253" fmla="*/ 127752 w 898525"/>
              <a:gd name="connsiteY253" fmla="*/ 791477 h 901700"/>
              <a:gd name="connsiteX254" fmla="*/ 110031 w 898525"/>
              <a:gd name="connsiteY254" fmla="*/ 773767 h 901700"/>
              <a:gd name="connsiteX255" fmla="*/ 93367 w 898525"/>
              <a:gd name="connsiteY255" fmla="*/ 755000 h 901700"/>
              <a:gd name="connsiteX256" fmla="*/ 78027 w 898525"/>
              <a:gd name="connsiteY256" fmla="*/ 735704 h 901700"/>
              <a:gd name="connsiteX257" fmla="*/ 64008 w 898525"/>
              <a:gd name="connsiteY257" fmla="*/ 714822 h 901700"/>
              <a:gd name="connsiteX258" fmla="*/ 51312 w 898525"/>
              <a:gd name="connsiteY258" fmla="*/ 693412 h 901700"/>
              <a:gd name="connsiteX259" fmla="*/ 39674 w 898525"/>
              <a:gd name="connsiteY259" fmla="*/ 671209 h 901700"/>
              <a:gd name="connsiteX260" fmla="*/ 29359 w 898525"/>
              <a:gd name="connsiteY260" fmla="*/ 647948 h 901700"/>
              <a:gd name="connsiteX261" fmla="*/ 20631 w 898525"/>
              <a:gd name="connsiteY261" fmla="*/ 624159 h 901700"/>
              <a:gd name="connsiteX262" fmla="*/ 13489 w 898525"/>
              <a:gd name="connsiteY262" fmla="*/ 599841 h 901700"/>
              <a:gd name="connsiteX263" fmla="*/ 7670 w 898525"/>
              <a:gd name="connsiteY263" fmla="*/ 574466 h 901700"/>
              <a:gd name="connsiteX264" fmla="*/ 3174 w 898525"/>
              <a:gd name="connsiteY264" fmla="*/ 548826 h 901700"/>
              <a:gd name="connsiteX265" fmla="*/ 793 w 898525"/>
              <a:gd name="connsiteY265" fmla="*/ 522923 h 901700"/>
              <a:gd name="connsiteX266" fmla="*/ 0 w 898525"/>
              <a:gd name="connsiteY266" fmla="*/ 495961 h 901700"/>
              <a:gd name="connsiteX267" fmla="*/ 793 w 898525"/>
              <a:gd name="connsiteY267" fmla="*/ 469265 h 901700"/>
              <a:gd name="connsiteX268" fmla="*/ 3174 w 898525"/>
              <a:gd name="connsiteY268" fmla="*/ 443096 h 901700"/>
              <a:gd name="connsiteX269" fmla="*/ 7670 w 898525"/>
              <a:gd name="connsiteY269" fmla="*/ 417721 h 901700"/>
              <a:gd name="connsiteX270" fmla="*/ 13489 w 898525"/>
              <a:gd name="connsiteY270" fmla="*/ 392346 h 901700"/>
              <a:gd name="connsiteX271" fmla="*/ 20631 w 898525"/>
              <a:gd name="connsiteY271" fmla="*/ 367764 h 901700"/>
              <a:gd name="connsiteX272" fmla="*/ 29359 w 898525"/>
              <a:gd name="connsiteY272" fmla="*/ 343975 h 901700"/>
              <a:gd name="connsiteX273" fmla="*/ 39674 w 898525"/>
              <a:gd name="connsiteY273" fmla="*/ 320978 h 901700"/>
              <a:gd name="connsiteX274" fmla="*/ 51312 w 898525"/>
              <a:gd name="connsiteY274" fmla="*/ 298775 h 901700"/>
              <a:gd name="connsiteX275" fmla="*/ 64008 w 898525"/>
              <a:gd name="connsiteY275" fmla="*/ 277100 h 901700"/>
              <a:gd name="connsiteX276" fmla="*/ 78027 w 898525"/>
              <a:gd name="connsiteY276" fmla="*/ 256483 h 901700"/>
              <a:gd name="connsiteX277" fmla="*/ 93367 w 898525"/>
              <a:gd name="connsiteY277" fmla="*/ 236923 h 901700"/>
              <a:gd name="connsiteX278" fmla="*/ 110031 w 898525"/>
              <a:gd name="connsiteY278" fmla="*/ 218156 h 901700"/>
              <a:gd name="connsiteX279" fmla="*/ 127752 w 898525"/>
              <a:gd name="connsiteY279" fmla="*/ 200711 h 901700"/>
              <a:gd name="connsiteX280" fmla="*/ 146267 w 898525"/>
              <a:gd name="connsiteY280" fmla="*/ 184322 h 901700"/>
              <a:gd name="connsiteX281" fmla="*/ 166104 w 898525"/>
              <a:gd name="connsiteY281" fmla="*/ 168992 h 901700"/>
              <a:gd name="connsiteX282" fmla="*/ 186735 w 898525"/>
              <a:gd name="connsiteY282" fmla="*/ 154718 h 901700"/>
              <a:gd name="connsiteX283" fmla="*/ 207895 w 898525"/>
              <a:gd name="connsiteY283" fmla="*/ 141766 h 901700"/>
              <a:gd name="connsiteX284" fmla="*/ 230377 w 898525"/>
              <a:gd name="connsiteY284" fmla="*/ 130136 h 901700"/>
              <a:gd name="connsiteX285" fmla="*/ 253388 w 898525"/>
              <a:gd name="connsiteY285" fmla="*/ 120091 h 901700"/>
              <a:gd name="connsiteX286" fmla="*/ 277193 w 898525"/>
              <a:gd name="connsiteY286" fmla="*/ 111104 h 901700"/>
              <a:gd name="connsiteX287" fmla="*/ 301791 w 898525"/>
              <a:gd name="connsiteY287" fmla="*/ 103968 h 901700"/>
              <a:gd name="connsiteX288" fmla="*/ 326918 w 898525"/>
              <a:gd name="connsiteY288" fmla="*/ 98152 h 901700"/>
              <a:gd name="connsiteX289" fmla="*/ 352575 w 898525"/>
              <a:gd name="connsiteY289" fmla="*/ 93923 h 901700"/>
              <a:gd name="connsiteX290" fmla="*/ 378760 w 898525"/>
              <a:gd name="connsiteY290" fmla="*/ 91280 h 901700"/>
              <a:gd name="connsiteX291" fmla="*/ 748610 w 898525"/>
              <a:gd name="connsiteY291" fmla="*/ 0 h 901700"/>
              <a:gd name="connsiteX292" fmla="*/ 751523 w 898525"/>
              <a:gd name="connsiteY292" fmla="*/ 264 h 901700"/>
              <a:gd name="connsiteX293" fmla="*/ 753907 w 898525"/>
              <a:gd name="connsiteY293" fmla="*/ 1320 h 901700"/>
              <a:gd name="connsiteX294" fmla="*/ 756026 w 898525"/>
              <a:gd name="connsiteY294" fmla="*/ 3432 h 901700"/>
              <a:gd name="connsiteX295" fmla="*/ 757351 w 898525"/>
              <a:gd name="connsiteY295" fmla="*/ 5808 h 901700"/>
              <a:gd name="connsiteX296" fmla="*/ 758410 w 898525"/>
              <a:gd name="connsiteY296" fmla="*/ 8449 h 901700"/>
              <a:gd name="connsiteX297" fmla="*/ 763972 w 898525"/>
              <a:gd name="connsiteY297" fmla="*/ 81846 h 901700"/>
              <a:gd name="connsiteX298" fmla="*/ 791519 w 898525"/>
              <a:gd name="connsiteY298" fmla="*/ 54388 h 901700"/>
              <a:gd name="connsiteX299" fmla="*/ 796021 w 898525"/>
              <a:gd name="connsiteY299" fmla="*/ 50691 h 901700"/>
              <a:gd name="connsiteX300" fmla="*/ 800789 w 898525"/>
              <a:gd name="connsiteY300" fmla="*/ 48315 h 901700"/>
              <a:gd name="connsiteX301" fmla="*/ 806086 w 898525"/>
              <a:gd name="connsiteY301" fmla="*/ 46467 h 901700"/>
              <a:gd name="connsiteX302" fmla="*/ 811384 w 898525"/>
              <a:gd name="connsiteY302" fmla="*/ 46203 h 901700"/>
              <a:gd name="connsiteX303" fmla="*/ 816681 w 898525"/>
              <a:gd name="connsiteY303" fmla="*/ 46467 h 901700"/>
              <a:gd name="connsiteX304" fmla="*/ 821978 w 898525"/>
              <a:gd name="connsiteY304" fmla="*/ 48315 h 901700"/>
              <a:gd name="connsiteX305" fmla="*/ 827011 w 898525"/>
              <a:gd name="connsiteY305" fmla="*/ 50691 h 901700"/>
              <a:gd name="connsiteX306" fmla="*/ 831249 w 898525"/>
              <a:gd name="connsiteY306" fmla="*/ 54388 h 901700"/>
              <a:gd name="connsiteX307" fmla="*/ 847671 w 898525"/>
              <a:gd name="connsiteY307" fmla="*/ 71285 h 901700"/>
              <a:gd name="connsiteX308" fmla="*/ 851908 w 898525"/>
              <a:gd name="connsiteY308" fmla="*/ 76037 h 901700"/>
              <a:gd name="connsiteX309" fmla="*/ 854557 w 898525"/>
              <a:gd name="connsiteY309" fmla="*/ 81846 h 901700"/>
              <a:gd name="connsiteX310" fmla="*/ 855881 w 898525"/>
              <a:gd name="connsiteY310" fmla="*/ 87918 h 901700"/>
              <a:gd name="connsiteX311" fmla="*/ 855881 w 898525"/>
              <a:gd name="connsiteY311" fmla="*/ 93990 h 901700"/>
              <a:gd name="connsiteX312" fmla="*/ 854557 w 898525"/>
              <a:gd name="connsiteY312" fmla="*/ 99799 h 901700"/>
              <a:gd name="connsiteX313" fmla="*/ 851908 w 898525"/>
              <a:gd name="connsiteY313" fmla="*/ 105607 h 901700"/>
              <a:gd name="connsiteX314" fmla="*/ 847671 w 898525"/>
              <a:gd name="connsiteY314" fmla="*/ 110887 h 901700"/>
              <a:gd name="connsiteX315" fmla="*/ 823832 w 898525"/>
              <a:gd name="connsiteY315" fmla="*/ 134649 h 901700"/>
              <a:gd name="connsiteX316" fmla="*/ 889785 w 898525"/>
              <a:gd name="connsiteY316" fmla="*/ 139929 h 901700"/>
              <a:gd name="connsiteX317" fmla="*/ 892698 w 898525"/>
              <a:gd name="connsiteY317" fmla="*/ 140721 h 901700"/>
              <a:gd name="connsiteX318" fmla="*/ 895612 w 898525"/>
              <a:gd name="connsiteY318" fmla="*/ 142306 h 901700"/>
              <a:gd name="connsiteX319" fmla="*/ 897201 w 898525"/>
              <a:gd name="connsiteY319" fmla="*/ 144418 h 901700"/>
              <a:gd name="connsiteX320" fmla="*/ 898260 w 898525"/>
              <a:gd name="connsiteY320" fmla="*/ 147586 h 901700"/>
              <a:gd name="connsiteX321" fmla="*/ 898525 w 898525"/>
              <a:gd name="connsiteY321" fmla="*/ 150226 h 901700"/>
              <a:gd name="connsiteX322" fmla="*/ 897731 w 898525"/>
              <a:gd name="connsiteY322" fmla="*/ 153130 h 901700"/>
              <a:gd name="connsiteX323" fmla="*/ 895877 w 898525"/>
              <a:gd name="connsiteY323" fmla="*/ 156034 h 901700"/>
              <a:gd name="connsiteX324" fmla="*/ 787016 w 898525"/>
              <a:gd name="connsiteY324" fmla="*/ 264018 h 901700"/>
              <a:gd name="connsiteX325" fmla="*/ 781454 w 898525"/>
              <a:gd name="connsiteY325" fmla="*/ 269034 h 901700"/>
              <a:gd name="connsiteX326" fmla="*/ 775097 w 898525"/>
              <a:gd name="connsiteY326" fmla="*/ 272730 h 901700"/>
              <a:gd name="connsiteX327" fmla="*/ 768210 w 898525"/>
              <a:gd name="connsiteY327" fmla="*/ 275635 h 901700"/>
              <a:gd name="connsiteX328" fmla="*/ 761059 w 898525"/>
              <a:gd name="connsiteY328" fmla="*/ 277219 h 901700"/>
              <a:gd name="connsiteX329" fmla="*/ 753642 w 898525"/>
              <a:gd name="connsiteY329" fmla="*/ 278011 h 901700"/>
              <a:gd name="connsiteX330" fmla="*/ 752053 w 898525"/>
              <a:gd name="connsiteY330" fmla="*/ 277747 h 901700"/>
              <a:gd name="connsiteX331" fmla="*/ 750199 w 898525"/>
              <a:gd name="connsiteY331" fmla="*/ 277747 h 901700"/>
              <a:gd name="connsiteX332" fmla="*/ 747286 w 898525"/>
              <a:gd name="connsiteY332" fmla="*/ 277483 h 901700"/>
              <a:gd name="connsiteX333" fmla="*/ 685306 w 898525"/>
              <a:gd name="connsiteY333" fmla="*/ 272730 h 901700"/>
              <a:gd name="connsiteX334" fmla="*/ 471823 w 898525"/>
              <a:gd name="connsiteY334" fmla="*/ 485793 h 901700"/>
              <a:gd name="connsiteX335" fmla="*/ 467320 w 898525"/>
              <a:gd name="connsiteY335" fmla="*/ 489225 h 901700"/>
              <a:gd name="connsiteX336" fmla="*/ 462287 w 898525"/>
              <a:gd name="connsiteY336" fmla="*/ 491337 h 901700"/>
              <a:gd name="connsiteX337" fmla="*/ 456460 w 898525"/>
              <a:gd name="connsiteY337" fmla="*/ 492657 h 901700"/>
              <a:gd name="connsiteX338" fmla="*/ 431298 w 898525"/>
              <a:gd name="connsiteY338" fmla="*/ 493713 h 901700"/>
              <a:gd name="connsiteX339" fmla="*/ 430238 w 898525"/>
              <a:gd name="connsiteY339" fmla="*/ 493713 h 901700"/>
              <a:gd name="connsiteX340" fmla="*/ 424411 w 898525"/>
              <a:gd name="connsiteY340" fmla="*/ 493185 h 901700"/>
              <a:gd name="connsiteX341" fmla="*/ 419114 w 898525"/>
              <a:gd name="connsiteY341" fmla="*/ 491073 h 901700"/>
              <a:gd name="connsiteX342" fmla="*/ 414611 w 898525"/>
              <a:gd name="connsiteY342" fmla="*/ 488169 h 901700"/>
              <a:gd name="connsiteX343" fmla="*/ 410903 w 898525"/>
              <a:gd name="connsiteY343" fmla="*/ 483944 h 901700"/>
              <a:gd name="connsiteX344" fmla="*/ 408254 w 898525"/>
              <a:gd name="connsiteY344" fmla="*/ 479456 h 901700"/>
              <a:gd name="connsiteX345" fmla="*/ 406400 w 898525"/>
              <a:gd name="connsiteY345" fmla="*/ 473912 h 901700"/>
              <a:gd name="connsiteX346" fmla="*/ 406400 w 898525"/>
              <a:gd name="connsiteY346" fmla="*/ 468103 h 901700"/>
              <a:gd name="connsiteX347" fmla="*/ 408519 w 898525"/>
              <a:gd name="connsiteY347" fmla="*/ 444342 h 901700"/>
              <a:gd name="connsiteX348" fmla="*/ 409314 w 898525"/>
              <a:gd name="connsiteY348" fmla="*/ 438797 h 901700"/>
              <a:gd name="connsiteX349" fmla="*/ 411697 w 898525"/>
              <a:gd name="connsiteY349" fmla="*/ 434045 h 901700"/>
              <a:gd name="connsiteX350" fmla="*/ 415141 w 898525"/>
              <a:gd name="connsiteY350" fmla="*/ 429557 h 901700"/>
              <a:gd name="connsiteX351" fmla="*/ 445601 w 898525"/>
              <a:gd name="connsiteY351" fmla="*/ 399459 h 901700"/>
              <a:gd name="connsiteX352" fmla="*/ 513937 w 898525"/>
              <a:gd name="connsiteY352" fmla="*/ 331078 h 901700"/>
              <a:gd name="connsiteX353" fmla="*/ 515526 w 898525"/>
              <a:gd name="connsiteY353" fmla="*/ 329758 h 901700"/>
              <a:gd name="connsiteX354" fmla="*/ 585981 w 898525"/>
              <a:gd name="connsiteY354" fmla="*/ 259265 h 901700"/>
              <a:gd name="connsiteX355" fmla="*/ 625181 w 898525"/>
              <a:gd name="connsiteY355" fmla="*/ 219927 h 901700"/>
              <a:gd name="connsiteX356" fmla="*/ 619884 w 898525"/>
              <a:gd name="connsiteY356" fmla="*/ 152074 h 901700"/>
              <a:gd name="connsiteX357" fmla="*/ 619619 w 898525"/>
              <a:gd name="connsiteY357" fmla="*/ 148114 h 901700"/>
              <a:gd name="connsiteX358" fmla="*/ 619884 w 898525"/>
              <a:gd name="connsiteY358" fmla="*/ 139929 h 901700"/>
              <a:gd name="connsiteX359" fmla="*/ 621473 w 898525"/>
              <a:gd name="connsiteY359" fmla="*/ 132009 h 901700"/>
              <a:gd name="connsiteX360" fmla="*/ 624122 w 898525"/>
              <a:gd name="connsiteY360" fmla="*/ 124352 h 901700"/>
              <a:gd name="connsiteX361" fmla="*/ 628360 w 898525"/>
              <a:gd name="connsiteY361" fmla="*/ 117224 h 901700"/>
              <a:gd name="connsiteX362" fmla="*/ 633657 w 898525"/>
              <a:gd name="connsiteY362" fmla="*/ 110887 h 901700"/>
              <a:gd name="connsiteX363" fmla="*/ 741988 w 898525"/>
              <a:gd name="connsiteY363" fmla="*/ 2640 h 901700"/>
              <a:gd name="connsiteX364" fmla="*/ 744372 w 898525"/>
              <a:gd name="connsiteY364" fmla="*/ 1056 h 901700"/>
              <a:gd name="connsiteX365" fmla="*/ 746491 w 898525"/>
              <a:gd name="connsiteY365" fmla="*/ 264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</a:cxnLst>
            <a:rect l="l" t="t" r="r" b="b"/>
            <a:pathLst>
              <a:path w="898525" h="901700">
                <a:moveTo>
                  <a:pt x="405475" y="296862"/>
                </a:moveTo>
                <a:lnTo>
                  <a:pt x="423671" y="297916"/>
                </a:lnTo>
                <a:lnTo>
                  <a:pt x="440812" y="300288"/>
                </a:lnTo>
                <a:lnTo>
                  <a:pt x="457689" y="303977"/>
                </a:lnTo>
                <a:lnTo>
                  <a:pt x="474039" y="309248"/>
                </a:lnTo>
                <a:lnTo>
                  <a:pt x="489598" y="315836"/>
                </a:lnTo>
                <a:lnTo>
                  <a:pt x="488015" y="317418"/>
                </a:lnTo>
                <a:lnTo>
                  <a:pt x="413386" y="391998"/>
                </a:lnTo>
                <a:lnTo>
                  <a:pt x="405475" y="391734"/>
                </a:lnTo>
                <a:lnTo>
                  <a:pt x="392553" y="392525"/>
                </a:lnTo>
                <a:lnTo>
                  <a:pt x="379895" y="395160"/>
                </a:lnTo>
                <a:lnTo>
                  <a:pt x="367764" y="398850"/>
                </a:lnTo>
                <a:lnTo>
                  <a:pt x="356425" y="404120"/>
                </a:lnTo>
                <a:lnTo>
                  <a:pt x="345876" y="410445"/>
                </a:lnTo>
                <a:lnTo>
                  <a:pt x="336119" y="418088"/>
                </a:lnTo>
                <a:lnTo>
                  <a:pt x="327417" y="426784"/>
                </a:lnTo>
                <a:lnTo>
                  <a:pt x="319769" y="436535"/>
                </a:lnTo>
                <a:lnTo>
                  <a:pt x="313177" y="447076"/>
                </a:lnTo>
                <a:lnTo>
                  <a:pt x="307903" y="458408"/>
                </a:lnTo>
                <a:lnTo>
                  <a:pt x="304211" y="470531"/>
                </a:lnTo>
                <a:lnTo>
                  <a:pt x="302101" y="482917"/>
                </a:lnTo>
                <a:lnTo>
                  <a:pt x="301310" y="496094"/>
                </a:lnTo>
                <a:lnTo>
                  <a:pt x="302101" y="509270"/>
                </a:lnTo>
                <a:lnTo>
                  <a:pt x="304211" y="521656"/>
                </a:lnTo>
                <a:lnTo>
                  <a:pt x="307903" y="534042"/>
                </a:lnTo>
                <a:lnTo>
                  <a:pt x="313177" y="545374"/>
                </a:lnTo>
                <a:lnTo>
                  <a:pt x="319769" y="555916"/>
                </a:lnTo>
                <a:lnTo>
                  <a:pt x="327417" y="565403"/>
                </a:lnTo>
                <a:lnTo>
                  <a:pt x="336119" y="574100"/>
                </a:lnTo>
                <a:lnTo>
                  <a:pt x="345613" y="581742"/>
                </a:lnTo>
                <a:lnTo>
                  <a:pt x="356425" y="588330"/>
                </a:lnTo>
                <a:lnTo>
                  <a:pt x="367501" y="593601"/>
                </a:lnTo>
                <a:lnTo>
                  <a:pt x="379895" y="597291"/>
                </a:lnTo>
                <a:lnTo>
                  <a:pt x="392553" y="599926"/>
                </a:lnTo>
                <a:lnTo>
                  <a:pt x="405475" y="600716"/>
                </a:lnTo>
                <a:lnTo>
                  <a:pt x="418660" y="599926"/>
                </a:lnTo>
                <a:lnTo>
                  <a:pt x="431318" y="597291"/>
                </a:lnTo>
                <a:lnTo>
                  <a:pt x="443185" y="593601"/>
                </a:lnTo>
                <a:lnTo>
                  <a:pt x="454788" y="588330"/>
                </a:lnTo>
                <a:lnTo>
                  <a:pt x="465073" y="581742"/>
                </a:lnTo>
                <a:lnTo>
                  <a:pt x="474830" y="574100"/>
                </a:lnTo>
                <a:lnTo>
                  <a:pt x="483796" y="565403"/>
                </a:lnTo>
                <a:lnTo>
                  <a:pt x="491444" y="555916"/>
                </a:lnTo>
                <a:lnTo>
                  <a:pt x="497773" y="545374"/>
                </a:lnTo>
                <a:lnTo>
                  <a:pt x="503047" y="534042"/>
                </a:lnTo>
                <a:lnTo>
                  <a:pt x="507003" y="521656"/>
                </a:lnTo>
                <a:lnTo>
                  <a:pt x="509112" y="509270"/>
                </a:lnTo>
                <a:lnTo>
                  <a:pt x="509903" y="496094"/>
                </a:lnTo>
                <a:lnTo>
                  <a:pt x="509640" y="488188"/>
                </a:lnTo>
                <a:lnTo>
                  <a:pt x="584533" y="413608"/>
                </a:lnTo>
                <a:lnTo>
                  <a:pt x="585851" y="412026"/>
                </a:lnTo>
                <a:lnTo>
                  <a:pt x="592444" y="427838"/>
                </a:lnTo>
                <a:lnTo>
                  <a:pt x="597982" y="443914"/>
                </a:lnTo>
                <a:lnTo>
                  <a:pt x="601410" y="460780"/>
                </a:lnTo>
                <a:lnTo>
                  <a:pt x="603783" y="478437"/>
                </a:lnTo>
                <a:lnTo>
                  <a:pt x="604838" y="496094"/>
                </a:lnTo>
                <a:lnTo>
                  <a:pt x="603783" y="514277"/>
                </a:lnTo>
                <a:lnTo>
                  <a:pt x="601410" y="531934"/>
                </a:lnTo>
                <a:lnTo>
                  <a:pt x="597718" y="549064"/>
                </a:lnTo>
                <a:lnTo>
                  <a:pt x="592180" y="565666"/>
                </a:lnTo>
                <a:lnTo>
                  <a:pt x="585588" y="581479"/>
                </a:lnTo>
                <a:lnTo>
                  <a:pt x="577413" y="596500"/>
                </a:lnTo>
                <a:lnTo>
                  <a:pt x="568447" y="610994"/>
                </a:lnTo>
                <a:lnTo>
                  <a:pt x="557898" y="624435"/>
                </a:lnTo>
                <a:lnTo>
                  <a:pt x="546295" y="637084"/>
                </a:lnTo>
                <a:lnTo>
                  <a:pt x="533901" y="648416"/>
                </a:lnTo>
                <a:lnTo>
                  <a:pt x="520188" y="658957"/>
                </a:lnTo>
                <a:lnTo>
                  <a:pt x="506211" y="668181"/>
                </a:lnTo>
                <a:lnTo>
                  <a:pt x="491180" y="676087"/>
                </a:lnTo>
                <a:lnTo>
                  <a:pt x="474830" y="682939"/>
                </a:lnTo>
                <a:lnTo>
                  <a:pt x="458480" y="688210"/>
                </a:lnTo>
                <a:lnTo>
                  <a:pt x="441339" y="691899"/>
                </a:lnTo>
                <a:lnTo>
                  <a:pt x="423671" y="694271"/>
                </a:lnTo>
                <a:lnTo>
                  <a:pt x="405475" y="695325"/>
                </a:lnTo>
                <a:lnTo>
                  <a:pt x="387542" y="694271"/>
                </a:lnTo>
                <a:lnTo>
                  <a:pt x="369874" y="691899"/>
                </a:lnTo>
                <a:lnTo>
                  <a:pt x="352469" y="688210"/>
                </a:lnTo>
                <a:lnTo>
                  <a:pt x="336119" y="682675"/>
                </a:lnTo>
                <a:lnTo>
                  <a:pt x="320297" y="676087"/>
                </a:lnTo>
                <a:lnTo>
                  <a:pt x="305002" y="668181"/>
                </a:lnTo>
                <a:lnTo>
                  <a:pt x="290761" y="658957"/>
                </a:lnTo>
                <a:lnTo>
                  <a:pt x="277312" y="648416"/>
                </a:lnTo>
                <a:lnTo>
                  <a:pt x="264918" y="637084"/>
                </a:lnTo>
                <a:lnTo>
                  <a:pt x="253315" y="624435"/>
                </a:lnTo>
                <a:lnTo>
                  <a:pt x="243030" y="610731"/>
                </a:lnTo>
                <a:lnTo>
                  <a:pt x="233801" y="596500"/>
                </a:lnTo>
                <a:lnTo>
                  <a:pt x="225889" y="581479"/>
                </a:lnTo>
                <a:lnTo>
                  <a:pt x="219033" y="565403"/>
                </a:lnTo>
                <a:lnTo>
                  <a:pt x="213495" y="549064"/>
                </a:lnTo>
                <a:lnTo>
                  <a:pt x="209539" y="531934"/>
                </a:lnTo>
                <a:lnTo>
                  <a:pt x="207166" y="514014"/>
                </a:lnTo>
                <a:lnTo>
                  <a:pt x="206375" y="496094"/>
                </a:lnTo>
                <a:lnTo>
                  <a:pt x="207166" y="478173"/>
                </a:lnTo>
                <a:lnTo>
                  <a:pt x="209539" y="460253"/>
                </a:lnTo>
                <a:lnTo>
                  <a:pt x="213495" y="443123"/>
                </a:lnTo>
                <a:lnTo>
                  <a:pt x="219033" y="426784"/>
                </a:lnTo>
                <a:lnTo>
                  <a:pt x="225889" y="410972"/>
                </a:lnTo>
                <a:lnTo>
                  <a:pt x="233801" y="395687"/>
                </a:lnTo>
                <a:lnTo>
                  <a:pt x="243030" y="381456"/>
                </a:lnTo>
                <a:lnTo>
                  <a:pt x="253315" y="367753"/>
                </a:lnTo>
                <a:lnTo>
                  <a:pt x="264918" y="355367"/>
                </a:lnTo>
                <a:lnTo>
                  <a:pt x="277312" y="344035"/>
                </a:lnTo>
                <a:lnTo>
                  <a:pt x="290761" y="333493"/>
                </a:lnTo>
                <a:lnTo>
                  <a:pt x="305002" y="324270"/>
                </a:lnTo>
                <a:lnTo>
                  <a:pt x="320297" y="316100"/>
                </a:lnTo>
                <a:lnTo>
                  <a:pt x="336119" y="309512"/>
                </a:lnTo>
                <a:lnTo>
                  <a:pt x="352469" y="303977"/>
                </a:lnTo>
                <a:lnTo>
                  <a:pt x="369874" y="300288"/>
                </a:lnTo>
                <a:lnTo>
                  <a:pt x="387542" y="297916"/>
                </a:lnTo>
                <a:close/>
                <a:moveTo>
                  <a:pt x="405474" y="90487"/>
                </a:moveTo>
                <a:lnTo>
                  <a:pt x="430602" y="91280"/>
                </a:lnTo>
                <a:lnTo>
                  <a:pt x="455200" y="93659"/>
                </a:lnTo>
                <a:lnTo>
                  <a:pt x="479269" y="97095"/>
                </a:lnTo>
                <a:lnTo>
                  <a:pt x="502809" y="102382"/>
                </a:lnTo>
                <a:lnTo>
                  <a:pt x="526085" y="108990"/>
                </a:lnTo>
                <a:lnTo>
                  <a:pt x="548567" y="116655"/>
                </a:lnTo>
                <a:lnTo>
                  <a:pt x="570521" y="125642"/>
                </a:lnTo>
                <a:lnTo>
                  <a:pt x="591945" y="135687"/>
                </a:lnTo>
                <a:lnTo>
                  <a:pt x="591416" y="142823"/>
                </a:lnTo>
                <a:lnTo>
                  <a:pt x="591681" y="149960"/>
                </a:lnTo>
                <a:lnTo>
                  <a:pt x="596177" y="209169"/>
                </a:lnTo>
                <a:lnTo>
                  <a:pt x="562586" y="242474"/>
                </a:lnTo>
                <a:lnTo>
                  <a:pt x="545129" y="232694"/>
                </a:lnTo>
                <a:lnTo>
                  <a:pt x="526879" y="223707"/>
                </a:lnTo>
                <a:lnTo>
                  <a:pt x="508099" y="216041"/>
                </a:lnTo>
                <a:lnTo>
                  <a:pt x="488527" y="209698"/>
                </a:lnTo>
                <a:lnTo>
                  <a:pt x="468689" y="204675"/>
                </a:lnTo>
                <a:lnTo>
                  <a:pt x="448058" y="200975"/>
                </a:lnTo>
                <a:lnTo>
                  <a:pt x="426899" y="198860"/>
                </a:lnTo>
                <a:lnTo>
                  <a:pt x="405474" y="197803"/>
                </a:lnTo>
                <a:lnTo>
                  <a:pt x="383256" y="198860"/>
                </a:lnTo>
                <a:lnTo>
                  <a:pt x="361303" y="201239"/>
                </a:lnTo>
                <a:lnTo>
                  <a:pt x="340408" y="204940"/>
                </a:lnTo>
                <a:lnTo>
                  <a:pt x="319513" y="210491"/>
                </a:lnTo>
                <a:lnTo>
                  <a:pt x="299146" y="217363"/>
                </a:lnTo>
                <a:lnTo>
                  <a:pt x="279838" y="225557"/>
                </a:lnTo>
                <a:lnTo>
                  <a:pt x="261059" y="235073"/>
                </a:lnTo>
                <a:lnTo>
                  <a:pt x="243337" y="246174"/>
                </a:lnTo>
                <a:lnTo>
                  <a:pt x="226145" y="257805"/>
                </a:lnTo>
                <a:lnTo>
                  <a:pt x="210011" y="271021"/>
                </a:lnTo>
                <a:lnTo>
                  <a:pt x="194934" y="285294"/>
                </a:lnTo>
                <a:lnTo>
                  <a:pt x="180651" y="300361"/>
                </a:lnTo>
                <a:lnTo>
                  <a:pt x="167427" y="316749"/>
                </a:lnTo>
                <a:lnTo>
                  <a:pt x="155260" y="333666"/>
                </a:lnTo>
                <a:lnTo>
                  <a:pt x="144680" y="351640"/>
                </a:lnTo>
                <a:lnTo>
                  <a:pt x="135158" y="370407"/>
                </a:lnTo>
                <a:lnTo>
                  <a:pt x="126959" y="389967"/>
                </a:lnTo>
                <a:lnTo>
                  <a:pt x="120082" y="410056"/>
                </a:lnTo>
                <a:lnTo>
                  <a:pt x="114527" y="430673"/>
                </a:lnTo>
                <a:lnTo>
                  <a:pt x="110824" y="452083"/>
                </a:lnTo>
                <a:lnTo>
                  <a:pt x="108179" y="473758"/>
                </a:lnTo>
                <a:lnTo>
                  <a:pt x="107386" y="495961"/>
                </a:lnTo>
                <a:lnTo>
                  <a:pt x="108179" y="518429"/>
                </a:lnTo>
                <a:lnTo>
                  <a:pt x="110824" y="540104"/>
                </a:lnTo>
                <a:lnTo>
                  <a:pt x="114527" y="561514"/>
                </a:lnTo>
                <a:lnTo>
                  <a:pt x="120082" y="582131"/>
                </a:lnTo>
                <a:lnTo>
                  <a:pt x="126959" y="602220"/>
                </a:lnTo>
                <a:lnTo>
                  <a:pt x="135158" y="621780"/>
                </a:lnTo>
                <a:lnTo>
                  <a:pt x="144680" y="640283"/>
                </a:lnTo>
                <a:lnTo>
                  <a:pt x="155260" y="658521"/>
                </a:lnTo>
                <a:lnTo>
                  <a:pt x="167427" y="675438"/>
                </a:lnTo>
                <a:lnTo>
                  <a:pt x="180651" y="691562"/>
                </a:lnTo>
                <a:lnTo>
                  <a:pt x="194934" y="706893"/>
                </a:lnTo>
                <a:lnTo>
                  <a:pt x="210011" y="721166"/>
                </a:lnTo>
                <a:lnTo>
                  <a:pt x="226409" y="734118"/>
                </a:lnTo>
                <a:lnTo>
                  <a:pt x="243337" y="746013"/>
                </a:lnTo>
                <a:lnTo>
                  <a:pt x="261059" y="757114"/>
                </a:lnTo>
                <a:lnTo>
                  <a:pt x="280102" y="766366"/>
                </a:lnTo>
                <a:lnTo>
                  <a:pt x="299411" y="774560"/>
                </a:lnTo>
                <a:lnTo>
                  <a:pt x="319513" y="781432"/>
                </a:lnTo>
                <a:lnTo>
                  <a:pt x="340408" y="786983"/>
                </a:lnTo>
                <a:lnTo>
                  <a:pt x="361832" y="790948"/>
                </a:lnTo>
                <a:lnTo>
                  <a:pt x="383256" y="793327"/>
                </a:lnTo>
                <a:lnTo>
                  <a:pt x="405474" y="794120"/>
                </a:lnTo>
                <a:lnTo>
                  <a:pt x="427957" y="793327"/>
                </a:lnTo>
                <a:lnTo>
                  <a:pt x="449645" y="790948"/>
                </a:lnTo>
                <a:lnTo>
                  <a:pt x="471070" y="786983"/>
                </a:lnTo>
                <a:lnTo>
                  <a:pt x="491965" y="781432"/>
                </a:lnTo>
                <a:lnTo>
                  <a:pt x="511802" y="774560"/>
                </a:lnTo>
                <a:lnTo>
                  <a:pt x="531375" y="766366"/>
                </a:lnTo>
                <a:lnTo>
                  <a:pt x="550154" y="757114"/>
                </a:lnTo>
                <a:lnTo>
                  <a:pt x="568140" y="746013"/>
                </a:lnTo>
                <a:lnTo>
                  <a:pt x="585068" y="734118"/>
                </a:lnTo>
                <a:lnTo>
                  <a:pt x="601202" y="721166"/>
                </a:lnTo>
                <a:lnTo>
                  <a:pt x="616543" y="706893"/>
                </a:lnTo>
                <a:lnTo>
                  <a:pt x="630826" y="691562"/>
                </a:lnTo>
                <a:lnTo>
                  <a:pt x="644051" y="675438"/>
                </a:lnTo>
                <a:lnTo>
                  <a:pt x="655689" y="658521"/>
                </a:lnTo>
                <a:lnTo>
                  <a:pt x="666798" y="640283"/>
                </a:lnTo>
                <a:lnTo>
                  <a:pt x="676055" y="621780"/>
                </a:lnTo>
                <a:lnTo>
                  <a:pt x="684255" y="602220"/>
                </a:lnTo>
                <a:lnTo>
                  <a:pt x="691396" y="582131"/>
                </a:lnTo>
                <a:lnTo>
                  <a:pt x="696686" y="561514"/>
                </a:lnTo>
                <a:lnTo>
                  <a:pt x="700653" y="540104"/>
                </a:lnTo>
                <a:lnTo>
                  <a:pt x="703034" y="518429"/>
                </a:lnTo>
                <a:lnTo>
                  <a:pt x="703827" y="495961"/>
                </a:lnTo>
                <a:lnTo>
                  <a:pt x="703034" y="474551"/>
                </a:lnTo>
                <a:lnTo>
                  <a:pt x="700918" y="453669"/>
                </a:lnTo>
                <a:lnTo>
                  <a:pt x="697215" y="433316"/>
                </a:lnTo>
                <a:lnTo>
                  <a:pt x="692189" y="413228"/>
                </a:lnTo>
                <a:lnTo>
                  <a:pt x="685842" y="393403"/>
                </a:lnTo>
                <a:lnTo>
                  <a:pt x="678171" y="374901"/>
                </a:lnTo>
                <a:lnTo>
                  <a:pt x="669178" y="356398"/>
                </a:lnTo>
                <a:lnTo>
                  <a:pt x="659392" y="338952"/>
                </a:lnTo>
                <a:lnTo>
                  <a:pt x="696157" y="301947"/>
                </a:lnTo>
                <a:lnTo>
                  <a:pt x="747734" y="305912"/>
                </a:lnTo>
                <a:lnTo>
                  <a:pt x="753817" y="306176"/>
                </a:lnTo>
                <a:lnTo>
                  <a:pt x="758843" y="306176"/>
                </a:lnTo>
                <a:lnTo>
                  <a:pt x="763604" y="305648"/>
                </a:lnTo>
                <a:lnTo>
                  <a:pt x="774713" y="327322"/>
                </a:lnTo>
                <a:lnTo>
                  <a:pt x="783970" y="349790"/>
                </a:lnTo>
                <a:lnTo>
                  <a:pt x="792169" y="372786"/>
                </a:lnTo>
                <a:lnTo>
                  <a:pt x="798782" y="396311"/>
                </a:lnTo>
                <a:lnTo>
                  <a:pt x="804336" y="420365"/>
                </a:lnTo>
                <a:lnTo>
                  <a:pt x="808039" y="445211"/>
                </a:lnTo>
                <a:lnTo>
                  <a:pt x="810420" y="470586"/>
                </a:lnTo>
                <a:lnTo>
                  <a:pt x="811213" y="495961"/>
                </a:lnTo>
                <a:lnTo>
                  <a:pt x="810155" y="522923"/>
                </a:lnTo>
                <a:lnTo>
                  <a:pt x="807775" y="548826"/>
                </a:lnTo>
                <a:lnTo>
                  <a:pt x="803807" y="574466"/>
                </a:lnTo>
                <a:lnTo>
                  <a:pt x="797988" y="599841"/>
                </a:lnTo>
                <a:lnTo>
                  <a:pt x="790582" y="624159"/>
                </a:lnTo>
                <a:lnTo>
                  <a:pt x="781854" y="647948"/>
                </a:lnTo>
                <a:lnTo>
                  <a:pt x="771539" y="671209"/>
                </a:lnTo>
                <a:lnTo>
                  <a:pt x="760165" y="693412"/>
                </a:lnTo>
                <a:lnTo>
                  <a:pt x="746940" y="714822"/>
                </a:lnTo>
                <a:lnTo>
                  <a:pt x="732922" y="735704"/>
                </a:lnTo>
                <a:lnTo>
                  <a:pt x="717581" y="755000"/>
                </a:lnTo>
                <a:lnTo>
                  <a:pt x="701182" y="773767"/>
                </a:lnTo>
                <a:lnTo>
                  <a:pt x="683461" y="791477"/>
                </a:lnTo>
                <a:lnTo>
                  <a:pt x="664682" y="807865"/>
                </a:lnTo>
                <a:lnTo>
                  <a:pt x="645109" y="823196"/>
                </a:lnTo>
                <a:lnTo>
                  <a:pt x="624478" y="837469"/>
                </a:lnTo>
                <a:lnTo>
                  <a:pt x="603054" y="850421"/>
                </a:lnTo>
                <a:lnTo>
                  <a:pt x="580572" y="862051"/>
                </a:lnTo>
                <a:lnTo>
                  <a:pt x="557560" y="872096"/>
                </a:lnTo>
                <a:lnTo>
                  <a:pt x="533756" y="880818"/>
                </a:lnTo>
                <a:lnTo>
                  <a:pt x="509422" y="888220"/>
                </a:lnTo>
                <a:lnTo>
                  <a:pt x="484295" y="894035"/>
                </a:lnTo>
                <a:lnTo>
                  <a:pt x="458374" y="898000"/>
                </a:lnTo>
                <a:lnTo>
                  <a:pt x="432189" y="900907"/>
                </a:lnTo>
                <a:lnTo>
                  <a:pt x="405474" y="901700"/>
                </a:lnTo>
                <a:lnTo>
                  <a:pt x="379024" y="900907"/>
                </a:lnTo>
                <a:lnTo>
                  <a:pt x="352575" y="898000"/>
                </a:lnTo>
                <a:lnTo>
                  <a:pt x="326918" y="894035"/>
                </a:lnTo>
                <a:lnTo>
                  <a:pt x="302056" y="888220"/>
                </a:lnTo>
                <a:lnTo>
                  <a:pt x="277193" y="880818"/>
                </a:lnTo>
                <a:lnTo>
                  <a:pt x="253388" y="872096"/>
                </a:lnTo>
                <a:lnTo>
                  <a:pt x="230377" y="862051"/>
                </a:lnTo>
                <a:lnTo>
                  <a:pt x="207895" y="850421"/>
                </a:lnTo>
                <a:lnTo>
                  <a:pt x="186735" y="837469"/>
                </a:lnTo>
                <a:lnTo>
                  <a:pt x="166104" y="823196"/>
                </a:lnTo>
                <a:lnTo>
                  <a:pt x="146267" y="807865"/>
                </a:lnTo>
                <a:lnTo>
                  <a:pt x="127752" y="791477"/>
                </a:lnTo>
                <a:lnTo>
                  <a:pt x="110031" y="773767"/>
                </a:lnTo>
                <a:lnTo>
                  <a:pt x="93367" y="755000"/>
                </a:lnTo>
                <a:lnTo>
                  <a:pt x="78027" y="735704"/>
                </a:lnTo>
                <a:lnTo>
                  <a:pt x="64008" y="714822"/>
                </a:lnTo>
                <a:lnTo>
                  <a:pt x="51312" y="693412"/>
                </a:lnTo>
                <a:lnTo>
                  <a:pt x="39674" y="671209"/>
                </a:lnTo>
                <a:lnTo>
                  <a:pt x="29359" y="647948"/>
                </a:lnTo>
                <a:lnTo>
                  <a:pt x="20631" y="624159"/>
                </a:lnTo>
                <a:lnTo>
                  <a:pt x="13489" y="599841"/>
                </a:lnTo>
                <a:lnTo>
                  <a:pt x="7670" y="574466"/>
                </a:lnTo>
                <a:lnTo>
                  <a:pt x="3174" y="548826"/>
                </a:lnTo>
                <a:lnTo>
                  <a:pt x="793" y="522923"/>
                </a:lnTo>
                <a:lnTo>
                  <a:pt x="0" y="495961"/>
                </a:lnTo>
                <a:lnTo>
                  <a:pt x="793" y="469265"/>
                </a:lnTo>
                <a:lnTo>
                  <a:pt x="3174" y="443096"/>
                </a:lnTo>
                <a:lnTo>
                  <a:pt x="7670" y="417721"/>
                </a:lnTo>
                <a:lnTo>
                  <a:pt x="13489" y="392346"/>
                </a:lnTo>
                <a:lnTo>
                  <a:pt x="20631" y="367764"/>
                </a:lnTo>
                <a:lnTo>
                  <a:pt x="29359" y="343975"/>
                </a:lnTo>
                <a:lnTo>
                  <a:pt x="39674" y="320978"/>
                </a:lnTo>
                <a:lnTo>
                  <a:pt x="51312" y="298775"/>
                </a:lnTo>
                <a:lnTo>
                  <a:pt x="64008" y="277100"/>
                </a:lnTo>
                <a:lnTo>
                  <a:pt x="78027" y="256483"/>
                </a:lnTo>
                <a:lnTo>
                  <a:pt x="93367" y="236923"/>
                </a:lnTo>
                <a:lnTo>
                  <a:pt x="110031" y="218156"/>
                </a:lnTo>
                <a:lnTo>
                  <a:pt x="127752" y="200711"/>
                </a:lnTo>
                <a:lnTo>
                  <a:pt x="146267" y="184322"/>
                </a:lnTo>
                <a:lnTo>
                  <a:pt x="166104" y="168992"/>
                </a:lnTo>
                <a:lnTo>
                  <a:pt x="186735" y="154718"/>
                </a:lnTo>
                <a:lnTo>
                  <a:pt x="207895" y="141766"/>
                </a:lnTo>
                <a:lnTo>
                  <a:pt x="230377" y="130136"/>
                </a:lnTo>
                <a:lnTo>
                  <a:pt x="253388" y="120091"/>
                </a:lnTo>
                <a:lnTo>
                  <a:pt x="277193" y="111104"/>
                </a:lnTo>
                <a:lnTo>
                  <a:pt x="301791" y="103968"/>
                </a:lnTo>
                <a:lnTo>
                  <a:pt x="326918" y="98152"/>
                </a:lnTo>
                <a:lnTo>
                  <a:pt x="352575" y="93923"/>
                </a:lnTo>
                <a:lnTo>
                  <a:pt x="378760" y="91280"/>
                </a:lnTo>
                <a:close/>
                <a:moveTo>
                  <a:pt x="748610" y="0"/>
                </a:moveTo>
                <a:lnTo>
                  <a:pt x="751523" y="264"/>
                </a:lnTo>
                <a:lnTo>
                  <a:pt x="753907" y="1320"/>
                </a:lnTo>
                <a:lnTo>
                  <a:pt x="756026" y="3432"/>
                </a:lnTo>
                <a:lnTo>
                  <a:pt x="757351" y="5808"/>
                </a:lnTo>
                <a:lnTo>
                  <a:pt x="758410" y="8449"/>
                </a:lnTo>
                <a:lnTo>
                  <a:pt x="763972" y="81846"/>
                </a:lnTo>
                <a:lnTo>
                  <a:pt x="791519" y="54388"/>
                </a:lnTo>
                <a:lnTo>
                  <a:pt x="796021" y="50691"/>
                </a:lnTo>
                <a:lnTo>
                  <a:pt x="800789" y="48315"/>
                </a:lnTo>
                <a:lnTo>
                  <a:pt x="806086" y="46467"/>
                </a:lnTo>
                <a:lnTo>
                  <a:pt x="811384" y="46203"/>
                </a:lnTo>
                <a:lnTo>
                  <a:pt x="816681" y="46467"/>
                </a:lnTo>
                <a:lnTo>
                  <a:pt x="821978" y="48315"/>
                </a:lnTo>
                <a:lnTo>
                  <a:pt x="827011" y="50691"/>
                </a:lnTo>
                <a:lnTo>
                  <a:pt x="831249" y="54388"/>
                </a:lnTo>
                <a:lnTo>
                  <a:pt x="847671" y="71285"/>
                </a:lnTo>
                <a:lnTo>
                  <a:pt x="851908" y="76037"/>
                </a:lnTo>
                <a:lnTo>
                  <a:pt x="854557" y="81846"/>
                </a:lnTo>
                <a:lnTo>
                  <a:pt x="855881" y="87918"/>
                </a:lnTo>
                <a:lnTo>
                  <a:pt x="855881" y="93990"/>
                </a:lnTo>
                <a:lnTo>
                  <a:pt x="854557" y="99799"/>
                </a:lnTo>
                <a:lnTo>
                  <a:pt x="851908" y="105607"/>
                </a:lnTo>
                <a:lnTo>
                  <a:pt x="847671" y="110887"/>
                </a:lnTo>
                <a:lnTo>
                  <a:pt x="823832" y="134649"/>
                </a:lnTo>
                <a:lnTo>
                  <a:pt x="889785" y="139929"/>
                </a:lnTo>
                <a:lnTo>
                  <a:pt x="892698" y="140721"/>
                </a:lnTo>
                <a:lnTo>
                  <a:pt x="895612" y="142306"/>
                </a:lnTo>
                <a:lnTo>
                  <a:pt x="897201" y="144418"/>
                </a:lnTo>
                <a:lnTo>
                  <a:pt x="898260" y="147586"/>
                </a:lnTo>
                <a:lnTo>
                  <a:pt x="898525" y="150226"/>
                </a:lnTo>
                <a:lnTo>
                  <a:pt x="897731" y="153130"/>
                </a:lnTo>
                <a:lnTo>
                  <a:pt x="895877" y="156034"/>
                </a:lnTo>
                <a:lnTo>
                  <a:pt x="787016" y="264018"/>
                </a:lnTo>
                <a:lnTo>
                  <a:pt x="781454" y="269034"/>
                </a:lnTo>
                <a:lnTo>
                  <a:pt x="775097" y="272730"/>
                </a:lnTo>
                <a:lnTo>
                  <a:pt x="768210" y="275635"/>
                </a:lnTo>
                <a:lnTo>
                  <a:pt x="761059" y="277219"/>
                </a:lnTo>
                <a:lnTo>
                  <a:pt x="753642" y="278011"/>
                </a:lnTo>
                <a:lnTo>
                  <a:pt x="752053" y="277747"/>
                </a:lnTo>
                <a:lnTo>
                  <a:pt x="750199" y="277747"/>
                </a:lnTo>
                <a:lnTo>
                  <a:pt x="747286" y="277483"/>
                </a:lnTo>
                <a:lnTo>
                  <a:pt x="685306" y="272730"/>
                </a:lnTo>
                <a:lnTo>
                  <a:pt x="471823" y="485793"/>
                </a:lnTo>
                <a:lnTo>
                  <a:pt x="467320" y="489225"/>
                </a:lnTo>
                <a:lnTo>
                  <a:pt x="462287" y="491337"/>
                </a:lnTo>
                <a:lnTo>
                  <a:pt x="456460" y="492657"/>
                </a:lnTo>
                <a:lnTo>
                  <a:pt x="431298" y="493713"/>
                </a:lnTo>
                <a:lnTo>
                  <a:pt x="430238" y="493713"/>
                </a:lnTo>
                <a:lnTo>
                  <a:pt x="424411" y="493185"/>
                </a:lnTo>
                <a:lnTo>
                  <a:pt x="419114" y="491073"/>
                </a:lnTo>
                <a:lnTo>
                  <a:pt x="414611" y="488169"/>
                </a:lnTo>
                <a:lnTo>
                  <a:pt x="410903" y="483944"/>
                </a:lnTo>
                <a:lnTo>
                  <a:pt x="408254" y="479456"/>
                </a:lnTo>
                <a:lnTo>
                  <a:pt x="406400" y="473912"/>
                </a:lnTo>
                <a:lnTo>
                  <a:pt x="406400" y="468103"/>
                </a:lnTo>
                <a:lnTo>
                  <a:pt x="408519" y="444342"/>
                </a:lnTo>
                <a:lnTo>
                  <a:pt x="409314" y="438797"/>
                </a:lnTo>
                <a:lnTo>
                  <a:pt x="411697" y="434045"/>
                </a:lnTo>
                <a:lnTo>
                  <a:pt x="415141" y="429557"/>
                </a:lnTo>
                <a:lnTo>
                  <a:pt x="445601" y="399459"/>
                </a:lnTo>
                <a:lnTo>
                  <a:pt x="513937" y="331078"/>
                </a:lnTo>
                <a:lnTo>
                  <a:pt x="515526" y="329758"/>
                </a:lnTo>
                <a:lnTo>
                  <a:pt x="585981" y="259265"/>
                </a:lnTo>
                <a:lnTo>
                  <a:pt x="625181" y="219927"/>
                </a:lnTo>
                <a:lnTo>
                  <a:pt x="619884" y="152074"/>
                </a:lnTo>
                <a:lnTo>
                  <a:pt x="619619" y="148114"/>
                </a:lnTo>
                <a:lnTo>
                  <a:pt x="619884" y="139929"/>
                </a:lnTo>
                <a:lnTo>
                  <a:pt x="621473" y="132009"/>
                </a:lnTo>
                <a:lnTo>
                  <a:pt x="624122" y="124352"/>
                </a:lnTo>
                <a:lnTo>
                  <a:pt x="628360" y="117224"/>
                </a:lnTo>
                <a:lnTo>
                  <a:pt x="633657" y="110887"/>
                </a:lnTo>
                <a:lnTo>
                  <a:pt x="741988" y="2640"/>
                </a:lnTo>
                <a:lnTo>
                  <a:pt x="744372" y="1056"/>
                </a:lnTo>
                <a:lnTo>
                  <a:pt x="746491" y="264"/>
                </a:lnTo>
                <a:close/>
              </a:path>
            </a:pathLst>
          </a:custGeom>
          <a:solidFill>
            <a:srgbClr val="FED03C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24" name="Group 83"/>
          <p:cNvGrpSpPr/>
          <p:nvPr/>
        </p:nvGrpSpPr>
        <p:grpSpPr>
          <a:xfrm>
            <a:off x="1587620" y="2724407"/>
            <a:ext cx="627774" cy="493563"/>
            <a:chOff x="2428875" y="2376488"/>
            <a:chExt cx="690563" cy="542925"/>
          </a:xfrm>
          <a:solidFill>
            <a:srgbClr val="FED03C"/>
          </a:solidFill>
        </p:grpSpPr>
        <p:sp>
          <p:nvSpPr>
            <p:cNvPr id="32" name="Freeform 83"/>
            <p:cNvSpPr/>
            <p:nvPr/>
          </p:nvSpPr>
          <p:spPr bwMode="auto">
            <a:xfrm>
              <a:off x="2546350" y="2857500"/>
              <a:ext cx="455613" cy="61913"/>
            </a:xfrm>
            <a:custGeom>
              <a:avLst/>
              <a:gdLst>
                <a:gd name="T0" fmla="*/ 158 w 2296"/>
                <a:gd name="T1" fmla="*/ 0 h 312"/>
                <a:gd name="T2" fmla="*/ 2137 w 2296"/>
                <a:gd name="T3" fmla="*/ 0 h 312"/>
                <a:gd name="T4" fmla="*/ 2169 w 2296"/>
                <a:gd name="T5" fmla="*/ 3 h 312"/>
                <a:gd name="T6" fmla="*/ 2199 w 2296"/>
                <a:gd name="T7" fmla="*/ 13 h 312"/>
                <a:gd name="T8" fmla="*/ 2225 w 2296"/>
                <a:gd name="T9" fmla="*/ 27 h 312"/>
                <a:gd name="T10" fmla="*/ 2249 w 2296"/>
                <a:gd name="T11" fmla="*/ 46 h 312"/>
                <a:gd name="T12" fmla="*/ 2268 w 2296"/>
                <a:gd name="T13" fmla="*/ 69 h 312"/>
                <a:gd name="T14" fmla="*/ 2283 w 2296"/>
                <a:gd name="T15" fmla="*/ 96 h 312"/>
                <a:gd name="T16" fmla="*/ 2292 w 2296"/>
                <a:gd name="T17" fmla="*/ 125 h 312"/>
                <a:gd name="T18" fmla="*/ 2296 w 2296"/>
                <a:gd name="T19" fmla="*/ 157 h 312"/>
                <a:gd name="T20" fmla="*/ 2292 w 2296"/>
                <a:gd name="T21" fmla="*/ 188 h 312"/>
                <a:gd name="T22" fmla="*/ 2283 w 2296"/>
                <a:gd name="T23" fmla="*/ 218 h 312"/>
                <a:gd name="T24" fmla="*/ 2268 w 2296"/>
                <a:gd name="T25" fmla="*/ 244 h 312"/>
                <a:gd name="T26" fmla="*/ 2249 w 2296"/>
                <a:gd name="T27" fmla="*/ 267 h 312"/>
                <a:gd name="T28" fmla="*/ 2225 w 2296"/>
                <a:gd name="T29" fmla="*/ 286 h 312"/>
                <a:gd name="T30" fmla="*/ 2199 w 2296"/>
                <a:gd name="T31" fmla="*/ 301 h 312"/>
                <a:gd name="T32" fmla="*/ 2169 w 2296"/>
                <a:gd name="T33" fmla="*/ 309 h 312"/>
                <a:gd name="T34" fmla="*/ 2137 w 2296"/>
                <a:gd name="T35" fmla="*/ 312 h 312"/>
                <a:gd name="T36" fmla="*/ 158 w 2296"/>
                <a:gd name="T37" fmla="*/ 312 h 312"/>
                <a:gd name="T38" fmla="*/ 126 w 2296"/>
                <a:gd name="T39" fmla="*/ 309 h 312"/>
                <a:gd name="T40" fmla="*/ 96 w 2296"/>
                <a:gd name="T41" fmla="*/ 301 h 312"/>
                <a:gd name="T42" fmla="*/ 69 w 2296"/>
                <a:gd name="T43" fmla="*/ 286 h 312"/>
                <a:gd name="T44" fmla="*/ 46 w 2296"/>
                <a:gd name="T45" fmla="*/ 267 h 312"/>
                <a:gd name="T46" fmla="*/ 27 w 2296"/>
                <a:gd name="T47" fmla="*/ 244 h 312"/>
                <a:gd name="T48" fmla="*/ 12 w 2296"/>
                <a:gd name="T49" fmla="*/ 218 h 312"/>
                <a:gd name="T50" fmla="*/ 3 w 2296"/>
                <a:gd name="T51" fmla="*/ 188 h 312"/>
                <a:gd name="T52" fmla="*/ 0 w 2296"/>
                <a:gd name="T53" fmla="*/ 157 h 312"/>
                <a:gd name="T54" fmla="*/ 3 w 2296"/>
                <a:gd name="T55" fmla="*/ 125 h 312"/>
                <a:gd name="T56" fmla="*/ 12 w 2296"/>
                <a:gd name="T57" fmla="*/ 96 h 312"/>
                <a:gd name="T58" fmla="*/ 27 w 2296"/>
                <a:gd name="T59" fmla="*/ 69 h 312"/>
                <a:gd name="T60" fmla="*/ 46 w 2296"/>
                <a:gd name="T61" fmla="*/ 46 h 312"/>
                <a:gd name="T62" fmla="*/ 69 w 2296"/>
                <a:gd name="T63" fmla="*/ 27 h 312"/>
                <a:gd name="T64" fmla="*/ 96 w 2296"/>
                <a:gd name="T65" fmla="*/ 13 h 312"/>
                <a:gd name="T66" fmla="*/ 126 w 2296"/>
                <a:gd name="T67" fmla="*/ 3 h 312"/>
                <a:gd name="T68" fmla="*/ 158 w 2296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6" h="312">
                  <a:moveTo>
                    <a:pt x="158" y="0"/>
                  </a:moveTo>
                  <a:lnTo>
                    <a:pt x="2137" y="0"/>
                  </a:lnTo>
                  <a:lnTo>
                    <a:pt x="2169" y="3"/>
                  </a:lnTo>
                  <a:lnTo>
                    <a:pt x="2199" y="13"/>
                  </a:lnTo>
                  <a:lnTo>
                    <a:pt x="2225" y="27"/>
                  </a:lnTo>
                  <a:lnTo>
                    <a:pt x="2249" y="46"/>
                  </a:lnTo>
                  <a:lnTo>
                    <a:pt x="2268" y="69"/>
                  </a:lnTo>
                  <a:lnTo>
                    <a:pt x="2283" y="96"/>
                  </a:lnTo>
                  <a:lnTo>
                    <a:pt x="2292" y="125"/>
                  </a:lnTo>
                  <a:lnTo>
                    <a:pt x="2296" y="157"/>
                  </a:lnTo>
                  <a:lnTo>
                    <a:pt x="2292" y="188"/>
                  </a:lnTo>
                  <a:lnTo>
                    <a:pt x="2283" y="218"/>
                  </a:lnTo>
                  <a:lnTo>
                    <a:pt x="2268" y="244"/>
                  </a:lnTo>
                  <a:lnTo>
                    <a:pt x="2249" y="267"/>
                  </a:lnTo>
                  <a:lnTo>
                    <a:pt x="2225" y="286"/>
                  </a:lnTo>
                  <a:lnTo>
                    <a:pt x="2199" y="301"/>
                  </a:lnTo>
                  <a:lnTo>
                    <a:pt x="2169" y="309"/>
                  </a:lnTo>
                  <a:lnTo>
                    <a:pt x="2137" y="312"/>
                  </a:lnTo>
                  <a:lnTo>
                    <a:pt x="158" y="312"/>
                  </a:lnTo>
                  <a:lnTo>
                    <a:pt x="126" y="309"/>
                  </a:lnTo>
                  <a:lnTo>
                    <a:pt x="96" y="301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8"/>
                  </a:lnTo>
                  <a:lnTo>
                    <a:pt x="3" y="188"/>
                  </a:lnTo>
                  <a:lnTo>
                    <a:pt x="0" y="157"/>
                  </a:lnTo>
                  <a:lnTo>
                    <a:pt x="3" y="125"/>
                  </a:lnTo>
                  <a:lnTo>
                    <a:pt x="12" y="96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3"/>
                  </a:lnTo>
                  <a:lnTo>
                    <a:pt x="126" y="3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3" name="Freeform 84"/>
            <p:cNvSpPr/>
            <p:nvPr/>
          </p:nvSpPr>
          <p:spPr bwMode="auto">
            <a:xfrm>
              <a:off x="2538413" y="2601913"/>
              <a:ext cx="47625" cy="123825"/>
            </a:xfrm>
            <a:custGeom>
              <a:avLst/>
              <a:gdLst>
                <a:gd name="T0" fmla="*/ 119 w 237"/>
                <a:gd name="T1" fmla="*/ 0 h 624"/>
                <a:gd name="T2" fmla="*/ 146 w 237"/>
                <a:gd name="T3" fmla="*/ 4 h 624"/>
                <a:gd name="T4" fmla="*/ 171 w 237"/>
                <a:gd name="T5" fmla="*/ 12 h 624"/>
                <a:gd name="T6" fmla="*/ 194 w 237"/>
                <a:gd name="T7" fmla="*/ 26 h 624"/>
                <a:gd name="T8" fmla="*/ 212 w 237"/>
                <a:gd name="T9" fmla="*/ 45 h 624"/>
                <a:gd name="T10" fmla="*/ 226 w 237"/>
                <a:gd name="T11" fmla="*/ 66 h 624"/>
                <a:gd name="T12" fmla="*/ 234 w 237"/>
                <a:gd name="T13" fmla="*/ 91 h 624"/>
                <a:gd name="T14" fmla="*/ 237 w 237"/>
                <a:gd name="T15" fmla="*/ 117 h 624"/>
                <a:gd name="T16" fmla="*/ 237 w 237"/>
                <a:gd name="T17" fmla="*/ 507 h 624"/>
                <a:gd name="T18" fmla="*/ 234 w 237"/>
                <a:gd name="T19" fmla="*/ 535 h 624"/>
                <a:gd name="T20" fmla="*/ 226 w 237"/>
                <a:gd name="T21" fmla="*/ 559 h 624"/>
                <a:gd name="T22" fmla="*/ 212 w 237"/>
                <a:gd name="T23" fmla="*/ 581 h 624"/>
                <a:gd name="T24" fmla="*/ 194 w 237"/>
                <a:gd name="T25" fmla="*/ 599 h 624"/>
                <a:gd name="T26" fmla="*/ 171 w 237"/>
                <a:gd name="T27" fmla="*/ 613 h 624"/>
                <a:gd name="T28" fmla="*/ 146 w 237"/>
                <a:gd name="T29" fmla="*/ 622 h 624"/>
                <a:gd name="T30" fmla="*/ 119 w 237"/>
                <a:gd name="T31" fmla="*/ 624 h 624"/>
                <a:gd name="T32" fmla="*/ 91 w 237"/>
                <a:gd name="T33" fmla="*/ 622 h 624"/>
                <a:gd name="T34" fmla="*/ 67 w 237"/>
                <a:gd name="T35" fmla="*/ 613 h 624"/>
                <a:gd name="T36" fmla="*/ 44 w 237"/>
                <a:gd name="T37" fmla="*/ 599 h 624"/>
                <a:gd name="T38" fmla="*/ 26 w 237"/>
                <a:gd name="T39" fmla="*/ 581 h 624"/>
                <a:gd name="T40" fmla="*/ 12 w 237"/>
                <a:gd name="T41" fmla="*/ 559 h 624"/>
                <a:gd name="T42" fmla="*/ 3 w 237"/>
                <a:gd name="T43" fmla="*/ 535 h 624"/>
                <a:gd name="T44" fmla="*/ 0 w 237"/>
                <a:gd name="T45" fmla="*/ 507 h 624"/>
                <a:gd name="T46" fmla="*/ 0 w 237"/>
                <a:gd name="T47" fmla="*/ 117 h 624"/>
                <a:gd name="T48" fmla="*/ 3 w 237"/>
                <a:gd name="T49" fmla="*/ 91 h 624"/>
                <a:gd name="T50" fmla="*/ 12 w 237"/>
                <a:gd name="T51" fmla="*/ 66 h 624"/>
                <a:gd name="T52" fmla="*/ 26 w 237"/>
                <a:gd name="T53" fmla="*/ 45 h 624"/>
                <a:gd name="T54" fmla="*/ 44 w 237"/>
                <a:gd name="T55" fmla="*/ 26 h 624"/>
                <a:gd name="T56" fmla="*/ 67 w 237"/>
                <a:gd name="T57" fmla="*/ 12 h 624"/>
                <a:gd name="T58" fmla="*/ 91 w 237"/>
                <a:gd name="T59" fmla="*/ 4 h 624"/>
                <a:gd name="T60" fmla="*/ 119 w 237"/>
                <a:gd name="T6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624">
                  <a:moveTo>
                    <a:pt x="119" y="0"/>
                  </a:moveTo>
                  <a:lnTo>
                    <a:pt x="146" y="4"/>
                  </a:lnTo>
                  <a:lnTo>
                    <a:pt x="171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6" y="66"/>
                  </a:lnTo>
                  <a:lnTo>
                    <a:pt x="234" y="91"/>
                  </a:lnTo>
                  <a:lnTo>
                    <a:pt x="237" y="117"/>
                  </a:lnTo>
                  <a:lnTo>
                    <a:pt x="237" y="507"/>
                  </a:lnTo>
                  <a:lnTo>
                    <a:pt x="234" y="535"/>
                  </a:lnTo>
                  <a:lnTo>
                    <a:pt x="226" y="559"/>
                  </a:lnTo>
                  <a:lnTo>
                    <a:pt x="212" y="581"/>
                  </a:lnTo>
                  <a:lnTo>
                    <a:pt x="194" y="599"/>
                  </a:lnTo>
                  <a:lnTo>
                    <a:pt x="171" y="613"/>
                  </a:lnTo>
                  <a:lnTo>
                    <a:pt x="146" y="622"/>
                  </a:lnTo>
                  <a:lnTo>
                    <a:pt x="119" y="624"/>
                  </a:lnTo>
                  <a:lnTo>
                    <a:pt x="91" y="622"/>
                  </a:lnTo>
                  <a:lnTo>
                    <a:pt x="67" y="613"/>
                  </a:lnTo>
                  <a:lnTo>
                    <a:pt x="44" y="599"/>
                  </a:lnTo>
                  <a:lnTo>
                    <a:pt x="26" y="581"/>
                  </a:lnTo>
                  <a:lnTo>
                    <a:pt x="12" y="559"/>
                  </a:lnTo>
                  <a:lnTo>
                    <a:pt x="3" y="535"/>
                  </a:lnTo>
                  <a:lnTo>
                    <a:pt x="0" y="507"/>
                  </a:lnTo>
                  <a:lnTo>
                    <a:pt x="0" y="117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7" y="12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2617788" y="2570163"/>
              <a:ext cx="46038" cy="155575"/>
            </a:xfrm>
            <a:custGeom>
              <a:avLst/>
              <a:gdLst>
                <a:gd name="T0" fmla="*/ 120 w 238"/>
                <a:gd name="T1" fmla="*/ 0 h 780"/>
                <a:gd name="T2" fmla="*/ 146 w 238"/>
                <a:gd name="T3" fmla="*/ 3 h 780"/>
                <a:gd name="T4" fmla="*/ 172 w 238"/>
                <a:gd name="T5" fmla="*/ 12 h 780"/>
                <a:gd name="T6" fmla="*/ 193 w 238"/>
                <a:gd name="T7" fmla="*/ 26 h 780"/>
                <a:gd name="T8" fmla="*/ 213 w 238"/>
                <a:gd name="T9" fmla="*/ 44 h 780"/>
                <a:gd name="T10" fmla="*/ 226 w 238"/>
                <a:gd name="T11" fmla="*/ 66 h 780"/>
                <a:gd name="T12" fmla="*/ 235 w 238"/>
                <a:gd name="T13" fmla="*/ 90 h 780"/>
                <a:gd name="T14" fmla="*/ 238 w 238"/>
                <a:gd name="T15" fmla="*/ 117 h 780"/>
                <a:gd name="T16" fmla="*/ 238 w 238"/>
                <a:gd name="T17" fmla="*/ 663 h 780"/>
                <a:gd name="T18" fmla="*/ 235 w 238"/>
                <a:gd name="T19" fmla="*/ 691 h 780"/>
                <a:gd name="T20" fmla="*/ 226 w 238"/>
                <a:gd name="T21" fmla="*/ 715 h 780"/>
                <a:gd name="T22" fmla="*/ 213 w 238"/>
                <a:gd name="T23" fmla="*/ 737 h 780"/>
                <a:gd name="T24" fmla="*/ 193 w 238"/>
                <a:gd name="T25" fmla="*/ 755 h 780"/>
                <a:gd name="T26" fmla="*/ 172 w 238"/>
                <a:gd name="T27" fmla="*/ 769 h 780"/>
                <a:gd name="T28" fmla="*/ 146 w 238"/>
                <a:gd name="T29" fmla="*/ 778 h 780"/>
                <a:gd name="T30" fmla="*/ 120 w 238"/>
                <a:gd name="T31" fmla="*/ 780 h 780"/>
                <a:gd name="T32" fmla="*/ 92 w 238"/>
                <a:gd name="T33" fmla="*/ 778 h 780"/>
                <a:gd name="T34" fmla="*/ 68 w 238"/>
                <a:gd name="T35" fmla="*/ 769 h 780"/>
                <a:gd name="T36" fmla="*/ 45 w 238"/>
                <a:gd name="T37" fmla="*/ 755 h 780"/>
                <a:gd name="T38" fmla="*/ 27 w 238"/>
                <a:gd name="T39" fmla="*/ 737 h 780"/>
                <a:gd name="T40" fmla="*/ 13 w 238"/>
                <a:gd name="T41" fmla="*/ 715 h 780"/>
                <a:gd name="T42" fmla="*/ 4 w 238"/>
                <a:gd name="T43" fmla="*/ 691 h 780"/>
                <a:gd name="T44" fmla="*/ 0 w 238"/>
                <a:gd name="T45" fmla="*/ 663 h 780"/>
                <a:gd name="T46" fmla="*/ 0 w 238"/>
                <a:gd name="T47" fmla="*/ 117 h 780"/>
                <a:gd name="T48" fmla="*/ 4 w 238"/>
                <a:gd name="T49" fmla="*/ 90 h 780"/>
                <a:gd name="T50" fmla="*/ 13 w 238"/>
                <a:gd name="T51" fmla="*/ 66 h 780"/>
                <a:gd name="T52" fmla="*/ 27 w 238"/>
                <a:gd name="T53" fmla="*/ 44 h 780"/>
                <a:gd name="T54" fmla="*/ 45 w 238"/>
                <a:gd name="T55" fmla="*/ 26 h 780"/>
                <a:gd name="T56" fmla="*/ 68 w 238"/>
                <a:gd name="T57" fmla="*/ 12 h 780"/>
                <a:gd name="T58" fmla="*/ 92 w 238"/>
                <a:gd name="T59" fmla="*/ 3 h 780"/>
                <a:gd name="T60" fmla="*/ 120 w 23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780">
                  <a:moveTo>
                    <a:pt x="120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3" y="26"/>
                  </a:lnTo>
                  <a:lnTo>
                    <a:pt x="213" y="44"/>
                  </a:lnTo>
                  <a:lnTo>
                    <a:pt x="226" y="66"/>
                  </a:lnTo>
                  <a:lnTo>
                    <a:pt x="235" y="90"/>
                  </a:lnTo>
                  <a:lnTo>
                    <a:pt x="238" y="117"/>
                  </a:lnTo>
                  <a:lnTo>
                    <a:pt x="238" y="663"/>
                  </a:lnTo>
                  <a:lnTo>
                    <a:pt x="235" y="691"/>
                  </a:lnTo>
                  <a:lnTo>
                    <a:pt x="226" y="715"/>
                  </a:lnTo>
                  <a:lnTo>
                    <a:pt x="213" y="737"/>
                  </a:lnTo>
                  <a:lnTo>
                    <a:pt x="193" y="755"/>
                  </a:lnTo>
                  <a:lnTo>
                    <a:pt x="172" y="769"/>
                  </a:lnTo>
                  <a:lnTo>
                    <a:pt x="146" y="778"/>
                  </a:lnTo>
                  <a:lnTo>
                    <a:pt x="120" y="780"/>
                  </a:lnTo>
                  <a:lnTo>
                    <a:pt x="92" y="778"/>
                  </a:lnTo>
                  <a:lnTo>
                    <a:pt x="68" y="769"/>
                  </a:lnTo>
                  <a:lnTo>
                    <a:pt x="45" y="755"/>
                  </a:lnTo>
                  <a:lnTo>
                    <a:pt x="27" y="737"/>
                  </a:lnTo>
                  <a:lnTo>
                    <a:pt x="13" y="715"/>
                  </a:lnTo>
                  <a:lnTo>
                    <a:pt x="4" y="691"/>
                  </a:lnTo>
                  <a:lnTo>
                    <a:pt x="0" y="663"/>
                  </a:lnTo>
                  <a:lnTo>
                    <a:pt x="0" y="117"/>
                  </a:lnTo>
                  <a:lnTo>
                    <a:pt x="4" y="90"/>
                  </a:lnTo>
                  <a:lnTo>
                    <a:pt x="13" y="66"/>
                  </a:lnTo>
                  <a:lnTo>
                    <a:pt x="27" y="44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5" name="Freeform 86"/>
            <p:cNvSpPr/>
            <p:nvPr/>
          </p:nvSpPr>
          <p:spPr bwMode="auto">
            <a:xfrm>
              <a:off x="2695575" y="2538413"/>
              <a:ext cx="47625" cy="187325"/>
            </a:xfrm>
            <a:custGeom>
              <a:avLst/>
              <a:gdLst>
                <a:gd name="T0" fmla="*/ 119 w 237"/>
                <a:gd name="T1" fmla="*/ 0 h 936"/>
                <a:gd name="T2" fmla="*/ 145 w 237"/>
                <a:gd name="T3" fmla="*/ 3 h 936"/>
                <a:gd name="T4" fmla="*/ 171 w 237"/>
                <a:gd name="T5" fmla="*/ 12 h 936"/>
                <a:gd name="T6" fmla="*/ 192 w 237"/>
                <a:gd name="T7" fmla="*/ 25 h 936"/>
                <a:gd name="T8" fmla="*/ 211 w 237"/>
                <a:gd name="T9" fmla="*/ 44 h 936"/>
                <a:gd name="T10" fmla="*/ 225 w 237"/>
                <a:gd name="T11" fmla="*/ 65 h 936"/>
                <a:gd name="T12" fmla="*/ 234 w 237"/>
                <a:gd name="T13" fmla="*/ 90 h 936"/>
                <a:gd name="T14" fmla="*/ 237 w 237"/>
                <a:gd name="T15" fmla="*/ 117 h 936"/>
                <a:gd name="T16" fmla="*/ 237 w 237"/>
                <a:gd name="T17" fmla="*/ 819 h 936"/>
                <a:gd name="T18" fmla="*/ 234 w 237"/>
                <a:gd name="T19" fmla="*/ 847 h 936"/>
                <a:gd name="T20" fmla="*/ 225 w 237"/>
                <a:gd name="T21" fmla="*/ 871 h 936"/>
                <a:gd name="T22" fmla="*/ 211 w 237"/>
                <a:gd name="T23" fmla="*/ 893 h 936"/>
                <a:gd name="T24" fmla="*/ 192 w 237"/>
                <a:gd name="T25" fmla="*/ 911 h 936"/>
                <a:gd name="T26" fmla="*/ 171 w 237"/>
                <a:gd name="T27" fmla="*/ 925 h 936"/>
                <a:gd name="T28" fmla="*/ 145 w 237"/>
                <a:gd name="T29" fmla="*/ 934 h 936"/>
                <a:gd name="T30" fmla="*/ 119 w 237"/>
                <a:gd name="T31" fmla="*/ 936 h 936"/>
                <a:gd name="T32" fmla="*/ 91 w 237"/>
                <a:gd name="T33" fmla="*/ 934 h 936"/>
                <a:gd name="T34" fmla="*/ 66 w 237"/>
                <a:gd name="T35" fmla="*/ 925 h 936"/>
                <a:gd name="T36" fmla="*/ 44 w 237"/>
                <a:gd name="T37" fmla="*/ 911 h 936"/>
                <a:gd name="T38" fmla="*/ 26 w 237"/>
                <a:gd name="T39" fmla="*/ 893 h 936"/>
                <a:gd name="T40" fmla="*/ 12 w 237"/>
                <a:gd name="T41" fmla="*/ 871 h 936"/>
                <a:gd name="T42" fmla="*/ 3 w 237"/>
                <a:gd name="T43" fmla="*/ 847 h 936"/>
                <a:gd name="T44" fmla="*/ 0 w 237"/>
                <a:gd name="T45" fmla="*/ 819 h 936"/>
                <a:gd name="T46" fmla="*/ 0 w 237"/>
                <a:gd name="T47" fmla="*/ 117 h 936"/>
                <a:gd name="T48" fmla="*/ 3 w 237"/>
                <a:gd name="T49" fmla="*/ 90 h 936"/>
                <a:gd name="T50" fmla="*/ 12 w 237"/>
                <a:gd name="T51" fmla="*/ 65 h 936"/>
                <a:gd name="T52" fmla="*/ 26 w 237"/>
                <a:gd name="T53" fmla="*/ 44 h 936"/>
                <a:gd name="T54" fmla="*/ 44 w 237"/>
                <a:gd name="T55" fmla="*/ 25 h 936"/>
                <a:gd name="T56" fmla="*/ 66 w 237"/>
                <a:gd name="T57" fmla="*/ 12 h 936"/>
                <a:gd name="T58" fmla="*/ 91 w 237"/>
                <a:gd name="T59" fmla="*/ 3 h 936"/>
                <a:gd name="T60" fmla="*/ 119 w 237"/>
                <a:gd name="T61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936">
                  <a:moveTo>
                    <a:pt x="119" y="0"/>
                  </a:moveTo>
                  <a:lnTo>
                    <a:pt x="145" y="3"/>
                  </a:lnTo>
                  <a:lnTo>
                    <a:pt x="171" y="12"/>
                  </a:lnTo>
                  <a:lnTo>
                    <a:pt x="192" y="25"/>
                  </a:lnTo>
                  <a:lnTo>
                    <a:pt x="211" y="44"/>
                  </a:lnTo>
                  <a:lnTo>
                    <a:pt x="225" y="65"/>
                  </a:lnTo>
                  <a:lnTo>
                    <a:pt x="234" y="90"/>
                  </a:lnTo>
                  <a:lnTo>
                    <a:pt x="237" y="117"/>
                  </a:lnTo>
                  <a:lnTo>
                    <a:pt x="237" y="819"/>
                  </a:lnTo>
                  <a:lnTo>
                    <a:pt x="234" y="847"/>
                  </a:lnTo>
                  <a:lnTo>
                    <a:pt x="225" y="871"/>
                  </a:lnTo>
                  <a:lnTo>
                    <a:pt x="211" y="893"/>
                  </a:lnTo>
                  <a:lnTo>
                    <a:pt x="192" y="911"/>
                  </a:lnTo>
                  <a:lnTo>
                    <a:pt x="171" y="925"/>
                  </a:lnTo>
                  <a:lnTo>
                    <a:pt x="145" y="934"/>
                  </a:lnTo>
                  <a:lnTo>
                    <a:pt x="119" y="936"/>
                  </a:lnTo>
                  <a:lnTo>
                    <a:pt x="91" y="934"/>
                  </a:lnTo>
                  <a:lnTo>
                    <a:pt x="66" y="925"/>
                  </a:lnTo>
                  <a:lnTo>
                    <a:pt x="44" y="911"/>
                  </a:lnTo>
                  <a:lnTo>
                    <a:pt x="26" y="893"/>
                  </a:lnTo>
                  <a:lnTo>
                    <a:pt x="12" y="871"/>
                  </a:lnTo>
                  <a:lnTo>
                    <a:pt x="3" y="847"/>
                  </a:lnTo>
                  <a:lnTo>
                    <a:pt x="0" y="819"/>
                  </a:lnTo>
                  <a:lnTo>
                    <a:pt x="0" y="117"/>
                  </a:lnTo>
                  <a:lnTo>
                    <a:pt x="3" y="90"/>
                  </a:lnTo>
                  <a:lnTo>
                    <a:pt x="12" y="65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6" name="Freeform 87"/>
            <p:cNvSpPr/>
            <p:nvPr/>
          </p:nvSpPr>
          <p:spPr bwMode="auto">
            <a:xfrm>
              <a:off x="2428875" y="2376488"/>
              <a:ext cx="690563" cy="449263"/>
            </a:xfrm>
            <a:custGeom>
              <a:avLst/>
              <a:gdLst>
                <a:gd name="T0" fmla="*/ 3325 w 3483"/>
                <a:gd name="T1" fmla="*/ 0 h 2264"/>
                <a:gd name="T2" fmla="*/ 3387 w 3483"/>
                <a:gd name="T3" fmla="*/ 12 h 2264"/>
                <a:gd name="T4" fmla="*/ 3437 w 3483"/>
                <a:gd name="T5" fmla="*/ 46 h 2264"/>
                <a:gd name="T6" fmla="*/ 3471 w 3483"/>
                <a:gd name="T7" fmla="*/ 95 h 2264"/>
                <a:gd name="T8" fmla="*/ 3483 w 3483"/>
                <a:gd name="T9" fmla="*/ 156 h 2264"/>
                <a:gd name="T10" fmla="*/ 3270 w 3483"/>
                <a:gd name="T11" fmla="*/ 1716 h 2264"/>
                <a:gd name="T12" fmla="*/ 3330 w 3483"/>
                <a:gd name="T13" fmla="*/ 1587 h 2264"/>
                <a:gd name="T14" fmla="*/ 3367 w 3483"/>
                <a:gd name="T15" fmla="*/ 1449 h 2264"/>
                <a:gd name="T16" fmla="*/ 3380 w 3483"/>
                <a:gd name="T17" fmla="*/ 1307 h 2264"/>
                <a:gd name="T18" fmla="*/ 3369 w 3483"/>
                <a:gd name="T19" fmla="*/ 1171 h 2264"/>
                <a:gd name="T20" fmla="*/ 3337 w 3483"/>
                <a:gd name="T21" fmla="*/ 1041 h 2264"/>
                <a:gd name="T22" fmla="*/ 3283 w 3483"/>
                <a:gd name="T23" fmla="*/ 919 h 2264"/>
                <a:gd name="T24" fmla="*/ 3210 w 3483"/>
                <a:gd name="T25" fmla="*/ 805 h 2264"/>
                <a:gd name="T26" fmla="*/ 3166 w 3483"/>
                <a:gd name="T27" fmla="*/ 313 h 2264"/>
                <a:gd name="T28" fmla="*/ 317 w 3483"/>
                <a:gd name="T29" fmla="*/ 1952 h 2264"/>
                <a:gd name="T30" fmla="*/ 2042 w 3483"/>
                <a:gd name="T31" fmla="*/ 1992 h 2264"/>
                <a:gd name="T32" fmla="*/ 2153 w 3483"/>
                <a:gd name="T33" fmla="*/ 2057 h 2264"/>
                <a:gd name="T34" fmla="*/ 2272 w 3483"/>
                <a:gd name="T35" fmla="*/ 2105 h 2264"/>
                <a:gd name="T36" fmla="*/ 2399 w 3483"/>
                <a:gd name="T37" fmla="*/ 2135 h 2264"/>
                <a:gd name="T38" fmla="*/ 2530 w 3483"/>
                <a:gd name="T39" fmla="*/ 2144 h 2264"/>
                <a:gd name="T40" fmla="*/ 2675 w 3483"/>
                <a:gd name="T41" fmla="*/ 2132 h 2264"/>
                <a:gd name="T42" fmla="*/ 2815 w 3483"/>
                <a:gd name="T43" fmla="*/ 2096 h 2264"/>
                <a:gd name="T44" fmla="*/ 2946 w 3483"/>
                <a:gd name="T45" fmla="*/ 2036 h 2264"/>
                <a:gd name="T46" fmla="*/ 3170 w 3483"/>
                <a:gd name="T47" fmla="*/ 2257 h 2264"/>
                <a:gd name="T48" fmla="*/ 3180 w 3483"/>
                <a:gd name="T49" fmla="*/ 2264 h 2264"/>
                <a:gd name="T50" fmla="*/ 127 w 3483"/>
                <a:gd name="T51" fmla="*/ 2261 h 2264"/>
                <a:gd name="T52" fmla="*/ 70 w 3483"/>
                <a:gd name="T53" fmla="*/ 2238 h 2264"/>
                <a:gd name="T54" fmla="*/ 27 w 3483"/>
                <a:gd name="T55" fmla="*/ 2195 h 2264"/>
                <a:gd name="T56" fmla="*/ 3 w 3483"/>
                <a:gd name="T57" fmla="*/ 2139 h 2264"/>
                <a:gd name="T58" fmla="*/ 0 w 3483"/>
                <a:gd name="T59" fmla="*/ 156 h 2264"/>
                <a:gd name="T60" fmla="*/ 13 w 3483"/>
                <a:gd name="T61" fmla="*/ 96 h 2264"/>
                <a:gd name="T62" fmla="*/ 47 w 3483"/>
                <a:gd name="T63" fmla="*/ 46 h 2264"/>
                <a:gd name="T64" fmla="*/ 97 w 3483"/>
                <a:gd name="T65" fmla="*/ 12 h 2264"/>
                <a:gd name="T66" fmla="*/ 159 w 3483"/>
                <a:gd name="T67" fmla="*/ 0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3" h="2264">
                  <a:moveTo>
                    <a:pt x="159" y="0"/>
                  </a:moveTo>
                  <a:lnTo>
                    <a:pt x="3325" y="0"/>
                  </a:lnTo>
                  <a:lnTo>
                    <a:pt x="3357" y="4"/>
                  </a:lnTo>
                  <a:lnTo>
                    <a:pt x="3387" y="12"/>
                  </a:lnTo>
                  <a:lnTo>
                    <a:pt x="3413" y="27"/>
                  </a:lnTo>
                  <a:lnTo>
                    <a:pt x="3437" y="46"/>
                  </a:lnTo>
                  <a:lnTo>
                    <a:pt x="3456" y="69"/>
                  </a:lnTo>
                  <a:lnTo>
                    <a:pt x="3471" y="95"/>
                  </a:lnTo>
                  <a:lnTo>
                    <a:pt x="3479" y="125"/>
                  </a:lnTo>
                  <a:lnTo>
                    <a:pt x="3483" y="156"/>
                  </a:lnTo>
                  <a:lnTo>
                    <a:pt x="3483" y="1927"/>
                  </a:lnTo>
                  <a:lnTo>
                    <a:pt x="3270" y="1716"/>
                  </a:lnTo>
                  <a:lnTo>
                    <a:pt x="3303" y="1653"/>
                  </a:lnTo>
                  <a:lnTo>
                    <a:pt x="3330" y="1587"/>
                  </a:lnTo>
                  <a:lnTo>
                    <a:pt x="3351" y="1520"/>
                  </a:lnTo>
                  <a:lnTo>
                    <a:pt x="3367" y="1449"/>
                  </a:lnTo>
                  <a:lnTo>
                    <a:pt x="3377" y="1379"/>
                  </a:lnTo>
                  <a:lnTo>
                    <a:pt x="3380" y="1307"/>
                  </a:lnTo>
                  <a:lnTo>
                    <a:pt x="3377" y="1239"/>
                  </a:lnTo>
                  <a:lnTo>
                    <a:pt x="3369" y="1171"/>
                  </a:lnTo>
                  <a:lnTo>
                    <a:pt x="3355" y="1105"/>
                  </a:lnTo>
                  <a:lnTo>
                    <a:pt x="3337" y="1041"/>
                  </a:lnTo>
                  <a:lnTo>
                    <a:pt x="3312" y="979"/>
                  </a:lnTo>
                  <a:lnTo>
                    <a:pt x="3283" y="919"/>
                  </a:lnTo>
                  <a:lnTo>
                    <a:pt x="3249" y="860"/>
                  </a:lnTo>
                  <a:lnTo>
                    <a:pt x="3210" y="805"/>
                  </a:lnTo>
                  <a:lnTo>
                    <a:pt x="3166" y="753"/>
                  </a:lnTo>
                  <a:lnTo>
                    <a:pt x="3166" y="313"/>
                  </a:lnTo>
                  <a:lnTo>
                    <a:pt x="317" y="313"/>
                  </a:lnTo>
                  <a:lnTo>
                    <a:pt x="317" y="1952"/>
                  </a:lnTo>
                  <a:lnTo>
                    <a:pt x="1989" y="1952"/>
                  </a:lnTo>
                  <a:lnTo>
                    <a:pt x="2042" y="1992"/>
                  </a:lnTo>
                  <a:lnTo>
                    <a:pt x="2096" y="2027"/>
                  </a:lnTo>
                  <a:lnTo>
                    <a:pt x="2153" y="2057"/>
                  </a:lnTo>
                  <a:lnTo>
                    <a:pt x="2211" y="2083"/>
                  </a:lnTo>
                  <a:lnTo>
                    <a:pt x="2272" y="2105"/>
                  </a:lnTo>
                  <a:lnTo>
                    <a:pt x="2335" y="2122"/>
                  </a:lnTo>
                  <a:lnTo>
                    <a:pt x="2399" y="2135"/>
                  </a:lnTo>
                  <a:lnTo>
                    <a:pt x="2464" y="2142"/>
                  </a:lnTo>
                  <a:lnTo>
                    <a:pt x="2530" y="2144"/>
                  </a:lnTo>
                  <a:lnTo>
                    <a:pt x="2604" y="2141"/>
                  </a:lnTo>
                  <a:lnTo>
                    <a:pt x="2675" y="2132"/>
                  </a:lnTo>
                  <a:lnTo>
                    <a:pt x="2746" y="2117"/>
                  </a:lnTo>
                  <a:lnTo>
                    <a:pt x="2815" y="2096"/>
                  </a:lnTo>
                  <a:lnTo>
                    <a:pt x="2882" y="2069"/>
                  </a:lnTo>
                  <a:lnTo>
                    <a:pt x="2946" y="2036"/>
                  </a:lnTo>
                  <a:lnTo>
                    <a:pt x="3166" y="2253"/>
                  </a:lnTo>
                  <a:lnTo>
                    <a:pt x="3170" y="2257"/>
                  </a:lnTo>
                  <a:lnTo>
                    <a:pt x="3175" y="2260"/>
                  </a:lnTo>
                  <a:lnTo>
                    <a:pt x="3180" y="2264"/>
                  </a:lnTo>
                  <a:lnTo>
                    <a:pt x="159" y="2264"/>
                  </a:lnTo>
                  <a:lnTo>
                    <a:pt x="127" y="2261"/>
                  </a:lnTo>
                  <a:lnTo>
                    <a:pt x="97" y="2252"/>
                  </a:lnTo>
                  <a:lnTo>
                    <a:pt x="70" y="2238"/>
                  </a:lnTo>
                  <a:lnTo>
                    <a:pt x="47" y="2218"/>
                  </a:lnTo>
                  <a:lnTo>
                    <a:pt x="27" y="2195"/>
                  </a:lnTo>
                  <a:lnTo>
                    <a:pt x="13" y="2169"/>
                  </a:lnTo>
                  <a:lnTo>
                    <a:pt x="3" y="2139"/>
                  </a:lnTo>
                  <a:lnTo>
                    <a:pt x="0" y="2109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3" y="96"/>
                  </a:lnTo>
                  <a:lnTo>
                    <a:pt x="27" y="69"/>
                  </a:lnTo>
                  <a:lnTo>
                    <a:pt x="47" y="46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7" name="Freeform 88"/>
            <p:cNvSpPr>
              <a:spLocks noEditPoints="1"/>
            </p:cNvSpPr>
            <p:nvPr/>
          </p:nvSpPr>
          <p:spPr bwMode="auto">
            <a:xfrm>
              <a:off x="2794000" y="2500313"/>
              <a:ext cx="309563" cy="304800"/>
            </a:xfrm>
            <a:custGeom>
              <a:avLst/>
              <a:gdLst>
                <a:gd name="T0" fmla="*/ 583 w 1559"/>
                <a:gd name="T1" fmla="*/ 151 h 1537"/>
                <a:gd name="T2" fmla="*/ 433 w 1559"/>
                <a:gd name="T3" fmla="*/ 203 h 1537"/>
                <a:gd name="T4" fmla="*/ 303 w 1559"/>
                <a:gd name="T5" fmla="*/ 299 h 1537"/>
                <a:gd name="T6" fmla="*/ 207 w 1559"/>
                <a:gd name="T7" fmla="*/ 426 h 1537"/>
                <a:gd name="T8" fmla="*/ 152 w 1559"/>
                <a:gd name="T9" fmla="*/ 576 h 1537"/>
                <a:gd name="T10" fmla="*/ 145 w 1559"/>
                <a:gd name="T11" fmla="*/ 736 h 1537"/>
                <a:gd name="T12" fmla="*/ 183 w 1559"/>
                <a:gd name="T13" fmla="*/ 889 h 1537"/>
                <a:gd name="T14" fmla="*/ 267 w 1559"/>
                <a:gd name="T15" fmla="*/ 1025 h 1537"/>
                <a:gd name="T16" fmla="*/ 387 w 1559"/>
                <a:gd name="T17" fmla="*/ 1132 h 1537"/>
                <a:gd name="T18" fmla="*/ 531 w 1559"/>
                <a:gd name="T19" fmla="*/ 1201 h 1537"/>
                <a:gd name="T20" fmla="*/ 691 w 1559"/>
                <a:gd name="T21" fmla="*/ 1224 h 1537"/>
                <a:gd name="T22" fmla="*/ 851 w 1559"/>
                <a:gd name="T23" fmla="*/ 1201 h 1537"/>
                <a:gd name="T24" fmla="*/ 996 w 1559"/>
                <a:gd name="T25" fmla="*/ 1132 h 1537"/>
                <a:gd name="T26" fmla="*/ 1117 w 1559"/>
                <a:gd name="T27" fmla="*/ 1025 h 1537"/>
                <a:gd name="T28" fmla="*/ 1199 w 1559"/>
                <a:gd name="T29" fmla="*/ 889 h 1537"/>
                <a:gd name="T30" fmla="*/ 1238 w 1559"/>
                <a:gd name="T31" fmla="*/ 736 h 1537"/>
                <a:gd name="T32" fmla="*/ 1230 w 1559"/>
                <a:gd name="T33" fmla="*/ 576 h 1537"/>
                <a:gd name="T34" fmla="*/ 1176 w 1559"/>
                <a:gd name="T35" fmla="*/ 426 h 1537"/>
                <a:gd name="T36" fmla="*/ 1080 w 1559"/>
                <a:gd name="T37" fmla="*/ 299 h 1537"/>
                <a:gd name="T38" fmla="*/ 950 w 1559"/>
                <a:gd name="T39" fmla="*/ 203 h 1537"/>
                <a:gd name="T40" fmla="*/ 800 w 1559"/>
                <a:gd name="T41" fmla="*/ 151 h 1537"/>
                <a:gd name="T42" fmla="*/ 691 w 1559"/>
                <a:gd name="T43" fmla="*/ 0 h 1537"/>
                <a:gd name="T44" fmla="*/ 871 w 1559"/>
                <a:gd name="T45" fmla="*/ 23 h 1537"/>
                <a:gd name="T46" fmla="*/ 1037 w 1559"/>
                <a:gd name="T47" fmla="*/ 91 h 1537"/>
                <a:gd name="T48" fmla="*/ 1181 w 1559"/>
                <a:gd name="T49" fmla="*/ 200 h 1537"/>
                <a:gd name="T50" fmla="*/ 1291 w 1559"/>
                <a:gd name="T51" fmla="*/ 341 h 1537"/>
                <a:gd name="T52" fmla="*/ 1359 w 1559"/>
                <a:gd name="T53" fmla="*/ 504 h 1537"/>
                <a:gd name="T54" fmla="*/ 1382 w 1559"/>
                <a:gd name="T55" fmla="*/ 682 h 1537"/>
                <a:gd name="T56" fmla="*/ 1357 w 1559"/>
                <a:gd name="T57" fmla="*/ 865 h 1537"/>
                <a:gd name="T58" fmla="*/ 1284 w 1559"/>
                <a:gd name="T59" fmla="*/ 1032 h 1537"/>
                <a:gd name="T60" fmla="*/ 1243 w 1559"/>
                <a:gd name="T61" fmla="*/ 1164 h 1537"/>
                <a:gd name="T62" fmla="*/ 1288 w 1559"/>
                <a:gd name="T63" fmla="*/ 1174 h 1537"/>
                <a:gd name="T64" fmla="*/ 1551 w 1559"/>
                <a:gd name="T65" fmla="*/ 1434 h 1537"/>
                <a:gd name="T66" fmla="*/ 1557 w 1559"/>
                <a:gd name="T67" fmla="*/ 1486 h 1537"/>
                <a:gd name="T68" fmla="*/ 1524 w 1559"/>
                <a:gd name="T69" fmla="*/ 1529 h 1537"/>
                <a:gd name="T70" fmla="*/ 1471 w 1559"/>
                <a:gd name="T71" fmla="*/ 1535 h 1537"/>
                <a:gd name="T72" fmla="*/ 1201 w 1559"/>
                <a:gd name="T73" fmla="*/ 1283 h 1537"/>
                <a:gd name="T74" fmla="*/ 1181 w 1559"/>
                <a:gd name="T75" fmla="*/ 1242 h 1537"/>
                <a:gd name="T76" fmla="*/ 1099 w 1559"/>
                <a:gd name="T77" fmla="*/ 1232 h 1537"/>
                <a:gd name="T78" fmla="*/ 935 w 1559"/>
                <a:gd name="T79" fmla="*/ 1320 h 1537"/>
                <a:gd name="T80" fmla="*/ 754 w 1559"/>
                <a:gd name="T81" fmla="*/ 1361 h 1537"/>
                <a:gd name="T82" fmla="*/ 571 w 1559"/>
                <a:gd name="T83" fmla="*/ 1353 h 1537"/>
                <a:gd name="T84" fmla="*/ 400 w 1559"/>
                <a:gd name="T85" fmla="*/ 1300 h 1537"/>
                <a:gd name="T86" fmla="*/ 248 w 1559"/>
                <a:gd name="T87" fmla="*/ 1205 h 1537"/>
                <a:gd name="T88" fmla="*/ 125 w 1559"/>
                <a:gd name="T89" fmla="*/ 1072 h 1537"/>
                <a:gd name="T90" fmla="*/ 42 w 1559"/>
                <a:gd name="T91" fmla="*/ 916 h 1537"/>
                <a:gd name="T92" fmla="*/ 3 w 1559"/>
                <a:gd name="T93" fmla="*/ 742 h 1537"/>
                <a:gd name="T94" fmla="*/ 11 w 1559"/>
                <a:gd name="T95" fmla="*/ 562 h 1537"/>
                <a:gd name="T96" fmla="*/ 65 w 1559"/>
                <a:gd name="T97" fmla="*/ 394 h 1537"/>
                <a:gd name="T98" fmla="*/ 161 w 1559"/>
                <a:gd name="T99" fmla="*/ 244 h 1537"/>
                <a:gd name="T100" fmla="*/ 295 w 1559"/>
                <a:gd name="T101" fmla="*/ 122 h 1537"/>
                <a:gd name="T102" fmla="*/ 454 w 1559"/>
                <a:gd name="T103" fmla="*/ 41 h 1537"/>
                <a:gd name="T104" fmla="*/ 630 w 1559"/>
                <a:gd name="T105" fmla="*/ 2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9" h="1537">
                  <a:moveTo>
                    <a:pt x="691" y="140"/>
                  </a:moveTo>
                  <a:lnTo>
                    <a:pt x="637" y="142"/>
                  </a:lnTo>
                  <a:lnTo>
                    <a:pt x="583" y="151"/>
                  </a:lnTo>
                  <a:lnTo>
                    <a:pt x="531" y="163"/>
                  </a:lnTo>
                  <a:lnTo>
                    <a:pt x="481" y="181"/>
                  </a:lnTo>
                  <a:lnTo>
                    <a:pt x="433" y="203"/>
                  </a:lnTo>
                  <a:lnTo>
                    <a:pt x="387" y="231"/>
                  </a:lnTo>
                  <a:lnTo>
                    <a:pt x="343" y="262"/>
                  </a:lnTo>
                  <a:lnTo>
                    <a:pt x="303" y="299"/>
                  </a:lnTo>
                  <a:lnTo>
                    <a:pt x="267" y="339"/>
                  </a:lnTo>
                  <a:lnTo>
                    <a:pt x="235" y="381"/>
                  </a:lnTo>
                  <a:lnTo>
                    <a:pt x="207" y="426"/>
                  </a:lnTo>
                  <a:lnTo>
                    <a:pt x="183" y="475"/>
                  </a:lnTo>
                  <a:lnTo>
                    <a:pt x="165" y="524"/>
                  </a:lnTo>
                  <a:lnTo>
                    <a:pt x="152" y="576"/>
                  </a:lnTo>
                  <a:lnTo>
                    <a:pt x="145" y="628"/>
                  </a:lnTo>
                  <a:lnTo>
                    <a:pt x="142" y="682"/>
                  </a:lnTo>
                  <a:lnTo>
                    <a:pt x="145" y="736"/>
                  </a:lnTo>
                  <a:lnTo>
                    <a:pt x="152" y="788"/>
                  </a:lnTo>
                  <a:lnTo>
                    <a:pt x="165" y="840"/>
                  </a:lnTo>
                  <a:lnTo>
                    <a:pt x="183" y="889"/>
                  </a:lnTo>
                  <a:lnTo>
                    <a:pt x="207" y="937"/>
                  </a:lnTo>
                  <a:lnTo>
                    <a:pt x="235" y="982"/>
                  </a:lnTo>
                  <a:lnTo>
                    <a:pt x="267" y="1025"/>
                  </a:lnTo>
                  <a:lnTo>
                    <a:pt x="303" y="1065"/>
                  </a:lnTo>
                  <a:lnTo>
                    <a:pt x="343" y="1101"/>
                  </a:lnTo>
                  <a:lnTo>
                    <a:pt x="387" y="1132"/>
                  </a:lnTo>
                  <a:lnTo>
                    <a:pt x="433" y="1160"/>
                  </a:lnTo>
                  <a:lnTo>
                    <a:pt x="481" y="1183"/>
                  </a:lnTo>
                  <a:lnTo>
                    <a:pt x="531" y="1201"/>
                  </a:lnTo>
                  <a:lnTo>
                    <a:pt x="583" y="1213"/>
                  </a:lnTo>
                  <a:lnTo>
                    <a:pt x="637" y="1221"/>
                  </a:lnTo>
                  <a:lnTo>
                    <a:pt x="691" y="1224"/>
                  </a:lnTo>
                  <a:lnTo>
                    <a:pt x="746" y="1221"/>
                  </a:lnTo>
                  <a:lnTo>
                    <a:pt x="800" y="1213"/>
                  </a:lnTo>
                  <a:lnTo>
                    <a:pt x="851" y="1201"/>
                  </a:lnTo>
                  <a:lnTo>
                    <a:pt x="902" y="1183"/>
                  </a:lnTo>
                  <a:lnTo>
                    <a:pt x="950" y="1160"/>
                  </a:lnTo>
                  <a:lnTo>
                    <a:pt x="996" y="1132"/>
                  </a:lnTo>
                  <a:lnTo>
                    <a:pt x="1040" y="1101"/>
                  </a:lnTo>
                  <a:lnTo>
                    <a:pt x="1080" y="1065"/>
                  </a:lnTo>
                  <a:lnTo>
                    <a:pt x="1117" y="1025"/>
                  </a:lnTo>
                  <a:lnTo>
                    <a:pt x="1149" y="982"/>
                  </a:lnTo>
                  <a:lnTo>
                    <a:pt x="1176" y="937"/>
                  </a:lnTo>
                  <a:lnTo>
                    <a:pt x="1199" y="889"/>
                  </a:lnTo>
                  <a:lnTo>
                    <a:pt x="1217" y="840"/>
                  </a:lnTo>
                  <a:lnTo>
                    <a:pt x="1230" y="788"/>
                  </a:lnTo>
                  <a:lnTo>
                    <a:pt x="1238" y="736"/>
                  </a:lnTo>
                  <a:lnTo>
                    <a:pt x="1240" y="682"/>
                  </a:lnTo>
                  <a:lnTo>
                    <a:pt x="1238" y="628"/>
                  </a:lnTo>
                  <a:lnTo>
                    <a:pt x="1230" y="576"/>
                  </a:lnTo>
                  <a:lnTo>
                    <a:pt x="1217" y="524"/>
                  </a:lnTo>
                  <a:lnTo>
                    <a:pt x="1199" y="475"/>
                  </a:lnTo>
                  <a:lnTo>
                    <a:pt x="1176" y="426"/>
                  </a:lnTo>
                  <a:lnTo>
                    <a:pt x="1149" y="381"/>
                  </a:lnTo>
                  <a:lnTo>
                    <a:pt x="1117" y="339"/>
                  </a:lnTo>
                  <a:lnTo>
                    <a:pt x="1080" y="299"/>
                  </a:lnTo>
                  <a:lnTo>
                    <a:pt x="1040" y="262"/>
                  </a:lnTo>
                  <a:lnTo>
                    <a:pt x="996" y="231"/>
                  </a:lnTo>
                  <a:lnTo>
                    <a:pt x="950" y="203"/>
                  </a:lnTo>
                  <a:lnTo>
                    <a:pt x="902" y="181"/>
                  </a:lnTo>
                  <a:lnTo>
                    <a:pt x="851" y="163"/>
                  </a:lnTo>
                  <a:lnTo>
                    <a:pt x="800" y="151"/>
                  </a:lnTo>
                  <a:lnTo>
                    <a:pt x="746" y="142"/>
                  </a:lnTo>
                  <a:lnTo>
                    <a:pt x="691" y="140"/>
                  </a:lnTo>
                  <a:close/>
                  <a:moveTo>
                    <a:pt x="691" y="0"/>
                  </a:moveTo>
                  <a:lnTo>
                    <a:pt x="753" y="2"/>
                  </a:lnTo>
                  <a:lnTo>
                    <a:pt x="813" y="11"/>
                  </a:lnTo>
                  <a:lnTo>
                    <a:pt x="871" y="23"/>
                  </a:lnTo>
                  <a:lnTo>
                    <a:pt x="928" y="41"/>
                  </a:lnTo>
                  <a:lnTo>
                    <a:pt x="983" y="63"/>
                  </a:lnTo>
                  <a:lnTo>
                    <a:pt x="1037" y="91"/>
                  </a:lnTo>
                  <a:lnTo>
                    <a:pt x="1087" y="122"/>
                  </a:lnTo>
                  <a:lnTo>
                    <a:pt x="1135" y="159"/>
                  </a:lnTo>
                  <a:lnTo>
                    <a:pt x="1181" y="200"/>
                  </a:lnTo>
                  <a:lnTo>
                    <a:pt x="1221" y="244"/>
                  </a:lnTo>
                  <a:lnTo>
                    <a:pt x="1259" y="292"/>
                  </a:lnTo>
                  <a:lnTo>
                    <a:pt x="1291" y="341"/>
                  </a:lnTo>
                  <a:lnTo>
                    <a:pt x="1318" y="394"/>
                  </a:lnTo>
                  <a:lnTo>
                    <a:pt x="1341" y="448"/>
                  </a:lnTo>
                  <a:lnTo>
                    <a:pt x="1359" y="504"/>
                  </a:lnTo>
                  <a:lnTo>
                    <a:pt x="1372" y="562"/>
                  </a:lnTo>
                  <a:lnTo>
                    <a:pt x="1380" y="621"/>
                  </a:lnTo>
                  <a:lnTo>
                    <a:pt x="1382" y="682"/>
                  </a:lnTo>
                  <a:lnTo>
                    <a:pt x="1379" y="744"/>
                  </a:lnTo>
                  <a:lnTo>
                    <a:pt x="1372" y="805"/>
                  </a:lnTo>
                  <a:lnTo>
                    <a:pt x="1357" y="865"/>
                  </a:lnTo>
                  <a:lnTo>
                    <a:pt x="1338" y="923"/>
                  </a:lnTo>
                  <a:lnTo>
                    <a:pt x="1313" y="979"/>
                  </a:lnTo>
                  <a:lnTo>
                    <a:pt x="1284" y="1032"/>
                  </a:lnTo>
                  <a:lnTo>
                    <a:pt x="1249" y="1083"/>
                  </a:lnTo>
                  <a:lnTo>
                    <a:pt x="1210" y="1131"/>
                  </a:lnTo>
                  <a:lnTo>
                    <a:pt x="1243" y="1164"/>
                  </a:lnTo>
                  <a:lnTo>
                    <a:pt x="1259" y="1164"/>
                  </a:lnTo>
                  <a:lnTo>
                    <a:pt x="1274" y="1167"/>
                  </a:lnTo>
                  <a:lnTo>
                    <a:pt x="1288" y="1174"/>
                  </a:lnTo>
                  <a:lnTo>
                    <a:pt x="1301" y="1184"/>
                  </a:lnTo>
                  <a:lnTo>
                    <a:pt x="1539" y="1419"/>
                  </a:lnTo>
                  <a:lnTo>
                    <a:pt x="1551" y="1434"/>
                  </a:lnTo>
                  <a:lnTo>
                    <a:pt x="1557" y="1451"/>
                  </a:lnTo>
                  <a:lnTo>
                    <a:pt x="1559" y="1468"/>
                  </a:lnTo>
                  <a:lnTo>
                    <a:pt x="1557" y="1486"/>
                  </a:lnTo>
                  <a:lnTo>
                    <a:pt x="1551" y="1503"/>
                  </a:lnTo>
                  <a:lnTo>
                    <a:pt x="1539" y="1517"/>
                  </a:lnTo>
                  <a:lnTo>
                    <a:pt x="1524" y="1529"/>
                  </a:lnTo>
                  <a:lnTo>
                    <a:pt x="1507" y="1535"/>
                  </a:lnTo>
                  <a:lnTo>
                    <a:pt x="1489" y="1537"/>
                  </a:lnTo>
                  <a:lnTo>
                    <a:pt x="1471" y="1535"/>
                  </a:lnTo>
                  <a:lnTo>
                    <a:pt x="1454" y="1529"/>
                  </a:lnTo>
                  <a:lnTo>
                    <a:pt x="1439" y="1517"/>
                  </a:lnTo>
                  <a:lnTo>
                    <a:pt x="1201" y="1283"/>
                  </a:lnTo>
                  <a:lnTo>
                    <a:pt x="1190" y="1270"/>
                  </a:lnTo>
                  <a:lnTo>
                    <a:pt x="1184" y="1256"/>
                  </a:lnTo>
                  <a:lnTo>
                    <a:pt x="1181" y="1242"/>
                  </a:lnTo>
                  <a:lnTo>
                    <a:pt x="1181" y="1226"/>
                  </a:lnTo>
                  <a:lnTo>
                    <a:pt x="1148" y="1193"/>
                  </a:lnTo>
                  <a:lnTo>
                    <a:pt x="1099" y="1232"/>
                  </a:lnTo>
                  <a:lnTo>
                    <a:pt x="1046" y="1266"/>
                  </a:lnTo>
                  <a:lnTo>
                    <a:pt x="992" y="1295"/>
                  </a:lnTo>
                  <a:lnTo>
                    <a:pt x="935" y="1320"/>
                  </a:lnTo>
                  <a:lnTo>
                    <a:pt x="877" y="1338"/>
                  </a:lnTo>
                  <a:lnTo>
                    <a:pt x="817" y="1352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30" y="1361"/>
                  </a:lnTo>
                  <a:lnTo>
                    <a:pt x="571" y="1353"/>
                  </a:lnTo>
                  <a:lnTo>
                    <a:pt x="512" y="1341"/>
                  </a:lnTo>
                  <a:lnTo>
                    <a:pt x="454" y="1323"/>
                  </a:lnTo>
                  <a:lnTo>
                    <a:pt x="400" y="1300"/>
                  </a:lnTo>
                  <a:lnTo>
                    <a:pt x="347" y="1273"/>
                  </a:lnTo>
                  <a:lnTo>
                    <a:pt x="295" y="1241"/>
                  </a:lnTo>
                  <a:lnTo>
                    <a:pt x="248" y="1205"/>
                  </a:lnTo>
                  <a:lnTo>
                    <a:pt x="203" y="1164"/>
                  </a:lnTo>
                  <a:lnTo>
                    <a:pt x="161" y="1120"/>
                  </a:lnTo>
                  <a:lnTo>
                    <a:pt x="125" y="1072"/>
                  </a:lnTo>
                  <a:lnTo>
                    <a:pt x="93" y="1022"/>
                  </a:lnTo>
                  <a:lnTo>
                    <a:pt x="65" y="969"/>
                  </a:lnTo>
                  <a:lnTo>
                    <a:pt x="42" y="916"/>
                  </a:lnTo>
                  <a:lnTo>
                    <a:pt x="23" y="859"/>
                  </a:lnTo>
                  <a:lnTo>
                    <a:pt x="11" y="801"/>
                  </a:lnTo>
                  <a:lnTo>
                    <a:pt x="3" y="742"/>
                  </a:lnTo>
                  <a:lnTo>
                    <a:pt x="0" y="682"/>
                  </a:lnTo>
                  <a:lnTo>
                    <a:pt x="3" y="621"/>
                  </a:lnTo>
                  <a:lnTo>
                    <a:pt x="11" y="562"/>
                  </a:lnTo>
                  <a:lnTo>
                    <a:pt x="23" y="504"/>
                  </a:lnTo>
                  <a:lnTo>
                    <a:pt x="42" y="448"/>
                  </a:lnTo>
                  <a:lnTo>
                    <a:pt x="65" y="394"/>
                  </a:lnTo>
                  <a:lnTo>
                    <a:pt x="93" y="341"/>
                  </a:lnTo>
                  <a:lnTo>
                    <a:pt x="125" y="292"/>
                  </a:lnTo>
                  <a:lnTo>
                    <a:pt x="161" y="244"/>
                  </a:lnTo>
                  <a:lnTo>
                    <a:pt x="203" y="200"/>
                  </a:lnTo>
                  <a:lnTo>
                    <a:pt x="248" y="159"/>
                  </a:lnTo>
                  <a:lnTo>
                    <a:pt x="295" y="122"/>
                  </a:lnTo>
                  <a:lnTo>
                    <a:pt x="347" y="91"/>
                  </a:lnTo>
                  <a:lnTo>
                    <a:pt x="400" y="63"/>
                  </a:lnTo>
                  <a:lnTo>
                    <a:pt x="454" y="41"/>
                  </a:lnTo>
                  <a:lnTo>
                    <a:pt x="512" y="23"/>
                  </a:lnTo>
                  <a:lnTo>
                    <a:pt x="571" y="11"/>
                  </a:lnTo>
                  <a:lnTo>
                    <a:pt x="630" y="2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25" name="Group 93"/>
          <p:cNvGrpSpPr/>
          <p:nvPr/>
        </p:nvGrpSpPr>
        <p:grpSpPr>
          <a:xfrm>
            <a:off x="4139506" y="2608501"/>
            <a:ext cx="702819" cy="593138"/>
            <a:chOff x="3827463" y="2378075"/>
            <a:chExt cx="773113" cy="652463"/>
          </a:xfrm>
          <a:solidFill>
            <a:schemeClr val="accent1">
              <a:lumMod val="50000"/>
            </a:schemeClr>
          </a:solidFill>
        </p:grpSpPr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3827463" y="2378075"/>
              <a:ext cx="762000" cy="487363"/>
            </a:xfrm>
            <a:custGeom>
              <a:avLst/>
              <a:gdLst>
                <a:gd name="T0" fmla="*/ 212 w 3360"/>
                <a:gd name="T1" fmla="*/ 966 h 2150"/>
                <a:gd name="T2" fmla="*/ 205 w 3360"/>
                <a:gd name="T3" fmla="*/ 969 h 2150"/>
                <a:gd name="T4" fmla="*/ 200 w 3360"/>
                <a:gd name="T5" fmla="*/ 974 h 2150"/>
                <a:gd name="T6" fmla="*/ 197 w 3360"/>
                <a:gd name="T7" fmla="*/ 982 h 2150"/>
                <a:gd name="T8" fmla="*/ 289 w 3360"/>
                <a:gd name="T9" fmla="*/ 1911 h 2150"/>
                <a:gd name="T10" fmla="*/ 304 w 3360"/>
                <a:gd name="T11" fmla="*/ 1940 h 2150"/>
                <a:gd name="T12" fmla="*/ 334 w 3360"/>
                <a:gd name="T13" fmla="*/ 1953 h 2150"/>
                <a:gd name="T14" fmla="*/ 1866 w 3360"/>
                <a:gd name="T15" fmla="*/ 1951 h 2150"/>
                <a:gd name="T16" fmla="*/ 1894 w 3360"/>
                <a:gd name="T17" fmla="*/ 1936 h 2150"/>
                <a:gd name="T18" fmla="*/ 1916 w 3360"/>
                <a:gd name="T19" fmla="*/ 1912 h 2150"/>
                <a:gd name="T20" fmla="*/ 2174 w 3360"/>
                <a:gd name="T21" fmla="*/ 968 h 2150"/>
                <a:gd name="T22" fmla="*/ 2172 w 3360"/>
                <a:gd name="T23" fmla="*/ 965 h 2150"/>
                <a:gd name="T24" fmla="*/ 2656 w 3360"/>
                <a:gd name="T25" fmla="*/ 0 h 2150"/>
                <a:gd name="T26" fmla="*/ 3284 w 3360"/>
                <a:gd name="T27" fmla="*/ 3 h 2150"/>
                <a:gd name="T28" fmla="*/ 3323 w 3360"/>
                <a:gd name="T29" fmla="*/ 22 h 2150"/>
                <a:gd name="T30" fmla="*/ 3350 w 3360"/>
                <a:gd name="T31" fmla="*/ 55 h 2150"/>
                <a:gd name="T32" fmla="*/ 3360 w 3360"/>
                <a:gd name="T33" fmla="*/ 99 h 2150"/>
                <a:gd name="T34" fmla="*/ 3350 w 3360"/>
                <a:gd name="T35" fmla="*/ 142 h 2150"/>
                <a:gd name="T36" fmla="*/ 3323 w 3360"/>
                <a:gd name="T37" fmla="*/ 175 h 2150"/>
                <a:gd name="T38" fmla="*/ 3284 w 3360"/>
                <a:gd name="T39" fmla="*/ 195 h 2150"/>
                <a:gd name="T40" fmla="*/ 2656 w 3360"/>
                <a:gd name="T41" fmla="*/ 197 h 2150"/>
                <a:gd name="T42" fmla="*/ 2627 w 3360"/>
                <a:gd name="T43" fmla="*/ 205 h 2150"/>
                <a:gd name="T44" fmla="*/ 2600 w 3360"/>
                <a:gd name="T45" fmla="*/ 226 h 2150"/>
                <a:gd name="T46" fmla="*/ 2584 w 3360"/>
                <a:gd name="T47" fmla="*/ 252 h 2150"/>
                <a:gd name="T48" fmla="*/ 2113 w 3360"/>
                <a:gd name="T49" fmla="*/ 1951 h 2150"/>
                <a:gd name="T50" fmla="*/ 2081 w 3360"/>
                <a:gd name="T51" fmla="*/ 2021 h 2150"/>
                <a:gd name="T52" fmla="*/ 2029 w 3360"/>
                <a:gd name="T53" fmla="*/ 2080 h 2150"/>
                <a:gd name="T54" fmla="*/ 1964 w 3360"/>
                <a:gd name="T55" fmla="*/ 2123 h 2150"/>
                <a:gd name="T56" fmla="*/ 1890 w 3360"/>
                <a:gd name="T57" fmla="*/ 2147 h 2150"/>
                <a:gd name="T58" fmla="*/ 334 w 3360"/>
                <a:gd name="T59" fmla="*/ 2150 h 2150"/>
                <a:gd name="T60" fmla="*/ 263 w 3360"/>
                <a:gd name="T61" fmla="*/ 2139 h 2150"/>
                <a:gd name="T62" fmla="*/ 200 w 3360"/>
                <a:gd name="T63" fmla="*/ 2108 h 2150"/>
                <a:gd name="T64" fmla="*/ 147 w 3360"/>
                <a:gd name="T65" fmla="*/ 2061 h 2150"/>
                <a:gd name="T66" fmla="*/ 110 w 3360"/>
                <a:gd name="T67" fmla="*/ 2000 h 2150"/>
                <a:gd name="T68" fmla="*/ 92 w 3360"/>
                <a:gd name="T69" fmla="*/ 1930 h 2150"/>
                <a:gd name="T70" fmla="*/ 0 w 3360"/>
                <a:gd name="T71" fmla="*/ 976 h 2150"/>
                <a:gd name="T72" fmla="*/ 10 w 3360"/>
                <a:gd name="T73" fmla="*/ 917 h 2150"/>
                <a:gd name="T74" fmla="*/ 37 w 3360"/>
                <a:gd name="T75" fmla="*/ 862 h 2150"/>
                <a:gd name="T76" fmla="*/ 78 w 3360"/>
                <a:gd name="T77" fmla="*/ 818 h 2150"/>
                <a:gd name="T78" fmla="*/ 128 w 3360"/>
                <a:gd name="T79" fmla="*/ 787 h 2150"/>
                <a:gd name="T80" fmla="*/ 187 w 3360"/>
                <a:gd name="T81" fmla="*/ 770 h 2150"/>
                <a:gd name="T82" fmla="*/ 2172 w 3360"/>
                <a:gd name="T83" fmla="*/ 768 h 2150"/>
                <a:gd name="T84" fmla="*/ 2231 w 3360"/>
                <a:gd name="T85" fmla="*/ 776 h 2150"/>
                <a:gd name="T86" fmla="*/ 2408 w 3360"/>
                <a:gd name="T87" fmla="*/ 162 h 2150"/>
                <a:gd name="T88" fmla="*/ 2450 w 3360"/>
                <a:gd name="T89" fmla="*/ 98 h 2150"/>
                <a:gd name="T90" fmla="*/ 2510 w 3360"/>
                <a:gd name="T91" fmla="*/ 46 h 2150"/>
                <a:gd name="T92" fmla="*/ 2581 w 3360"/>
                <a:gd name="T93" fmla="*/ 13 h 2150"/>
                <a:gd name="T94" fmla="*/ 2656 w 3360"/>
                <a:gd name="T95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0" h="2150">
                  <a:moveTo>
                    <a:pt x="217" y="965"/>
                  </a:moveTo>
                  <a:lnTo>
                    <a:pt x="212" y="966"/>
                  </a:lnTo>
                  <a:lnTo>
                    <a:pt x="208" y="967"/>
                  </a:lnTo>
                  <a:lnTo>
                    <a:pt x="205" y="969"/>
                  </a:lnTo>
                  <a:lnTo>
                    <a:pt x="202" y="971"/>
                  </a:lnTo>
                  <a:lnTo>
                    <a:pt x="200" y="974"/>
                  </a:lnTo>
                  <a:lnTo>
                    <a:pt x="198" y="978"/>
                  </a:lnTo>
                  <a:lnTo>
                    <a:pt x="197" y="982"/>
                  </a:lnTo>
                  <a:lnTo>
                    <a:pt x="198" y="987"/>
                  </a:lnTo>
                  <a:lnTo>
                    <a:pt x="289" y="1911"/>
                  </a:lnTo>
                  <a:lnTo>
                    <a:pt x="293" y="1927"/>
                  </a:lnTo>
                  <a:lnTo>
                    <a:pt x="304" y="1940"/>
                  </a:lnTo>
                  <a:lnTo>
                    <a:pt x="319" y="1950"/>
                  </a:lnTo>
                  <a:lnTo>
                    <a:pt x="334" y="1953"/>
                  </a:lnTo>
                  <a:lnTo>
                    <a:pt x="1852" y="1953"/>
                  </a:lnTo>
                  <a:lnTo>
                    <a:pt x="1866" y="1951"/>
                  </a:lnTo>
                  <a:lnTo>
                    <a:pt x="1881" y="1944"/>
                  </a:lnTo>
                  <a:lnTo>
                    <a:pt x="1894" y="1936"/>
                  </a:lnTo>
                  <a:lnTo>
                    <a:pt x="1907" y="1925"/>
                  </a:lnTo>
                  <a:lnTo>
                    <a:pt x="1916" y="1912"/>
                  </a:lnTo>
                  <a:lnTo>
                    <a:pt x="1922" y="1899"/>
                  </a:lnTo>
                  <a:lnTo>
                    <a:pt x="2174" y="968"/>
                  </a:lnTo>
                  <a:lnTo>
                    <a:pt x="2175" y="965"/>
                  </a:lnTo>
                  <a:lnTo>
                    <a:pt x="2172" y="965"/>
                  </a:lnTo>
                  <a:lnTo>
                    <a:pt x="217" y="965"/>
                  </a:lnTo>
                  <a:close/>
                  <a:moveTo>
                    <a:pt x="2656" y="0"/>
                  </a:moveTo>
                  <a:lnTo>
                    <a:pt x="3262" y="0"/>
                  </a:lnTo>
                  <a:lnTo>
                    <a:pt x="3284" y="3"/>
                  </a:lnTo>
                  <a:lnTo>
                    <a:pt x="3304" y="10"/>
                  </a:lnTo>
                  <a:lnTo>
                    <a:pt x="3323" y="22"/>
                  </a:lnTo>
                  <a:lnTo>
                    <a:pt x="3338" y="37"/>
                  </a:lnTo>
                  <a:lnTo>
                    <a:pt x="3350" y="55"/>
                  </a:lnTo>
                  <a:lnTo>
                    <a:pt x="3357" y="76"/>
                  </a:lnTo>
                  <a:lnTo>
                    <a:pt x="3360" y="99"/>
                  </a:lnTo>
                  <a:lnTo>
                    <a:pt x="3357" y="122"/>
                  </a:lnTo>
                  <a:lnTo>
                    <a:pt x="3350" y="142"/>
                  </a:lnTo>
                  <a:lnTo>
                    <a:pt x="3338" y="160"/>
                  </a:lnTo>
                  <a:lnTo>
                    <a:pt x="3323" y="175"/>
                  </a:lnTo>
                  <a:lnTo>
                    <a:pt x="3304" y="187"/>
                  </a:lnTo>
                  <a:lnTo>
                    <a:pt x="3284" y="195"/>
                  </a:lnTo>
                  <a:lnTo>
                    <a:pt x="3262" y="197"/>
                  </a:lnTo>
                  <a:lnTo>
                    <a:pt x="2656" y="197"/>
                  </a:lnTo>
                  <a:lnTo>
                    <a:pt x="2642" y="199"/>
                  </a:lnTo>
                  <a:lnTo>
                    <a:pt x="2627" y="205"/>
                  </a:lnTo>
                  <a:lnTo>
                    <a:pt x="2613" y="215"/>
                  </a:lnTo>
                  <a:lnTo>
                    <a:pt x="2600" y="226"/>
                  </a:lnTo>
                  <a:lnTo>
                    <a:pt x="2590" y="238"/>
                  </a:lnTo>
                  <a:lnTo>
                    <a:pt x="2584" y="252"/>
                  </a:lnTo>
                  <a:lnTo>
                    <a:pt x="2302" y="1248"/>
                  </a:lnTo>
                  <a:lnTo>
                    <a:pt x="2113" y="1951"/>
                  </a:lnTo>
                  <a:lnTo>
                    <a:pt x="2099" y="1987"/>
                  </a:lnTo>
                  <a:lnTo>
                    <a:pt x="2081" y="2021"/>
                  </a:lnTo>
                  <a:lnTo>
                    <a:pt x="2057" y="2052"/>
                  </a:lnTo>
                  <a:lnTo>
                    <a:pt x="2029" y="2080"/>
                  </a:lnTo>
                  <a:lnTo>
                    <a:pt x="1998" y="2104"/>
                  </a:lnTo>
                  <a:lnTo>
                    <a:pt x="1964" y="2123"/>
                  </a:lnTo>
                  <a:lnTo>
                    <a:pt x="1927" y="2138"/>
                  </a:lnTo>
                  <a:lnTo>
                    <a:pt x="1890" y="2147"/>
                  </a:lnTo>
                  <a:lnTo>
                    <a:pt x="1852" y="2150"/>
                  </a:lnTo>
                  <a:lnTo>
                    <a:pt x="334" y="2150"/>
                  </a:lnTo>
                  <a:lnTo>
                    <a:pt x="298" y="2147"/>
                  </a:lnTo>
                  <a:lnTo>
                    <a:pt x="263" y="2139"/>
                  </a:lnTo>
                  <a:lnTo>
                    <a:pt x="230" y="2125"/>
                  </a:lnTo>
                  <a:lnTo>
                    <a:pt x="200" y="2108"/>
                  </a:lnTo>
                  <a:lnTo>
                    <a:pt x="172" y="2086"/>
                  </a:lnTo>
                  <a:lnTo>
                    <a:pt x="147" y="2061"/>
                  </a:lnTo>
                  <a:lnTo>
                    <a:pt x="126" y="2032"/>
                  </a:lnTo>
                  <a:lnTo>
                    <a:pt x="110" y="2000"/>
                  </a:lnTo>
                  <a:lnTo>
                    <a:pt x="98" y="1966"/>
                  </a:lnTo>
                  <a:lnTo>
                    <a:pt x="92" y="1930"/>
                  </a:lnTo>
                  <a:lnTo>
                    <a:pt x="1" y="1007"/>
                  </a:lnTo>
                  <a:lnTo>
                    <a:pt x="0" y="976"/>
                  </a:lnTo>
                  <a:lnTo>
                    <a:pt x="3" y="946"/>
                  </a:lnTo>
                  <a:lnTo>
                    <a:pt x="10" y="917"/>
                  </a:lnTo>
                  <a:lnTo>
                    <a:pt x="22" y="889"/>
                  </a:lnTo>
                  <a:lnTo>
                    <a:pt x="37" y="862"/>
                  </a:lnTo>
                  <a:lnTo>
                    <a:pt x="56" y="838"/>
                  </a:lnTo>
                  <a:lnTo>
                    <a:pt x="78" y="818"/>
                  </a:lnTo>
                  <a:lnTo>
                    <a:pt x="101" y="800"/>
                  </a:lnTo>
                  <a:lnTo>
                    <a:pt x="128" y="787"/>
                  </a:lnTo>
                  <a:lnTo>
                    <a:pt x="157" y="776"/>
                  </a:lnTo>
                  <a:lnTo>
                    <a:pt x="187" y="770"/>
                  </a:lnTo>
                  <a:lnTo>
                    <a:pt x="217" y="768"/>
                  </a:lnTo>
                  <a:lnTo>
                    <a:pt x="2172" y="768"/>
                  </a:lnTo>
                  <a:lnTo>
                    <a:pt x="2202" y="770"/>
                  </a:lnTo>
                  <a:lnTo>
                    <a:pt x="2231" y="776"/>
                  </a:lnTo>
                  <a:lnTo>
                    <a:pt x="2394" y="198"/>
                  </a:lnTo>
                  <a:lnTo>
                    <a:pt x="2408" y="162"/>
                  </a:lnTo>
                  <a:lnTo>
                    <a:pt x="2426" y="129"/>
                  </a:lnTo>
                  <a:lnTo>
                    <a:pt x="2450" y="98"/>
                  </a:lnTo>
                  <a:lnTo>
                    <a:pt x="2478" y="70"/>
                  </a:lnTo>
                  <a:lnTo>
                    <a:pt x="2510" y="46"/>
                  </a:lnTo>
                  <a:lnTo>
                    <a:pt x="2544" y="26"/>
                  </a:lnTo>
                  <a:lnTo>
                    <a:pt x="2581" y="13"/>
                  </a:lnTo>
                  <a:lnTo>
                    <a:pt x="2618" y="4"/>
                  </a:lnTo>
                  <a:lnTo>
                    <a:pt x="2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3898901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2 w 613"/>
                <a:gd name="T39" fmla="*/ 226 h 612"/>
                <a:gd name="T40" fmla="*/ 613 w 613"/>
                <a:gd name="T41" fmla="*/ 306 h 612"/>
                <a:gd name="T42" fmla="*/ 602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1 w 613"/>
                <a:gd name="T63" fmla="*/ 388 h 612"/>
                <a:gd name="T64" fmla="*/ 0 w 613"/>
                <a:gd name="T65" fmla="*/ 306 h 612"/>
                <a:gd name="T66" fmla="*/ 11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9" y="208"/>
                  </a:lnTo>
                  <a:lnTo>
                    <a:pt x="238" y="221"/>
                  </a:lnTo>
                  <a:lnTo>
                    <a:pt x="221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1" y="375"/>
                  </a:lnTo>
                  <a:lnTo>
                    <a:pt x="238" y="392"/>
                  </a:lnTo>
                  <a:lnTo>
                    <a:pt x="259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5" y="405"/>
                  </a:lnTo>
                  <a:lnTo>
                    <a:pt x="374" y="392"/>
                  </a:lnTo>
                  <a:lnTo>
                    <a:pt x="392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2" y="238"/>
                  </a:lnTo>
                  <a:lnTo>
                    <a:pt x="374" y="221"/>
                  </a:lnTo>
                  <a:lnTo>
                    <a:pt x="355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2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2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1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4119563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1 w 613"/>
                <a:gd name="T39" fmla="*/ 226 h 612"/>
                <a:gd name="T40" fmla="*/ 613 w 613"/>
                <a:gd name="T41" fmla="*/ 306 h 612"/>
                <a:gd name="T42" fmla="*/ 601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0 w 613"/>
                <a:gd name="T63" fmla="*/ 388 h 612"/>
                <a:gd name="T64" fmla="*/ 0 w 613"/>
                <a:gd name="T65" fmla="*/ 306 h 612"/>
                <a:gd name="T66" fmla="*/ 10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7" y="208"/>
                  </a:lnTo>
                  <a:lnTo>
                    <a:pt x="238" y="221"/>
                  </a:lnTo>
                  <a:lnTo>
                    <a:pt x="220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0" y="375"/>
                  </a:lnTo>
                  <a:lnTo>
                    <a:pt x="238" y="392"/>
                  </a:lnTo>
                  <a:lnTo>
                    <a:pt x="257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4" y="405"/>
                  </a:lnTo>
                  <a:lnTo>
                    <a:pt x="374" y="392"/>
                  </a:lnTo>
                  <a:lnTo>
                    <a:pt x="391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1" y="238"/>
                  </a:lnTo>
                  <a:lnTo>
                    <a:pt x="374" y="221"/>
                  </a:lnTo>
                  <a:lnTo>
                    <a:pt x="354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1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1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0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0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9" name="Freeform 96"/>
            <p:cNvSpPr/>
            <p:nvPr/>
          </p:nvSpPr>
          <p:spPr bwMode="auto">
            <a:xfrm>
              <a:off x="4410076" y="2559050"/>
              <a:ext cx="190500" cy="30163"/>
            </a:xfrm>
            <a:custGeom>
              <a:avLst/>
              <a:gdLst>
                <a:gd name="T0" fmla="*/ 66 w 843"/>
                <a:gd name="T1" fmla="*/ 0 h 132"/>
                <a:gd name="T2" fmla="*/ 778 w 843"/>
                <a:gd name="T3" fmla="*/ 0 h 132"/>
                <a:gd name="T4" fmla="*/ 795 w 843"/>
                <a:gd name="T5" fmla="*/ 2 h 132"/>
                <a:gd name="T6" fmla="*/ 811 w 843"/>
                <a:gd name="T7" fmla="*/ 8 h 132"/>
                <a:gd name="T8" fmla="*/ 824 w 843"/>
                <a:gd name="T9" fmla="*/ 19 h 132"/>
                <a:gd name="T10" fmla="*/ 834 w 843"/>
                <a:gd name="T11" fmla="*/ 32 h 132"/>
                <a:gd name="T12" fmla="*/ 841 w 843"/>
                <a:gd name="T13" fmla="*/ 48 h 132"/>
                <a:gd name="T14" fmla="*/ 843 w 843"/>
                <a:gd name="T15" fmla="*/ 65 h 132"/>
                <a:gd name="T16" fmla="*/ 841 w 843"/>
                <a:gd name="T17" fmla="*/ 83 h 132"/>
                <a:gd name="T18" fmla="*/ 834 w 843"/>
                <a:gd name="T19" fmla="*/ 99 h 132"/>
                <a:gd name="T20" fmla="*/ 824 w 843"/>
                <a:gd name="T21" fmla="*/ 112 h 132"/>
                <a:gd name="T22" fmla="*/ 811 w 843"/>
                <a:gd name="T23" fmla="*/ 122 h 132"/>
                <a:gd name="T24" fmla="*/ 795 w 843"/>
                <a:gd name="T25" fmla="*/ 129 h 132"/>
                <a:gd name="T26" fmla="*/ 778 w 843"/>
                <a:gd name="T27" fmla="*/ 132 h 132"/>
                <a:gd name="T28" fmla="*/ 66 w 843"/>
                <a:gd name="T29" fmla="*/ 132 h 132"/>
                <a:gd name="T30" fmla="*/ 49 w 843"/>
                <a:gd name="T31" fmla="*/ 129 h 132"/>
                <a:gd name="T32" fmla="*/ 33 w 843"/>
                <a:gd name="T33" fmla="*/ 122 h 132"/>
                <a:gd name="T34" fmla="*/ 20 w 843"/>
                <a:gd name="T35" fmla="*/ 112 h 132"/>
                <a:gd name="T36" fmla="*/ 9 w 843"/>
                <a:gd name="T37" fmla="*/ 99 h 132"/>
                <a:gd name="T38" fmla="*/ 3 w 843"/>
                <a:gd name="T39" fmla="*/ 83 h 132"/>
                <a:gd name="T40" fmla="*/ 0 w 843"/>
                <a:gd name="T41" fmla="*/ 65 h 132"/>
                <a:gd name="T42" fmla="*/ 3 w 843"/>
                <a:gd name="T43" fmla="*/ 48 h 132"/>
                <a:gd name="T44" fmla="*/ 9 w 843"/>
                <a:gd name="T45" fmla="*/ 32 h 132"/>
                <a:gd name="T46" fmla="*/ 20 w 843"/>
                <a:gd name="T47" fmla="*/ 19 h 132"/>
                <a:gd name="T48" fmla="*/ 33 w 843"/>
                <a:gd name="T49" fmla="*/ 8 h 132"/>
                <a:gd name="T50" fmla="*/ 49 w 843"/>
                <a:gd name="T51" fmla="*/ 2 h 132"/>
                <a:gd name="T52" fmla="*/ 66 w 843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3" h="132">
                  <a:moveTo>
                    <a:pt x="66" y="0"/>
                  </a:moveTo>
                  <a:lnTo>
                    <a:pt x="778" y="0"/>
                  </a:lnTo>
                  <a:lnTo>
                    <a:pt x="795" y="2"/>
                  </a:lnTo>
                  <a:lnTo>
                    <a:pt x="811" y="8"/>
                  </a:lnTo>
                  <a:lnTo>
                    <a:pt x="824" y="19"/>
                  </a:lnTo>
                  <a:lnTo>
                    <a:pt x="834" y="32"/>
                  </a:lnTo>
                  <a:lnTo>
                    <a:pt x="841" y="48"/>
                  </a:lnTo>
                  <a:lnTo>
                    <a:pt x="843" y="65"/>
                  </a:lnTo>
                  <a:lnTo>
                    <a:pt x="841" y="83"/>
                  </a:lnTo>
                  <a:lnTo>
                    <a:pt x="834" y="99"/>
                  </a:lnTo>
                  <a:lnTo>
                    <a:pt x="824" y="112"/>
                  </a:lnTo>
                  <a:lnTo>
                    <a:pt x="811" y="122"/>
                  </a:lnTo>
                  <a:lnTo>
                    <a:pt x="795" y="129"/>
                  </a:lnTo>
                  <a:lnTo>
                    <a:pt x="778" y="132"/>
                  </a:lnTo>
                  <a:lnTo>
                    <a:pt x="66" y="132"/>
                  </a:lnTo>
                  <a:lnTo>
                    <a:pt x="49" y="129"/>
                  </a:lnTo>
                  <a:lnTo>
                    <a:pt x="33" y="122"/>
                  </a:lnTo>
                  <a:lnTo>
                    <a:pt x="20" y="112"/>
                  </a:lnTo>
                  <a:lnTo>
                    <a:pt x="9" y="99"/>
                  </a:lnTo>
                  <a:lnTo>
                    <a:pt x="3" y="83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20" y="19"/>
                  </a:lnTo>
                  <a:lnTo>
                    <a:pt x="33" y="8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0" name="Freeform 97"/>
            <p:cNvSpPr/>
            <p:nvPr/>
          </p:nvSpPr>
          <p:spPr bwMode="auto">
            <a:xfrm>
              <a:off x="4383088" y="2628900"/>
              <a:ext cx="173038" cy="30163"/>
            </a:xfrm>
            <a:custGeom>
              <a:avLst/>
              <a:gdLst>
                <a:gd name="T0" fmla="*/ 66 w 764"/>
                <a:gd name="T1" fmla="*/ 0 h 132"/>
                <a:gd name="T2" fmla="*/ 698 w 764"/>
                <a:gd name="T3" fmla="*/ 0 h 132"/>
                <a:gd name="T4" fmla="*/ 715 w 764"/>
                <a:gd name="T5" fmla="*/ 2 h 132"/>
                <a:gd name="T6" fmla="*/ 732 w 764"/>
                <a:gd name="T7" fmla="*/ 10 h 132"/>
                <a:gd name="T8" fmla="*/ 744 w 764"/>
                <a:gd name="T9" fmla="*/ 20 h 132"/>
                <a:gd name="T10" fmla="*/ 755 w 764"/>
                <a:gd name="T11" fmla="*/ 34 h 132"/>
                <a:gd name="T12" fmla="*/ 762 w 764"/>
                <a:gd name="T13" fmla="*/ 49 h 132"/>
                <a:gd name="T14" fmla="*/ 764 w 764"/>
                <a:gd name="T15" fmla="*/ 67 h 132"/>
                <a:gd name="T16" fmla="*/ 762 w 764"/>
                <a:gd name="T17" fmla="*/ 83 h 132"/>
                <a:gd name="T18" fmla="*/ 755 w 764"/>
                <a:gd name="T19" fmla="*/ 100 h 132"/>
                <a:gd name="T20" fmla="*/ 744 w 764"/>
                <a:gd name="T21" fmla="*/ 113 h 132"/>
                <a:gd name="T22" fmla="*/ 732 w 764"/>
                <a:gd name="T23" fmla="*/ 122 h 132"/>
                <a:gd name="T24" fmla="*/ 715 w 764"/>
                <a:gd name="T25" fmla="*/ 130 h 132"/>
                <a:gd name="T26" fmla="*/ 698 w 764"/>
                <a:gd name="T27" fmla="*/ 132 h 132"/>
                <a:gd name="T28" fmla="*/ 66 w 764"/>
                <a:gd name="T29" fmla="*/ 132 h 132"/>
                <a:gd name="T30" fmla="*/ 49 w 764"/>
                <a:gd name="T31" fmla="*/ 130 h 132"/>
                <a:gd name="T32" fmla="*/ 32 w 764"/>
                <a:gd name="T33" fmla="*/ 122 h 132"/>
                <a:gd name="T34" fmla="*/ 20 w 764"/>
                <a:gd name="T35" fmla="*/ 113 h 132"/>
                <a:gd name="T36" fmla="*/ 9 w 764"/>
                <a:gd name="T37" fmla="*/ 100 h 132"/>
                <a:gd name="T38" fmla="*/ 2 w 764"/>
                <a:gd name="T39" fmla="*/ 83 h 132"/>
                <a:gd name="T40" fmla="*/ 0 w 764"/>
                <a:gd name="T41" fmla="*/ 67 h 132"/>
                <a:gd name="T42" fmla="*/ 2 w 764"/>
                <a:gd name="T43" fmla="*/ 49 h 132"/>
                <a:gd name="T44" fmla="*/ 9 w 764"/>
                <a:gd name="T45" fmla="*/ 34 h 132"/>
                <a:gd name="T46" fmla="*/ 20 w 764"/>
                <a:gd name="T47" fmla="*/ 20 h 132"/>
                <a:gd name="T48" fmla="*/ 32 w 764"/>
                <a:gd name="T49" fmla="*/ 10 h 132"/>
                <a:gd name="T50" fmla="*/ 49 w 764"/>
                <a:gd name="T51" fmla="*/ 2 h 132"/>
                <a:gd name="T52" fmla="*/ 66 w 764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4" h="132">
                  <a:moveTo>
                    <a:pt x="66" y="0"/>
                  </a:moveTo>
                  <a:lnTo>
                    <a:pt x="698" y="0"/>
                  </a:lnTo>
                  <a:lnTo>
                    <a:pt x="715" y="2"/>
                  </a:lnTo>
                  <a:lnTo>
                    <a:pt x="732" y="10"/>
                  </a:lnTo>
                  <a:lnTo>
                    <a:pt x="744" y="20"/>
                  </a:lnTo>
                  <a:lnTo>
                    <a:pt x="755" y="34"/>
                  </a:lnTo>
                  <a:lnTo>
                    <a:pt x="762" y="49"/>
                  </a:lnTo>
                  <a:lnTo>
                    <a:pt x="764" y="67"/>
                  </a:lnTo>
                  <a:lnTo>
                    <a:pt x="762" y="83"/>
                  </a:lnTo>
                  <a:lnTo>
                    <a:pt x="755" y="100"/>
                  </a:lnTo>
                  <a:lnTo>
                    <a:pt x="744" y="113"/>
                  </a:lnTo>
                  <a:lnTo>
                    <a:pt x="732" y="122"/>
                  </a:lnTo>
                  <a:lnTo>
                    <a:pt x="715" y="130"/>
                  </a:lnTo>
                  <a:lnTo>
                    <a:pt x="698" y="132"/>
                  </a:lnTo>
                  <a:lnTo>
                    <a:pt x="66" y="132"/>
                  </a:lnTo>
                  <a:lnTo>
                    <a:pt x="49" y="130"/>
                  </a:lnTo>
                  <a:lnTo>
                    <a:pt x="32" y="122"/>
                  </a:lnTo>
                  <a:lnTo>
                    <a:pt x="20" y="113"/>
                  </a:lnTo>
                  <a:lnTo>
                    <a:pt x="9" y="100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1" name="Freeform 98"/>
            <p:cNvSpPr/>
            <p:nvPr/>
          </p:nvSpPr>
          <p:spPr bwMode="auto">
            <a:xfrm>
              <a:off x="4364038" y="2698750"/>
              <a:ext cx="152400" cy="30163"/>
            </a:xfrm>
            <a:custGeom>
              <a:avLst/>
              <a:gdLst>
                <a:gd name="T0" fmla="*/ 66 w 672"/>
                <a:gd name="T1" fmla="*/ 0 h 131"/>
                <a:gd name="T2" fmla="*/ 606 w 672"/>
                <a:gd name="T3" fmla="*/ 0 h 131"/>
                <a:gd name="T4" fmla="*/ 624 w 672"/>
                <a:gd name="T5" fmla="*/ 2 h 131"/>
                <a:gd name="T6" fmla="*/ 639 w 672"/>
                <a:gd name="T7" fmla="*/ 8 h 131"/>
                <a:gd name="T8" fmla="*/ 653 w 672"/>
                <a:gd name="T9" fmla="*/ 18 h 131"/>
                <a:gd name="T10" fmla="*/ 663 w 672"/>
                <a:gd name="T11" fmla="*/ 32 h 131"/>
                <a:gd name="T12" fmla="*/ 670 w 672"/>
                <a:gd name="T13" fmla="*/ 47 h 131"/>
                <a:gd name="T14" fmla="*/ 672 w 672"/>
                <a:gd name="T15" fmla="*/ 65 h 131"/>
                <a:gd name="T16" fmla="*/ 670 w 672"/>
                <a:gd name="T17" fmla="*/ 82 h 131"/>
                <a:gd name="T18" fmla="*/ 663 w 672"/>
                <a:gd name="T19" fmla="*/ 98 h 131"/>
                <a:gd name="T20" fmla="*/ 653 w 672"/>
                <a:gd name="T21" fmla="*/ 111 h 131"/>
                <a:gd name="T22" fmla="*/ 639 w 672"/>
                <a:gd name="T23" fmla="*/ 122 h 131"/>
                <a:gd name="T24" fmla="*/ 624 w 672"/>
                <a:gd name="T25" fmla="*/ 128 h 131"/>
                <a:gd name="T26" fmla="*/ 606 w 672"/>
                <a:gd name="T27" fmla="*/ 131 h 131"/>
                <a:gd name="T28" fmla="*/ 66 w 672"/>
                <a:gd name="T29" fmla="*/ 131 h 131"/>
                <a:gd name="T30" fmla="*/ 48 w 672"/>
                <a:gd name="T31" fmla="*/ 128 h 131"/>
                <a:gd name="T32" fmla="*/ 33 w 672"/>
                <a:gd name="T33" fmla="*/ 122 h 131"/>
                <a:gd name="T34" fmla="*/ 19 w 672"/>
                <a:gd name="T35" fmla="*/ 111 h 131"/>
                <a:gd name="T36" fmla="*/ 10 w 672"/>
                <a:gd name="T37" fmla="*/ 98 h 131"/>
                <a:gd name="T38" fmla="*/ 3 w 672"/>
                <a:gd name="T39" fmla="*/ 82 h 131"/>
                <a:gd name="T40" fmla="*/ 0 w 672"/>
                <a:gd name="T41" fmla="*/ 65 h 131"/>
                <a:gd name="T42" fmla="*/ 3 w 672"/>
                <a:gd name="T43" fmla="*/ 47 h 131"/>
                <a:gd name="T44" fmla="*/ 10 w 672"/>
                <a:gd name="T45" fmla="*/ 32 h 131"/>
                <a:gd name="T46" fmla="*/ 19 w 672"/>
                <a:gd name="T47" fmla="*/ 18 h 131"/>
                <a:gd name="T48" fmla="*/ 33 w 672"/>
                <a:gd name="T49" fmla="*/ 8 h 131"/>
                <a:gd name="T50" fmla="*/ 48 w 672"/>
                <a:gd name="T51" fmla="*/ 2 h 131"/>
                <a:gd name="T52" fmla="*/ 66 w 672"/>
                <a:gd name="T5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131">
                  <a:moveTo>
                    <a:pt x="66" y="0"/>
                  </a:moveTo>
                  <a:lnTo>
                    <a:pt x="606" y="0"/>
                  </a:lnTo>
                  <a:lnTo>
                    <a:pt x="624" y="2"/>
                  </a:lnTo>
                  <a:lnTo>
                    <a:pt x="639" y="8"/>
                  </a:lnTo>
                  <a:lnTo>
                    <a:pt x="653" y="18"/>
                  </a:lnTo>
                  <a:lnTo>
                    <a:pt x="663" y="32"/>
                  </a:lnTo>
                  <a:lnTo>
                    <a:pt x="670" y="47"/>
                  </a:lnTo>
                  <a:lnTo>
                    <a:pt x="672" y="65"/>
                  </a:lnTo>
                  <a:lnTo>
                    <a:pt x="670" y="82"/>
                  </a:lnTo>
                  <a:lnTo>
                    <a:pt x="663" y="98"/>
                  </a:lnTo>
                  <a:lnTo>
                    <a:pt x="653" y="111"/>
                  </a:lnTo>
                  <a:lnTo>
                    <a:pt x="639" y="122"/>
                  </a:lnTo>
                  <a:lnTo>
                    <a:pt x="624" y="128"/>
                  </a:lnTo>
                  <a:lnTo>
                    <a:pt x="606" y="131"/>
                  </a:lnTo>
                  <a:lnTo>
                    <a:pt x="66" y="131"/>
                  </a:lnTo>
                  <a:lnTo>
                    <a:pt x="48" y="128"/>
                  </a:lnTo>
                  <a:lnTo>
                    <a:pt x="33" y="122"/>
                  </a:lnTo>
                  <a:lnTo>
                    <a:pt x="19" y="111"/>
                  </a:lnTo>
                  <a:lnTo>
                    <a:pt x="10" y="98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10" y="32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362682" y="3978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8140" y="450945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31945" y="39688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77403" y="4500315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87537" y="3978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32995" y="450945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17504" y="39688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62962" y="4500315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4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的出现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是什么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的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价值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CDN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的流程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01</a:t>
            </a:r>
            <a:endParaRPr lang="zh-CN" altLang="en-US" sz="2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7546110" y="808181"/>
            <a:ext cx="4645890" cy="5726545"/>
          </a:xfrm>
          <a:custGeom>
            <a:avLst/>
            <a:gdLst>
              <a:gd name="connsiteX0" fmla="*/ 2863273 w 4645890"/>
              <a:gd name="connsiteY0" fmla="*/ 0 h 5726545"/>
              <a:gd name="connsiteX1" fmla="*/ 4645890 w 4645890"/>
              <a:gd name="connsiteY1" fmla="*/ 1782618 h 5726545"/>
              <a:gd name="connsiteX2" fmla="*/ 4645890 w 4645890"/>
              <a:gd name="connsiteY2" fmla="*/ 3943928 h 5726545"/>
              <a:gd name="connsiteX3" fmla="*/ 2863273 w 4645890"/>
              <a:gd name="connsiteY3" fmla="*/ 5726545 h 5726545"/>
              <a:gd name="connsiteX4" fmla="*/ 0 w 4645890"/>
              <a:gd name="connsiteY4" fmla="*/ 2863273 h 572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5890" h="5726545">
                <a:moveTo>
                  <a:pt x="2863273" y="0"/>
                </a:moveTo>
                <a:lnTo>
                  <a:pt x="4645890" y="1782618"/>
                </a:lnTo>
                <a:lnTo>
                  <a:pt x="4645890" y="3943928"/>
                </a:lnTo>
                <a:lnTo>
                  <a:pt x="2863273" y="5726545"/>
                </a:lnTo>
                <a:lnTo>
                  <a:pt x="0" y="2863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28600" dist="38100" dir="10800000" sx="102000" sy="102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98247" y="1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6030192" y="441901"/>
            <a:ext cx="2699905" cy="269990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7032338" y="4451926"/>
            <a:ext cx="1570180" cy="157018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66538" y="5634180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8979303" flipV="1">
            <a:off x="12068249" y="3896995"/>
            <a:ext cx="112818" cy="126518"/>
          </a:xfrm>
          <a:custGeom>
            <a:avLst/>
            <a:gdLst>
              <a:gd name="connsiteX0" fmla="*/ 112060 w 112818"/>
              <a:gd name="connsiteY0" fmla="*/ 126518 h 126518"/>
              <a:gd name="connsiteX1" fmla="*/ 112818 w 112818"/>
              <a:gd name="connsiteY1" fmla="*/ 24821 h 126518"/>
              <a:gd name="connsiteX2" fmla="*/ 89116 w 112818"/>
              <a:gd name="connsiteY2" fmla="*/ 0 h 126518"/>
              <a:gd name="connsiteX3" fmla="*/ 943 w 112818"/>
              <a:gd name="connsiteY3" fmla="*/ 0 h 126518"/>
              <a:gd name="connsiteX4" fmla="*/ 0 w 112818"/>
              <a:gd name="connsiteY4" fmla="*/ 126518 h 126518"/>
              <a:gd name="connsiteX5" fmla="*/ 112060 w 112818"/>
              <a:gd name="connsiteY5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18" h="126518">
                <a:moveTo>
                  <a:pt x="112060" y="126518"/>
                </a:moveTo>
                <a:lnTo>
                  <a:pt x="112818" y="24821"/>
                </a:lnTo>
                <a:lnTo>
                  <a:pt x="89116" y="0"/>
                </a:lnTo>
                <a:lnTo>
                  <a:pt x="943" y="0"/>
                </a:lnTo>
                <a:lnTo>
                  <a:pt x="0" y="126518"/>
                </a:lnTo>
                <a:lnTo>
                  <a:pt x="112060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8979303" flipV="1">
            <a:off x="10715977" y="705108"/>
            <a:ext cx="139968" cy="3747071"/>
          </a:xfrm>
          <a:custGeom>
            <a:avLst/>
            <a:gdLst>
              <a:gd name="connsiteX0" fmla="*/ 112053 w 139968"/>
              <a:gd name="connsiteY0" fmla="*/ 3747071 h 3747071"/>
              <a:gd name="connsiteX1" fmla="*/ 139968 w 139968"/>
              <a:gd name="connsiteY1" fmla="*/ 0 h 3747071"/>
              <a:gd name="connsiteX2" fmla="*/ 27908 w 139968"/>
              <a:gd name="connsiteY2" fmla="*/ 0 h 3747071"/>
              <a:gd name="connsiteX3" fmla="*/ 0 w 139968"/>
              <a:gd name="connsiteY3" fmla="*/ 3746237 h 3747071"/>
              <a:gd name="connsiteX4" fmla="*/ 112053 w 139968"/>
              <a:gd name="connsiteY4" fmla="*/ 3747071 h 37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68" h="3747071">
                <a:moveTo>
                  <a:pt x="112053" y="3747071"/>
                </a:moveTo>
                <a:lnTo>
                  <a:pt x="139968" y="0"/>
                </a:lnTo>
                <a:lnTo>
                  <a:pt x="27908" y="0"/>
                </a:lnTo>
                <a:lnTo>
                  <a:pt x="0" y="3746237"/>
                </a:lnTo>
                <a:lnTo>
                  <a:pt x="112053" y="37470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8979303" flipV="1">
            <a:off x="12180125" y="3953783"/>
            <a:ext cx="23887" cy="24821"/>
          </a:xfrm>
          <a:custGeom>
            <a:avLst/>
            <a:gdLst>
              <a:gd name="connsiteX0" fmla="*/ 23702 w 23887"/>
              <a:gd name="connsiteY0" fmla="*/ 24821 h 24821"/>
              <a:gd name="connsiteX1" fmla="*/ 23887 w 23887"/>
              <a:gd name="connsiteY1" fmla="*/ 0 h 24821"/>
              <a:gd name="connsiteX2" fmla="*/ 0 w 23887"/>
              <a:gd name="connsiteY2" fmla="*/ 0 h 24821"/>
              <a:gd name="connsiteX3" fmla="*/ 23702 w 23887"/>
              <a:gd name="connsiteY3" fmla="*/ 24821 h 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7" h="24821">
                <a:moveTo>
                  <a:pt x="23702" y="24821"/>
                </a:moveTo>
                <a:lnTo>
                  <a:pt x="23887" y="0"/>
                </a:lnTo>
                <a:lnTo>
                  <a:pt x="0" y="0"/>
                </a:lnTo>
                <a:lnTo>
                  <a:pt x="23702" y="248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8979303" flipV="1">
            <a:off x="8989000" y="5165927"/>
            <a:ext cx="3606119" cy="126518"/>
          </a:xfrm>
          <a:custGeom>
            <a:avLst/>
            <a:gdLst>
              <a:gd name="connsiteX0" fmla="*/ 3605176 w 3606119"/>
              <a:gd name="connsiteY0" fmla="*/ 126518 h 126518"/>
              <a:gd name="connsiteX1" fmla="*/ 3606119 w 3606119"/>
              <a:gd name="connsiteY1" fmla="*/ 0 h 126518"/>
              <a:gd name="connsiteX2" fmla="*/ 0 w 3606119"/>
              <a:gd name="connsiteY2" fmla="*/ 0 h 126518"/>
              <a:gd name="connsiteX3" fmla="*/ 0 w 3606119"/>
              <a:gd name="connsiteY3" fmla="*/ 126517 h 126518"/>
              <a:gd name="connsiteX4" fmla="*/ 3605176 w 3606119"/>
              <a:gd name="connsiteY4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119" h="126518">
                <a:moveTo>
                  <a:pt x="3605176" y="126518"/>
                </a:moveTo>
                <a:lnTo>
                  <a:pt x="3606119" y="0"/>
                </a:lnTo>
                <a:lnTo>
                  <a:pt x="0" y="0"/>
                </a:lnTo>
                <a:lnTo>
                  <a:pt x="0" y="126517"/>
                </a:lnTo>
                <a:lnTo>
                  <a:pt x="3605176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62951" y="3141684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谢谢大家观看</a:t>
            </a:r>
            <a:endParaRPr lang="zh-CN" altLang="en-US" sz="72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43388" y="46304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汇报人：小云</a:t>
            </a:r>
            <a:endParaRPr lang="zh-CN" altLang="en-US" sz="1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84782" y="46304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门：市场部</a:t>
            </a:r>
            <a:endParaRPr lang="zh-CN" altLang="en-US" sz="1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1497539" y="3916218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34507" y="2290617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67055" y="2290617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968819" y="3916218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043517" y="3592945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9499603" y="3592944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 flipV="1">
            <a:off x="7079402" y="3777661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flipH="1" flipV="1">
            <a:off x="4180485" y="3777667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14552" y="2867136"/>
            <a:ext cx="216066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随着用户网络接入速度的提升，骨干网经常拥堵甚至瘫痪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00131" y="237106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流量疏通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75216" y="4597571"/>
            <a:ext cx="216066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内容服务商的出口带宽总会有个上限，随着用户量的激增，高峰期势必造成拥堵</a:t>
            </a:r>
            <a:endParaRPr lang="zh-CN" altLang="en-US" sz="140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3851" y="414444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源站带宽</a:t>
            </a:r>
            <a:endParaRPr lang="zh-CN" altLang="en-US" sz="200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4951" y="4588602"/>
            <a:ext cx="216066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各运营商之间的互动点，一般不多，形成拥堵点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93586" y="413547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跨运营商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12236" y="2932662"/>
            <a:ext cx="216066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远距离通信，中间要进过许多路由转发，耗时太长，用户体验太差 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60871" y="247953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远距离通信</a:t>
            </a:r>
            <a:endParaRPr lang="zh-CN" altLang="en-US" sz="20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</a:rPr>
              <a:t>出现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</a:endParaRPr>
          </a:p>
        </p:txBody>
      </p:sp>
      <p:pic>
        <p:nvPicPr>
          <p:cNvPr id="12" name="图片 11" descr="452087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4825" y="4184015"/>
            <a:ext cx="858520" cy="858520"/>
          </a:xfrm>
          <a:prstGeom prst="rect">
            <a:avLst/>
          </a:prstGeom>
        </p:spPr>
      </p:pic>
      <p:pic>
        <p:nvPicPr>
          <p:cNvPr id="15" name="图片 14" descr="2026509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925" y="2627630"/>
            <a:ext cx="720000" cy="72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41875" y="32359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9" name="图片 18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2275" y="2633980"/>
            <a:ext cx="517525" cy="517525"/>
          </a:xfrm>
          <a:prstGeom prst="rect">
            <a:avLst/>
          </a:prstGeom>
        </p:spPr>
      </p:pic>
      <p:pic>
        <p:nvPicPr>
          <p:cNvPr id="22" name="图片 21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2800" y="2825750"/>
            <a:ext cx="629920" cy="629920"/>
          </a:xfrm>
          <a:prstGeom prst="rect">
            <a:avLst/>
          </a:prstGeom>
        </p:spPr>
      </p:pic>
      <p:pic>
        <p:nvPicPr>
          <p:cNvPr id="25" name="图片 24" descr="365952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685" y="4253230"/>
            <a:ext cx="720000" cy="72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8" grpId="13" animBg="1"/>
      <p:bldP spid="8" grpId="14" animBg="1"/>
      <p:bldP spid="8" grpId="15" animBg="1"/>
      <p:bldP spid="8" grpId="17" animBg="1"/>
      <p:bldP spid="8" grpId="18" animBg="1"/>
      <p:bldP spid="39" grpId="0" animBg="1"/>
      <p:bldP spid="41" grpId="0" animBg="1"/>
      <p:bldP spid="42" grpId="0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9" grpId="11" animBg="1"/>
      <p:bldP spid="9" grpId="12" animBg="1"/>
      <p:bldP spid="9" grpId="13" animBg="1"/>
      <p:bldP spid="9" grpId="14" animBg="1"/>
      <p:bldP spid="9" grpId="15" animBg="1"/>
      <p:bldP spid="9" grpId="17" animBg="1"/>
      <p:bldP spid="9" grpId="18" animBg="1"/>
      <p:bldP spid="43" grpId="0" animBg="1"/>
      <p:bldP spid="44" grpId="0" animBg="1"/>
      <p:bldP spid="45" grpId="0" animBg="1"/>
      <p:bldP spid="46" grpId="0"/>
      <p:bldP spid="46" grpId="1"/>
      <p:bldP spid="46" grpId="2"/>
      <p:bldP spid="46" grpId="3"/>
      <p:bldP spid="46" grpId="4"/>
      <p:bldP spid="46" grpId="5"/>
      <p:bldP spid="46" grpId="6"/>
      <p:bldP spid="46" grpId="7"/>
      <p:bldP spid="46" grpId="8"/>
      <p:bldP spid="46" grpId="9"/>
      <p:bldP spid="46" grpId="10"/>
      <p:bldP spid="46" grpId="11"/>
      <p:bldP spid="46" grpId="12"/>
      <p:bldP spid="46" grpId="13"/>
      <p:bldP spid="46" grpId="14"/>
      <p:bldP spid="46" grpId="15"/>
      <p:bldP spid="46" grpId="16"/>
      <p:bldP spid="47" grpId="0"/>
      <p:bldP spid="47" grpId="1"/>
      <p:bldP spid="47" grpId="2"/>
      <p:bldP spid="47" grpId="3"/>
      <p:bldP spid="47" grpId="4"/>
      <p:bldP spid="47" grpId="5"/>
      <p:bldP spid="47" grpId="6"/>
      <p:bldP spid="47" grpId="7"/>
      <p:bldP spid="47" grpId="8"/>
      <p:bldP spid="47" grpId="9"/>
      <p:bldP spid="47" grpId="10"/>
      <p:bldP spid="47" grpId="11"/>
      <p:bldP spid="47" grpId="12"/>
      <p:bldP spid="47" grpId="13"/>
      <p:bldP spid="47" grpId="14"/>
      <p:bldP spid="47" grpId="15"/>
      <p:bldP spid="47" grpId="17"/>
      <p:bldP spid="47" grpId="18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是什么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pic>
        <p:nvPicPr>
          <p:cNvPr id="58" name="图片 57" descr="截屏2021-06-28 上午12.22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105" y="610870"/>
            <a:ext cx="4366895" cy="6127750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2192020" y="4384040"/>
            <a:ext cx="4489450" cy="139446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技术：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分布式缓存集群，可以理解为智能调度加上分层缓存的技术组合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92020" y="2480945"/>
            <a:ext cx="4489450" cy="1394460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简单：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内容分发网络，替源站分担压力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的价值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655" y="2515235"/>
            <a:ext cx="85966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/>
              <a:t>将内容推到网络边缘，为用户提供就近服务，提高了网络响应速度和质量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303655" y="3160395"/>
            <a:ext cx="98666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有效利用缓存、负载均衡、智能路由，对互联网信息进行协调组织，提高资源利用率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303655" y="3805555"/>
            <a:ext cx="58026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减少中小公司运营成本，使其专注内容生产本身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303655" y="4450715"/>
            <a:ext cx="916305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/>
              <a:t>由于 </a:t>
            </a:r>
            <a:r>
              <a:rPr lang="en-US" altLang="zh-CN" sz="2000"/>
              <a:t>CDN </a:t>
            </a:r>
            <a:r>
              <a:rPr lang="zh-CN" altLang="en-US" sz="2000"/>
              <a:t>可以分散在全国各地，对网络攻击有更强的抵抗能力，使源站更安全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的流程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5" name="矩形 14"/>
          <p:cNvSpPr/>
          <p:nvPr/>
        </p:nvSpPr>
        <p:spPr>
          <a:xfrm rot="351023">
            <a:off x="2158289" y="2976785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25722" y="2842292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97984" y="2342473"/>
            <a:ext cx="13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WAY 01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33995" y="2999386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LOCAL DNS</a:t>
            </a:r>
            <a:endParaRPr lang="zh-CN" altLang="en-US" sz="2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12548" y="4145785"/>
            <a:ext cx="290489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主流，利用已有的 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DNS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解析机制进行递归查询，访问方式自然透明。但存在记录缓存更新延迟的问题。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 rot="351023">
            <a:off x="7301294" y="2976785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268727" y="2842292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940675" y="2342515"/>
            <a:ext cx="1402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WAY 02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35804" y="2999385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HTTP DNS</a:t>
            </a:r>
            <a:endParaRPr lang="zh-CN" altLang="en-US" sz="240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55553" y="4145785"/>
            <a:ext cx="29048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为了更快响应质量调度策略的更变，可以绕过运营商的 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Local DNS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，直接通过 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 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请求访问 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DNS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。但这种方式需要客户对接，有一定的开发量。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  <p:bldP spid="22" grpId="0"/>
      <p:bldP spid="33" grpId="0"/>
      <p:bldP spid="34" grpId="0" animBg="1"/>
      <p:bldP spid="35" grpId="0" animBg="1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6" y="1231472"/>
            <a:ext cx="7294029" cy="4023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89653" y="261654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概念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– LOCAL DNS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313642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85" y="1971209"/>
            <a:ext cx="1255637" cy="134142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347" y="2031301"/>
            <a:ext cx="1130589" cy="12813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45" y="4150626"/>
            <a:ext cx="1051542" cy="11917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983" y="2918188"/>
            <a:ext cx="1428750" cy="15906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73" y="4006728"/>
            <a:ext cx="1051542" cy="119174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5498465"/>
            <a:ext cx="1716405" cy="13436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05" y="5489575"/>
            <a:ext cx="1161415" cy="1161415"/>
          </a:xfrm>
          <a:prstGeom prst="rect">
            <a:avLst/>
          </a:prstGeom>
        </p:spPr>
      </p:pic>
      <p:cxnSp>
        <p:nvCxnSpPr>
          <p:cNvPr id="63" name="直接箭头连接符 62"/>
          <p:cNvCxnSpPr/>
          <p:nvPr/>
        </p:nvCxnSpPr>
        <p:spPr>
          <a:xfrm>
            <a:off x="5550445" y="5995852"/>
            <a:ext cx="166813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550445" y="6170214"/>
            <a:ext cx="166813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815808" y="5523883"/>
            <a:ext cx="159691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如果有缓存直接返回</a:t>
            </a:r>
            <a:endParaRPr lang="en-US" altLang="zh-CN" sz="1200" smtClean="0"/>
          </a:p>
          <a:p>
            <a:r>
              <a:rPr lang="zh-CN" altLang="en-US" sz="1200" smtClean="0"/>
              <a:t>否则向权威 </a:t>
            </a:r>
            <a:r>
              <a:rPr lang="en-US" altLang="zh-CN" sz="1200" smtClean="0"/>
              <a:t>DNS </a:t>
            </a:r>
            <a:r>
              <a:rPr lang="zh-CN" altLang="en-US" sz="1200" smtClean="0"/>
              <a:t>发起</a:t>
            </a:r>
            <a:endParaRPr lang="en-US" altLang="zh-CN" sz="1200" smtClean="0"/>
          </a:p>
          <a:p>
            <a:r>
              <a:rPr lang="zh-CN" altLang="en-US" sz="1200" smtClean="0"/>
              <a:t>递归查询</a:t>
            </a:r>
            <a:endParaRPr lang="zh-CN" altLang="en-US" sz="120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8297545" y="4285102"/>
            <a:ext cx="0" cy="132313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0792" y="4298165"/>
            <a:ext cx="0" cy="132313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98" y="2223804"/>
            <a:ext cx="972805" cy="940557"/>
          </a:xfrm>
          <a:prstGeom prst="rect">
            <a:avLst/>
          </a:prstGeom>
        </p:spPr>
      </p:pic>
      <p:cxnSp>
        <p:nvCxnSpPr>
          <p:cNvPr id="83" name="肘形连接符 82"/>
          <p:cNvCxnSpPr/>
          <p:nvPr/>
        </p:nvCxnSpPr>
        <p:spPr>
          <a:xfrm rot="10800000" flipV="1">
            <a:off x="7218583" y="2634722"/>
            <a:ext cx="647889" cy="296198"/>
          </a:xfrm>
          <a:prstGeom prst="bentConnector3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8815808" y="3329388"/>
            <a:ext cx="2130425" cy="4603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通过 </a:t>
            </a:r>
            <a:r>
              <a:rPr lang="en-US" altLang="zh-CN" sz="1200" smtClean="0"/>
              <a:t>CNAME </a:t>
            </a:r>
            <a:r>
              <a:rPr lang="zh-CN" altLang="en-US" sz="1200" smtClean="0"/>
              <a:t>机制找一</a:t>
            </a:r>
            <a:endParaRPr lang="en-US" altLang="zh-CN" sz="1200" smtClean="0"/>
          </a:p>
          <a:p>
            <a:r>
              <a:rPr lang="zh-CN" altLang="en-US" sz="1200" smtClean="0"/>
              <a:t>级域名，返回网宿 </a:t>
            </a:r>
            <a:r>
              <a:rPr lang="en-US" altLang="zh-CN" sz="1200" smtClean="0"/>
              <a:t>GDNS </a:t>
            </a:r>
            <a:r>
              <a:rPr lang="zh-CN" altLang="en-US" sz="1200" smtClean="0"/>
              <a:t>地址</a:t>
            </a:r>
            <a:endParaRPr lang="zh-CN" altLang="en-US" sz="1200" smtClean="0"/>
          </a:p>
        </p:txBody>
      </p:sp>
      <p:sp>
        <p:nvSpPr>
          <p:cNvPr id="90" name="文本框 89"/>
          <p:cNvSpPr txBox="1"/>
          <p:nvPr/>
        </p:nvSpPr>
        <p:spPr>
          <a:xfrm>
            <a:off x="8815808" y="2414196"/>
            <a:ext cx="1688283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调度系统计算</a:t>
            </a:r>
            <a:r>
              <a:rPr lang="en-US" altLang="zh-CN" sz="1200" smtClean="0"/>
              <a:t>IP</a:t>
            </a:r>
            <a:r>
              <a:rPr lang="zh-CN" altLang="en-US" sz="1200" smtClean="0"/>
              <a:t>覆盖给</a:t>
            </a:r>
            <a:endParaRPr lang="en-US" altLang="zh-CN" sz="1200" smtClean="0"/>
          </a:p>
          <a:p>
            <a:r>
              <a:rPr lang="en-US" altLang="zh-CN" sz="1200" smtClean="0"/>
              <a:t>GDNS</a:t>
            </a:r>
            <a:endParaRPr lang="en-US" altLang="zh-CN" sz="1200" smtClean="0"/>
          </a:p>
        </p:txBody>
      </p:sp>
      <p:cxnSp>
        <p:nvCxnSpPr>
          <p:cNvPr id="96" name="直接箭头连接符 95"/>
          <p:cNvCxnSpPr/>
          <p:nvPr/>
        </p:nvCxnSpPr>
        <p:spPr>
          <a:xfrm flipH="1" flipV="1">
            <a:off x="6860631" y="3560220"/>
            <a:ext cx="779121" cy="210563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990256" y="3564251"/>
            <a:ext cx="771712" cy="210502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3766602" y="2508069"/>
            <a:ext cx="110847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3766602" y="2782389"/>
            <a:ext cx="110847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endCxn id="25" idx="0"/>
          </p:cNvCxnSpPr>
          <p:nvPr/>
        </p:nvCxnSpPr>
        <p:spPr>
          <a:xfrm rot="16200000" flipH="1">
            <a:off x="5272245" y="3358720"/>
            <a:ext cx="821238" cy="762574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65"/>
          <p:cNvSpPr txBox="1"/>
          <p:nvPr/>
        </p:nvSpPr>
        <p:spPr>
          <a:xfrm>
            <a:off x="5383791" y="3413369"/>
            <a:ext cx="80191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/>
              <a:t>向父查询</a:t>
            </a:r>
            <a:endParaRPr lang="en-US" altLang="zh-CN" sz="1200" smtClean="0"/>
          </a:p>
        </p:txBody>
      </p:sp>
      <p:sp>
        <p:nvSpPr>
          <p:cNvPr id="112" name="文本框 65"/>
          <p:cNvSpPr txBox="1"/>
          <p:nvPr/>
        </p:nvSpPr>
        <p:spPr>
          <a:xfrm>
            <a:off x="4058948" y="2510827"/>
            <a:ext cx="514923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回源</a:t>
            </a:r>
            <a:endParaRPr lang="en-US" altLang="zh-CN" sz="1200" smtClean="0"/>
          </a:p>
        </p:txBody>
      </p:sp>
      <p:cxnSp>
        <p:nvCxnSpPr>
          <p:cNvPr id="116" name="直接箭头连接符 115"/>
          <p:cNvCxnSpPr/>
          <p:nvPr/>
        </p:nvCxnSpPr>
        <p:spPr>
          <a:xfrm flipV="1">
            <a:off x="5227777" y="5155299"/>
            <a:ext cx="675369" cy="78487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任意多边形 137"/>
          <p:cNvSpPr/>
          <p:nvPr/>
        </p:nvSpPr>
        <p:spPr>
          <a:xfrm>
            <a:off x="3879307" y="4652283"/>
            <a:ext cx="1672045" cy="901347"/>
          </a:xfrm>
          <a:custGeom>
            <a:avLst/>
            <a:gdLst>
              <a:gd name="connsiteX0" fmla="*/ 1672045 w 1672045"/>
              <a:gd name="connsiteY0" fmla="*/ 0 h 901347"/>
              <a:gd name="connsiteX1" fmla="*/ 836022 w 1672045"/>
              <a:gd name="connsiteY1" fmla="*/ 209005 h 901347"/>
              <a:gd name="connsiteX2" fmla="*/ 783771 w 1672045"/>
              <a:gd name="connsiteY2" fmla="*/ 901337 h 901347"/>
              <a:gd name="connsiteX3" fmla="*/ 0 w 1672045"/>
              <a:gd name="connsiteY3" fmla="*/ 222068 h 90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045" h="901347">
                <a:moveTo>
                  <a:pt x="1672045" y="0"/>
                </a:moveTo>
                <a:cubicBezTo>
                  <a:pt x="1328056" y="29391"/>
                  <a:pt x="984068" y="58782"/>
                  <a:pt x="836022" y="209005"/>
                </a:cubicBezTo>
                <a:cubicBezTo>
                  <a:pt x="687976" y="359228"/>
                  <a:pt x="923108" y="899160"/>
                  <a:pt x="783771" y="901337"/>
                </a:cubicBezTo>
                <a:cubicBezTo>
                  <a:pt x="644434" y="903514"/>
                  <a:pt x="322217" y="562791"/>
                  <a:pt x="0" y="22206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65"/>
          <p:cNvSpPr txBox="1"/>
          <p:nvPr/>
        </p:nvSpPr>
        <p:spPr>
          <a:xfrm>
            <a:off x="4369789" y="4921533"/>
            <a:ext cx="75711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/>
              <a:t>302 </a:t>
            </a:r>
            <a:r>
              <a:rPr lang="zh-CN" altLang="en-US" sz="1200" smtClean="0"/>
              <a:t>跳转</a:t>
            </a:r>
            <a:endParaRPr lang="en-US" altLang="zh-CN" sz="120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5110210" y="5111519"/>
            <a:ext cx="650345" cy="735529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文本框 65"/>
          <p:cNvSpPr txBox="1"/>
          <p:nvPr/>
        </p:nvSpPr>
        <p:spPr>
          <a:xfrm>
            <a:off x="6090159" y="5692353"/>
            <a:ext cx="50098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/>
              <a:t>请求</a:t>
            </a:r>
            <a:endParaRPr lang="en-US" altLang="zh-CN" sz="1200" smtClean="0"/>
          </a:p>
        </p:txBody>
      </p:sp>
      <p:sp>
        <p:nvSpPr>
          <p:cNvPr id="147" name="文本框 65"/>
          <p:cNvSpPr txBox="1"/>
          <p:nvPr/>
        </p:nvSpPr>
        <p:spPr>
          <a:xfrm>
            <a:off x="5806679" y="6197654"/>
            <a:ext cx="115566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/>
              <a:t>返回边缘地址</a:t>
            </a:r>
            <a:endParaRPr lang="en-US" altLang="zh-CN" sz="1200" smtClean="0"/>
          </a:p>
        </p:txBody>
      </p:sp>
      <p:sp>
        <p:nvSpPr>
          <p:cNvPr id="149" name="文本框 148"/>
          <p:cNvSpPr txBox="1"/>
          <p:nvPr/>
        </p:nvSpPr>
        <p:spPr>
          <a:xfrm>
            <a:off x="6148336" y="1666878"/>
            <a:ext cx="1787669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GDNS </a:t>
            </a:r>
            <a:r>
              <a:rPr lang="zh-CN" altLang="en-US" sz="1200" smtClean="0"/>
              <a:t>通过一级域名</a:t>
            </a:r>
            <a:endParaRPr lang="en-US" altLang="zh-CN" sz="1200" smtClean="0"/>
          </a:p>
          <a:p>
            <a:r>
              <a:rPr lang="zh-CN" altLang="en-US" sz="1200" smtClean="0"/>
              <a:t>找到二级域名，加上</a:t>
            </a:r>
            <a:endParaRPr lang="en-US" altLang="zh-CN" sz="1200" smtClean="0"/>
          </a:p>
          <a:p>
            <a:r>
              <a:rPr lang="en-US" altLang="zh-CN" sz="1200" smtClean="0"/>
              <a:t>VIEW </a:t>
            </a:r>
            <a:r>
              <a:rPr lang="zh-CN" altLang="en-US" sz="1200" smtClean="0"/>
              <a:t>定位到合适的覆盖</a:t>
            </a:r>
            <a:endParaRPr lang="en-US" altLang="zh-CN" sz="1200" smtClean="0"/>
          </a:p>
        </p:txBody>
      </p:sp>
      <p:sp>
        <p:nvSpPr>
          <p:cNvPr id="150" name="文本框 65"/>
          <p:cNvSpPr txBox="1"/>
          <p:nvPr/>
        </p:nvSpPr>
        <p:spPr>
          <a:xfrm>
            <a:off x="7146691" y="3905191"/>
            <a:ext cx="800445" cy="28734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/>
              <a:t>返回覆盖</a:t>
            </a:r>
            <a:endParaRPr lang="en-US" altLang="zh-CN" sz="1200" smtClean="0"/>
          </a:p>
        </p:txBody>
      </p:sp>
      <p:sp>
        <p:nvSpPr>
          <p:cNvPr id="152" name="文本框 65"/>
          <p:cNvSpPr txBox="1"/>
          <p:nvPr/>
        </p:nvSpPr>
        <p:spPr>
          <a:xfrm>
            <a:off x="5086840" y="5348437"/>
            <a:ext cx="797585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/>
              <a:t>就近取得</a:t>
            </a:r>
            <a:endParaRPr lang="en-US" altLang="zh-CN" sz="120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014063" y="4263408"/>
            <a:ext cx="792480" cy="27559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/>
              <a:t>没有缓存</a:t>
            </a:r>
            <a:endParaRPr lang="zh-CN" altLang="en-US" sz="1200"/>
          </a:p>
        </p:txBody>
      </p:sp>
      <p:pic>
        <p:nvPicPr>
          <p:cNvPr id="5" name="图片 4" descr="GDN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2025" y="2556510"/>
            <a:ext cx="1343025" cy="10026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87" grpId="0" bldLvl="0" animBg="1"/>
      <p:bldP spid="90" grpId="0" bldLvl="0" animBg="1"/>
      <p:bldP spid="110" grpId="0" bldLvl="0" animBg="1"/>
      <p:bldP spid="112" grpId="0" bldLvl="0" animBg="1"/>
      <p:bldP spid="138" grpId="0" bldLvl="0" animBg="1"/>
      <p:bldP spid="140" grpId="0" bldLvl="0" animBg="1"/>
      <p:bldP spid="145" grpId="0" bldLvl="0" animBg="1"/>
      <p:bldP spid="147" grpId="0" bldLvl="0" animBg="1"/>
      <p:bldP spid="149" grpId="0" bldLvl="0" animBg="1"/>
      <p:bldP spid="150" grpId="0" animBg="1"/>
      <p:bldP spid="150" grpId="1" animBg="1"/>
      <p:bldP spid="152" grpId="0" bldLvl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</a:t>
            </a:r>
            <a:r>
              <a:rPr lang="zh-CN" altLang="en-US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概念 </a:t>
            </a:r>
            <a:r>
              <a:rPr lang="en-US" altLang="zh-CN" sz="240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- HTTP</a:t>
            </a:r>
            <a:endParaRPr lang="zh-CN" altLang="en-US" sz="240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6" y="1231472"/>
            <a:ext cx="7294029" cy="40235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95" y="5255260"/>
            <a:ext cx="1161415" cy="1161415"/>
          </a:xfrm>
          <a:prstGeom prst="rect">
            <a:avLst/>
          </a:prstGeom>
        </p:spPr>
      </p:pic>
      <p:pic>
        <p:nvPicPr>
          <p:cNvPr id="3" name="图片 2" descr="网宿d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90" y="2996565"/>
            <a:ext cx="1163320" cy="136398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4120515" y="3870325"/>
            <a:ext cx="584200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030345" y="3935730"/>
            <a:ext cx="568325" cy="1490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55" y="3365766"/>
            <a:ext cx="1051542" cy="1191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15" y="4360811"/>
            <a:ext cx="1051542" cy="1191748"/>
          </a:xfrm>
          <a:prstGeom prst="rect">
            <a:avLst/>
          </a:prstGeom>
        </p:spPr>
      </p:pic>
      <p:sp>
        <p:nvSpPr>
          <p:cNvPr id="145" name="文本框 65"/>
          <p:cNvSpPr txBox="1"/>
          <p:nvPr/>
        </p:nvSpPr>
        <p:spPr>
          <a:xfrm>
            <a:off x="4383914" y="4265508"/>
            <a:ext cx="50098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/>
              <a:t>请求</a:t>
            </a:r>
            <a:endParaRPr lang="en-US" altLang="zh-CN" sz="1200" smtClean="0"/>
          </a:p>
        </p:txBody>
      </p:sp>
      <p:sp>
        <p:nvSpPr>
          <p:cNvPr id="147" name="文本框 65"/>
          <p:cNvSpPr txBox="1"/>
          <p:nvPr/>
        </p:nvSpPr>
        <p:spPr>
          <a:xfrm>
            <a:off x="3089514" y="4542844"/>
            <a:ext cx="115566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/>
              <a:t>返回边缘地址</a:t>
            </a:r>
            <a:endParaRPr lang="en-US" altLang="zh-CN" sz="1200" smtClean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082540" y="5087620"/>
            <a:ext cx="1242695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194300" y="5236845"/>
            <a:ext cx="1167765" cy="459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文本框 65"/>
          <p:cNvSpPr txBox="1"/>
          <p:nvPr/>
        </p:nvSpPr>
        <p:spPr>
          <a:xfrm>
            <a:off x="5350365" y="5211912"/>
            <a:ext cx="797585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/>
              <a:t>就近取得</a:t>
            </a:r>
            <a:endParaRPr lang="en-US" altLang="zh-CN" sz="120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7" grpId="0" animBg="1"/>
      <p:bldP spid="152" grpId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3367</Words>
  <Application>WPS 演示</Application>
  <PresentationFormat>宽屏</PresentationFormat>
  <Paragraphs>413</Paragraphs>
  <Slides>30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方正书宋_GBK</vt:lpstr>
      <vt:lpstr>Wingdings</vt:lpstr>
      <vt:lpstr>汉仪君黑-45简</vt:lpstr>
      <vt:lpstr>苹方-简</vt:lpstr>
      <vt:lpstr>汉仪晓波折纸体简</vt:lpstr>
      <vt:lpstr>Calibri</vt:lpstr>
      <vt:lpstr>Calibri Light</vt:lpstr>
      <vt:lpstr>Helvetica Neue</vt:lpstr>
      <vt:lpstr>宋体</vt:lpstr>
      <vt:lpstr>汉仪书宋二KW</vt:lpstr>
      <vt:lpstr>微软雅黑</vt:lpstr>
      <vt:lpstr>汉仪旗黑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欢</dc:creator>
  <cp:lastModifiedBy>aje-mac-book</cp:lastModifiedBy>
  <cp:revision>135</cp:revision>
  <dcterms:created xsi:type="dcterms:W3CDTF">2021-07-11T16:17:08Z</dcterms:created>
  <dcterms:modified xsi:type="dcterms:W3CDTF">2021-07-11T16:17:08Z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2052-3.5.0.5458</vt:lpwstr>
  </property>
  <property fmtid="{D5CDD505-2E9C-101B-9397-08002B2CF9AE}" pid="3" name="KSOTemplateUUID">
    <vt:lpwstr>v1.0_mb_op1WuEspR73gOj9HJOUQuA==</vt:lpwstr>
  </property>
</Properties>
</file>