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2F7-8B28-3CFB-0759-1AF0DCEAC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E3AA6-0696-2BF4-5869-D64C7E994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26E45-9ECD-351F-2648-2185C284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1F04-1AEE-CE57-68A3-86C4954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E40F-4B07-9EA5-5EB3-44DBDF47B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54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4548-8D33-244F-60ED-309FD799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17003-C036-6F6F-88A0-6D114D34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0984C-AC8D-F7AE-87EB-4CAADD1F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5F62-5A3D-A9B1-75C5-7ACBDD6D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0A23A-EA49-3F50-3499-A3DBF0B4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4A61E-F975-2CD5-C87C-6580FCF55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6590A-F969-BA36-DEBF-C9D656AAB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5D35-58D1-2DBB-4CAE-639010A8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071E2-2B6B-E71C-9D03-45D94407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28A82-E899-8DE5-0EA5-1246D2CB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98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9AEE-A431-66AB-4BF4-9EC028B1F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E7E4D-6F28-FFEA-A081-404EFD30E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DA09A-90A1-6660-61BD-43723906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8D033-8741-2DF4-9B9E-7876FB70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FB657-07D8-12A4-E729-C979C81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23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501-7349-68D9-05BB-4D38000D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514AE-2B1F-9F86-4DC0-46DC1BCB9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263C-992D-F927-8806-0E838CB4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9800-B626-FA39-0C70-B4AD7A9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524E-A09A-1200-3904-82D8DF1C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19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391F-0D97-AAAB-EB80-2A7B0E74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EF021-829F-5E80-BBC0-1E1A17C7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11CEF-4745-40DF-6C85-0A5671E2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F97B-7622-D01E-9608-59754F3A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264CF-2B89-C9B6-9950-612E2653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552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90E6-5BDC-149E-8505-1CE18DB6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B49BB-817C-30AE-FF7C-47697320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B7840-25C1-51AB-B557-A0A4D3022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23E7-AD88-261D-FA93-82042E10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75ECF-A4CD-35E8-0FC0-96E350FE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C1E9E-FEE7-7182-67B7-D098CA86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4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DBC5-0545-0696-9802-6FE0873E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E69D-7E50-D81A-795D-593384CC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268F1-0E77-A2C7-5647-4174A179E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10668-86AE-A035-18A0-2472B6372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A08675-95C0-FA16-CC1D-2F97D40D1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674BD-6608-870B-4571-D7FB7B071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0351D-D5D2-5FD2-4F37-861D5528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7830F5-F6D0-2FAE-8DC0-D38DF9A8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67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BF59-5B32-FECB-B7FF-A1F67312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493BC-0984-4A9B-5F6A-22EEC93D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E942E-79F1-065E-F12D-B9AEAED9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C8462-9C97-2306-28D2-47B7FC8A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409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64B10-8DD5-9805-6F87-8928D751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19724-837E-BD3E-F1B1-47758219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1E78B-4A44-9B11-9F3A-23014557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040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DD1B-E6E9-DCEF-179B-3316B4D4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2D40-17C3-F536-8EBE-7F0036C4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24AB6-4392-FF54-8EC2-03C1F2D4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5F5B-9673-4762-757D-E45A37DCF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B3FB-DCE7-F038-FCFD-4C06BFA4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1609-E695-9FBC-68A0-D5398847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22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B49-F5C9-FB1C-D43D-222E2A77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4DFC4-D099-CDBC-4843-6C81531F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0D777-BE87-3BD4-5B89-978E2831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EA2E-DA21-2DAA-403B-74C693AA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38DC-FF31-D118-D1F1-F3DB580D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78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6DB7-7F53-B738-DE7E-504A1699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240D7-55E8-D609-C16E-104341FDF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17007-DD7C-B8D0-57AC-AC5AEA47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E0E17-365B-30AA-7EB1-1038E9C7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DD807-7C2A-D547-5AB6-4169B04E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DAB8-B87E-7AA7-1045-998571D4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664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4CA6-270B-EDA5-34C9-A65A16D8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3E129-E83A-027C-9D5E-4C56D0A6C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54269-DD56-3970-C938-D74BCE6A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689E-AE21-C78E-6DC6-DA4973FC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D96A9-25D9-A1B8-B212-BBD73C5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14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8892E-D325-E3A9-EA1E-8C8CCA0FE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184C5-D3F7-5200-8268-05F36C3B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506BB-AE40-5473-EB72-8FDDC69E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CBC93-44FA-0068-F27B-BB498751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AF59-DD79-7018-5029-A41F2EFD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B033-98CD-8591-4D38-E571A7D41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EF9A-A365-C04E-3258-03E5BF25C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B445-C8DA-F316-6A31-B481244AA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B7DE-4594-C7D4-85B7-5EAB2D81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B127F-0877-88B5-4C3C-ABEEDDA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364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874A-0C02-BAA0-8B36-835E5B56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644AD-E200-1C90-FD7B-764485C974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ED5B8D-81D1-F581-FC1C-33F2207C1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A1C7B-BA4D-4379-183B-73549795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3083-CB41-CC00-B04F-BCAC3390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F17DE-E8AC-3E63-A398-5147D712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78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3AEC-376A-EA95-289D-31DA6934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E59D-8EEF-44FA-297E-4C589EAE6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D2CD1-410F-71F3-5680-F3D613E6AD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FF837-C2C8-8FA7-CB0C-A96D15518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6E727-120D-0654-2586-8BD4DC6A4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0F5ED-5429-7D57-4A6D-C18DDCEF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A38E1-EC9D-4E48-A544-D3A3D3C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9427B-E5AA-F0AC-5CC4-097FE92B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0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E071-13F7-8991-C1E0-4DA8095C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6922E-9CB9-21B0-5909-383332F3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EE06-5ECB-0B95-72F8-07627F78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BA84D-DD5D-C45D-6AAF-9F6364CC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8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15576-3C18-5808-DA06-7502A3E9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F3E45-FFD7-5D9F-8ADC-12BC378E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3D61-CD08-9F2F-3D8F-5BEE582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46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9903-6386-931F-2C04-3737ED38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6182-EEBF-860F-6908-BBA700121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AD21F-4765-1ABD-3DAB-08D8A61B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4C205-EB4B-BB7B-D3E1-ABE20652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91388-66B1-2C48-DDFC-D27E86B6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66403-3BD9-4C2A-9BBC-3A959A1E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15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64A8-1A9E-633C-19E9-72376800D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54575-7105-4ACF-448F-00E4E9D18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4D27-73ED-C9B6-E056-84230BBA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49882-872A-A99E-F427-7D64B2FA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1D4D2-66F2-43C7-0D44-9582E9E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0A585-81D0-BE6A-A9E9-4E4D1C0D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5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5600C-CDC0-014B-9EA8-2F18C0F8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F96B-F44D-B574-6DDE-DBAD5C3D6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A171-3B27-8AE7-3ADD-5C594E074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E6A2-CE56-497E-9C89-AF1D389FB860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430AF-CB61-C358-A536-62DFB1F11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3800-C456-D221-FFF9-F3F03D7C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8A94D-26C0-4AB4-93D8-C39E5D8840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0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DD23F-D96B-62A6-D2E6-F258AD04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E9B6D-4BAC-31C5-780B-AD904768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86F7-7671-251A-9888-BD67041C5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6FDD4-5208-4252-8DC1-11BBE25191EE}" type="datetimeFigureOut">
              <a:rPr lang="en-IN" smtClean="0"/>
              <a:t>02-11-2022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6114-3C95-7F2C-57CB-4F203CDC5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5299E-A8C5-5C1A-A004-170954DD3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2C40-15F0-4AAD-8EFC-E777B9182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6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EFBA-D19C-76E5-FB74-364773177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i-IN" sz="5400" b="1" dirty="0"/>
              <a:t>कंप्यूटर संगठन और वास्तुकला</a:t>
            </a:r>
            <a:br>
              <a:rPr lang="en-IN" sz="5400" b="1" dirty="0"/>
            </a:b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1BB21-8E6E-26E6-2A0F-827FAE15D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i-IN" dirty="0"/>
              <a:t>व्याख्यान</a:t>
            </a:r>
            <a:r>
              <a:rPr lang="en-IN" dirty="0"/>
              <a:t> </a:t>
            </a:r>
            <a:r>
              <a:rPr lang="en-IN" b="1" dirty="0"/>
              <a:t>2.1</a:t>
            </a:r>
            <a:r>
              <a:rPr lang="en-IN" dirty="0"/>
              <a:t>							         </a:t>
            </a:r>
            <a:r>
              <a:rPr lang="hi-IN" dirty="0" err="1"/>
              <a:t>प्रस्तोता</a:t>
            </a:r>
            <a:r>
              <a:rPr lang="hi-IN" dirty="0"/>
              <a:t>
प्राध्यापक</a:t>
            </a:r>
            <a:r>
              <a:rPr lang="en-IN" dirty="0"/>
              <a:t> </a:t>
            </a:r>
            <a:r>
              <a:rPr lang="hi-IN" b="1" dirty="0">
                <a:cs typeface="Arial" panose="020B0604020202020204" pitchFamily="34" charset="0"/>
              </a:rPr>
              <a:t>स्मृति रंजन सारंगी</a:t>
            </a:r>
            <a:r>
              <a:rPr lang="fi-FI" sz="2400" b="1" dirty="0">
                <a:cs typeface="Arial" panose="020B0604020202020204" pitchFamily="34" charset="0"/>
              </a:rPr>
              <a:t>			   </a:t>
            </a:r>
            <a:r>
              <a:rPr lang="hi-IN" dirty="0" err="1">
                <a:cs typeface="Arial" panose="020B0604020202020204" pitchFamily="34" charset="0"/>
              </a:rPr>
              <a:t>आर्यन</a:t>
            </a:r>
            <a:r>
              <a:rPr lang="hi-IN" dirty="0">
                <a:cs typeface="Arial" panose="020B0604020202020204" pitchFamily="34" charset="0"/>
              </a:rPr>
              <a:t> गौरव </a:t>
            </a:r>
            <a:r>
              <a:rPr lang="fi-FI" sz="2400" dirty="0">
                <a:cs typeface="Arial" panose="020B0604020202020204" pitchFamily="34" charset="0"/>
              </a:rPr>
              <a:t>2020CS10327</a:t>
            </a:r>
          </a:p>
          <a:p>
            <a:r>
              <a:rPr lang="fi-FI" dirty="0">
                <a:cs typeface="Arial" panose="020B0604020202020204" pitchFamily="34" charset="0"/>
              </a:rPr>
              <a:t>						       </a:t>
            </a:r>
            <a:r>
              <a:rPr lang="hi-IN" dirty="0">
                <a:cs typeface="Arial" panose="020B0604020202020204" pitchFamily="34" charset="0"/>
              </a:rPr>
              <a:t>अतुल </a:t>
            </a:r>
            <a:r>
              <a:rPr lang="hi-IN" dirty="0" err="1">
                <a:cs typeface="Arial" panose="020B0604020202020204" pitchFamily="34" charset="0"/>
              </a:rPr>
              <a:t>जेफ</a:t>
            </a:r>
            <a:r>
              <a:rPr lang="hi-IN" dirty="0">
                <a:cs typeface="Arial" panose="020B0604020202020204" pitchFamily="34" charset="0"/>
              </a:rPr>
              <a:t> </a:t>
            </a:r>
            <a:r>
              <a:rPr lang="fi-FI" dirty="0">
                <a:cs typeface="Arial" panose="020B0604020202020204" pitchFamily="34" charset="0"/>
              </a:rPr>
              <a:t>2020CS10329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0AE48-E065-EA24-8590-C79C51B7F021}"/>
              </a:ext>
            </a:extLst>
          </p:cNvPr>
          <p:cNvSpPr txBox="1"/>
          <p:nvPr/>
        </p:nvSpPr>
        <p:spPr>
          <a:xfrm>
            <a:off x="3213717" y="5504155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	      </a:t>
            </a:r>
            <a:r>
              <a:rPr lang="hi-IN" sz="3200" b="1" dirty="0" err="1"/>
              <a:t>बिट्स</a:t>
            </a:r>
            <a:r>
              <a:rPr lang="hi-IN" sz="3200" b="1" dirty="0"/>
              <a:t> की भाषा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14924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60BA-4004-9A6C-91A0-04C3F6438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 err="1"/>
              <a:t>डी</a:t>
            </a:r>
            <a:r>
              <a:rPr lang="hi-IN" b="1" dirty="0"/>
              <a:t> </a:t>
            </a:r>
            <a:r>
              <a:rPr lang="hi-IN" b="1" dirty="0" err="1"/>
              <a:t>मॉर्गन</a:t>
            </a:r>
            <a:r>
              <a:rPr lang="hi-IN" b="1" dirty="0"/>
              <a:t> के नियम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2597-894D-BB49-6B30-2EE02828BE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  <m:bar>
                      <m:barPr>
                        <m:pos m:val="to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D2597-894D-BB49-6B30-2EE02828BE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445BAD-A712-C628-DE33-F1B9F9BBD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242446"/>
                  </p:ext>
                </p:extLst>
              </p:nvPr>
            </p:nvGraphicFramePr>
            <p:xfrm>
              <a:off x="5911790" y="1825625"/>
              <a:ext cx="5442010" cy="205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159911465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1889222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42200953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11180825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77153541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30104183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280371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A+B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</m:oMath>
                          </a14:m>
                          <a:r>
                            <a:rPr lang="en-IN" dirty="0"/>
                            <a:t>.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dirty="0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ba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623284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917909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599076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688568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7477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0445BAD-A712-C628-DE33-F1B9F9BBD5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0242446"/>
                  </p:ext>
                </p:extLst>
              </p:nvPr>
            </p:nvGraphicFramePr>
            <p:xfrm>
              <a:off x="5911790" y="1825625"/>
              <a:ext cx="5442010" cy="20594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159911465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1889222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42200953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111808257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77153541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530104183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28037187"/>
                        </a:ext>
                      </a:extLst>
                    </a:gridCol>
                  </a:tblGrid>
                  <a:tr h="397066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A+B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7692" r="-302344" b="-4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7692" r="-202344" b="-4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3937" t="-7692" r="-103937" b="-43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9219" t="-7692" r="-3125" b="-43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623284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917909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8599076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3688568"/>
                      </a:ext>
                    </a:extLst>
                  </a:tr>
                  <a:tr h="41560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887477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58EE4B3-8DBF-AD64-BF98-7D6A8E919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950639"/>
                  </p:ext>
                </p:extLst>
              </p:nvPr>
            </p:nvGraphicFramePr>
            <p:xfrm>
              <a:off x="5911789" y="4116641"/>
              <a:ext cx="5442010" cy="205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2497578189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5332878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6133756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3546950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01545056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81849456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870394747"/>
                        </a:ext>
                      </a:extLst>
                    </a:gridCol>
                  </a:tblGrid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A.B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IN" b="1" i="1" smtClean="0"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smtClean="0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</m:oMath>
                          </a14:m>
                          <a:r>
                            <a:rPr lang="en-IN" dirty="0"/>
                            <a:t>+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IN" b="1" i="1" dirty="0" smtClean="0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bar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0540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19372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56178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45216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050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58EE4B3-8DBF-AD64-BF98-7D6A8E919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5950639"/>
                  </p:ext>
                </p:extLst>
              </p:nvPr>
            </p:nvGraphicFramePr>
            <p:xfrm>
              <a:off x="5911789" y="4116641"/>
              <a:ext cx="5442010" cy="20594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430">
                      <a:extLst>
                        <a:ext uri="{9D8B030D-6E8A-4147-A177-3AD203B41FA5}">
                          <a16:colId xmlns:a16="http://schemas.microsoft.com/office/drawing/2014/main" val="2497578189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5332878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61337569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1135469505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2015450566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3818494564"/>
                        </a:ext>
                      </a:extLst>
                    </a:gridCol>
                    <a:gridCol w="777430">
                      <a:extLst>
                        <a:ext uri="{9D8B030D-6E8A-4147-A177-3AD203B41FA5}">
                          <a16:colId xmlns:a16="http://schemas.microsoft.com/office/drawing/2014/main" val="870394747"/>
                        </a:ext>
                      </a:extLst>
                    </a:gridCol>
                  </a:tblGrid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A.B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7353" r="-302344" b="-4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7353" r="-202344" b="-4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3937" t="-7353" r="-103937" b="-4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9219" t="-7353" r="-3125" b="-4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10540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4119372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956178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7452160"/>
                      </a:ext>
                    </a:extLst>
                  </a:tr>
                  <a:tr h="411899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40503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7011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4668-9EE3-5CEC-D1AA-5E5BBCF59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सर्वसम्मति </a:t>
            </a:r>
            <a:r>
              <a:rPr lang="hi-IN" b="1" dirty="0" err="1"/>
              <a:t>प्रमेय</a:t>
            </a:r>
            <a:r>
              <a:rPr lang="en-IN" b="1" dirty="0"/>
              <a:t> (Consensus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EE55F-32E1-095B-8469-D8FD0D0EB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 = 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IN" dirty="0"/>
              </a:p>
              <a:p>
                <a:r>
                  <a:rPr lang="hi-IN" dirty="0"/>
                  <a:t>प्रमाण</a:t>
                </a:r>
                <a:r>
                  <a:rPr lang="en-IN" dirty="0"/>
                  <a:t>:</a:t>
                </a:r>
              </a:p>
              <a:p>
                <a:pPr lvl="1"/>
                <a:r>
                  <a:rPr lang="en-IN" dirty="0"/>
                  <a:t>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Y.Z.1 = X.Y 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Y.Z.(X+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)</a:t>
                </a:r>
              </a:p>
              <a:p>
                <a:pPr lvl="1"/>
                <a:r>
                  <a:rPr lang="en-IN" dirty="0"/>
                  <a:t>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Y.Z.(X+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) = 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Y.Z.X + Y.Z.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X.Y 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+ Y.Z.X + Y.Z.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 = X.Y.(1+Z)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.Z.(1+Y)</a:t>
                </a:r>
              </a:p>
              <a:p>
                <a:pPr lvl="1"/>
                <a:r>
                  <a:rPr lang="en-IN" dirty="0"/>
                  <a:t>X.Y.(1+Z)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.Z.(1+Y) = X.Y.1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.Z.1</a:t>
                </a:r>
              </a:p>
              <a:p>
                <a:pPr lvl="1"/>
                <a:r>
                  <a:rPr lang="en-IN" dirty="0"/>
                  <a:t>X.Y.1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.Z.1 = X.Y +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IN" dirty="0"/>
                  <a:t>.Z 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3EE55F-32E1-095B-8469-D8FD0D0EB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76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54CB-BFDB-AFFF-05A9-5C5BEC910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412"/>
            <a:ext cx="9144000" cy="2387600"/>
          </a:xfrm>
        </p:spPr>
        <p:txBody>
          <a:bodyPr/>
          <a:lstStyle/>
          <a:p>
            <a:r>
              <a:rPr lang="en-US" dirty="0"/>
              <a:t>Positive Integers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88473-9160-417B-54E7-96CA46AB6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hi-IN" sz="5400" dirty="0"/>
              <a:t>धनात्मक पूर्णांक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96174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80AA7DE-00B2-56DE-CB96-226F894B7013}"/>
              </a:ext>
            </a:extLst>
          </p:cNvPr>
          <p:cNvSpPr txBox="1">
            <a:spLocks/>
          </p:cNvSpPr>
          <p:nvPr/>
        </p:nvSpPr>
        <p:spPr>
          <a:xfrm>
            <a:off x="2016071" y="444616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25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धनात्मक पूर्णांकों का प्रतिनिधित्व करना</a:t>
            </a:r>
            <a:endParaRPr lang="fr-FR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CA4AF71-06C2-3313-7C42-9A992A32EA3E}"/>
              </a:ext>
            </a:extLst>
          </p:cNvPr>
          <p:cNvSpPr txBox="1">
            <a:spLocks/>
          </p:cNvSpPr>
          <p:nvPr/>
        </p:nvSpPr>
        <p:spPr>
          <a:xfrm>
            <a:off x="2244671" y="1655427"/>
            <a:ext cx="7416800" cy="533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3600" dirty="0">
                <a:latin typeface="Calibri" panose="020F0502020204030204" pitchFamily="34" charset="0"/>
              </a:rPr>
              <a:t>प्राचीन रोमन प्रणाली</a:t>
            </a:r>
            <a:endParaRPr lang="en-US" sz="36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3600" dirty="0">
                <a:latin typeface="Calibri" panose="020F0502020204030204" pitchFamily="34" charset="0"/>
              </a:rPr>
              <a:t>मुद्दे</a:t>
            </a:r>
            <a:r>
              <a:rPr lang="en-US" sz="3600" dirty="0">
                <a:latin typeface="Calibri" panose="020F0502020204030204" pitchFamily="34" charset="0"/>
              </a:rPr>
              <a:t>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0 की कोई धारणा नहीं थी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बड़ी संख्या का प्रतिनिधित्व करना बहुत मुश्किल है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योग, और व्यवकलन (बहुत मुश्किल)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FB4CCD9-5108-53DC-9889-087A759B8969}"/>
              </a:ext>
            </a:extLst>
          </p:cNvPr>
          <p:cNvSpPr txBox="1">
            <a:spLocks/>
          </p:cNvSpPr>
          <p:nvPr/>
        </p:nvSpPr>
        <p:spPr>
          <a:xfrm>
            <a:off x="9988496" y="6351864"/>
            <a:ext cx="56197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13</a:t>
            </a:fld>
            <a:endParaRPr lang="en-US" sz="1000" dirty="0">
              <a:latin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26C742C-1579-0C03-C1E5-8016485EAF8D}"/>
              </a:ext>
            </a:extLst>
          </p:cNvPr>
          <p:cNvGraphicFramePr>
            <a:graphicFrameLocks noGrp="1"/>
          </p:cNvGraphicFramePr>
          <p:nvPr/>
        </p:nvGraphicFramePr>
        <p:xfrm>
          <a:off x="2244671" y="2406941"/>
          <a:ext cx="6858000" cy="1010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(</a:t>
                      </a:r>
                      <a:r>
                        <a:rPr lang="hi-IN" dirty="0"/>
                        <a:t>मूल्य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906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3D3B1E7-EB15-C5CF-BC35-CE9BB0A1FAAA}"/>
              </a:ext>
            </a:extLst>
          </p:cNvPr>
          <p:cNvSpPr txBox="1">
            <a:spLocks/>
          </p:cNvSpPr>
          <p:nvPr/>
        </p:nvSpPr>
        <p:spPr>
          <a:xfrm>
            <a:off x="1973380" y="4064886"/>
            <a:ext cx="7416800" cy="6953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Calibri" panose="020F0502020204030204" pitchFamily="34" charset="0"/>
              </a:rPr>
              <a:t>स्थान मान प्रणाली का उपयोग करता है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E7DBF08B-959A-2AB4-3D42-6937F600DECF}"/>
              </a:ext>
            </a:extLst>
          </p:cNvPr>
          <p:cNvSpPr txBox="1">
            <a:spLocks/>
          </p:cNvSpPr>
          <p:nvPr/>
        </p:nvSpPr>
        <p:spPr>
          <a:xfrm>
            <a:off x="1694912" y="184688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भारतीय प्रणाली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17E6D-F4A4-EF4C-CD6D-632C27D0CFC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656733" y="1316612"/>
            <a:ext cx="5999760" cy="119951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Freeform 4">
            <a:extLst>
              <a:ext uri="{FF2B5EF4-FFF2-40B4-BE49-F238E27FC236}">
                <a16:creationId xmlns:a16="http://schemas.microsoft.com/office/drawing/2014/main" id="{7B45C36C-7021-EA4E-7A3A-20177A88999A}"/>
              </a:ext>
            </a:extLst>
          </p:cNvPr>
          <p:cNvSpPr/>
          <p:nvPr/>
        </p:nvSpPr>
        <p:spPr>
          <a:xfrm>
            <a:off x="2918093" y="2516131"/>
            <a:ext cx="5487573" cy="82474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i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बक्शाली से मिली पुरानी स्क्रिप्ट</a:t>
            </a:r>
            <a:endParaRPr lang="en-US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i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बख्शाली अंक, 7 वीं शताब्दी ईस्वी</a:t>
            </a:r>
            <a:endParaRPr lang="en-IN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3C75D4-203A-C334-4DB6-17559F58BF7D}"/>
              </a:ext>
            </a:extLst>
          </p:cNvPr>
          <p:cNvSpPr txBox="1"/>
          <p:nvPr/>
        </p:nvSpPr>
        <p:spPr>
          <a:xfrm>
            <a:off x="2299620" y="4745503"/>
            <a:ext cx="7185085" cy="7986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5301 = 5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3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+ 3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2 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+ 0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1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+ 1*10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  <a:p>
            <a:pPr hangingPunct="0"/>
            <a:r>
              <a:rPr lang="en-IN" sz="2400" dirty="0">
                <a:latin typeface="Arial" pitchFamily="18"/>
                <a:ea typeface="Microsoft YaHei" pitchFamily="2"/>
                <a:cs typeface="Mangal" pitchFamily="2"/>
              </a:rPr>
              <a:t>74215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= 7 * 10</a:t>
            </a:r>
            <a:r>
              <a:rPr lang="en-IN" sz="2400" baseline="33000" dirty="0">
                <a:latin typeface="Arial" pitchFamily="18"/>
                <a:ea typeface="Microsoft YaHei" pitchFamily="2"/>
                <a:cs typeface="Mangal" pitchFamily="2"/>
              </a:rPr>
              <a:t>4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+ 4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3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+ 2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2 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+ 1 * 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1</a:t>
            </a:r>
            <a:r>
              <a:rPr lang="en-IN" sz="24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 + 5*10</a:t>
            </a:r>
            <a:r>
              <a:rPr lang="en-IN" sz="2400" b="0" i="0" u="none" strike="noStrike" kern="1200" baseline="330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0</a:t>
            </a: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850E91B8-E0B6-CFBE-4273-2C5C192776F1}"/>
              </a:ext>
            </a:extLst>
          </p:cNvPr>
          <p:cNvSpPr/>
          <p:nvPr/>
        </p:nvSpPr>
        <p:spPr>
          <a:xfrm>
            <a:off x="3325073" y="5857557"/>
            <a:ext cx="4663080" cy="36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i-IN" sz="1800" b="0" i="0" u="none" strike="noStrike" kern="1200" dirty="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आधार 10 में उदाहरण</a:t>
            </a:r>
            <a:endParaRPr lang="en-IN" sz="1800" b="0" i="0" u="none" strike="noStrike" kern="1200" dirty="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709785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9867F7-FDEB-F379-E78C-3CD937CE5B70}"/>
              </a:ext>
            </a:extLst>
          </p:cNvPr>
          <p:cNvSpPr txBox="1">
            <a:spLocks/>
          </p:cNvSpPr>
          <p:nvPr/>
        </p:nvSpPr>
        <p:spPr>
          <a:xfrm>
            <a:off x="1472339" y="222142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अन्य ठिकानों में संख्या सिस्टम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5BB876E-AA45-A0B9-65FF-170940152266}"/>
              </a:ext>
            </a:extLst>
          </p:cNvPr>
          <p:cNvSpPr txBox="1">
            <a:spLocks/>
          </p:cNvSpPr>
          <p:nvPr/>
        </p:nvSpPr>
        <p:spPr>
          <a:xfrm>
            <a:off x="2285139" y="1669942"/>
            <a:ext cx="7416800" cy="1009650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Calibri" panose="020F0502020204030204" pitchFamily="34" charset="0"/>
              </a:rPr>
              <a:t>हम आधार 10 का उपयोग क्यों करते हैं?</a:t>
            </a:r>
            <a:endParaRPr lang="en-US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Calibri" panose="020F0502020204030204" pitchFamily="34" charset="0"/>
              </a:rPr>
              <a:t>क्योंकि हमारे पास 10 उंगलियां हैं और प्राचीन काल में हम उंगलियों से गिनती करते थे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52E31-359C-BCB6-5960-FA0C7EF1D5C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548640" y="2913914"/>
            <a:ext cx="5094720" cy="3466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476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C02BD3-6971-DBF1-53A5-8A873FDFA6E4}"/>
              </a:ext>
            </a:extLst>
          </p:cNvPr>
          <p:cNvSpPr txBox="1">
            <a:spLocks/>
          </p:cNvSpPr>
          <p:nvPr/>
        </p:nvSpPr>
        <p:spPr>
          <a:xfrm>
            <a:off x="1791346" y="191146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0000" lnSpcReduction="2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क्या होगा अगर हमारे पास एक ऐसी दुनिया थी जिसमें ...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E9BE385-0E03-96F5-8CEA-5549FFE5158F}"/>
              </a:ext>
            </a:extLst>
          </p:cNvPr>
          <p:cNvSpPr txBox="1">
            <a:spLocks/>
          </p:cNvSpPr>
          <p:nvPr/>
        </p:nvSpPr>
        <p:spPr>
          <a:xfrm>
            <a:off x="1943746" y="1562746"/>
            <a:ext cx="7416800" cy="61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>
                <a:latin typeface="" pitchFamily="18"/>
              </a:rPr>
              <a:t>लोगों की सिर्फ दो उंगलियां थीं।</a:t>
            </a:r>
            <a:endParaRPr lang="en-US" dirty="0">
              <a:latin typeface="" pitchFamily="1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6BBB3-58FE-AC02-110C-950E0EC3DE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819946" y="1804413"/>
            <a:ext cx="3484992" cy="27675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FFBF0-B93D-5A6E-F0D3-A7BFBF16FAE4}"/>
              </a:ext>
            </a:extLst>
          </p:cNvPr>
          <p:cNvSpPr txBox="1"/>
          <p:nvPr/>
        </p:nvSpPr>
        <p:spPr>
          <a:xfrm flipH="1">
            <a:off x="1943745" y="4236440"/>
            <a:ext cx="53714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hi-IN" sz="3200" dirty="0">
                <a:latin typeface="Mangal" panose="02040503050203030202" pitchFamily="18" charset="0"/>
                <a:cs typeface="Mangal" panose="02040503050203030202" pitchFamily="18" charset="0"/>
              </a:rPr>
              <a:t>तब हम आधार 10 के बजाय आधार 2 का उपयोग करते।</a:t>
            </a:r>
            <a:endParaRPr lang="en-IN" sz="3200" dirty="0">
              <a:latin typeface="Mangal" panose="02040503050203030202" pitchFamily="18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7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E8F379-64C6-7CD6-2251-FA829851D8FD}"/>
              </a:ext>
            </a:extLst>
          </p:cNvPr>
          <p:cNvSpPr txBox="1">
            <a:spLocks/>
          </p:cNvSpPr>
          <p:nvPr/>
        </p:nvSpPr>
        <p:spPr>
          <a:xfrm>
            <a:off x="1636363" y="463388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बाइनरी नंबर सिस्टम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520D540-4EED-FF70-93EF-8769D6843D6D}"/>
              </a:ext>
            </a:extLst>
          </p:cNvPr>
          <p:cNvSpPr txBox="1">
            <a:spLocks/>
          </p:cNvSpPr>
          <p:nvPr/>
        </p:nvSpPr>
        <p:spPr>
          <a:xfrm>
            <a:off x="1331563" y="1857213"/>
            <a:ext cx="8051800" cy="9493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3600" dirty="0">
                <a:latin typeface="Calibri" panose="020F0502020204030204" pitchFamily="34" charset="0"/>
              </a:rPr>
              <a:t>वे आधार 2 के साथ एक संख्या प्रणाली का उपयोग करेंगे।</a:t>
            </a:r>
            <a:endParaRPr lang="en-US" sz="36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F74816-55E6-F1BB-168E-BE1E839DCFE9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584416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71417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37811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A1B1C"/>
                          </a:solidFill>
                          <a:effectLst/>
                          <a:latin typeface="Times New Roman" pitchFamily="18" charset="0"/>
                        </a:rPr>
                        <a:t>दशमलव में संख्या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i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A1B1C"/>
                          </a:solidFill>
                          <a:effectLst/>
                          <a:latin typeface="Times New Roman" pitchFamily="18" charset="0"/>
                        </a:rPr>
                        <a:t>बाइनरी में संख्या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72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469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111110100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06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10000000000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5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5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612972-C0B7-66FD-3894-3A449B51238F}"/>
              </a:ext>
            </a:extLst>
          </p:cNvPr>
          <p:cNvSpPr txBox="1">
            <a:spLocks/>
          </p:cNvSpPr>
          <p:nvPr/>
        </p:nvSpPr>
        <p:spPr>
          <a:xfrm>
            <a:off x="830522" y="296780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एम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 और एल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5DB8D0-1D3F-83EA-ECC8-97E6773DC8D6}"/>
              </a:ext>
            </a:extLst>
          </p:cNvPr>
          <p:cNvSpPr txBox="1">
            <a:spLocks/>
          </p:cNvSpPr>
          <p:nvPr/>
        </p:nvSpPr>
        <p:spPr>
          <a:xfrm>
            <a:off x="1297976" y="1960417"/>
            <a:ext cx="7924800" cy="45926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/>
              <a:t>एम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r>
              <a:rPr lang="en-US" dirty="0"/>
              <a:t> </a:t>
            </a:r>
            <a:r>
              <a:rPr lang="hi-IN" dirty="0">
                <a:latin typeface="" pitchFamily="18"/>
                <a:sym typeface="Wingdings"/>
              </a:rPr>
              <a:t>(सबसे महत्वपूर्ण बिट)</a:t>
            </a:r>
            <a:r>
              <a:rPr lang="en-US" dirty="0">
                <a:latin typeface="" pitchFamily="18"/>
                <a:sym typeface="Wingdings"/>
              </a:rPr>
              <a:t>  </a:t>
            </a:r>
            <a:r>
              <a:rPr lang="hi-IN" dirty="0">
                <a:latin typeface="" pitchFamily="18"/>
                <a:sym typeface="Wingdings"/>
              </a:rPr>
              <a:t>एक बाइनरी संख्या का सबसे बायां बिट। उदाहरण के लिए, 1110 का एम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एस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बी 1 है</a:t>
            </a:r>
            <a:endParaRPr lang="en-US" dirty="0">
              <a:latin typeface="" pitchFamily="18"/>
              <a:sym typeface="Wingdings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" pitchFamily="18"/>
              <a:sym typeface="Wingdings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dirty="0"/>
              <a:t>एल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r>
              <a:rPr lang="en-US" dirty="0"/>
              <a:t> </a:t>
            </a:r>
            <a:r>
              <a:rPr lang="hi-IN" dirty="0">
                <a:latin typeface="" pitchFamily="18"/>
                <a:sym typeface="Wingdings"/>
              </a:rPr>
              <a:t>(न्यूनतम महत्वपूर्ण बिट)</a:t>
            </a:r>
            <a:r>
              <a:rPr lang="en-US" dirty="0">
                <a:latin typeface="" pitchFamily="18"/>
                <a:sym typeface="Wingdings"/>
              </a:rPr>
              <a:t> </a:t>
            </a:r>
            <a:r>
              <a:rPr lang="hi-IN" dirty="0">
                <a:latin typeface="" pitchFamily="18"/>
                <a:sym typeface="Wingdings"/>
              </a:rPr>
              <a:t> एक द्विआधारी संख्या का सबसे दाहिना बिट। जैसे,</a:t>
            </a:r>
            <a:r>
              <a:rPr lang="en-US" dirty="0">
                <a:latin typeface="" pitchFamily="18"/>
                <a:sym typeface="Wingdings"/>
              </a:rPr>
              <a:t> </a:t>
            </a:r>
            <a:r>
              <a:rPr lang="hi-IN" dirty="0">
                <a:latin typeface="" pitchFamily="18"/>
                <a:sym typeface="Wingdings"/>
              </a:rPr>
              <a:t>1110 का एल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एस</a:t>
            </a:r>
            <a:r>
              <a:rPr lang="en-US" dirty="0">
                <a:latin typeface="" pitchFamily="18"/>
                <a:sym typeface="Wingdings"/>
              </a:rPr>
              <a:t>.</a:t>
            </a:r>
            <a:r>
              <a:rPr lang="hi-IN" dirty="0">
                <a:latin typeface="" pitchFamily="18"/>
                <a:sym typeface="Wingdings"/>
              </a:rPr>
              <a:t>बी 0 है</a:t>
            </a:r>
            <a:endParaRPr lang="en-US" dirty="0">
              <a:latin typeface="" pitchFamily="18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36813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2BE19E-DCD2-7119-9C42-90D82A461474}"/>
              </a:ext>
            </a:extLst>
          </p:cNvPr>
          <p:cNvSpPr txBox="1">
            <a:spLocks/>
          </p:cNvSpPr>
          <p:nvPr/>
        </p:nvSpPr>
        <p:spPr>
          <a:xfrm>
            <a:off x="830522" y="296780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एम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 और एल</a:t>
            </a:r>
            <a:r>
              <a:rPr lang="en-US" dirty="0"/>
              <a:t>.</a:t>
            </a:r>
            <a:r>
              <a:rPr lang="hi-IN" dirty="0"/>
              <a:t>एस</a:t>
            </a:r>
            <a:r>
              <a:rPr lang="en-US" dirty="0"/>
              <a:t>.</a:t>
            </a:r>
            <a:r>
              <a:rPr lang="hi-IN" dirty="0"/>
              <a:t>बी</a:t>
            </a:r>
            <a:endParaRPr lang="fr-FR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43F342-6508-42E4-6E9C-3F38320F5B88}"/>
              </a:ext>
            </a:extLst>
          </p:cNvPr>
          <p:cNvGraphicFramePr>
            <a:graphicFrameLocks noGrp="1"/>
          </p:cNvGraphicFramePr>
          <p:nvPr/>
        </p:nvGraphicFramePr>
        <p:xfrm>
          <a:off x="981867" y="2406551"/>
          <a:ext cx="1022826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422">
                  <a:extLst>
                    <a:ext uri="{9D8B030D-6E8A-4147-A177-3AD203B41FA5}">
                      <a16:colId xmlns:a16="http://schemas.microsoft.com/office/drawing/2014/main" val="3190446713"/>
                    </a:ext>
                  </a:extLst>
                </a:gridCol>
                <a:gridCol w="3409422">
                  <a:extLst>
                    <a:ext uri="{9D8B030D-6E8A-4147-A177-3AD203B41FA5}">
                      <a16:colId xmlns:a16="http://schemas.microsoft.com/office/drawing/2014/main" val="226400096"/>
                    </a:ext>
                  </a:extLst>
                </a:gridCol>
                <a:gridCol w="3409422">
                  <a:extLst>
                    <a:ext uri="{9D8B030D-6E8A-4147-A177-3AD203B41FA5}">
                      <a16:colId xmlns:a16="http://schemas.microsoft.com/office/drawing/2014/main" val="1063085006"/>
                    </a:ext>
                  </a:extLst>
                </a:gridCol>
              </a:tblGrid>
              <a:tr h="3279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23611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04074"/>
                  </a:ext>
                </a:extLst>
              </a:tr>
              <a:tr h="327983">
                <a:tc>
                  <a:txBody>
                    <a:bodyPr/>
                    <a:lstStyle/>
                    <a:p>
                      <a:r>
                        <a:rPr lang="en-US" dirty="0"/>
                        <a:t>1001001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975189"/>
                  </a:ext>
                </a:extLst>
              </a:tr>
              <a:tr h="573971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hi-IN" dirty="0"/>
                        <a:t>क्योंकि 0 प्रारंभ करना गिनती नहीं करता है</a:t>
                      </a:r>
                      <a:r>
                        <a:rPr lang="en-US" dirty="0"/>
                        <a:t>, 0010 = 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41258"/>
                  </a:ext>
                </a:extLst>
              </a:tr>
              <a:tr h="573971">
                <a:tc>
                  <a:txBody>
                    <a:bodyPr/>
                    <a:lstStyle/>
                    <a:p>
                      <a:r>
                        <a:rPr lang="en-US" dirty="0"/>
                        <a:t>0010 (</a:t>
                      </a:r>
                      <a:r>
                        <a:rPr lang="hi-IN" dirty="0"/>
                        <a:t>यदि यह दिया गया है कि संख्या 4 बिट की है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(</a:t>
                      </a:r>
                      <a:r>
                        <a:rPr lang="hi-IN" dirty="0"/>
                        <a:t>0010 के रूप में गिना जाता है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96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922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1655-9154-0824-025E-3CA1CB5F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यह प्रस्तुति किस बारे में है?
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4DC4-5586-D31C-596E-76057B5D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4321"/>
          </a:xfrm>
        </p:spPr>
        <p:txBody>
          <a:bodyPr>
            <a:normAutofit/>
          </a:bodyPr>
          <a:lstStyle/>
          <a:p>
            <a:r>
              <a:rPr lang="hi-IN" dirty="0" err="1"/>
              <a:t>बूलियन</a:t>
            </a:r>
            <a:r>
              <a:rPr lang="hi-IN" dirty="0"/>
              <a:t> </a:t>
            </a:r>
            <a:r>
              <a:rPr lang="hi-IN" dirty="0" err="1"/>
              <a:t>बीजगणित</a:t>
            </a:r>
            <a:r>
              <a:rPr lang="en-IN" dirty="0"/>
              <a:t> (</a:t>
            </a:r>
            <a:r>
              <a:rPr lang="en-IN" dirty="0">
                <a:solidFill>
                  <a:srgbClr val="C00000"/>
                </a:solidFill>
              </a:rPr>
              <a:t>Boolean Algebra</a:t>
            </a:r>
            <a:r>
              <a:rPr lang="en-IN" dirty="0"/>
              <a:t>)			</a:t>
            </a:r>
          </a:p>
          <a:p>
            <a:pPr lvl="1"/>
            <a:r>
              <a:rPr lang="en-IN" dirty="0"/>
              <a:t> </a:t>
            </a:r>
            <a:r>
              <a:rPr lang="hi-IN" dirty="0"/>
              <a:t>तार्किक संचालन</a:t>
            </a:r>
            <a:r>
              <a:rPr lang="en-IN" sz="2400" dirty="0"/>
              <a:t> (</a:t>
            </a:r>
            <a:r>
              <a:rPr lang="en-IN" sz="2400" dirty="0">
                <a:solidFill>
                  <a:srgbClr val="C00000"/>
                </a:solidFill>
              </a:rPr>
              <a:t>Logical operations</a:t>
            </a:r>
            <a:r>
              <a:rPr lang="en-IN" sz="2400" dirty="0"/>
              <a:t>)</a:t>
            </a:r>
          </a:p>
          <a:p>
            <a:pPr lvl="1"/>
            <a:r>
              <a:rPr lang="en-IN" dirty="0"/>
              <a:t> </a:t>
            </a:r>
            <a:r>
              <a:rPr lang="hi-IN" sz="2400" dirty="0" err="1"/>
              <a:t>डी</a:t>
            </a:r>
            <a:r>
              <a:rPr lang="hi-IN" sz="2400" dirty="0"/>
              <a:t> </a:t>
            </a:r>
            <a:r>
              <a:rPr lang="hi-IN" sz="2400" dirty="0" err="1"/>
              <a:t>मॉर्गन</a:t>
            </a:r>
            <a:r>
              <a:rPr lang="hi-IN" sz="2400" dirty="0"/>
              <a:t> के नियम</a:t>
            </a:r>
            <a:endParaRPr lang="en-IN" sz="2400" dirty="0"/>
          </a:p>
          <a:p>
            <a:pPr lvl="1"/>
            <a:r>
              <a:rPr lang="en-IN" dirty="0"/>
              <a:t> </a:t>
            </a:r>
            <a:r>
              <a:rPr lang="hi-IN" dirty="0"/>
              <a:t>सर्वसम्मति </a:t>
            </a:r>
            <a:r>
              <a:rPr lang="hi-IN" dirty="0" err="1"/>
              <a:t>प्रमेय</a:t>
            </a:r>
            <a:r>
              <a:rPr lang="en-IN" dirty="0"/>
              <a:t> (</a:t>
            </a:r>
            <a:r>
              <a:rPr lang="en-IN" dirty="0">
                <a:solidFill>
                  <a:srgbClr val="C00000"/>
                </a:solidFill>
              </a:rPr>
              <a:t>Consensus theorem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517C0-15DB-9A04-4AD0-95ECE932D774}"/>
              </a:ext>
            </a:extLst>
          </p:cNvPr>
          <p:cNvSpPr txBox="1"/>
          <p:nvPr/>
        </p:nvSpPr>
        <p:spPr>
          <a:xfrm>
            <a:off x="838200" y="3429000"/>
            <a:ext cx="10515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i-IN" sz="2800" dirty="0"/>
              <a:t>धनात्मक </a:t>
            </a:r>
            <a:r>
              <a:rPr lang="hi-IN" sz="2800" dirty="0" err="1"/>
              <a:t>पूर्णांक</a:t>
            </a:r>
            <a:r>
              <a:rPr lang="en-IN" sz="2800" dirty="0"/>
              <a:t> (</a:t>
            </a:r>
            <a:r>
              <a:rPr lang="en-IN" sz="2800" dirty="0">
                <a:solidFill>
                  <a:srgbClr val="C00000"/>
                </a:solidFill>
              </a:rPr>
              <a:t>Positive integers</a:t>
            </a:r>
            <a:r>
              <a:rPr lang="en-IN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/>
              <a:t>प्राचीन </a:t>
            </a:r>
            <a:r>
              <a:rPr lang="hi-IN" sz="2400" dirty="0" err="1"/>
              <a:t>रोमन</a:t>
            </a:r>
            <a:r>
              <a:rPr lang="hi-IN" sz="2400" dirty="0"/>
              <a:t> और भारतीय संख्या प्रणाली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/>
              <a:t>विभिन्न आधारों में संख्या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 err="1"/>
              <a:t>बाइनरी</a:t>
            </a:r>
            <a:r>
              <a:rPr lang="hi-IN" sz="2400" dirty="0"/>
              <a:t> संख्या प्रणाली</a:t>
            </a:r>
            <a:endParaRPr lang="en-I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i-IN" sz="2400" dirty="0" err="1"/>
              <a:t>हेक्साडेसिमल</a:t>
            </a:r>
            <a:r>
              <a:rPr lang="hi-IN" sz="2400" dirty="0"/>
              <a:t> और </a:t>
            </a:r>
            <a:r>
              <a:rPr lang="hi-IN" sz="2400" dirty="0" err="1"/>
              <a:t>ऑक्टल</a:t>
            </a:r>
            <a:r>
              <a:rPr lang="hi-IN" sz="2400" dirty="0"/>
              <a:t> नंबर </a:t>
            </a:r>
            <a:r>
              <a:rPr lang="hi-IN" sz="2400" dirty="0" err="1"/>
              <a:t>सिस्टम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08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6CD17D-662E-23CA-FD0A-31EBC5BFE095}"/>
              </a:ext>
            </a:extLst>
          </p:cNvPr>
          <p:cNvSpPr txBox="1">
            <a:spLocks/>
          </p:cNvSpPr>
          <p:nvPr/>
        </p:nvSpPr>
        <p:spPr>
          <a:xfrm>
            <a:off x="1737101" y="586352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हेक्साडेसिमल और ऑक्टल नंबर</a:t>
            </a:r>
            <a:endParaRPr lang="fr-F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5C3C77-1EB3-ABFC-1250-DC417CB14C01}"/>
              </a:ext>
            </a:extLst>
          </p:cNvPr>
          <p:cNvGraphicFramePr>
            <a:graphicFrameLocks noGrp="1"/>
          </p:cNvGraphicFramePr>
          <p:nvPr/>
        </p:nvGraphicFramePr>
        <p:xfrm>
          <a:off x="1681060" y="2777875"/>
          <a:ext cx="8829880" cy="2605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470">
                  <a:extLst>
                    <a:ext uri="{9D8B030D-6E8A-4147-A177-3AD203B41FA5}">
                      <a16:colId xmlns:a16="http://schemas.microsoft.com/office/drawing/2014/main" val="3158927258"/>
                    </a:ext>
                  </a:extLst>
                </a:gridCol>
                <a:gridCol w="2207470">
                  <a:extLst>
                    <a:ext uri="{9D8B030D-6E8A-4147-A177-3AD203B41FA5}">
                      <a16:colId xmlns:a16="http://schemas.microsoft.com/office/drawing/2014/main" val="434476731"/>
                    </a:ext>
                  </a:extLst>
                </a:gridCol>
                <a:gridCol w="2207470">
                  <a:extLst>
                    <a:ext uri="{9D8B030D-6E8A-4147-A177-3AD203B41FA5}">
                      <a16:colId xmlns:a16="http://schemas.microsoft.com/office/drawing/2014/main" val="4283134103"/>
                    </a:ext>
                  </a:extLst>
                </a:gridCol>
                <a:gridCol w="2207470">
                  <a:extLst>
                    <a:ext uri="{9D8B030D-6E8A-4147-A177-3AD203B41FA5}">
                      <a16:colId xmlns:a16="http://schemas.microsoft.com/office/drawing/2014/main" val="3892761392"/>
                    </a:ext>
                  </a:extLst>
                </a:gridCol>
              </a:tblGrid>
              <a:tr h="830137">
                <a:tc>
                  <a:txBody>
                    <a:bodyPr/>
                    <a:lstStyle/>
                    <a:p>
                      <a:r>
                        <a:rPr lang="en-US" sz="2800" dirty="0"/>
                        <a:t>Binary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Decimal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Octal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Hexa-Decimal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068394"/>
                  </a:ext>
                </a:extLst>
              </a:tr>
              <a:tr h="830137">
                <a:tc>
                  <a:txBody>
                    <a:bodyPr/>
                    <a:lstStyle/>
                    <a:p>
                      <a:r>
                        <a:rPr lang="en-US" dirty="0"/>
                        <a:t>Base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957222"/>
                  </a:ext>
                </a:extLst>
              </a:tr>
              <a:tr h="830137">
                <a:tc>
                  <a:txBody>
                    <a:bodyPr/>
                    <a:lstStyle/>
                    <a:p>
                      <a:r>
                        <a:rPr lang="en-US" dirty="0"/>
                        <a:t>(0, 1)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(0, 1, 2, 3, 4, 5, 6, 7, 8, 9)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(0, 1, 2, 3, 4, 5, 6, 7)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(0, 1, 2, 3, 4, 5, 6, 7, 8, 9, A, B, C, D, E, F)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688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6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B36857-31DC-D890-5B42-88D2A187B369}"/>
              </a:ext>
            </a:extLst>
          </p:cNvPr>
          <p:cNvSpPr txBox="1">
            <a:spLocks/>
          </p:cNvSpPr>
          <p:nvPr/>
        </p:nvSpPr>
        <p:spPr>
          <a:xfrm>
            <a:off x="1737101" y="586352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Font typeface="StarSymbol"/>
              <a:buNone/>
            </a:pPr>
            <a:r>
              <a:rPr lang="hi-IN" dirty="0"/>
              <a:t>हेक्साडेसिमल और ऑक्टल नंबर</a:t>
            </a:r>
            <a:endParaRPr lang="fr-FR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0524310-284D-4B20-1212-4DEB1F2B1DAF}"/>
              </a:ext>
            </a:extLst>
          </p:cNvPr>
          <p:cNvSpPr txBox="1">
            <a:spLocks/>
          </p:cNvSpPr>
          <p:nvPr/>
        </p:nvSpPr>
        <p:spPr>
          <a:xfrm>
            <a:off x="1737101" y="2303153"/>
            <a:ext cx="7416800" cy="34830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हेक्साडेसिमल संख्या</a:t>
            </a:r>
            <a:r>
              <a:rPr lang="en-US" sz="2800" dirty="0">
                <a:latin typeface="Calibri" panose="020F0502020204030204" pitchFamily="34" charset="0"/>
              </a:rPr>
              <a:t> 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000" dirty="0">
                <a:latin typeface="Calibri" panose="020F0502020204030204" pitchFamily="34" charset="0"/>
              </a:rPr>
              <a:t>आधार 16 नंबर</a:t>
            </a:r>
            <a:r>
              <a:rPr lang="en-US" sz="2000" dirty="0">
                <a:latin typeface="Calibri" panose="020F0502020204030204" pitchFamily="34" charset="0"/>
              </a:rPr>
              <a:t> – 0,1,2,3,4,5,6,7,8,9,A,B,C,D,E,F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Ox </a:t>
            </a:r>
            <a:r>
              <a:rPr lang="hi-IN" sz="2000" dirty="0">
                <a:latin typeface="Calibri" panose="020F0502020204030204" pitchFamily="34" charset="0"/>
              </a:rPr>
              <a:t>से प्रारंभ करें</a:t>
            </a:r>
            <a:endParaRPr lang="en-US" sz="20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000" dirty="0"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hi-IN" sz="2800" dirty="0">
                <a:latin typeface="Calibri" panose="020F0502020204030204" pitchFamily="34" charset="0"/>
              </a:rPr>
              <a:t>ऑक्टल नंबर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hi-IN" sz="2000" dirty="0">
                <a:latin typeface="Calibri" panose="020F0502020204030204" pitchFamily="34" charset="0"/>
              </a:rPr>
              <a:t>आधार </a:t>
            </a:r>
            <a:r>
              <a:rPr lang="en-US" sz="2000" dirty="0">
                <a:latin typeface="Calibri" panose="020F0502020204030204" pitchFamily="34" charset="0"/>
              </a:rPr>
              <a:t>8</a:t>
            </a:r>
            <a:r>
              <a:rPr lang="hi-IN" sz="2000" dirty="0">
                <a:latin typeface="Calibri" panose="020F0502020204030204" pitchFamily="34" charset="0"/>
              </a:rPr>
              <a:t> नंबर</a:t>
            </a:r>
            <a:r>
              <a:rPr lang="en-US" sz="2000" dirty="0">
                <a:latin typeface="Calibri" panose="020F0502020204030204" pitchFamily="34" charset="0"/>
              </a:rPr>
              <a:t> – 0,1,2,3,4,5,6,7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O</a:t>
            </a:r>
            <a:r>
              <a:rPr lang="hi-IN" sz="2000" dirty="0">
                <a:latin typeface="Calibri" panose="020F0502020204030204" pitchFamily="34" charset="0"/>
              </a:rPr>
              <a:t> से शुरू करें</a:t>
            </a:r>
            <a:endParaRPr lang="en-US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9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AAE223-8CF9-95EC-0992-88D40C7FA522}"/>
              </a:ext>
            </a:extLst>
          </p:cNvPr>
          <p:cNvSpPr txBox="1">
            <a:spLocks/>
          </p:cNvSpPr>
          <p:nvPr/>
        </p:nvSpPr>
        <p:spPr>
          <a:xfrm>
            <a:off x="2139960" y="312045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hi-IN" dirty="0">
                <a:solidFill>
                  <a:schemeClr val="tx1"/>
                </a:solidFill>
              </a:rPr>
              <a:t>उदाहरण</a:t>
            </a:r>
            <a:endParaRPr lang="fr-F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48995-56C1-F998-C11F-6995D4607314}"/>
                  </a:ext>
                </a:extLst>
              </p:cNvPr>
              <p:cNvSpPr txBox="1"/>
              <p:nvPr/>
            </p:nvSpPr>
            <p:spPr>
              <a:xfrm>
                <a:off x="2030307" y="1453466"/>
                <a:ext cx="7435625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110010111 को ऑक्टल स्वरूप में कनवर्ट करें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101</m:t>
                        </m:r>
                      </m:e>
                    </m:groupChr>
                  </m:oMath>
                </a14:m>
                <a:r>
                  <a:rPr lang="en-US" sz="2000" dirty="0"/>
                  <a:t> = 0625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548995-56C1-F998-C11F-6995D4607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307" y="1453466"/>
                <a:ext cx="7435625" cy="461473"/>
              </a:xfrm>
              <a:prstGeom prst="rect">
                <a:avLst/>
              </a:prstGeom>
              <a:blipFill>
                <a:blip r:embed="rId2"/>
                <a:stretch>
                  <a:fillRect l="-820" t="-5263" r="-4754" b="-486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ADD0C-8620-3ABE-B97C-529AC4A90EF0}"/>
                  </a:ext>
                </a:extLst>
              </p:cNvPr>
              <p:cNvSpPr txBox="1"/>
              <p:nvPr/>
            </p:nvSpPr>
            <p:spPr>
              <a:xfrm>
                <a:off x="1911970" y="2786863"/>
                <a:ext cx="8174610" cy="459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110100111010</a:t>
                </a:r>
                <a:r>
                  <a:rPr lang="en-US" sz="2000" dirty="0"/>
                  <a:t> </a:t>
                </a:r>
                <a:r>
                  <a:rPr lang="hi-IN" sz="2000" dirty="0"/>
                  <a:t>को</a:t>
                </a:r>
                <a:r>
                  <a:rPr lang="en-US" sz="2000" dirty="0"/>
                  <a:t>  </a:t>
                </a:r>
                <a:r>
                  <a:rPr lang="hi-IN" sz="2000" dirty="0"/>
                  <a:t>हेक्स स्वरूप में कनवर्ट करें</a:t>
                </a:r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1101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0011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1010</m:t>
                        </m:r>
                      </m:e>
                    </m:groupChr>
                  </m:oMath>
                </a14:m>
                <a:r>
                  <a:rPr lang="en-US" sz="2000" dirty="0"/>
                  <a:t> = 0xD3A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9ADD0C-8620-3ABE-B97C-529AC4A90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70" y="2786863"/>
                <a:ext cx="8174610" cy="459293"/>
              </a:xfrm>
              <a:prstGeom prst="rect">
                <a:avLst/>
              </a:prstGeom>
              <a:blipFill>
                <a:blip r:embed="rId3"/>
                <a:stretch>
                  <a:fillRect l="-820" t="-5263" b="-13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593B5-BCBB-40B5-2D76-765389498C2F}"/>
                  </a:ext>
                </a:extLst>
              </p:cNvPr>
              <p:cNvSpPr txBox="1"/>
              <p:nvPr/>
            </p:nvSpPr>
            <p:spPr>
              <a:xfrm>
                <a:off x="1929603" y="3452070"/>
                <a:ext cx="8156977" cy="459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111000101111 को हेक्स स्वरूप में कनवर्ट करें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0010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</m:groupChr>
                  </m:oMath>
                </a14:m>
                <a:r>
                  <a:rPr lang="en-US" sz="2000" dirty="0"/>
                  <a:t> = 0xE2F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7593B5-BCBB-40B5-2D76-76538949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603" y="3452070"/>
                <a:ext cx="8156977" cy="459293"/>
              </a:xfrm>
              <a:prstGeom prst="rect">
                <a:avLst/>
              </a:prstGeom>
              <a:blipFill>
                <a:blip r:embed="rId4"/>
                <a:stretch>
                  <a:fillRect l="-822" t="-5263" b="-13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D9302-CD41-95CB-4C93-FEBCEF63943A}"/>
                  </a:ext>
                </a:extLst>
              </p:cNvPr>
              <p:cNvSpPr txBox="1"/>
              <p:nvPr/>
            </p:nvSpPr>
            <p:spPr>
              <a:xfrm>
                <a:off x="1718520" y="2119476"/>
                <a:ext cx="8368060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i-IN" sz="2000" dirty="0"/>
                  <a:t>110100111010 को ऑक्टल स्वरूप में कनवर्ट करें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</m:t>
                        </m:r>
                      </m:e>
                    </m:groupChr>
                    <m:groupChr>
                      <m:groupChrPr>
                        <m:chr m:val="⏟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010</m:t>
                        </m:r>
                      </m:e>
                    </m:groupChr>
                  </m:oMath>
                </a14:m>
                <a:r>
                  <a:rPr lang="en-US" sz="2000" dirty="0"/>
                  <a:t> = 06472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D9302-CD41-95CB-4C93-FEBCEF639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520" y="2119476"/>
                <a:ext cx="8368060" cy="461473"/>
              </a:xfrm>
              <a:prstGeom prst="rect">
                <a:avLst/>
              </a:prstGeom>
              <a:blipFill>
                <a:blip r:embed="rId5"/>
                <a:stretch>
                  <a:fillRect l="-801" t="-6667" r="-3132" b="-5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9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1B2A-F6C2-B73B-7B89-6BFE995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कंप्यूटर कौन सी भाषा समझता है?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0E984-6D1A-CB1A-851F-28F92D81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i-IN" dirty="0"/>
              <a:t>एक कंप्यूटर </a:t>
            </a:r>
            <a:r>
              <a:rPr lang="hi-IN" dirty="0">
                <a:solidFill>
                  <a:srgbClr val="C00000"/>
                </a:solidFill>
              </a:rPr>
              <a:t>प्राकृतिक मानव </a:t>
            </a:r>
            <a:r>
              <a:rPr lang="hi-IN" dirty="0"/>
              <a:t>भाषाओं या </a:t>
            </a:r>
            <a:r>
              <a:rPr lang="hi-IN" dirty="0" err="1">
                <a:solidFill>
                  <a:srgbClr val="C00000"/>
                </a:solidFill>
              </a:rPr>
              <a:t>प्रोग्रामिंग</a:t>
            </a:r>
            <a:r>
              <a:rPr lang="hi-IN" dirty="0"/>
              <a:t> भाषाओं को नहीं समझता है।</a:t>
            </a:r>
            <a:endParaRPr lang="en-IN" dirty="0"/>
          </a:p>
          <a:p>
            <a:r>
              <a:rPr lang="hi-IN" dirty="0"/>
              <a:t>वे केवल </a:t>
            </a:r>
            <a:r>
              <a:rPr lang="hi-IN" dirty="0" err="1">
                <a:solidFill>
                  <a:srgbClr val="C00000"/>
                </a:solidFill>
              </a:rPr>
              <a:t>बिट्स</a:t>
            </a:r>
            <a:r>
              <a:rPr lang="hi-IN" dirty="0"/>
              <a:t> की भाषा समझते हैं।</a:t>
            </a:r>
            <a:endParaRPr lang="en-IN" dirty="0"/>
          </a:p>
          <a:p>
            <a:r>
              <a:rPr lang="hi-IN" dirty="0"/>
              <a:t>एक </a:t>
            </a:r>
            <a:r>
              <a:rPr lang="hi-IN" dirty="0" err="1">
                <a:solidFill>
                  <a:srgbClr val="C00000"/>
                </a:solidFill>
              </a:rPr>
              <a:t>कंपाइलर</a:t>
            </a:r>
            <a:r>
              <a:rPr lang="hi-IN" dirty="0"/>
              <a:t> मानव पठनीय भाषा को कंप्यूटर समझने योग्य भाषा में परिवर्तित करता है।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069CA-C99F-22AF-EF6D-3365F280CBC8}"/>
              </a:ext>
            </a:extLst>
          </p:cNvPr>
          <p:cNvSpPr/>
          <p:nvPr/>
        </p:nvSpPr>
        <p:spPr>
          <a:xfrm>
            <a:off x="2956633" y="4003040"/>
            <a:ext cx="1393795" cy="65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बिट्स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835D2D-ADAA-1F70-338A-0F5588E6B54C}"/>
              </a:ext>
            </a:extLst>
          </p:cNvPr>
          <p:cNvSpPr/>
          <p:nvPr/>
        </p:nvSpPr>
        <p:spPr>
          <a:xfrm>
            <a:off x="5753466" y="4003040"/>
            <a:ext cx="1393795" cy="65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कोई एक</a:t>
            </a:r>
            <a:r>
              <a:rPr lang="en-IN" dirty="0"/>
              <a:t>:0/1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DF70AB-AB8F-A8C3-292C-1BB0F5E304CE}"/>
              </a:ext>
            </a:extLst>
          </p:cNvPr>
          <p:cNvSpPr/>
          <p:nvPr/>
        </p:nvSpPr>
        <p:spPr>
          <a:xfrm>
            <a:off x="2956633" y="4717683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बाइट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CD2DDC-E263-7586-AA60-D71BA1FB9531}"/>
              </a:ext>
            </a:extLst>
          </p:cNvPr>
          <p:cNvSpPr/>
          <p:nvPr/>
        </p:nvSpPr>
        <p:spPr>
          <a:xfrm>
            <a:off x="5753467" y="4717682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 </a:t>
            </a:r>
            <a:r>
              <a:rPr lang="hi-IN" dirty="0" err="1"/>
              <a:t>बिट्स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6A590-DA30-34CE-1625-414B79BF884B}"/>
              </a:ext>
            </a:extLst>
          </p:cNvPr>
          <p:cNvSpPr/>
          <p:nvPr/>
        </p:nvSpPr>
        <p:spPr>
          <a:xfrm>
            <a:off x="2956633" y="5238682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शब्द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AE80E1-86A4-9035-5E0F-A41BF75133DC}"/>
              </a:ext>
            </a:extLst>
          </p:cNvPr>
          <p:cNvSpPr/>
          <p:nvPr/>
        </p:nvSpPr>
        <p:spPr>
          <a:xfrm>
            <a:off x="5753466" y="5238682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 </a:t>
            </a:r>
            <a:r>
              <a:rPr lang="hi-IN" dirty="0" err="1"/>
              <a:t>बाइट्स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80A20E-A7E8-B339-B159-ABC1F39128FC}"/>
              </a:ext>
            </a:extLst>
          </p:cNvPr>
          <p:cNvSpPr/>
          <p:nvPr/>
        </p:nvSpPr>
        <p:spPr>
          <a:xfrm>
            <a:off x="2965232" y="5742346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किलोबाइट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4D4636-8954-704E-92B3-CBD398A3B8E1}"/>
              </a:ext>
            </a:extLst>
          </p:cNvPr>
          <p:cNvSpPr/>
          <p:nvPr/>
        </p:nvSpPr>
        <p:spPr>
          <a:xfrm>
            <a:off x="2965232" y="6263345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 err="1"/>
              <a:t>मेगाबाइट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AEA5F4-D0D2-AA33-C22A-21A91A18E7A4}"/>
              </a:ext>
            </a:extLst>
          </p:cNvPr>
          <p:cNvSpPr/>
          <p:nvPr/>
        </p:nvSpPr>
        <p:spPr>
          <a:xfrm>
            <a:off x="5765721" y="5741490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1024 </a:t>
            </a:r>
            <a:r>
              <a:rPr lang="hi-IN" dirty="0" err="1"/>
              <a:t>बाइट्स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C09436A-DA23-97E5-CE51-A144376B9B7B}"/>
              </a:ext>
            </a:extLst>
          </p:cNvPr>
          <p:cNvSpPr/>
          <p:nvPr/>
        </p:nvSpPr>
        <p:spPr>
          <a:xfrm>
            <a:off x="5765721" y="6263345"/>
            <a:ext cx="1393795" cy="463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~10^6 </a:t>
            </a:r>
            <a:r>
              <a:rPr lang="hi-IN" dirty="0" err="1"/>
              <a:t>बाइट्स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261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4771-8C88-9604-A6A4-77F38D67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9518-09BC-794C-EAB4-059599B94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181"/>
            <a:ext cx="10515600" cy="4351338"/>
          </a:xfrm>
        </p:spPr>
        <p:txBody>
          <a:bodyPr/>
          <a:lstStyle/>
          <a:p>
            <a:r>
              <a:rPr lang="hi-IN" dirty="0" err="1"/>
              <a:t>बिट्स</a:t>
            </a:r>
            <a:r>
              <a:rPr lang="hi-IN" dirty="0"/>
              <a:t>: </a:t>
            </a:r>
            <a:r>
              <a:rPr lang="hi-IN" dirty="0" err="1"/>
              <a:t>बूलियन</a:t>
            </a:r>
            <a:r>
              <a:rPr lang="hi-IN" dirty="0"/>
              <a:t> चर</a:t>
            </a:r>
            <a:endParaRPr lang="en-IN" dirty="0"/>
          </a:p>
          <a:p>
            <a:r>
              <a:rPr lang="hi-IN" dirty="0"/>
              <a:t>सत्य तालिका</a:t>
            </a:r>
            <a:r>
              <a:rPr lang="en-IN" dirty="0"/>
              <a:t> (</a:t>
            </a:r>
            <a:r>
              <a:rPr lang="en-IN" dirty="0">
                <a:solidFill>
                  <a:srgbClr val="C00000"/>
                </a:solidFill>
              </a:rPr>
              <a:t>Truth table</a:t>
            </a:r>
            <a:r>
              <a:rPr lang="en-IN" dirty="0"/>
              <a:t>): </a:t>
            </a:r>
            <a:r>
              <a:rPr lang="hi-IN" dirty="0"/>
              <a:t>एक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तालिका जिसमें</a:t>
            </a:r>
            <a:r>
              <a:rPr lang="en-IN" dirty="0"/>
              <a:t> </a:t>
            </a:r>
            <a:r>
              <a:rPr lang="hi-IN" dirty="0" err="1"/>
              <a:t>फ़ंक्शन</a:t>
            </a:r>
            <a:r>
              <a:rPr lang="hi-IN" dirty="0"/>
              <a:t> के </a:t>
            </a:r>
            <a:r>
              <a:rPr lang="hi-IN" dirty="0" err="1"/>
              <a:t>आउटपुट</a:t>
            </a:r>
            <a:r>
              <a:rPr lang="hi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मान, </a:t>
            </a:r>
            <a:r>
              <a:rPr lang="hi-IN" dirty="0" err="1"/>
              <a:t>इनपुट</a:t>
            </a:r>
            <a:r>
              <a:rPr lang="en-IN" dirty="0"/>
              <a:t> </a:t>
            </a:r>
            <a:r>
              <a:rPr lang="hi-IN" dirty="0"/>
              <a:t>चर के प्रत्येक संभावित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संयोजनों</a:t>
            </a:r>
            <a:r>
              <a:rPr lang="en-IN" dirty="0"/>
              <a:t> </a:t>
            </a:r>
            <a:r>
              <a:rPr lang="hi-IN" dirty="0"/>
              <a:t>के लिए</a:t>
            </a:r>
            <a:r>
              <a:rPr lang="en-IN" dirty="0"/>
              <a:t> </a:t>
            </a:r>
            <a:r>
              <a:rPr lang="hi-IN" dirty="0"/>
              <a:t>हो।</a:t>
            </a:r>
            <a:endParaRPr lang="en-IN" dirty="0"/>
          </a:p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+</a:t>
            </a:r>
            <a:r>
              <a:rPr lang="en-IN" dirty="0"/>
              <a:t> B : A </a:t>
            </a:r>
            <a:r>
              <a:rPr lang="hi-IN" dirty="0"/>
              <a:t>नहीं तो</a:t>
            </a:r>
            <a:r>
              <a:rPr lang="en-IN" dirty="0"/>
              <a:t> B (</a:t>
            </a:r>
            <a:r>
              <a:rPr lang="en-IN" dirty="0">
                <a:solidFill>
                  <a:srgbClr val="C00000"/>
                </a:solidFill>
              </a:rPr>
              <a:t>OR</a:t>
            </a:r>
            <a:r>
              <a:rPr lang="en-IN" dirty="0"/>
              <a:t>)</a:t>
            </a:r>
          </a:p>
          <a:p>
            <a:r>
              <a:rPr lang="en-IN" dirty="0"/>
              <a:t>A</a:t>
            </a:r>
            <a:r>
              <a:rPr lang="en-IN" dirty="0">
                <a:solidFill>
                  <a:srgbClr val="C00000"/>
                </a:solidFill>
              </a:rPr>
              <a:t>.</a:t>
            </a:r>
            <a:r>
              <a:rPr lang="en-IN" dirty="0"/>
              <a:t>B : A </a:t>
            </a:r>
            <a:r>
              <a:rPr lang="hi-IN" dirty="0"/>
              <a:t>और</a:t>
            </a:r>
            <a:r>
              <a:rPr lang="en-IN" dirty="0"/>
              <a:t> B  (</a:t>
            </a:r>
            <a:r>
              <a:rPr lang="en-IN" dirty="0">
                <a:solidFill>
                  <a:srgbClr val="C00000"/>
                </a:solidFill>
              </a:rPr>
              <a:t>AND</a:t>
            </a:r>
            <a:r>
              <a:rPr lang="en-IN" dirty="0"/>
              <a:t>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665172-D5AA-79F2-CDA7-978999E10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29506"/>
              </p:ext>
            </p:extLst>
          </p:nvPr>
        </p:nvGraphicFramePr>
        <p:xfrm>
          <a:off x="6676008" y="1825625"/>
          <a:ext cx="390617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58">
                  <a:extLst>
                    <a:ext uri="{9D8B030D-6E8A-4147-A177-3AD203B41FA5}">
                      <a16:colId xmlns:a16="http://schemas.microsoft.com/office/drawing/2014/main" val="331497836"/>
                    </a:ext>
                  </a:extLst>
                </a:gridCol>
                <a:gridCol w="1266234">
                  <a:extLst>
                    <a:ext uri="{9D8B030D-6E8A-4147-A177-3AD203B41FA5}">
                      <a16:colId xmlns:a16="http://schemas.microsoft.com/office/drawing/2014/main" val="3502342151"/>
                    </a:ext>
                  </a:extLst>
                </a:gridCol>
                <a:gridCol w="1337883">
                  <a:extLst>
                    <a:ext uri="{9D8B030D-6E8A-4147-A177-3AD203B41FA5}">
                      <a16:colId xmlns:a16="http://schemas.microsoft.com/office/drawing/2014/main" val="3632745882"/>
                    </a:ext>
                  </a:extLst>
                </a:gridCol>
              </a:tblGrid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72874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41841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1581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07150"/>
                  </a:ext>
                </a:extLst>
              </a:tr>
              <a:tr h="34508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50832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30C03A0-010D-C8AD-03CA-1B68ADDF8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84975"/>
              </p:ext>
            </p:extLst>
          </p:nvPr>
        </p:nvGraphicFramePr>
        <p:xfrm>
          <a:off x="6676008" y="3941686"/>
          <a:ext cx="390617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2059">
                  <a:extLst>
                    <a:ext uri="{9D8B030D-6E8A-4147-A177-3AD203B41FA5}">
                      <a16:colId xmlns:a16="http://schemas.microsoft.com/office/drawing/2014/main" val="1677468672"/>
                    </a:ext>
                  </a:extLst>
                </a:gridCol>
                <a:gridCol w="1302059">
                  <a:extLst>
                    <a:ext uri="{9D8B030D-6E8A-4147-A177-3AD203B41FA5}">
                      <a16:colId xmlns:a16="http://schemas.microsoft.com/office/drawing/2014/main" val="3086130830"/>
                    </a:ext>
                  </a:extLst>
                </a:gridCol>
                <a:gridCol w="1302059">
                  <a:extLst>
                    <a:ext uri="{9D8B030D-6E8A-4147-A177-3AD203B41FA5}">
                      <a16:colId xmlns:a16="http://schemas.microsoft.com/office/drawing/2014/main" val="3789351347"/>
                    </a:ext>
                  </a:extLst>
                </a:gridCol>
              </a:tblGrid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39516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74889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94402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88673"/>
                  </a:ext>
                </a:extLst>
              </a:tr>
              <a:tr h="3160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81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325C-DBEE-B6E3-D50A-F22A334A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B69E5-CBF5-ABD7-D1BC-A2AC3759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rgbClr val="C00000"/>
                </a:solidFill>
              </a:rPr>
              <a:t>NAND</a:t>
            </a:r>
            <a:r>
              <a:rPr lang="en-IN" dirty="0"/>
              <a:t> </a:t>
            </a:r>
            <a:r>
              <a:rPr lang="hi-IN" dirty="0"/>
              <a:t>और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NOR</a:t>
            </a:r>
            <a:r>
              <a:rPr lang="en-IN" dirty="0"/>
              <a:t> </a:t>
            </a:r>
            <a:r>
              <a:rPr lang="hi-IN" dirty="0"/>
              <a:t>संचालन</a:t>
            </a:r>
            <a:endParaRPr lang="en-IN" dirty="0"/>
          </a:p>
          <a:p>
            <a:r>
              <a:rPr lang="hi-IN" dirty="0" err="1">
                <a:solidFill>
                  <a:srgbClr val="C00000"/>
                </a:solidFill>
              </a:rPr>
              <a:t>बूलियन</a:t>
            </a:r>
            <a:r>
              <a:rPr lang="hi-IN" dirty="0">
                <a:solidFill>
                  <a:srgbClr val="C00000"/>
                </a:solidFill>
              </a:rPr>
              <a:t> </a:t>
            </a:r>
            <a:r>
              <a:rPr lang="hi-IN" dirty="0" err="1">
                <a:solidFill>
                  <a:srgbClr val="C00000"/>
                </a:solidFill>
              </a:rPr>
              <a:t>फ़ंक्शन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: </a:t>
            </a:r>
            <a:r>
              <a:rPr lang="hi-IN" dirty="0"/>
              <a:t>एक </a:t>
            </a:r>
            <a:r>
              <a:rPr lang="hi-IN" dirty="0" err="1"/>
              <a:t>फ़ंक्शन</a:t>
            </a:r>
            <a:r>
              <a:rPr lang="hi-IN" dirty="0"/>
              <a:t> जो </a:t>
            </a:r>
            <a:r>
              <a:rPr lang="en-IN" b="1" dirty="0"/>
              <a:t>n</a:t>
            </a:r>
            <a:r>
              <a:rPr lang="hi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b="1" dirty="0"/>
              <a:t>चर</a:t>
            </a:r>
            <a:r>
              <a:rPr lang="hi-IN" dirty="0"/>
              <a:t> के कुल </a:t>
            </a:r>
            <a:r>
              <a:rPr lang="hi-IN" dirty="0">
                <a:solidFill>
                  <a:srgbClr val="C00000"/>
                </a:solidFill>
              </a:rPr>
              <a:t>2^</a:t>
            </a:r>
            <a:r>
              <a:rPr lang="en-IN" dirty="0">
                <a:solidFill>
                  <a:srgbClr val="C00000"/>
                </a:solidFill>
              </a:rPr>
              <a:t>n</a:t>
            </a:r>
            <a:r>
              <a:rPr lang="hi-IN" dirty="0">
                <a:solidFill>
                  <a:srgbClr val="C00000"/>
                </a:solidFill>
              </a:rPr>
              <a:t> </a:t>
            </a:r>
            <a:r>
              <a:rPr lang="hi-IN" dirty="0"/>
              <a:t>संयोजनों के लिए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आउटपुट</a:t>
            </a:r>
            <a:r>
              <a:rPr lang="hi-IN" dirty="0"/>
              <a:t> मान देता है।</a:t>
            </a:r>
            <a:r>
              <a:rPr lang="en-IN" dirty="0"/>
              <a:t> </a:t>
            </a:r>
            <a:r>
              <a:rPr lang="hi-IN" dirty="0"/>
              <a:t>सभी मान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सेट</a:t>
            </a:r>
            <a:r>
              <a:rPr lang="hi-IN" dirty="0"/>
              <a:t> {0,1} से आते हैं।</a:t>
            </a:r>
            <a:r>
              <a:rPr lang="en-IN" dirty="0"/>
              <a:t> </a:t>
            </a:r>
            <a:r>
              <a:rPr lang="hi-IN" dirty="0"/>
              <a:t>कुल </a:t>
            </a:r>
            <a:r>
              <a:rPr lang="hi-IN" dirty="0">
                <a:solidFill>
                  <a:srgbClr val="C00000"/>
                </a:solidFill>
              </a:rPr>
              <a:t>2^(2^</a:t>
            </a:r>
            <a:r>
              <a:rPr lang="en-IN" dirty="0">
                <a:solidFill>
                  <a:srgbClr val="C00000"/>
                </a:solidFill>
              </a:rPr>
              <a:t>n</a:t>
            </a:r>
            <a:r>
              <a:rPr lang="hi-IN" dirty="0">
                <a:solidFill>
                  <a:srgbClr val="C00000"/>
                </a:solidFill>
              </a:rPr>
              <a:t>) 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फ़ंक्शन</a:t>
            </a:r>
            <a:r>
              <a:rPr lang="en-IN" dirty="0"/>
              <a:t> </a:t>
            </a:r>
            <a:r>
              <a:rPr lang="hi-IN" dirty="0"/>
              <a:t>संभव है।</a:t>
            </a:r>
            <a:endParaRPr lang="en-IN" dirty="0"/>
          </a:p>
          <a:p>
            <a:r>
              <a:rPr lang="en-IN" dirty="0"/>
              <a:t>NAND</a:t>
            </a:r>
            <a:r>
              <a:rPr lang="hi-IN" dirty="0"/>
              <a:t> और </a:t>
            </a:r>
            <a:r>
              <a:rPr lang="en-IN" dirty="0"/>
              <a:t>NOR</a:t>
            </a:r>
            <a:r>
              <a:rPr lang="hi-IN" dirty="0"/>
              <a:t> </a:t>
            </a:r>
            <a:r>
              <a:rPr lang="hi-IN" dirty="0">
                <a:solidFill>
                  <a:srgbClr val="C00000"/>
                </a:solidFill>
              </a:rPr>
              <a:t>सार्वभौमिक संचालन</a:t>
            </a:r>
            <a:r>
              <a:rPr lang="hi-IN" b="1" dirty="0"/>
              <a:t> </a:t>
            </a:r>
            <a:endParaRPr lang="en-IN" b="1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हैं। उनका उपयोग किसी भी </a:t>
            </a:r>
            <a:r>
              <a:rPr lang="hi-IN" dirty="0" err="1"/>
              <a:t>बूलियन</a:t>
            </a:r>
            <a:r>
              <a:rPr lang="hi-IN" dirty="0"/>
              <a:t>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 err="1"/>
              <a:t>फ़ंक्शन</a:t>
            </a:r>
            <a:r>
              <a:rPr lang="hi-IN" dirty="0"/>
              <a:t> का प्रतिनिधित्व करने के लिए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किया जा सकता है।</a:t>
            </a:r>
            <a:r>
              <a:rPr lang="en-IN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7B7A3B-7C73-1D53-F516-9229CABA7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627765"/>
              </p:ext>
            </p:extLst>
          </p:nvPr>
        </p:nvGraphicFramePr>
        <p:xfrm>
          <a:off x="6826927" y="4348160"/>
          <a:ext cx="4128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40">
                  <a:extLst>
                    <a:ext uri="{9D8B030D-6E8A-4147-A177-3AD203B41FA5}">
                      <a16:colId xmlns:a16="http://schemas.microsoft.com/office/drawing/2014/main" val="3549924916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4150567118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177790054"/>
                    </a:ext>
                  </a:extLst>
                </a:gridCol>
              </a:tblGrid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NOR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819651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278164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30087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082410"/>
                  </a:ext>
                </a:extLst>
              </a:tr>
              <a:tr h="331645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8482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107E28A-0B1F-22BA-D1D3-1610DE64B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453981"/>
              </p:ext>
            </p:extLst>
          </p:nvPr>
        </p:nvGraphicFramePr>
        <p:xfrm>
          <a:off x="6826927" y="1899821"/>
          <a:ext cx="4128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040">
                  <a:extLst>
                    <a:ext uri="{9D8B030D-6E8A-4147-A177-3AD203B41FA5}">
                      <a16:colId xmlns:a16="http://schemas.microsoft.com/office/drawing/2014/main" val="3074095410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2028965276"/>
                    </a:ext>
                  </a:extLst>
                </a:gridCol>
                <a:gridCol w="1376040">
                  <a:extLst>
                    <a:ext uri="{9D8B030D-6E8A-4147-A177-3AD203B41FA5}">
                      <a16:colId xmlns:a16="http://schemas.microsoft.com/office/drawing/2014/main" val="1480826752"/>
                    </a:ext>
                  </a:extLst>
                </a:gridCol>
              </a:tblGrid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NAND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533624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580435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899828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541748"/>
                  </a:ext>
                </a:extLst>
              </a:tr>
              <a:tr h="31959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2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77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30B-4E04-375B-D9DD-84E95336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03253-A05A-B5B6-A03F-1E75EFA3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XOR</a:t>
            </a:r>
            <a:r>
              <a:rPr lang="en-IN" dirty="0"/>
              <a:t> </a:t>
            </a:r>
            <a:r>
              <a:rPr lang="hi-IN" dirty="0"/>
              <a:t>परिचालन</a:t>
            </a:r>
            <a:r>
              <a:rPr lang="en-IN" dirty="0"/>
              <a:t>: </a:t>
            </a:r>
            <a:r>
              <a:rPr lang="hi-IN" dirty="0"/>
              <a:t>अनन्य</a:t>
            </a:r>
            <a:r>
              <a:rPr lang="en-IN" dirty="0"/>
              <a:t> OR</a:t>
            </a:r>
            <a:r>
              <a:rPr lang="hi-IN" dirty="0"/>
              <a:t> के रूप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में भी जाना जाता है।</a:t>
            </a:r>
            <a:endParaRPr lang="en-IN" dirty="0"/>
          </a:p>
          <a:p>
            <a:r>
              <a:rPr lang="hi-IN" dirty="0"/>
              <a:t>एकाधिक चर के लिए, </a:t>
            </a:r>
            <a:r>
              <a:rPr lang="en-IN" dirty="0"/>
              <a:t>XOR</a:t>
            </a:r>
            <a:r>
              <a:rPr lang="hi-IN" dirty="0"/>
              <a:t> केवल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तभी सत्य</a:t>
            </a:r>
            <a:r>
              <a:rPr lang="en-IN" dirty="0"/>
              <a:t> (True)</a:t>
            </a:r>
            <a:r>
              <a:rPr lang="hi-IN" dirty="0"/>
              <a:t> देता है जब चर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की विषम संख्या सत्य</a:t>
            </a:r>
            <a:r>
              <a:rPr lang="en-IN" dirty="0"/>
              <a:t> (True)</a:t>
            </a:r>
            <a:r>
              <a:rPr lang="hi-IN" dirty="0"/>
              <a:t> हो,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hi-IN" dirty="0"/>
              <a:t>अन्यथा</a:t>
            </a:r>
            <a:r>
              <a:rPr lang="en-IN" dirty="0"/>
              <a:t> XOR </a:t>
            </a:r>
            <a:r>
              <a:rPr lang="hi-IN" dirty="0"/>
              <a:t>गलत</a:t>
            </a:r>
            <a:r>
              <a:rPr lang="en-IN" dirty="0"/>
              <a:t> (False) </a:t>
            </a:r>
            <a:r>
              <a:rPr lang="hi-IN" dirty="0"/>
              <a:t>देता है।</a:t>
            </a:r>
            <a:r>
              <a:rPr lang="en-IN" dirty="0"/>
              <a:t>  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78035C-4E47-01B6-6483-7C0A6589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16903"/>
              </p:ext>
            </p:extLst>
          </p:nvPr>
        </p:nvGraphicFramePr>
        <p:xfrm>
          <a:off x="6676008" y="1825625"/>
          <a:ext cx="4598634" cy="201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878">
                  <a:extLst>
                    <a:ext uri="{9D8B030D-6E8A-4147-A177-3AD203B41FA5}">
                      <a16:colId xmlns:a16="http://schemas.microsoft.com/office/drawing/2014/main" val="3058588115"/>
                    </a:ext>
                  </a:extLst>
                </a:gridCol>
                <a:gridCol w="1532878">
                  <a:extLst>
                    <a:ext uri="{9D8B030D-6E8A-4147-A177-3AD203B41FA5}">
                      <a16:colId xmlns:a16="http://schemas.microsoft.com/office/drawing/2014/main" val="2323082175"/>
                    </a:ext>
                  </a:extLst>
                </a:gridCol>
                <a:gridCol w="1532878">
                  <a:extLst>
                    <a:ext uri="{9D8B030D-6E8A-4147-A177-3AD203B41FA5}">
                      <a16:colId xmlns:a16="http://schemas.microsoft.com/office/drawing/2014/main" val="3782283124"/>
                    </a:ext>
                  </a:extLst>
                </a:gridCol>
              </a:tblGrid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782019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96262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03341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408989"/>
                  </a:ext>
                </a:extLst>
              </a:tr>
              <a:tr h="403681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6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6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A3CD-DDCF-B0B1-9044-C7B85B57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/>
              <a:t>तार्किक संचालन-</a:t>
            </a:r>
            <a:r>
              <a:rPr lang="en-IN" b="1" dirty="0"/>
              <a:t>IV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16B5C-CA70-E409-8136-A0D1A08D2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49730"/>
              </a:xfrm>
            </p:spPr>
            <p:txBody>
              <a:bodyPr/>
              <a:lstStyle/>
              <a:p>
                <a:r>
                  <a:rPr lang="en-IN" dirty="0"/>
                  <a:t> </a:t>
                </a:r>
                <a:r>
                  <a:rPr lang="en-IN" dirty="0">
                    <a:solidFill>
                      <a:srgbClr val="C00000"/>
                    </a:solidFill>
                  </a:rPr>
                  <a:t>NOT</a:t>
                </a:r>
                <a:r>
                  <a:rPr lang="en-IN" dirty="0"/>
                  <a:t> </a:t>
                </a:r>
                <a:r>
                  <a:rPr lang="hi-IN" dirty="0"/>
                  <a:t>संचालक</a:t>
                </a:r>
                <a:endParaRPr lang="en-IN" dirty="0"/>
              </a:p>
              <a:p>
                <a:pPr lvl="1"/>
                <a:r>
                  <a:rPr lang="en-IN" dirty="0"/>
                  <a:t> </a:t>
                </a:r>
                <a:r>
                  <a:rPr lang="hi-IN" dirty="0"/>
                  <a:t>इसे पूरक संचालक के रूप में भी जाना जाता है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b="0" dirty="0"/>
                  <a:t>= 1 </a:t>
                </a:r>
                <a:r>
                  <a:rPr lang="hi-IN" dirty="0"/>
                  <a:t>और</a:t>
                </a:r>
                <a:r>
                  <a:rPr lang="en-IN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bar>
                  </m:oMath>
                </a14:m>
                <a:r>
                  <a:rPr lang="en-IN" b="0" dirty="0"/>
                  <a:t> = 0</a:t>
                </a:r>
              </a:p>
              <a:p>
                <a:pPr lvl="1"/>
                <a:r>
                  <a:rPr lang="en-IN" dirty="0"/>
                  <a:t> NOT</a:t>
                </a:r>
                <a:r>
                  <a:rPr lang="hi-IN" dirty="0"/>
                  <a:t> परिचालन का</a:t>
                </a:r>
                <a:r>
                  <a:rPr lang="en-IN" dirty="0"/>
                  <a:t> NOT</a:t>
                </a:r>
                <a:r>
                  <a:rPr lang="hi-IN" dirty="0"/>
                  <a:t>, एक चर </a:t>
                </a:r>
                <a:r>
                  <a:rPr lang="en-IN" dirty="0"/>
                  <a:t>A</a:t>
                </a:r>
                <a:r>
                  <a:rPr lang="hi-IN" dirty="0"/>
                  <a:t> पर</a:t>
                </a:r>
                <a:r>
                  <a:rPr lang="en-IN" dirty="0"/>
                  <a:t> </a:t>
                </a:r>
                <a:r>
                  <a:rPr lang="hi-IN" dirty="0"/>
                  <a:t>,</a:t>
                </a:r>
                <a:r>
                  <a:rPr lang="en-IN" dirty="0"/>
                  <a:t> </a:t>
                </a:r>
                <a:r>
                  <a:rPr lang="hi-IN" dirty="0"/>
                  <a:t>वही</a:t>
                </a:r>
                <a:r>
                  <a:rPr lang="en-IN" dirty="0"/>
                  <a:t> </a:t>
                </a:r>
                <a:r>
                  <a:rPr lang="hi-IN" dirty="0"/>
                  <a:t>चर</a:t>
                </a:r>
                <a:r>
                  <a:rPr lang="en-IN" dirty="0"/>
                  <a:t> </a:t>
                </a:r>
                <a:r>
                  <a:rPr lang="hi-IN" dirty="0"/>
                  <a:t>लौटाता</a:t>
                </a:r>
                <a:r>
                  <a:rPr lang="en-IN" dirty="0"/>
                  <a:t> </a:t>
                </a:r>
                <a:r>
                  <a:rPr lang="hi-IN" dirty="0"/>
                  <a:t>है।</a:t>
                </a:r>
                <a:r>
                  <a:rPr lang="en-IN" dirty="0"/>
                  <a:t> </a:t>
                </a:r>
                <a:r>
                  <a:rPr lang="hi-IN" dirty="0"/>
                  <a:t>इसे </a:t>
                </a:r>
                <a:r>
                  <a:rPr lang="hi-IN" dirty="0" err="1"/>
                  <a:t>डबल</a:t>
                </a:r>
                <a:r>
                  <a:rPr lang="hi-IN" dirty="0"/>
                  <a:t> निषेध</a:t>
                </a:r>
                <a:r>
                  <a:rPr lang="en-IN" dirty="0"/>
                  <a:t> (</a:t>
                </a:r>
                <a:r>
                  <a:rPr lang="en-IN" dirty="0">
                    <a:solidFill>
                      <a:srgbClr val="C00000"/>
                    </a:solidFill>
                  </a:rPr>
                  <a:t>double negation</a:t>
                </a:r>
                <a:r>
                  <a:rPr lang="en-IN" dirty="0"/>
                  <a:t>)</a:t>
                </a:r>
                <a:r>
                  <a:rPr lang="hi-IN" dirty="0"/>
                  <a:t> के रूप में जाना जाता है</a:t>
                </a:r>
                <a:r>
                  <a:rPr lang="en-IN" dirty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    </m:t>
                    </m:r>
                  </m:oMath>
                </a14:m>
                <a:endParaRPr lang="en-IN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716B5C-CA70-E409-8136-A0D1A08D2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49730"/>
              </a:xfrm>
              <a:blipFill>
                <a:blip r:embed="rId2"/>
                <a:stretch>
                  <a:fillRect l="-1043" t="-5592" b="-2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B309D46-3620-3F02-5CF1-771EF23B1135}"/>
              </a:ext>
            </a:extLst>
          </p:cNvPr>
          <p:cNvSpPr txBox="1"/>
          <p:nvPr/>
        </p:nvSpPr>
        <p:spPr>
          <a:xfrm>
            <a:off x="838200" y="3542190"/>
            <a:ext cx="105156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OR </a:t>
            </a:r>
            <a:r>
              <a:rPr lang="hi-IN" sz="2800" dirty="0"/>
              <a:t>और</a:t>
            </a:r>
            <a:r>
              <a:rPr lang="en-IN" sz="2800" dirty="0"/>
              <a:t> AND </a:t>
            </a:r>
            <a:r>
              <a:rPr lang="hi-IN" sz="2800" dirty="0"/>
              <a:t>संचालक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Identity</a:t>
            </a:r>
            <a:r>
              <a:rPr lang="en-IN" sz="2400" dirty="0"/>
              <a:t> : A+0 = A </a:t>
            </a:r>
            <a:r>
              <a:rPr lang="hi-IN" sz="2400" dirty="0"/>
              <a:t>और</a:t>
            </a:r>
            <a:r>
              <a:rPr lang="en-IN" sz="2400" dirty="0"/>
              <a:t> A.1 =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C00000"/>
                </a:solidFill>
              </a:rPr>
              <a:t>Annulment</a:t>
            </a:r>
            <a:r>
              <a:rPr lang="en-IN" sz="2400" dirty="0"/>
              <a:t> : A+1 = A </a:t>
            </a:r>
            <a:r>
              <a:rPr lang="hi-IN" sz="2400" dirty="0"/>
              <a:t>और</a:t>
            </a:r>
            <a:r>
              <a:rPr lang="en-IN" sz="2400" dirty="0"/>
              <a:t> A.0 = 0 </a:t>
            </a:r>
          </a:p>
        </p:txBody>
      </p:sp>
    </p:spTree>
    <p:extLst>
      <p:ext uri="{BB962C8B-B14F-4D97-AF65-F5344CB8AC3E}">
        <p14:creationId xmlns:p14="http://schemas.microsoft.com/office/powerpoint/2010/main" val="118757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3DA1-8AE9-8C13-0C19-061478FB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i-IN" b="1" dirty="0" err="1"/>
              <a:t>बूलियन</a:t>
            </a:r>
            <a:r>
              <a:rPr lang="hi-IN" b="1" dirty="0"/>
              <a:t> </a:t>
            </a:r>
            <a:r>
              <a:rPr lang="hi-IN" b="1" dirty="0" err="1"/>
              <a:t>बीजगणित</a:t>
            </a:r>
            <a:r>
              <a:rPr lang="hi-IN" b="1" dirty="0"/>
              <a:t> के गुण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95201-3922-6E09-371F-4C7A55D924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solidFill>
                      <a:srgbClr val="C00000"/>
                    </a:solidFill>
                  </a:rPr>
                  <a:t>Idempotence</a:t>
                </a:r>
                <a:r>
                  <a:rPr lang="en-IN" dirty="0"/>
                  <a:t>: A+A = A, A.A = A. </a:t>
                </a:r>
                <a:r>
                  <a:rPr lang="hi-IN" dirty="0"/>
                  <a:t>जब हम</a:t>
                </a:r>
                <a:r>
                  <a:rPr lang="en-IN" dirty="0"/>
                  <a:t> </a:t>
                </a:r>
                <a:r>
                  <a:rPr lang="hi-IN" dirty="0"/>
                  <a:t>चर</a:t>
                </a:r>
                <a:r>
                  <a:rPr lang="en-IN" dirty="0"/>
                  <a:t> A </a:t>
                </a:r>
                <a:r>
                  <a:rPr lang="hi-IN" dirty="0"/>
                  <a:t>की</a:t>
                </a:r>
                <a:r>
                  <a:rPr lang="en-IN" dirty="0"/>
                  <a:t> OR </a:t>
                </a:r>
                <a:r>
                  <a:rPr lang="hi-IN" dirty="0"/>
                  <a:t>या</a:t>
                </a:r>
                <a:r>
                  <a:rPr lang="en-IN" dirty="0"/>
                  <a:t> AND </a:t>
                </a:r>
                <a:r>
                  <a:rPr lang="hi-IN" dirty="0"/>
                  <a:t>गणना स्वयं के साथ</a:t>
                </a:r>
                <a:r>
                  <a:rPr lang="en-IN" dirty="0"/>
                  <a:t> </a:t>
                </a:r>
                <a:r>
                  <a:rPr lang="hi-IN" dirty="0"/>
                  <a:t>करते हैं तो हमें</a:t>
                </a:r>
                <a:r>
                  <a:rPr lang="en-IN" dirty="0"/>
                  <a:t> </a:t>
                </a:r>
                <a:r>
                  <a:rPr lang="hi-IN" dirty="0"/>
                  <a:t>वही</a:t>
                </a:r>
                <a:r>
                  <a:rPr lang="en-IN" dirty="0"/>
                  <a:t> </a:t>
                </a:r>
                <a:r>
                  <a:rPr lang="hi-IN" dirty="0"/>
                  <a:t>चर वापस मिलता है।</a:t>
                </a:r>
                <a:r>
                  <a:rPr lang="en-IN" dirty="0"/>
                  <a:t> </a:t>
                </a:r>
              </a:p>
              <a:p>
                <a:r>
                  <a:rPr lang="en-IN" dirty="0">
                    <a:solidFill>
                      <a:srgbClr val="C00000"/>
                    </a:solidFill>
                  </a:rPr>
                  <a:t>Complementarity</a:t>
                </a:r>
                <a:r>
                  <a:rPr lang="en-IN" dirty="0"/>
                  <a:t>: A+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dirty="0"/>
                  <a:t> A.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/>
              </a:p>
              <a:p>
                <a:r>
                  <a:rPr lang="en-IN" b="0" dirty="0">
                    <a:solidFill>
                      <a:srgbClr val="C00000"/>
                    </a:solidFill>
                  </a:rPr>
                  <a:t>Commutativity</a:t>
                </a:r>
                <a:r>
                  <a:rPr lang="en-IN" b="0" dirty="0"/>
                  <a:t>: A+B = B+A, A.B = B.A. </a:t>
                </a:r>
                <a:r>
                  <a:rPr lang="hi-IN" dirty="0" err="1"/>
                  <a:t>बूलियन</a:t>
                </a:r>
                <a:r>
                  <a:rPr lang="hi-IN" dirty="0"/>
                  <a:t> चर </a:t>
                </a:r>
                <a:r>
                  <a:rPr lang="hi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के</a:t>
                </a:r>
                <a:r>
                  <a:rPr lang="hi-IN" dirty="0"/>
                  <a:t> क्रम </a:t>
                </a:r>
                <a:r>
                  <a:rPr lang="hi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से</a:t>
                </a:r>
                <a:r>
                  <a:rPr lang="en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 </a:t>
                </a:r>
                <a:r>
                  <a:rPr lang="hi-IN" dirty="0"/>
                  <a:t>परिणाम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   </a:t>
                </a:r>
                <a:r>
                  <a:rPr lang="hi-IN" b="0" i="0" dirty="0">
                    <a:solidFill>
                      <a:srgbClr val="363636"/>
                    </a:solidFill>
                    <a:effectLst/>
                    <a:latin typeface="-apple-system"/>
                  </a:rPr>
                  <a:t>में</a:t>
                </a:r>
                <a:r>
                  <a:rPr lang="en-IN" dirty="0">
                    <a:solidFill>
                      <a:srgbClr val="363636"/>
                    </a:solidFill>
                    <a:latin typeface="-apple-system"/>
                  </a:rPr>
                  <a:t> </a:t>
                </a:r>
                <a:r>
                  <a:rPr lang="hi-IN" dirty="0"/>
                  <a:t>कोई फर्क नहीं पड़ता।</a:t>
                </a:r>
                <a:endParaRPr lang="en-IN" dirty="0"/>
              </a:p>
              <a:p>
                <a:r>
                  <a:rPr lang="en-IN" b="0" dirty="0">
                    <a:solidFill>
                      <a:srgbClr val="C00000"/>
                    </a:solidFill>
                  </a:rPr>
                  <a:t>Associativity</a:t>
                </a:r>
                <a:r>
                  <a:rPr lang="en-IN" b="0" dirty="0"/>
                  <a:t>: A+(B+C) = (A+B)+C, A.(B.C) = (A.B).C. </a:t>
                </a:r>
                <a:r>
                  <a:rPr lang="hi-IN" dirty="0"/>
                  <a:t>प्राकृतिक</a:t>
                </a:r>
                <a:r>
                  <a:rPr lang="en-IN" b="0" dirty="0"/>
                  <a:t> </a:t>
                </a:r>
                <a:r>
                  <a:rPr lang="hi-IN" dirty="0"/>
                  <a:t>संख्याओं के जोड़ और गुणन के समान।</a:t>
                </a:r>
                <a:endParaRPr lang="en-IN" dirty="0"/>
              </a:p>
              <a:p>
                <a:r>
                  <a:rPr lang="en-IN" b="0" dirty="0">
                    <a:solidFill>
                      <a:srgbClr val="C00000"/>
                    </a:solidFill>
                  </a:rPr>
                  <a:t>Distributivity</a:t>
                </a:r>
                <a:r>
                  <a:rPr lang="en-IN" b="0" dirty="0"/>
                  <a:t>: A.(B+C) = A.B + A.C, A+ (B.C) = (A+B).(A+C).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95201-3922-6E09-371F-4C7A55D924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2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6A8F-C82A-6EAC-19F7-C77C919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Distributivity </a:t>
            </a:r>
            <a:r>
              <a:rPr lang="hi-IN" b="1" dirty="0"/>
              <a:t>का प्रमाण</a:t>
            </a:r>
            <a:r>
              <a:rPr lang="en-IN" dirty="0"/>
              <a:t>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DD58D1C-C82C-C4E4-5AE3-D24F0ADB4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702564"/>
              </p:ext>
            </p:extLst>
          </p:nvPr>
        </p:nvGraphicFramePr>
        <p:xfrm>
          <a:off x="159800" y="1825620"/>
          <a:ext cx="5095784" cy="3669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973">
                  <a:extLst>
                    <a:ext uri="{9D8B030D-6E8A-4147-A177-3AD203B41FA5}">
                      <a16:colId xmlns:a16="http://schemas.microsoft.com/office/drawing/2014/main" val="3630793683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4069063344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852942173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3359355996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10398477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2866689750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1825647709"/>
                    </a:ext>
                  </a:extLst>
                </a:gridCol>
                <a:gridCol w="636973">
                  <a:extLst>
                    <a:ext uri="{9D8B030D-6E8A-4147-A177-3AD203B41FA5}">
                      <a16:colId xmlns:a16="http://schemas.microsoft.com/office/drawing/2014/main" val="649776313"/>
                    </a:ext>
                  </a:extLst>
                </a:gridCol>
              </a:tblGrid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A.(B+C)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A.B+A.C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122727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21436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940765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44791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499164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135813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0344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860311"/>
                  </a:ext>
                </a:extLst>
              </a:tr>
              <a:tr h="378649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41930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8C1C768-6933-0B6C-0E38-559CC70BC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790695"/>
              </p:ext>
            </p:extLst>
          </p:nvPr>
        </p:nvGraphicFramePr>
        <p:xfrm>
          <a:off x="5486399" y="1825620"/>
          <a:ext cx="6640496" cy="366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062">
                  <a:extLst>
                    <a:ext uri="{9D8B030D-6E8A-4147-A177-3AD203B41FA5}">
                      <a16:colId xmlns:a16="http://schemas.microsoft.com/office/drawing/2014/main" val="3964908366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1405446938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444655545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1592976949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2134205892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3323985466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971239911"/>
                    </a:ext>
                  </a:extLst>
                </a:gridCol>
                <a:gridCol w="830062">
                  <a:extLst>
                    <a:ext uri="{9D8B030D-6E8A-4147-A177-3AD203B41FA5}">
                      <a16:colId xmlns:a16="http://schemas.microsoft.com/office/drawing/2014/main" val="3501478105"/>
                    </a:ext>
                  </a:extLst>
                </a:gridCol>
              </a:tblGrid>
              <a:tr h="658587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A+(B.C)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(A+B).(A+C)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28600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17180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855403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973438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51518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28544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299192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93446"/>
                  </a:ext>
                </a:extLst>
              </a:tr>
              <a:tr h="376336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853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9952C2-2725-EB8C-41DE-653B1FC52606}"/>
              </a:ext>
            </a:extLst>
          </p:cNvPr>
          <p:cNvSpPr txBox="1"/>
          <p:nvPr/>
        </p:nvSpPr>
        <p:spPr>
          <a:xfrm>
            <a:off x="2115847" y="5494892"/>
            <a:ext cx="113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आकृति</a:t>
            </a:r>
            <a:r>
              <a:rPr lang="en-IN" dirty="0"/>
              <a:t> :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17EBC-EC88-D725-418B-B24DC7C41BF4}"/>
              </a:ext>
            </a:extLst>
          </p:cNvPr>
          <p:cNvSpPr txBox="1"/>
          <p:nvPr/>
        </p:nvSpPr>
        <p:spPr>
          <a:xfrm>
            <a:off x="8371641" y="5494892"/>
            <a:ext cx="1136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dirty="0"/>
              <a:t>आकृति</a:t>
            </a:r>
            <a:r>
              <a:rPr lang="en-IN" dirty="0"/>
              <a:t> : 2 </a:t>
            </a:r>
          </a:p>
        </p:txBody>
      </p:sp>
    </p:spTree>
    <p:extLst>
      <p:ext uri="{BB962C8B-B14F-4D97-AF65-F5344CB8AC3E}">
        <p14:creationId xmlns:p14="http://schemas.microsoft.com/office/powerpoint/2010/main" val="179030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1667</Words>
  <Application>Microsoft Office PowerPoint</Application>
  <PresentationFormat>Widescreen</PresentationFormat>
  <Paragraphs>478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Cambria Math</vt:lpstr>
      <vt:lpstr>Mangal</vt:lpstr>
      <vt:lpstr>StarSymbol</vt:lpstr>
      <vt:lpstr>Symbol</vt:lpstr>
      <vt:lpstr>Times New Roman</vt:lpstr>
      <vt:lpstr>Wingdings</vt:lpstr>
      <vt:lpstr>Office Theme</vt:lpstr>
      <vt:lpstr>Office Theme</vt:lpstr>
      <vt:lpstr>कंप्यूटर संगठन और वास्तुकला </vt:lpstr>
      <vt:lpstr>यह प्रस्तुति किस बारे में है?
</vt:lpstr>
      <vt:lpstr>कंप्यूटर कौन सी भाषा समझता है? </vt:lpstr>
      <vt:lpstr>तार्किक संचालन-I</vt:lpstr>
      <vt:lpstr>तार्किक संचालन-II</vt:lpstr>
      <vt:lpstr>तार्किक संचालन-III</vt:lpstr>
      <vt:lpstr>तार्किक संचालन-IV</vt:lpstr>
      <vt:lpstr>बूलियन बीजगणित के गुण</vt:lpstr>
      <vt:lpstr>Distributivity का प्रमाण </vt:lpstr>
      <vt:lpstr>डी मॉर्गन के नियम</vt:lpstr>
      <vt:lpstr>सर्वसम्मति प्रमेय (Consensus Theorem)</vt:lpstr>
      <vt:lpstr>Positive Integers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कंप्यूटर संगठन और वास्तुकला </dc:title>
  <dc:creator>Aryan Gaurav</dc:creator>
  <cp:lastModifiedBy>Aryan Gaurav</cp:lastModifiedBy>
  <cp:revision>6</cp:revision>
  <dcterms:created xsi:type="dcterms:W3CDTF">2022-11-02T09:02:55Z</dcterms:created>
  <dcterms:modified xsi:type="dcterms:W3CDTF">2022-11-02T18:12:38Z</dcterms:modified>
</cp:coreProperties>
</file>