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58" r:id="rId6"/>
    <p:sldId id="261" r:id="rId7"/>
    <p:sldId id="265" r:id="rId8"/>
    <p:sldId id="262" r:id="rId9"/>
    <p:sldId id="263" r:id="rId10"/>
    <p:sldId id="264"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70" r:id="rId24"/>
    <p:sldId id="27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ul Jep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94" d="100"/>
          <a:sy n="94" d="100"/>
        </p:scale>
        <p:origin x="53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B2934-5A79-43EF-91D5-6C3CE63E84B0}"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C0830-EC87-477B-9822-AB4CEBDA5306}" type="slidenum">
              <a:rPr lang="en-IN" smtClean="0"/>
              <a:t>‹#›</a:t>
            </a:fld>
            <a:endParaRPr lang="en-IN"/>
          </a:p>
        </p:txBody>
      </p:sp>
    </p:spTree>
    <p:extLst>
      <p:ext uri="{BB962C8B-B14F-4D97-AF65-F5344CB8AC3E}">
        <p14:creationId xmlns:p14="http://schemas.microsoft.com/office/powerpoint/2010/main" val="203329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Impossible to optimize systems in all directions. </a:t>
            </a:r>
          </a:p>
          <a:p>
            <a:endParaRPr lang="en-IN" dirty="0"/>
          </a:p>
        </p:txBody>
      </p:sp>
      <p:sp>
        <p:nvSpPr>
          <p:cNvPr id="4" name="Slide Number Placeholder 3"/>
          <p:cNvSpPr>
            <a:spLocks noGrp="1"/>
          </p:cNvSpPr>
          <p:nvPr>
            <p:ph type="sldNum" sz="quarter" idx="5"/>
          </p:nvPr>
        </p:nvSpPr>
        <p:spPr/>
        <p:txBody>
          <a:bodyPr/>
          <a:lstStyle/>
          <a:p>
            <a:fld id="{402C0830-EC87-477B-9822-AB4CEBDA5306}" type="slidenum">
              <a:rPr lang="en-IN" smtClean="0"/>
              <a:t>2</a:t>
            </a:fld>
            <a:endParaRPr lang="en-IN"/>
          </a:p>
        </p:txBody>
      </p:sp>
    </p:spTree>
    <p:extLst>
      <p:ext uri="{BB962C8B-B14F-4D97-AF65-F5344CB8AC3E}">
        <p14:creationId xmlns:p14="http://schemas.microsoft.com/office/powerpoint/2010/main" val="409976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Merlo Medium"/>
              </a:rPr>
              <a:t>Understanding your workload is the first step on the way to building a scalable back end. </a:t>
            </a:r>
            <a:endParaRPr lang="en-IN" dirty="0"/>
          </a:p>
        </p:txBody>
      </p:sp>
      <p:sp>
        <p:nvSpPr>
          <p:cNvPr id="4" name="Slide Number Placeholder 3"/>
          <p:cNvSpPr>
            <a:spLocks noGrp="1"/>
          </p:cNvSpPr>
          <p:nvPr>
            <p:ph type="sldNum" sz="quarter" idx="5"/>
          </p:nvPr>
        </p:nvSpPr>
        <p:spPr/>
        <p:txBody>
          <a:bodyPr/>
          <a:lstStyle/>
          <a:p>
            <a:fld id="{402C0830-EC87-477B-9822-AB4CEBDA5306}" type="slidenum">
              <a:rPr lang="en-IN" smtClean="0"/>
              <a:t>24</a:t>
            </a:fld>
            <a:endParaRPr lang="en-IN"/>
          </a:p>
        </p:txBody>
      </p:sp>
    </p:spTree>
    <p:extLst>
      <p:ext uri="{BB962C8B-B14F-4D97-AF65-F5344CB8AC3E}">
        <p14:creationId xmlns:p14="http://schemas.microsoft.com/office/powerpoint/2010/main" val="143164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make in place updates possible, certain amount of space overhead is required</a:t>
            </a:r>
          </a:p>
        </p:txBody>
      </p:sp>
      <p:sp>
        <p:nvSpPr>
          <p:cNvPr id="4" name="Slide Number Placeholder 3"/>
          <p:cNvSpPr>
            <a:spLocks noGrp="1"/>
          </p:cNvSpPr>
          <p:nvPr>
            <p:ph type="sldNum" sz="quarter" idx="5"/>
          </p:nvPr>
        </p:nvSpPr>
        <p:spPr/>
        <p:txBody>
          <a:bodyPr/>
          <a:lstStyle/>
          <a:p>
            <a:fld id="{402C0830-EC87-477B-9822-AB4CEBDA5306}" type="slidenum">
              <a:rPr lang="en-IN" smtClean="0"/>
              <a:t>6</a:t>
            </a:fld>
            <a:endParaRPr lang="en-IN"/>
          </a:p>
        </p:txBody>
      </p:sp>
    </p:spTree>
    <p:extLst>
      <p:ext uri="{BB962C8B-B14F-4D97-AF65-F5344CB8AC3E}">
        <p14:creationId xmlns:p14="http://schemas.microsoft.com/office/powerpoint/2010/main" val="51180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Maximum N-1 keys and N subtrees. Pointer </a:t>
            </a:r>
            <a:r>
              <a:rPr lang="en-IN" dirty="0" err="1"/>
              <a:t>i</a:t>
            </a:r>
            <a:r>
              <a:rPr lang="en-IN" dirty="0"/>
              <a:t> from entry Ki points to a node such that K(i-1)&lt;=K{searched}&lt;Ki. Left subtree of Ko, all &lt;= Ko (</a:t>
            </a:r>
            <a:r>
              <a:rPr lang="en-IN" dirty="0" err="1"/>
              <a:t>B+trees</a:t>
            </a:r>
            <a:r>
              <a:rPr lang="en-IN" dirty="0"/>
              <a:t>). Right subtree of </a:t>
            </a:r>
            <a:r>
              <a:rPr lang="en-IN" dirty="0" err="1"/>
              <a:t>of</a:t>
            </a:r>
            <a:r>
              <a:rPr lang="en-IN" dirty="0"/>
              <a:t> K(N-1), all &gt; K(N-1)</a:t>
            </a:r>
          </a:p>
        </p:txBody>
      </p:sp>
      <p:sp>
        <p:nvSpPr>
          <p:cNvPr id="4" name="Slide Number Placeholder 3"/>
          <p:cNvSpPr>
            <a:spLocks noGrp="1"/>
          </p:cNvSpPr>
          <p:nvPr>
            <p:ph type="sldNum" sz="quarter" idx="5"/>
          </p:nvPr>
        </p:nvSpPr>
        <p:spPr/>
        <p:txBody>
          <a:bodyPr/>
          <a:lstStyle/>
          <a:p>
            <a:fld id="{402C0830-EC87-477B-9822-AB4CEBDA5306}" type="slidenum">
              <a:rPr lang="en-IN" smtClean="0"/>
              <a:t>7</a:t>
            </a:fld>
            <a:endParaRPr lang="en-IN"/>
          </a:p>
        </p:txBody>
      </p:sp>
    </p:spTree>
    <p:extLst>
      <p:ext uri="{BB962C8B-B14F-4D97-AF65-F5344CB8AC3E}">
        <p14:creationId xmlns:p14="http://schemas.microsoft.com/office/powerpoint/2010/main" val="238414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Wider means more key storing capacity.</a:t>
            </a:r>
          </a:p>
          <a:p>
            <a:endParaRPr lang="en-IN" dirty="0"/>
          </a:p>
        </p:txBody>
      </p:sp>
      <p:sp>
        <p:nvSpPr>
          <p:cNvPr id="4" name="Slide Number Placeholder 3"/>
          <p:cNvSpPr>
            <a:spLocks noGrp="1"/>
          </p:cNvSpPr>
          <p:nvPr>
            <p:ph type="sldNum" sz="quarter" idx="5"/>
          </p:nvPr>
        </p:nvSpPr>
        <p:spPr/>
        <p:txBody>
          <a:bodyPr/>
          <a:lstStyle/>
          <a:p>
            <a:fld id="{402C0830-EC87-477B-9822-AB4CEBDA5306}" type="slidenum">
              <a:rPr lang="en-IN" smtClean="0"/>
              <a:t>8</a:t>
            </a:fld>
            <a:endParaRPr lang="en-IN"/>
          </a:p>
        </p:txBody>
      </p:sp>
    </p:spTree>
    <p:extLst>
      <p:ext uri="{BB962C8B-B14F-4D97-AF65-F5344CB8AC3E}">
        <p14:creationId xmlns:p14="http://schemas.microsoft.com/office/powerpoint/2010/main" val="63425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Point query: locating a leaf node first.</a:t>
            </a:r>
          </a:p>
          <a:p>
            <a:r>
              <a:rPr lang="en-IN" sz="1200" dirty="0"/>
              <a:t>For range scan, key-value pairs of leaf node and  sibling leaf’s nodes are traversed until the end of the range is reached. </a:t>
            </a:r>
          </a:p>
          <a:p>
            <a:r>
              <a:rPr lang="en-IN" sz="1200" dirty="0"/>
              <a:t>Guarantees log n lookup for </a:t>
            </a:r>
            <a:r>
              <a:rPr lang="en-IN" sz="1200" dirty="0" err="1"/>
              <a:t>poin</a:t>
            </a:r>
            <a:r>
              <a:rPr lang="en-IN" sz="1200" dirty="0"/>
              <a:t> query as when it comes to searching for the key within the leaf node located, we follow binary search. And for reaching till the leaf node too, log n time was needed.</a:t>
            </a:r>
          </a:p>
          <a:p>
            <a:endParaRPr lang="en-IN" sz="1200" dirty="0"/>
          </a:p>
        </p:txBody>
      </p:sp>
      <p:sp>
        <p:nvSpPr>
          <p:cNvPr id="4" name="Slide Number Placeholder 3"/>
          <p:cNvSpPr>
            <a:spLocks noGrp="1"/>
          </p:cNvSpPr>
          <p:nvPr>
            <p:ph type="sldNum" sz="quarter" idx="5"/>
          </p:nvPr>
        </p:nvSpPr>
        <p:spPr/>
        <p:txBody>
          <a:bodyPr/>
          <a:lstStyle/>
          <a:p>
            <a:fld id="{402C0830-EC87-477B-9822-AB4CEBDA5306}" type="slidenum">
              <a:rPr lang="en-IN" smtClean="0"/>
              <a:t>10</a:t>
            </a:fld>
            <a:endParaRPr lang="en-IN"/>
          </a:p>
        </p:txBody>
      </p:sp>
    </p:spTree>
    <p:extLst>
      <p:ext uri="{BB962C8B-B14F-4D97-AF65-F5344CB8AC3E}">
        <p14:creationId xmlns:p14="http://schemas.microsoft.com/office/powerpoint/2010/main" val="180240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sz="1200" dirty="0"/>
              <a:t>the </a:t>
            </a:r>
            <a:r>
              <a:rPr lang="en-IN" sz="1200" b="1" dirty="0"/>
              <a:t>leaf</a:t>
            </a:r>
            <a:r>
              <a:rPr lang="en-IN" sz="1200" dirty="0"/>
              <a:t> is </a:t>
            </a:r>
            <a:r>
              <a:rPr lang="en-IN" sz="1200" b="1" dirty="0"/>
              <a:t>split</a:t>
            </a:r>
            <a:r>
              <a:rPr lang="en-IN" sz="1200" dirty="0"/>
              <a:t> into 2 leaves and a copy of the middle value (the first entry of the newly formed right leaf/node that is) is sent up to the parent node </a:t>
            </a:r>
          </a:p>
          <a:p>
            <a:r>
              <a:rPr lang="en-IN" sz="1200" b="1" dirty="0"/>
              <a:t>Depth</a:t>
            </a:r>
            <a:r>
              <a:rPr lang="en-IN" sz="1200" dirty="0"/>
              <a:t> of tree increases only when root node splits, i.e., tree/height grows when root node splits.</a:t>
            </a:r>
          </a:p>
        </p:txBody>
      </p:sp>
      <p:sp>
        <p:nvSpPr>
          <p:cNvPr id="4" name="Slide Number Placeholder 3"/>
          <p:cNvSpPr>
            <a:spLocks noGrp="1"/>
          </p:cNvSpPr>
          <p:nvPr>
            <p:ph type="sldNum" sz="quarter" idx="5"/>
          </p:nvPr>
        </p:nvSpPr>
        <p:spPr/>
        <p:txBody>
          <a:bodyPr/>
          <a:lstStyle/>
          <a:p>
            <a:fld id="{402C0830-EC87-477B-9822-AB4CEBDA5306}" type="slidenum">
              <a:rPr lang="en-IN" smtClean="0"/>
              <a:t>12</a:t>
            </a:fld>
            <a:endParaRPr lang="en-IN"/>
          </a:p>
        </p:txBody>
      </p:sp>
    </p:spTree>
    <p:extLst>
      <p:ext uri="{BB962C8B-B14F-4D97-AF65-F5344CB8AC3E}">
        <p14:creationId xmlns:p14="http://schemas.microsoft.com/office/powerpoint/2010/main" val="171372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Deletion in </a:t>
            </a:r>
            <a:r>
              <a:rPr lang="en-IN" sz="1200" dirty="0" err="1"/>
              <a:t>B+Trees</a:t>
            </a:r>
            <a:r>
              <a:rPr lang="en-IN" sz="1200" dirty="0"/>
              <a:t> in similar, only with slight changes in threshold.</a:t>
            </a:r>
          </a:p>
        </p:txBody>
      </p:sp>
      <p:sp>
        <p:nvSpPr>
          <p:cNvPr id="4" name="Slide Number Placeholder 3"/>
          <p:cNvSpPr>
            <a:spLocks noGrp="1"/>
          </p:cNvSpPr>
          <p:nvPr>
            <p:ph type="sldNum" sz="quarter" idx="5"/>
          </p:nvPr>
        </p:nvSpPr>
        <p:spPr/>
        <p:txBody>
          <a:bodyPr/>
          <a:lstStyle/>
          <a:p>
            <a:fld id="{402C0830-EC87-477B-9822-AB4CEBDA5306}" type="slidenum">
              <a:rPr lang="en-IN" smtClean="0"/>
              <a:t>13</a:t>
            </a:fld>
            <a:endParaRPr lang="en-IN"/>
          </a:p>
        </p:txBody>
      </p:sp>
    </p:spTree>
    <p:extLst>
      <p:ext uri="{BB962C8B-B14F-4D97-AF65-F5344CB8AC3E}">
        <p14:creationId xmlns:p14="http://schemas.microsoft.com/office/powerpoint/2010/main" val="146402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C0830-EC87-477B-9822-AB4CEBDA5306}" type="slidenum">
              <a:rPr lang="en-IN" smtClean="0"/>
              <a:t>20</a:t>
            </a:fld>
            <a:endParaRPr lang="en-IN"/>
          </a:p>
        </p:txBody>
      </p:sp>
    </p:spTree>
    <p:extLst>
      <p:ext uri="{BB962C8B-B14F-4D97-AF65-F5344CB8AC3E}">
        <p14:creationId xmlns:p14="http://schemas.microsoft.com/office/powerpoint/2010/main" val="1442628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Maintenance for b trees- imbalance take care. For LSM-trees- compaction. </a:t>
            </a:r>
          </a:p>
          <a:p>
            <a:r>
              <a:rPr lang="en-US" sz="1800" b="0" i="0" u="none" strike="noStrike" baseline="0" dirty="0">
                <a:solidFill>
                  <a:srgbClr val="000000"/>
                </a:solidFill>
                <a:latin typeface="Merlo Medium"/>
              </a:rPr>
              <a:t>time. Optimizing for memory efficiency using compression (for example, algorithms such as Gorilla compression,6 delta encoding, and many others) will add some overhead for packing the data on writes and unpacking it on reads. </a:t>
            </a:r>
            <a:endParaRPr lang="en-IN" dirty="0"/>
          </a:p>
          <a:p>
            <a:r>
              <a:rPr lang="en-US" sz="1800" b="0" i="0" u="none" strike="noStrike" baseline="0" dirty="0">
                <a:solidFill>
                  <a:srgbClr val="000000"/>
                </a:solidFill>
                <a:latin typeface="Merlo Medium"/>
              </a:rPr>
              <a:t>heap files and hash indexes can provide great performance guarantees and smaller space overhead because of the file format simplicity, for the price of not being able to perform anything but point queries. </a:t>
            </a:r>
            <a:endParaRPr lang="en-IN" sz="1800" b="0" i="0" u="none" strike="noStrike" baseline="0" dirty="0">
              <a:solidFill>
                <a:srgbClr val="000000"/>
              </a:solidFill>
              <a:latin typeface="Merlo Medium"/>
            </a:endParaRPr>
          </a:p>
          <a:p>
            <a:endParaRPr lang="en-IN" dirty="0"/>
          </a:p>
        </p:txBody>
      </p:sp>
      <p:sp>
        <p:nvSpPr>
          <p:cNvPr id="4" name="Slide Number Placeholder 3"/>
          <p:cNvSpPr>
            <a:spLocks noGrp="1"/>
          </p:cNvSpPr>
          <p:nvPr>
            <p:ph type="sldNum" sz="quarter" idx="5"/>
          </p:nvPr>
        </p:nvSpPr>
        <p:spPr/>
        <p:txBody>
          <a:bodyPr/>
          <a:lstStyle/>
          <a:p>
            <a:fld id="{402C0830-EC87-477B-9822-AB4CEBDA5306}" type="slidenum">
              <a:rPr lang="en-IN" smtClean="0"/>
              <a:t>23</a:t>
            </a:fld>
            <a:endParaRPr lang="en-IN"/>
          </a:p>
        </p:txBody>
      </p:sp>
    </p:spTree>
    <p:extLst>
      <p:ext uri="{BB962C8B-B14F-4D97-AF65-F5344CB8AC3E}">
        <p14:creationId xmlns:p14="http://schemas.microsoft.com/office/powerpoint/2010/main" val="253141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315E-CFEE-727F-C4F5-C4E2D5EE4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6397F4-AB31-93D8-D551-780251497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463FD7-AF89-AA5B-01A5-0A8E5BD9D4D5}"/>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5" name="Footer Placeholder 4">
            <a:extLst>
              <a:ext uri="{FF2B5EF4-FFF2-40B4-BE49-F238E27FC236}">
                <a16:creationId xmlns:a16="http://schemas.microsoft.com/office/drawing/2014/main" id="{DEF31F68-F19E-7750-822D-927E03328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E644E-E401-91BB-B07C-93050081232A}"/>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129241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AAC0-6150-8C83-0FAA-BBDF0AAF37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5B199-0BE7-1045-DA9B-2A9A5976B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F7838-10FC-1E59-1EC8-3A2243097C93}"/>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5" name="Footer Placeholder 4">
            <a:extLst>
              <a:ext uri="{FF2B5EF4-FFF2-40B4-BE49-F238E27FC236}">
                <a16:creationId xmlns:a16="http://schemas.microsoft.com/office/drawing/2014/main" id="{13CDBCEF-1161-1C44-B831-2AF111A7B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E88E5-1E63-6A54-3C46-14D85D80C602}"/>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416839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84815-2861-C2F5-FA3F-3C498C77F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716AA-DEFA-EC93-93D6-5127235812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EF45D-D43C-262F-601A-ECD15FDEFFAF}"/>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5" name="Footer Placeholder 4">
            <a:extLst>
              <a:ext uri="{FF2B5EF4-FFF2-40B4-BE49-F238E27FC236}">
                <a16:creationId xmlns:a16="http://schemas.microsoft.com/office/drawing/2014/main" id="{62576C0A-EBE5-05D3-6494-2BE3EB0A6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05827A-CFCD-C9F5-D109-22774B51858E}"/>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356707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3C2E-CE4E-CCD2-612B-B02A58E7C1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14DEFF-976C-C6B5-200C-6B954EDF1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11BF8-F601-7FB0-447F-7BA3A59990CA}"/>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5" name="Footer Placeholder 4">
            <a:extLst>
              <a:ext uri="{FF2B5EF4-FFF2-40B4-BE49-F238E27FC236}">
                <a16:creationId xmlns:a16="http://schemas.microsoft.com/office/drawing/2014/main" id="{31234D10-83EB-B4E3-A04E-22461A213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901E5-9138-3F40-42A8-D658F0162849}"/>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169172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EC3E-E2AE-B532-BDF0-3B26E381E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C87C6C-25CF-B8AA-B594-B8CA54B8E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D28E5-3AB6-1526-9936-4668AB111B3A}"/>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5" name="Footer Placeholder 4">
            <a:extLst>
              <a:ext uri="{FF2B5EF4-FFF2-40B4-BE49-F238E27FC236}">
                <a16:creationId xmlns:a16="http://schemas.microsoft.com/office/drawing/2014/main" id="{E55BBFEA-EA30-D021-3C7A-F4D0FB2AA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04277-8570-70CC-ED9B-28CD651CE957}"/>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101974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FA3B-EE10-B659-EE0C-5F5C9188C9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31EF4B-20B2-6DEB-395D-F69283B5A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E8B08-33A1-A00A-05F3-BD5052B7D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8CDBEE-E012-0BDF-E14E-9C7B2E1ACD29}"/>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6" name="Footer Placeholder 5">
            <a:extLst>
              <a:ext uri="{FF2B5EF4-FFF2-40B4-BE49-F238E27FC236}">
                <a16:creationId xmlns:a16="http://schemas.microsoft.com/office/drawing/2014/main" id="{11668F25-8779-1648-069D-03C96907F9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3720E1-FAB0-131F-1AC4-FE2172DCDF0F}"/>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321359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4DCB-01E0-3DE9-DB0A-70B452B060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DED88F-872A-6FD7-5A16-85FF5121D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A9F48-C521-3039-8E5C-F7ACAD7EF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867911-D82E-2840-D8E1-BB637EC8E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C1BFE1-5231-A398-73AF-68D9ECE97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ABD129-D216-2495-78B3-C3A7398BF44D}"/>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8" name="Footer Placeholder 7">
            <a:extLst>
              <a:ext uri="{FF2B5EF4-FFF2-40B4-BE49-F238E27FC236}">
                <a16:creationId xmlns:a16="http://schemas.microsoft.com/office/drawing/2014/main" id="{CB1D255D-48E4-B5EB-D704-47CAD63A59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188499-19C8-E590-28E4-C654ACE3E117}"/>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7274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3CB3-1F4F-40A3-793A-782890CE6A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6752E3-4641-E007-5CDC-B426E1B95FB9}"/>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4" name="Footer Placeholder 3">
            <a:extLst>
              <a:ext uri="{FF2B5EF4-FFF2-40B4-BE49-F238E27FC236}">
                <a16:creationId xmlns:a16="http://schemas.microsoft.com/office/drawing/2014/main" id="{A319480A-03A6-F92B-6323-0F275DE526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B2B452-5708-DB5A-D803-68EFA2271E23}"/>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117653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82846-86F9-15C2-20F9-6D013EAF8A69}"/>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3" name="Footer Placeholder 2">
            <a:extLst>
              <a:ext uri="{FF2B5EF4-FFF2-40B4-BE49-F238E27FC236}">
                <a16:creationId xmlns:a16="http://schemas.microsoft.com/office/drawing/2014/main" id="{AC0032FC-531B-FE70-63F8-E4F3E62D75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EA1E62-D279-585A-CEBE-75472FA22830}"/>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421667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8987-D4FD-9876-7335-E57F92241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534E39-8B86-BF22-E107-2602B3AE8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4CAAFA-665C-2735-E4C3-749DEB376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D7CF-9329-50D7-F3BC-5CB6D3F00A64}"/>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6" name="Footer Placeholder 5">
            <a:extLst>
              <a:ext uri="{FF2B5EF4-FFF2-40B4-BE49-F238E27FC236}">
                <a16:creationId xmlns:a16="http://schemas.microsoft.com/office/drawing/2014/main" id="{2580A656-AD22-31A5-3E9C-590A50AF6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7C7067-11D1-07B6-F9F9-C635151C8AA7}"/>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377809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70CE-9DC8-F79C-414E-A081BE1FB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9042C-6DA8-04E9-EBC5-0AAF2F4B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FBE76-42CF-2005-6029-68FA0FB7B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29EEB-B5EA-1DCC-650D-0574A57C46F6}"/>
              </a:ext>
            </a:extLst>
          </p:cNvPr>
          <p:cNvSpPr>
            <a:spLocks noGrp="1"/>
          </p:cNvSpPr>
          <p:nvPr>
            <p:ph type="dt" sz="half" idx="10"/>
          </p:nvPr>
        </p:nvSpPr>
        <p:spPr/>
        <p:txBody>
          <a:bodyPr/>
          <a:lstStyle/>
          <a:p>
            <a:fld id="{C5E43C00-5A25-4F4C-8A69-DB29A76EFA17}" type="datetimeFigureOut">
              <a:rPr lang="en-IN" smtClean="0"/>
              <a:t>29-10-2022</a:t>
            </a:fld>
            <a:endParaRPr lang="en-IN"/>
          </a:p>
        </p:txBody>
      </p:sp>
      <p:sp>
        <p:nvSpPr>
          <p:cNvPr id="6" name="Footer Placeholder 5">
            <a:extLst>
              <a:ext uri="{FF2B5EF4-FFF2-40B4-BE49-F238E27FC236}">
                <a16:creationId xmlns:a16="http://schemas.microsoft.com/office/drawing/2014/main" id="{744C8E0F-43E6-D08E-25CF-2B28214DD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9669A-D7DB-3B71-EB79-96A55F8709AB}"/>
              </a:ext>
            </a:extLst>
          </p:cNvPr>
          <p:cNvSpPr>
            <a:spLocks noGrp="1"/>
          </p:cNvSpPr>
          <p:nvPr>
            <p:ph type="sldNum" sz="quarter" idx="12"/>
          </p:nvPr>
        </p:nvSpPr>
        <p:spPr/>
        <p:txBody>
          <a:bodyPr/>
          <a:lstStyle/>
          <a:p>
            <a:fld id="{FB87504A-5A8B-4BB5-9323-7B2B8BA40943}" type="slidenum">
              <a:rPr lang="en-IN" smtClean="0"/>
              <a:t>‹#›</a:t>
            </a:fld>
            <a:endParaRPr lang="en-IN"/>
          </a:p>
        </p:txBody>
      </p:sp>
    </p:spTree>
    <p:extLst>
      <p:ext uri="{BB962C8B-B14F-4D97-AF65-F5344CB8AC3E}">
        <p14:creationId xmlns:p14="http://schemas.microsoft.com/office/powerpoint/2010/main" val="300889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894C3-4343-ECA7-9031-C7F59A53D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2747D-D872-5627-F2E1-D7130B803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1BD05-8B8E-28DF-117A-C493402EB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43C00-5A25-4F4C-8A69-DB29A76EFA17}" type="datetimeFigureOut">
              <a:rPr lang="en-IN" smtClean="0"/>
              <a:t>29-10-2022</a:t>
            </a:fld>
            <a:endParaRPr lang="en-IN"/>
          </a:p>
        </p:txBody>
      </p:sp>
      <p:sp>
        <p:nvSpPr>
          <p:cNvPr id="5" name="Footer Placeholder 4">
            <a:extLst>
              <a:ext uri="{FF2B5EF4-FFF2-40B4-BE49-F238E27FC236}">
                <a16:creationId xmlns:a16="http://schemas.microsoft.com/office/drawing/2014/main" id="{2D74497D-25EE-043F-E659-160E4F490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D11711-9D86-D1B0-2B02-67130B811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7504A-5A8B-4BB5-9323-7B2B8BA40943}" type="slidenum">
              <a:rPr lang="en-IN" smtClean="0"/>
              <a:t>‹#›</a:t>
            </a:fld>
            <a:endParaRPr lang="en-IN"/>
          </a:p>
        </p:txBody>
      </p:sp>
    </p:spTree>
    <p:extLst>
      <p:ext uri="{BB962C8B-B14F-4D97-AF65-F5344CB8AC3E}">
        <p14:creationId xmlns:p14="http://schemas.microsoft.com/office/powerpoint/2010/main" val="3030794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8BFC-BE8B-F982-8E7D-C7B382CD2FF9}"/>
              </a:ext>
            </a:extLst>
          </p:cNvPr>
          <p:cNvSpPr>
            <a:spLocks noGrp="1"/>
          </p:cNvSpPr>
          <p:nvPr>
            <p:ph type="ctrTitle"/>
          </p:nvPr>
        </p:nvSpPr>
        <p:spPr/>
        <p:txBody>
          <a:bodyPr>
            <a:normAutofit/>
          </a:bodyPr>
          <a:lstStyle/>
          <a:p>
            <a:r>
              <a:rPr lang="en-IN" sz="5400" dirty="0">
                <a:solidFill>
                  <a:schemeClr val="bg1">
                    <a:lumMod val="50000"/>
                  </a:schemeClr>
                </a:solidFill>
              </a:rPr>
              <a:t>Algorithms</a:t>
            </a:r>
            <a:r>
              <a:rPr lang="en-IN" sz="5400" dirty="0"/>
              <a:t> Behind </a:t>
            </a:r>
            <a:r>
              <a:rPr lang="en-IN" sz="5400" dirty="0">
                <a:solidFill>
                  <a:srgbClr val="FF3F3F"/>
                </a:solidFill>
              </a:rPr>
              <a:t>Modern</a:t>
            </a:r>
            <a:r>
              <a:rPr lang="en-IN" sz="5400" dirty="0"/>
              <a:t> Storage </a:t>
            </a:r>
            <a:r>
              <a:rPr lang="en-IN" sz="5400" dirty="0">
                <a:solidFill>
                  <a:srgbClr val="FF0000"/>
                </a:solidFill>
              </a:rPr>
              <a:t>Systems</a:t>
            </a:r>
          </a:p>
        </p:txBody>
      </p:sp>
      <p:sp>
        <p:nvSpPr>
          <p:cNvPr id="3" name="Subtitle 2">
            <a:extLst>
              <a:ext uri="{FF2B5EF4-FFF2-40B4-BE49-F238E27FC236}">
                <a16:creationId xmlns:a16="http://schemas.microsoft.com/office/drawing/2014/main" id="{7D354E01-9D4F-33DE-8D4C-5D5F2619DACB}"/>
              </a:ext>
            </a:extLst>
          </p:cNvPr>
          <p:cNvSpPr>
            <a:spLocks noGrp="1"/>
          </p:cNvSpPr>
          <p:nvPr>
            <p:ph type="subTitle" idx="1"/>
          </p:nvPr>
        </p:nvSpPr>
        <p:spPr/>
        <p:txBody>
          <a:bodyPr/>
          <a:lstStyle/>
          <a:p>
            <a:endParaRPr lang="en-IN" dirty="0"/>
          </a:p>
          <a:p>
            <a:r>
              <a:rPr lang="en-IN" dirty="0"/>
              <a:t>By Alex Petrov 	 		             	        Atul </a:t>
            </a:r>
            <a:r>
              <a:rPr lang="en-IN" dirty="0" err="1"/>
              <a:t>Jeph</a:t>
            </a:r>
            <a:r>
              <a:rPr lang="en-IN" dirty="0"/>
              <a:t> 2020CS10329 		                                                      Aryan Gaurav 2020CS10327                                           </a:t>
            </a:r>
          </a:p>
        </p:txBody>
      </p:sp>
    </p:spTree>
    <p:extLst>
      <p:ext uri="{BB962C8B-B14F-4D97-AF65-F5344CB8AC3E}">
        <p14:creationId xmlns:p14="http://schemas.microsoft.com/office/powerpoint/2010/main" val="240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2B8C-BE70-D4D3-C005-AC3D280A3311}"/>
              </a:ext>
            </a:extLst>
          </p:cNvPr>
          <p:cNvSpPr>
            <a:spLocks noGrp="1"/>
          </p:cNvSpPr>
          <p:nvPr>
            <p:ph type="title"/>
          </p:nvPr>
        </p:nvSpPr>
        <p:spPr/>
        <p:txBody>
          <a:bodyPr>
            <a:normAutofit/>
          </a:bodyPr>
          <a:lstStyle/>
          <a:p>
            <a:r>
              <a:rPr lang="en-IN" sz="4000" b="1" dirty="0" err="1"/>
              <a:t>B+Trees</a:t>
            </a:r>
            <a:r>
              <a:rPr lang="en-IN" sz="4000" b="1" dirty="0"/>
              <a:t>: Lookups</a:t>
            </a:r>
          </a:p>
        </p:txBody>
      </p:sp>
      <p:sp>
        <p:nvSpPr>
          <p:cNvPr id="3" name="Content Placeholder 2">
            <a:extLst>
              <a:ext uri="{FF2B5EF4-FFF2-40B4-BE49-F238E27FC236}">
                <a16:creationId xmlns:a16="http://schemas.microsoft.com/office/drawing/2014/main" id="{CB580C2A-756A-F3E9-2325-24AC2E0C6C1D}"/>
              </a:ext>
            </a:extLst>
          </p:cNvPr>
          <p:cNvSpPr>
            <a:spLocks noGrp="1"/>
          </p:cNvSpPr>
          <p:nvPr>
            <p:ph idx="1"/>
          </p:nvPr>
        </p:nvSpPr>
        <p:spPr/>
        <p:txBody>
          <a:bodyPr>
            <a:normAutofit/>
          </a:bodyPr>
          <a:lstStyle/>
          <a:p>
            <a:r>
              <a:rPr lang="en-IN" sz="2000" b="1" dirty="0"/>
              <a:t>Read optimized.</a:t>
            </a:r>
          </a:p>
          <a:p>
            <a:r>
              <a:rPr lang="en-IN" sz="2000" dirty="0"/>
              <a:t>Single </a:t>
            </a:r>
            <a:r>
              <a:rPr lang="en-IN" sz="2000" b="1" dirty="0"/>
              <a:t>root-to-leaf</a:t>
            </a:r>
            <a:r>
              <a:rPr lang="en-IN" sz="2000" dirty="0"/>
              <a:t> pass by following pointers</a:t>
            </a:r>
          </a:p>
          <a:p>
            <a:pPr marL="0" indent="0">
              <a:buNone/>
            </a:pPr>
            <a:r>
              <a:rPr lang="en-IN" sz="2000" dirty="0"/>
              <a:t>    between keys such that one is greater than and</a:t>
            </a:r>
          </a:p>
          <a:p>
            <a:pPr marL="0" indent="0">
              <a:buNone/>
            </a:pPr>
            <a:r>
              <a:rPr lang="en-IN" sz="2000" dirty="0"/>
              <a:t>    other is less than (equal to) the searched term.</a:t>
            </a:r>
          </a:p>
          <a:p>
            <a:r>
              <a:rPr lang="en-IN" sz="2000" dirty="0"/>
              <a:t>Point query is complete by locating the leaf node.</a:t>
            </a:r>
          </a:p>
          <a:p>
            <a:r>
              <a:rPr lang="en-IN" sz="2000" dirty="0"/>
              <a:t>For range scan, key-value pairs of leaf node and</a:t>
            </a:r>
          </a:p>
          <a:p>
            <a:pPr marL="0" indent="0">
              <a:buNone/>
            </a:pPr>
            <a:r>
              <a:rPr lang="en-IN" sz="2000" dirty="0"/>
              <a:t>    sibling leaf’s nodes are traversed.</a:t>
            </a:r>
          </a:p>
          <a:p>
            <a:r>
              <a:rPr lang="en-IN" sz="2000" b="1" dirty="0"/>
              <a:t>Time complexity</a:t>
            </a:r>
            <a:r>
              <a:rPr lang="en-IN" sz="2000" dirty="0"/>
              <a:t>: Guarantees log[n] lookup as</a:t>
            </a:r>
          </a:p>
          <a:p>
            <a:pPr marL="0" indent="0">
              <a:buNone/>
            </a:pPr>
            <a:r>
              <a:rPr lang="en-IN" sz="2000" dirty="0"/>
              <a:t>    </a:t>
            </a:r>
            <a:r>
              <a:rPr lang="en-IN" sz="2000" b="1" dirty="0"/>
              <a:t>binary search </a:t>
            </a:r>
            <a:r>
              <a:rPr lang="en-IN" sz="2000" dirty="0"/>
              <a:t>is used.</a:t>
            </a:r>
          </a:p>
        </p:txBody>
      </p:sp>
      <p:pic>
        <p:nvPicPr>
          <p:cNvPr id="5" name="Picture 4">
            <a:extLst>
              <a:ext uri="{FF2B5EF4-FFF2-40B4-BE49-F238E27FC236}">
                <a16:creationId xmlns:a16="http://schemas.microsoft.com/office/drawing/2014/main" id="{19136412-6B1A-6B3B-5D25-C8ACA42A8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398" y="2163849"/>
            <a:ext cx="5857188" cy="2681132"/>
          </a:xfrm>
          <a:prstGeom prst="rect">
            <a:avLst/>
          </a:prstGeom>
        </p:spPr>
      </p:pic>
    </p:spTree>
    <p:extLst>
      <p:ext uri="{BB962C8B-B14F-4D97-AF65-F5344CB8AC3E}">
        <p14:creationId xmlns:p14="http://schemas.microsoft.com/office/powerpoint/2010/main" val="279328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9250-FD04-3998-273C-D54D45EEB2BA}"/>
              </a:ext>
            </a:extLst>
          </p:cNvPr>
          <p:cNvSpPr>
            <a:spLocks noGrp="1"/>
          </p:cNvSpPr>
          <p:nvPr>
            <p:ph type="title"/>
          </p:nvPr>
        </p:nvSpPr>
        <p:spPr/>
        <p:txBody>
          <a:bodyPr>
            <a:normAutofit/>
          </a:bodyPr>
          <a:lstStyle/>
          <a:p>
            <a:r>
              <a:rPr lang="en-IN" sz="4000" b="1" dirty="0"/>
              <a:t>Binary Search Algorithm</a:t>
            </a:r>
          </a:p>
        </p:txBody>
      </p:sp>
      <p:sp>
        <p:nvSpPr>
          <p:cNvPr id="3" name="Content Placeholder 2">
            <a:extLst>
              <a:ext uri="{FF2B5EF4-FFF2-40B4-BE49-F238E27FC236}">
                <a16:creationId xmlns:a16="http://schemas.microsoft.com/office/drawing/2014/main" id="{0D4892E9-8FAD-20FD-E7E7-92CD8292C47A}"/>
              </a:ext>
            </a:extLst>
          </p:cNvPr>
          <p:cNvSpPr>
            <a:spLocks noGrp="1"/>
          </p:cNvSpPr>
          <p:nvPr>
            <p:ph idx="1"/>
          </p:nvPr>
        </p:nvSpPr>
        <p:spPr/>
        <p:txBody>
          <a:bodyPr>
            <a:normAutofit/>
          </a:bodyPr>
          <a:lstStyle/>
          <a:p>
            <a:r>
              <a:rPr lang="en-IN" sz="2000" dirty="0"/>
              <a:t>Begin with middle element of the whole list</a:t>
            </a:r>
          </a:p>
          <a:p>
            <a:pPr marL="0" indent="0">
              <a:buNone/>
            </a:pPr>
            <a:r>
              <a:rPr lang="en-IN" sz="2000" dirty="0"/>
              <a:t>    as the search key.</a:t>
            </a:r>
          </a:p>
          <a:p>
            <a:r>
              <a:rPr lang="en-IN" sz="2000" dirty="0"/>
              <a:t>If search key == required key, return index/value </a:t>
            </a:r>
          </a:p>
          <a:p>
            <a:pPr marL="0" indent="0">
              <a:buNone/>
            </a:pPr>
            <a:r>
              <a:rPr lang="en-IN" sz="2000" dirty="0"/>
              <a:t>    of search key.</a:t>
            </a:r>
          </a:p>
          <a:p>
            <a:r>
              <a:rPr lang="en-IN" sz="2000" dirty="0"/>
              <a:t>Else if required key &lt; search key, narrow the search </a:t>
            </a:r>
          </a:p>
          <a:p>
            <a:pPr marL="0" indent="0">
              <a:buNone/>
            </a:pPr>
            <a:r>
              <a:rPr lang="en-IN" sz="2000" dirty="0"/>
              <a:t>    space to first half of the list.</a:t>
            </a:r>
          </a:p>
          <a:p>
            <a:r>
              <a:rPr lang="en-IN" sz="2000" dirty="0"/>
              <a:t>Else, narrow the search space to second half of the </a:t>
            </a:r>
          </a:p>
          <a:p>
            <a:pPr marL="0" indent="0">
              <a:buNone/>
            </a:pPr>
            <a:r>
              <a:rPr lang="en-IN" sz="2000" dirty="0"/>
              <a:t>    list.</a:t>
            </a:r>
          </a:p>
          <a:p>
            <a:r>
              <a:rPr lang="en-IN" sz="2000" dirty="0"/>
              <a:t>Repeat the above steps recursively, until the required</a:t>
            </a:r>
          </a:p>
          <a:p>
            <a:pPr marL="0" indent="0">
              <a:buNone/>
            </a:pPr>
            <a:r>
              <a:rPr lang="en-IN" sz="2000" dirty="0"/>
              <a:t>    key is found or </a:t>
            </a:r>
            <a:r>
              <a:rPr lang="en-IN" sz="2000" dirty="0" err="1"/>
              <a:t>list.size</a:t>
            </a:r>
            <a:r>
              <a:rPr lang="en-IN" sz="2000" dirty="0"/>
              <a:t>() = 0.  </a:t>
            </a:r>
          </a:p>
        </p:txBody>
      </p:sp>
      <p:pic>
        <p:nvPicPr>
          <p:cNvPr id="5" name="Picture 4">
            <a:extLst>
              <a:ext uri="{FF2B5EF4-FFF2-40B4-BE49-F238E27FC236}">
                <a16:creationId xmlns:a16="http://schemas.microsoft.com/office/drawing/2014/main" id="{9D349978-4ED7-D792-97BE-95B904BD9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760" y="2012239"/>
            <a:ext cx="5571240" cy="1989055"/>
          </a:xfrm>
          <a:prstGeom prst="rect">
            <a:avLst/>
          </a:prstGeom>
        </p:spPr>
      </p:pic>
    </p:spTree>
    <p:extLst>
      <p:ext uri="{BB962C8B-B14F-4D97-AF65-F5344CB8AC3E}">
        <p14:creationId xmlns:p14="http://schemas.microsoft.com/office/powerpoint/2010/main" val="258856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C919-48FC-81F8-01C5-D011602C8C46}"/>
              </a:ext>
            </a:extLst>
          </p:cNvPr>
          <p:cNvSpPr>
            <a:spLocks noGrp="1"/>
          </p:cNvSpPr>
          <p:nvPr>
            <p:ph type="title"/>
          </p:nvPr>
        </p:nvSpPr>
        <p:spPr/>
        <p:txBody>
          <a:bodyPr>
            <a:normAutofit/>
          </a:bodyPr>
          <a:lstStyle/>
          <a:p>
            <a:r>
              <a:rPr lang="en-IN" sz="4000" b="1" dirty="0" err="1"/>
              <a:t>B+Trees</a:t>
            </a:r>
            <a:r>
              <a:rPr lang="en-IN" sz="4000" b="1" dirty="0"/>
              <a:t>: Insertion and Updates</a:t>
            </a:r>
          </a:p>
        </p:txBody>
      </p:sp>
      <p:sp>
        <p:nvSpPr>
          <p:cNvPr id="3" name="Content Placeholder 2">
            <a:extLst>
              <a:ext uri="{FF2B5EF4-FFF2-40B4-BE49-F238E27FC236}">
                <a16:creationId xmlns:a16="http://schemas.microsoft.com/office/drawing/2014/main" id="{D6310C80-9F73-1C14-3690-AFB99A1575B9}"/>
              </a:ext>
            </a:extLst>
          </p:cNvPr>
          <p:cNvSpPr>
            <a:spLocks noGrp="1"/>
          </p:cNvSpPr>
          <p:nvPr>
            <p:ph idx="1"/>
          </p:nvPr>
        </p:nvSpPr>
        <p:spPr/>
        <p:txBody>
          <a:bodyPr>
            <a:normAutofit lnSpcReduction="10000"/>
          </a:bodyPr>
          <a:lstStyle/>
          <a:p>
            <a:r>
              <a:rPr lang="en-IN" sz="2000" dirty="0"/>
              <a:t>First, the target leaf is acquired using the</a:t>
            </a:r>
          </a:p>
          <a:p>
            <a:pPr marL="0" indent="0">
              <a:buNone/>
            </a:pPr>
            <a:r>
              <a:rPr lang="en-IN" sz="2000" dirty="0"/>
              <a:t>    search/lookup algorithm.</a:t>
            </a:r>
          </a:p>
          <a:p>
            <a:r>
              <a:rPr lang="en-IN" sz="2000" dirty="0"/>
              <a:t>If there is enough free space, key-value is</a:t>
            </a:r>
          </a:p>
          <a:p>
            <a:pPr marL="0" indent="0">
              <a:buNone/>
            </a:pPr>
            <a:r>
              <a:rPr lang="en-IN" sz="2000" dirty="0"/>
              <a:t>    appended to it.</a:t>
            </a:r>
          </a:p>
          <a:p>
            <a:r>
              <a:rPr lang="en-IN" sz="2000" dirty="0"/>
              <a:t>Else, the condition is called </a:t>
            </a:r>
            <a:r>
              <a:rPr lang="en-IN" sz="2000" b="1" dirty="0"/>
              <a:t>overflow </a:t>
            </a:r>
            <a:r>
              <a:rPr lang="en-IN" sz="2000" dirty="0"/>
              <a:t>and </a:t>
            </a:r>
          </a:p>
          <a:p>
            <a:pPr marL="0" indent="0">
              <a:buNone/>
            </a:pPr>
            <a:r>
              <a:rPr lang="en-IN" sz="2000" dirty="0"/>
              <a:t>    the </a:t>
            </a:r>
            <a:r>
              <a:rPr lang="en-IN" sz="2000" b="1" dirty="0"/>
              <a:t>leaf</a:t>
            </a:r>
            <a:r>
              <a:rPr lang="en-IN" sz="2000" dirty="0"/>
              <a:t> is </a:t>
            </a:r>
            <a:r>
              <a:rPr lang="en-IN" sz="2000" b="1" dirty="0"/>
              <a:t>split</a:t>
            </a:r>
            <a:r>
              <a:rPr lang="en-IN" sz="2000" dirty="0"/>
              <a:t> into 2 leaves and middle </a:t>
            </a:r>
          </a:p>
          <a:p>
            <a:pPr marL="0" indent="0">
              <a:buNone/>
            </a:pPr>
            <a:r>
              <a:rPr lang="en-IN" sz="2000" dirty="0"/>
              <a:t>    value is sent up to the parent node.</a:t>
            </a:r>
          </a:p>
          <a:p>
            <a:r>
              <a:rPr lang="en-IN" sz="2000" dirty="0"/>
              <a:t>In case of parent node overflow, the </a:t>
            </a:r>
            <a:r>
              <a:rPr lang="en-IN" sz="2000" b="1" dirty="0"/>
              <a:t>splitting</a:t>
            </a:r>
          </a:p>
          <a:p>
            <a:pPr marL="0" indent="0">
              <a:buNone/>
            </a:pPr>
            <a:r>
              <a:rPr lang="en-IN" sz="2000" dirty="0"/>
              <a:t>    </a:t>
            </a:r>
            <a:r>
              <a:rPr lang="en-IN" sz="2000" b="1" dirty="0"/>
              <a:t>repeats </a:t>
            </a:r>
            <a:r>
              <a:rPr lang="en-IN" sz="2000" dirty="0" err="1"/>
              <a:t>uptil</a:t>
            </a:r>
            <a:r>
              <a:rPr lang="en-IN" sz="2000" dirty="0"/>
              <a:t> the </a:t>
            </a:r>
            <a:r>
              <a:rPr lang="en-IN" sz="2000" b="1" dirty="0"/>
              <a:t>root</a:t>
            </a:r>
            <a:r>
              <a:rPr lang="en-IN" sz="2000" dirty="0"/>
              <a:t> node.</a:t>
            </a:r>
          </a:p>
          <a:p>
            <a:r>
              <a:rPr lang="en-IN" sz="2000" b="1" dirty="0"/>
              <a:t>Depth</a:t>
            </a:r>
            <a:r>
              <a:rPr lang="en-IN" sz="2000" dirty="0"/>
              <a:t> of tree increases only when root node</a:t>
            </a:r>
          </a:p>
          <a:p>
            <a:pPr marL="0" indent="0">
              <a:buNone/>
            </a:pPr>
            <a:r>
              <a:rPr lang="en-IN" sz="2000" dirty="0"/>
              <a:t>    splits.</a:t>
            </a:r>
          </a:p>
        </p:txBody>
      </p:sp>
      <p:pic>
        <p:nvPicPr>
          <p:cNvPr id="5" name="Picture 4">
            <a:extLst>
              <a:ext uri="{FF2B5EF4-FFF2-40B4-BE49-F238E27FC236}">
                <a16:creationId xmlns:a16="http://schemas.microsoft.com/office/drawing/2014/main" id="{7517605C-2211-5259-4E28-8B54A78E3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809" y="1338606"/>
            <a:ext cx="5290210" cy="4687527"/>
          </a:xfrm>
          <a:prstGeom prst="rect">
            <a:avLst/>
          </a:prstGeom>
        </p:spPr>
      </p:pic>
    </p:spTree>
    <p:extLst>
      <p:ext uri="{BB962C8B-B14F-4D97-AF65-F5344CB8AC3E}">
        <p14:creationId xmlns:p14="http://schemas.microsoft.com/office/powerpoint/2010/main" val="347098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3B9B-5C14-2AD4-8785-B7B31865709F}"/>
              </a:ext>
            </a:extLst>
          </p:cNvPr>
          <p:cNvSpPr>
            <a:spLocks noGrp="1"/>
          </p:cNvSpPr>
          <p:nvPr>
            <p:ph type="title"/>
          </p:nvPr>
        </p:nvSpPr>
        <p:spPr/>
        <p:txBody>
          <a:bodyPr>
            <a:normAutofit/>
          </a:bodyPr>
          <a:lstStyle/>
          <a:p>
            <a:r>
              <a:rPr lang="en-IN" sz="4000" b="1" dirty="0"/>
              <a:t>B-Trees: Deletions</a:t>
            </a:r>
          </a:p>
        </p:txBody>
      </p:sp>
      <p:sp>
        <p:nvSpPr>
          <p:cNvPr id="3" name="Content Placeholder 2">
            <a:extLst>
              <a:ext uri="{FF2B5EF4-FFF2-40B4-BE49-F238E27FC236}">
                <a16:creationId xmlns:a16="http://schemas.microsoft.com/office/drawing/2014/main" id="{35078925-C2F9-1DDD-D20B-FB77B3DD64E0}"/>
              </a:ext>
            </a:extLst>
          </p:cNvPr>
          <p:cNvSpPr>
            <a:spLocks noGrp="1"/>
          </p:cNvSpPr>
          <p:nvPr>
            <p:ph idx="1"/>
          </p:nvPr>
        </p:nvSpPr>
        <p:spPr/>
        <p:txBody>
          <a:bodyPr>
            <a:normAutofit fontScale="92500" lnSpcReduction="10000"/>
          </a:bodyPr>
          <a:lstStyle/>
          <a:p>
            <a:r>
              <a:rPr lang="en-IN" sz="2000" dirty="0"/>
              <a:t>Similar to Insertion, first the target leaf</a:t>
            </a:r>
          </a:p>
          <a:p>
            <a:pPr marL="0" indent="0">
              <a:buNone/>
            </a:pPr>
            <a:r>
              <a:rPr lang="en-IN" sz="2000" dirty="0"/>
              <a:t>    is acquired through the search algorithm.</a:t>
            </a:r>
          </a:p>
          <a:p>
            <a:r>
              <a:rPr lang="en-IN" sz="2000" dirty="0"/>
              <a:t>If there are enough keys in the node, key-</a:t>
            </a:r>
          </a:p>
          <a:p>
            <a:pPr marL="0" indent="0">
              <a:buNone/>
            </a:pPr>
            <a:r>
              <a:rPr lang="en-IN" sz="2000" dirty="0"/>
              <a:t>    value pair is simply deleted.</a:t>
            </a:r>
          </a:p>
          <a:p>
            <a:r>
              <a:rPr lang="en-IN" sz="2000" dirty="0"/>
              <a:t>Else, when number of </a:t>
            </a:r>
            <a:r>
              <a:rPr lang="en-IN" sz="2000" b="1" dirty="0"/>
              <a:t>keys</a:t>
            </a:r>
            <a:r>
              <a:rPr lang="en-IN" sz="2000" dirty="0"/>
              <a:t> in a node </a:t>
            </a:r>
            <a:r>
              <a:rPr lang="en-IN" sz="2000" b="1" dirty="0"/>
              <a:t>fall </a:t>
            </a:r>
          </a:p>
          <a:p>
            <a:pPr marL="0" indent="0">
              <a:buNone/>
            </a:pPr>
            <a:r>
              <a:rPr lang="en-IN" sz="2000" b="1" dirty="0"/>
              <a:t>    below </a:t>
            </a:r>
            <a:r>
              <a:rPr lang="en-IN" sz="2000" dirty="0"/>
              <a:t>a certain </a:t>
            </a:r>
            <a:r>
              <a:rPr lang="en-IN" sz="2000" b="1" dirty="0"/>
              <a:t>threshold</a:t>
            </a:r>
            <a:r>
              <a:rPr lang="en-IN" sz="2000" dirty="0"/>
              <a:t>, the condition is</a:t>
            </a:r>
          </a:p>
          <a:p>
            <a:pPr marL="0" indent="0">
              <a:buNone/>
            </a:pPr>
            <a:r>
              <a:rPr lang="en-IN" sz="2000" dirty="0"/>
              <a:t>    called </a:t>
            </a:r>
            <a:r>
              <a:rPr lang="en-IN" sz="2000" b="1" dirty="0"/>
              <a:t>underflow</a:t>
            </a:r>
            <a:r>
              <a:rPr lang="en-IN" sz="2000" dirty="0"/>
              <a:t>. </a:t>
            </a:r>
          </a:p>
          <a:p>
            <a:r>
              <a:rPr lang="en-IN" sz="2000" dirty="0"/>
              <a:t>In case of Underflow, either </a:t>
            </a:r>
            <a:r>
              <a:rPr lang="en-IN" sz="2000" b="1" dirty="0"/>
              <a:t>borrow</a:t>
            </a:r>
            <a:r>
              <a:rPr lang="en-IN" sz="2000" dirty="0"/>
              <a:t> from </a:t>
            </a:r>
          </a:p>
          <a:p>
            <a:pPr marL="0" indent="0">
              <a:buNone/>
            </a:pPr>
            <a:r>
              <a:rPr lang="en-IN" sz="2000" b="1" dirty="0"/>
              <a:t>    </a:t>
            </a:r>
            <a:r>
              <a:rPr lang="en-IN" sz="2000" dirty="0"/>
              <a:t>the neighbours (if they have more than </a:t>
            </a:r>
          </a:p>
          <a:p>
            <a:pPr marL="0" indent="0">
              <a:buNone/>
            </a:pPr>
            <a:r>
              <a:rPr lang="en-IN" sz="2000" dirty="0"/>
              <a:t>    threshold keys) or </a:t>
            </a:r>
            <a:r>
              <a:rPr lang="en-IN" sz="2000" b="1" dirty="0"/>
              <a:t>merge (</a:t>
            </a:r>
            <a:r>
              <a:rPr lang="en-IN" sz="2000" b="1" dirty="0" err="1"/>
              <a:t>Coalesce’s</a:t>
            </a:r>
            <a:r>
              <a:rPr lang="en-IN" sz="2000" b="1" dirty="0"/>
              <a:t> method)</a:t>
            </a:r>
            <a:r>
              <a:rPr lang="en-IN" sz="2000" dirty="0"/>
              <a:t> </a:t>
            </a:r>
          </a:p>
          <a:p>
            <a:pPr marL="0" indent="0">
              <a:buNone/>
            </a:pPr>
            <a:r>
              <a:rPr lang="en-IN" sz="2000" dirty="0"/>
              <a:t>    with the neighbours and parent node. In both</a:t>
            </a:r>
          </a:p>
          <a:p>
            <a:pPr marL="0" indent="0">
              <a:buNone/>
            </a:pPr>
            <a:r>
              <a:rPr lang="en-IN" sz="2000" dirty="0"/>
              <a:t>    the cases, the parent node also participates.</a:t>
            </a:r>
            <a:endParaRPr lang="en-IN" sz="2000" b="1" dirty="0"/>
          </a:p>
        </p:txBody>
      </p:sp>
      <p:pic>
        <p:nvPicPr>
          <p:cNvPr id="5" name="Picture 4">
            <a:extLst>
              <a:ext uri="{FF2B5EF4-FFF2-40B4-BE49-F238E27FC236}">
                <a16:creationId xmlns:a16="http://schemas.microsoft.com/office/drawing/2014/main" id="{7A523051-35F3-B152-14D3-6A44082D0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240" y="838986"/>
            <a:ext cx="4581426" cy="5653889"/>
          </a:xfrm>
          <a:prstGeom prst="rect">
            <a:avLst/>
          </a:prstGeom>
        </p:spPr>
      </p:pic>
    </p:spTree>
    <p:extLst>
      <p:ext uri="{BB962C8B-B14F-4D97-AF65-F5344CB8AC3E}">
        <p14:creationId xmlns:p14="http://schemas.microsoft.com/office/powerpoint/2010/main" val="251204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C0D7-826B-E5FE-2564-95E94BE03C32}"/>
              </a:ext>
            </a:extLst>
          </p:cNvPr>
          <p:cNvSpPr>
            <a:spLocks noGrp="1"/>
          </p:cNvSpPr>
          <p:nvPr>
            <p:ph type="title"/>
          </p:nvPr>
        </p:nvSpPr>
        <p:spPr/>
        <p:txBody>
          <a:bodyPr>
            <a:normAutofit/>
          </a:bodyPr>
          <a:lstStyle/>
          <a:p>
            <a:r>
              <a:rPr lang="en-IN" sz="4000" b="1" dirty="0"/>
              <a:t>B-Trees: </a:t>
            </a:r>
            <a:r>
              <a:rPr lang="en-IN" sz="4000" b="1" dirty="0" err="1"/>
              <a:t>Tradeoffs</a:t>
            </a:r>
            <a:endParaRPr lang="en-IN" sz="4000" b="1" dirty="0"/>
          </a:p>
        </p:txBody>
      </p:sp>
      <p:sp>
        <p:nvSpPr>
          <p:cNvPr id="3" name="Content Placeholder 2">
            <a:extLst>
              <a:ext uri="{FF2B5EF4-FFF2-40B4-BE49-F238E27FC236}">
                <a16:creationId xmlns:a16="http://schemas.microsoft.com/office/drawing/2014/main" id="{F3FBD3A7-CB22-B234-9834-877D05AEF39B}"/>
              </a:ext>
            </a:extLst>
          </p:cNvPr>
          <p:cNvSpPr>
            <a:spLocks noGrp="1"/>
          </p:cNvSpPr>
          <p:nvPr>
            <p:ph idx="1"/>
          </p:nvPr>
        </p:nvSpPr>
        <p:spPr/>
        <p:txBody>
          <a:bodyPr>
            <a:normAutofit/>
          </a:bodyPr>
          <a:lstStyle/>
          <a:p>
            <a:r>
              <a:rPr lang="en-IN" sz="2000" dirty="0"/>
              <a:t>Cost for </a:t>
            </a:r>
            <a:r>
              <a:rPr lang="en-IN" sz="2000" b="1" dirty="0"/>
              <a:t>mutability</a:t>
            </a:r>
            <a:r>
              <a:rPr lang="en-IN" sz="2000" dirty="0"/>
              <a:t>: In-place updates require</a:t>
            </a:r>
          </a:p>
          <a:p>
            <a:pPr marL="0" indent="0">
              <a:buNone/>
            </a:pPr>
            <a:r>
              <a:rPr lang="en-IN" sz="2000" dirty="0"/>
              <a:t>    </a:t>
            </a:r>
            <a:r>
              <a:rPr lang="en-IN" sz="2000" b="1" dirty="0"/>
              <a:t>space overhead</a:t>
            </a:r>
            <a:r>
              <a:rPr lang="en-IN" sz="2000" dirty="0"/>
              <a:t> and a more </a:t>
            </a:r>
            <a:r>
              <a:rPr lang="en-IN" sz="2000" b="1" dirty="0"/>
              <a:t>involved write</a:t>
            </a:r>
          </a:p>
          <a:p>
            <a:pPr marL="0" indent="0">
              <a:buNone/>
            </a:pPr>
            <a:r>
              <a:rPr lang="en-IN" sz="2000" dirty="0"/>
              <a:t>    path.</a:t>
            </a:r>
          </a:p>
          <a:p>
            <a:r>
              <a:rPr lang="en-IN" sz="2000" dirty="0"/>
              <a:t>Some writes may trigger a cascade of node</a:t>
            </a:r>
          </a:p>
          <a:p>
            <a:pPr marL="0" indent="0">
              <a:buNone/>
            </a:pPr>
            <a:r>
              <a:rPr lang="en-IN" sz="2000" dirty="0"/>
              <a:t>    splits, hence becoming more expensive.</a:t>
            </a:r>
            <a:endParaRPr lang="en-US" sz="1800" b="0" i="0" u="none" strike="noStrike" baseline="0" dirty="0">
              <a:solidFill>
                <a:srgbClr val="000000"/>
              </a:solidFill>
              <a:latin typeface="Merlo Medium"/>
            </a:endParaRPr>
          </a:p>
        </p:txBody>
      </p:sp>
      <p:pic>
        <p:nvPicPr>
          <p:cNvPr id="5" name="Picture 4">
            <a:extLst>
              <a:ext uri="{FF2B5EF4-FFF2-40B4-BE49-F238E27FC236}">
                <a16:creationId xmlns:a16="http://schemas.microsoft.com/office/drawing/2014/main" id="{15ABAEEF-941B-31A3-EC4F-BC9B91836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397" y="681037"/>
            <a:ext cx="4515439" cy="4594781"/>
          </a:xfrm>
          <a:prstGeom prst="rect">
            <a:avLst/>
          </a:prstGeom>
        </p:spPr>
      </p:pic>
    </p:spTree>
    <p:extLst>
      <p:ext uri="{BB962C8B-B14F-4D97-AF65-F5344CB8AC3E}">
        <p14:creationId xmlns:p14="http://schemas.microsoft.com/office/powerpoint/2010/main" val="351323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A7EA-8143-EFF0-5F28-48DD87FE3BF6}"/>
              </a:ext>
            </a:extLst>
          </p:cNvPr>
          <p:cNvSpPr>
            <a:spLocks noGrp="1"/>
          </p:cNvSpPr>
          <p:nvPr>
            <p:ph type="title"/>
          </p:nvPr>
        </p:nvSpPr>
        <p:spPr/>
        <p:txBody>
          <a:bodyPr>
            <a:normAutofit/>
          </a:bodyPr>
          <a:lstStyle/>
          <a:p>
            <a:r>
              <a:rPr lang="en-IN" sz="4000" b="1" dirty="0"/>
              <a:t>What are</a:t>
            </a:r>
            <a:r>
              <a:rPr lang="en-US" sz="4000" b="1" dirty="0"/>
              <a:t> LSM Trees?</a:t>
            </a:r>
            <a:endParaRPr lang="en-IN" sz="4000" b="1" dirty="0"/>
          </a:p>
        </p:txBody>
      </p:sp>
      <p:sp>
        <p:nvSpPr>
          <p:cNvPr id="4" name="Content Placeholder 2">
            <a:extLst>
              <a:ext uri="{FF2B5EF4-FFF2-40B4-BE49-F238E27FC236}">
                <a16:creationId xmlns:a16="http://schemas.microsoft.com/office/drawing/2014/main" id="{7AA08173-BA73-BA2D-7985-13DD9CB2F76D}"/>
              </a:ext>
            </a:extLst>
          </p:cNvPr>
          <p:cNvSpPr>
            <a:spLocks noGrp="1"/>
          </p:cNvSpPr>
          <p:nvPr>
            <p:ph idx="1"/>
          </p:nvPr>
        </p:nvSpPr>
        <p:spPr>
          <a:xfrm>
            <a:off x="710293" y="4638289"/>
            <a:ext cx="5385707" cy="803276"/>
          </a:xfrm>
        </p:spPr>
        <p:txBody>
          <a:bodyPr>
            <a:normAutofit/>
          </a:bodyPr>
          <a:lstStyle/>
          <a:p>
            <a:r>
              <a:rPr lang="en-IN" sz="2000" b="1" dirty="0"/>
              <a:t>Used In </a:t>
            </a:r>
            <a:r>
              <a:rPr lang="en-IN" sz="2000" dirty="0"/>
              <a:t>(No SQL databases): Google Big Table, Facebook Rocks DB, Cassandra, SQ Lite etc.</a:t>
            </a:r>
          </a:p>
          <a:p>
            <a:endParaRPr lang="en-IN" sz="2000" dirty="0"/>
          </a:p>
        </p:txBody>
      </p:sp>
      <p:pic>
        <p:nvPicPr>
          <p:cNvPr id="9" name="Picture 8">
            <a:extLst>
              <a:ext uri="{FF2B5EF4-FFF2-40B4-BE49-F238E27FC236}">
                <a16:creationId xmlns:a16="http://schemas.microsoft.com/office/drawing/2014/main" id="{DE678ED0-E6A0-C723-4CDA-3A8B46670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57" y="2081145"/>
            <a:ext cx="5735681" cy="3360420"/>
          </a:xfrm>
          <a:prstGeom prst="rect">
            <a:avLst/>
          </a:prstGeom>
        </p:spPr>
      </p:pic>
      <p:sp>
        <p:nvSpPr>
          <p:cNvPr id="10" name="Content Placeholder 2">
            <a:extLst>
              <a:ext uri="{FF2B5EF4-FFF2-40B4-BE49-F238E27FC236}">
                <a16:creationId xmlns:a16="http://schemas.microsoft.com/office/drawing/2014/main" id="{E7C726D2-DA95-3F07-237A-81CB3FD77C7D}"/>
              </a:ext>
            </a:extLst>
          </p:cNvPr>
          <p:cNvSpPr txBox="1">
            <a:spLocks/>
          </p:cNvSpPr>
          <p:nvPr/>
        </p:nvSpPr>
        <p:spPr>
          <a:xfrm>
            <a:off x="710293" y="2081145"/>
            <a:ext cx="5385707" cy="2233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t>Write optimized:</a:t>
            </a:r>
            <a:r>
              <a:rPr lang="en-IN" sz="2000" dirty="0"/>
              <a:t> faster write speeds in comparison to B-Trees</a:t>
            </a:r>
          </a:p>
          <a:p>
            <a:endParaRPr lang="en-IN" sz="2000" b="1" dirty="0"/>
          </a:p>
          <a:p>
            <a:r>
              <a:rPr lang="en-IN" sz="2000" b="1" dirty="0"/>
              <a:t>Solves</a:t>
            </a:r>
            <a:r>
              <a:rPr lang="en-IN" sz="2000" dirty="0"/>
              <a:t>: </a:t>
            </a:r>
          </a:p>
          <a:p>
            <a:pPr marL="0" indent="0">
              <a:buNone/>
            </a:pPr>
            <a:r>
              <a:rPr lang="en-IN" sz="2000" dirty="0"/>
              <a:t>1. Problem with storing a lot of keys in ram (flooding) - </a:t>
            </a:r>
            <a:r>
              <a:rPr lang="en-IN" sz="2000" b="1" dirty="0"/>
              <a:t>Using disk instead</a:t>
            </a:r>
          </a:p>
          <a:p>
            <a:pPr marL="0" indent="0">
              <a:buNone/>
            </a:pPr>
            <a:r>
              <a:rPr lang="en-IN" sz="2000" dirty="0"/>
              <a:t>2. Range Queries (key, value) – </a:t>
            </a:r>
            <a:r>
              <a:rPr lang="en-IN" sz="2000" b="1" dirty="0"/>
              <a:t>Using sorted keys</a:t>
            </a:r>
          </a:p>
          <a:p>
            <a:endParaRPr lang="en-IN" sz="2000" b="1" dirty="0"/>
          </a:p>
          <a:p>
            <a:endParaRPr lang="en-IN" sz="2000" dirty="0"/>
          </a:p>
        </p:txBody>
      </p:sp>
    </p:spTree>
    <p:extLst>
      <p:ext uri="{BB962C8B-B14F-4D97-AF65-F5344CB8AC3E}">
        <p14:creationId xmlns:p14="http://schemas.microsoft.com/office/powerpoint/2010/main" val="243697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DF7682-DB02-598D-C74B-FD3680B51421}"/>
              </a:ext>
            </a:extLst>
          </p:cNvPr>
          <p:cNvSpPr>
            <a:spLocks noGrp="1"/>
          </p:cNvSpPr>
          <p:nvPr>
            <p:ph type="title"/>
          </p:nvPr>
        </p:nvSpPr>
        <p:spPr>
          <a:xfrm>
            <a:off x="838200" y="365125"/>
            <a:ext cx="10515600" cy="1325563"/>
          </a:xfrm>
        </p:spPr>
        <p:txBody>
          <a:bodyPr>
            <a:normAutofit/>
          </a:bodyPr>
          <a:lstStyle/>
          <a:p>
            <a:r>
              <a:rPr lang="en-US" sz="4000" b="1" dirty="0"/>
              <a:t>LSM Trees (Log Structured Merge Trees)</a:t>
            </a:r>
            <a:endParaRPr lang="en-IN" sz="4000" b="1" dirty="0"/>
          </a:p>
        </p:txBody>
      </p:sp>
      <p:sp>
        <p:nvSpPr>
          <p:cNvPr id="11" name="Content Placeholder 2">
            <a:extLst>
              <a:ext uri="{FF2B5EF4-FFF2-40B4-BE49-F238E27FC236}">
                <a16:creationId xmlns:a16="http://schemas.microsoft.com/office/drawing/2014/main" id="{20D99F0A-64E7-5AD8-AD39-1942CF6FAD3B}"/>
              </a:ext>
            </a:extLst>
          </p:cNvPr>
          <p:cNvSpPr txBox="1">
            <a:spLocks/>
          </p:cNvSpPr>
          <p:nvPr/>
        </p:nvSpPr>
        <p:spPr>
          <a:xfrm>
            <a:off x="838201" y="2075230"/>
            <a:ext cx="5355772" cy="3064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t>LSM Tree Breakdown</a:t>
            </a:r>
          </a:p>
          <a:p>
            <a:pPr marL="457200" indent="-457200">
              <a:buAutoNum type="arabicPeriod"/>
            </a:pPr>
            <a:r>
              <a:rPr lang="en-IN" sz="2000" b="1" dirty="0" err="1"/>
              <a:t>MemTable</a:t>
            </a:r>
            <a:r>
              <a:rPr lang="en-IN" sz="2000" dirty="0"/>
              <a:t> (memory resident table) – Uses Red Black Tree ~ Similar to binary tree (self balancing)</a:t>
            </a:r>
          </a:p>
          <a:p>
            <a:pPr marL="457200" indent="-457200">
              <a:buAutoNum type="arabicPeriod"/>
            </a:pPr>
            <a:r>
              <a:rPr lang="en-IN" sz="2000" b="1" dirty="0" err="1"/>
              <a:t>SSTables</a:t>
            </a:r>
            <a:r>
              <a:rPr lang="en-IN" sz="2000" dirty="0"/>
              <a:t> (sorted string tables) – Uses disk space ~ generally Immutable (Levelling is used for read and space optimization)</a:t>
            </a:r>
          </a:p>
          <a:p>
            <a:pPr marL="457200" indent="-457200">
              <a:buAutoNum type="arabicPeriod"/>
            </a:pPr>
            <a:r>
              <a:rPr lang="en-IN" sz="2000" b="1" dirty="0"/>
              <a:t>Indexes</a:t>
            </a:r>
            <a:r>
              <a:rPr lang="en-IN" sz="2000" dirty="0"/>
              <a:t> (in memory) – Keeps offset of blocks for every </a:t>
            </a:r>
            <a:r>
              <a:rPr lang="en-IN" sz="2000" dirty="0" err="1"/>
              <a:t>SSTable</a:t>
            </a:r>
            <a:endParaRPr lang="en-IN" sz="2000" dirty="0"/>
          </a:p>
        </p:txBody>
      </p:sp>
      <p:pic>
        <p:nvPicPr>
          <p:cNvPr id="15" name="Picture 14">
            <a:extLst>
              <a:ext uri="{FF2B5EF4-FFF2-40B4-BE49-F238E27FC236}">
                <a16:creationId xmlns:a16="http://schemas.microsoft.com/office/drawing/2014/main" id="{142C71C0-CBEE-D640-9579-7F3D08ABD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15" y="2570281"/>
            <a:ext cx="5355771" cy="1717438"/>
          </a:xfrm>
          <a:prstGeom prst="rect">
            <a:avLst/>
          </a:prstGeom>
        </p:spPr>
      </p:pic>
    </p:spTree>
    <p:extLst>
      <p:ext uri="{BB962C8B-B14F-4D97-AF65-F5344CB8AC3E}">
        <p14:creationId xmlns:p14="http://schemas.microsoft.com/office/powerpoint/2010/main" val="175848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38324A-BDDF-B569-CDA8-B05795DA4DE4}"/>
              </a:ext>
            </a:extLst>
          </p:cNvPr>
          <p:cNvSpPr>
            <a:spLocks noGrp="1"/>
          </p:cNvSpPr>
          <p:nvPr>
            <p:ph type="title"/>
          </p:nvPr>
        </p:nvSpPr>
        <p:spPr>
          <a:xfrm>
            <a:off x="838200" y="365125"/>
            <a:ext cx="10515600" cy="1325563"/>
          </a:xfrm>
        </p:spPr>
        <p:txBody>
          <a:bodyPr>
            <a:normAutofit/>
          </a:bodyPr>
          <a:lstStyle/>
          <a:p>
            <a:r>
              <a:rPr lang="en-US" sz="4000" b="1" dirty="0"/>
              <a:t>Write Process:</a:t>
            </a:r>
            <a:endParaRPr lang="en-IN" sz="4000" b="1" dirty="0"/>
          </a:p>
        </p:txBody>
      </p:sp>
      <p:graphicFrame>
        <p:nvGraphicFramePr>
          <p:cNvPr id="14" name="Table 14">
            <a:extLst>
              <a:ext uri="{FF2B5EF4-FFF2-40B4-BE49-F238E27FC236}">
                <a16:creationId xmlns:a16="http://schemas.microsoft.com/office/drawing/2014/main" id="{3A04343F-BAA7-E761-7E31-E88EA52D858C}"/>
              </a:ext>
            </a:extLst>
          </p:cNvPr>
          <p:cNvGraphicFramePr>
            <a:graphicFrameLocks noGrp="1"/>
          </p:cNvGraphicFramePr>
          <p:nvPr/>
        </p:nvGraphicFramePr>
        <p:xfrm>
          <a:off x="838200" y="2140252"/>
          <a:ext cx="1676400" cy="2225040"/>
        </p:xfrm>
        <a:graphic>
          <a:graphicData uri="http://schemas.openxmlformats.org/drawingml/2006/table">
            <a:tbl>
              <a:tblPr firstRow="1" bandRow="1">
                <a:tableStyleId>{D7AC3CCA-C797-4891-BE02-D94E43425B78}</a:tableStyleId>
              </a:tblPr>
              <a:tblGrid>
                <a:gridCol w="832026">
                  <a:extLst>
                    <a:ext uri="{9D8B030D-6E8A-4147-A177-3AD203B41FA5}">
                      <a16:colId xmlns:a16="http://schemas.microsoft.com/office/drawing/2014/main" val="2965786154"/>
                    </a:ext>
                  </a:extLst>
                </a:gridCol>
                <a:gridCol w="844374">
                  <a:extLst>
                    <a:ext uri="{9D8B030D-6E8A-4147-A177-3AD203B41FA5}">
                      <a16:colId xmlns:a16="http://schemas.microsoft.com/office/drawing/2014/main" val="737685908"/>
                    </a:ext>
                  </a:extLst>
                </a:gridCol>
              </a:tblGrid>
              <a:tr h="370840">
                <a:tc>
                  <a:txBody>
                    <a:bodyPr/>
                    <a:lstStyle/>
                    <a:p>
                      <a:r>
                        <a:rPr lang="en-US" b="0" dirty="0"/>
                        <a:t>Aman</a:t>
                      </a:r>
                      <a:endParaRPr lang="en-IN" b="0" dirty="0"/>
                    </a:p>
                  </a:txBody>
                  <a:tcPr/>
                </a:tc>
                <a:tc>
                  <a:txBody>
                    <a:bodyPr/>
                    <a:lstStyle/>
                    <a:p>
                      <a:r>
                        <a:rPr lang="en-US" b="0" dirty="0"/>
                        <a:t>200</a:t>
                      </a:r>
                      <a:endParaRPr lang="en-IN" b="0" dirty="0"/>
                    </a:p>
                  </a:txBody>
                  <a:tcPr/>
                </a:tc>
                <a:extLst>
                  <a:ext uri="{0D108BD9-81ED-4DB2-BD59-A6C34878D82A}">
                    <a16:rowId xmlns:a16="http://schemas.microsoft.com/office/drawing/2014/main" val="2732224350"/>
                  </a:ext>
                </a:extLst>
              </a:tr>
              <a:tr h="370840">
                <a:tc>
                  <a:txBody>
                    <a:bodyPr/>
                    <a:lstStyle/>
                    <a:p>
                      <a:r>
                        <a:rPr lang="en-US" dirty="0"/>
                        <a:t>Ram</a:t>
                      </a:r>
                      <a:endParaRPr lang="en-IN" dirty="0"/>
                    </a:p>
                  </a:txBody>
                  <a:tcPr/>
                </a:tc>
                <a:tc>
                  <a:txBody>
                    <a:bodyPr/>
                    <a:lstStyle/>
                    <a:p>
                      <a:r>
                        <a:rPr lang="en-US" dirty="0"/>
                        <a:t>700</a:t>
                      </a:r>
                      <a:endParaRPr lang="en-IN" dirty="0"/>
                    </a:p>
                  </a:txBody>
                  <a:tcPr/>
                </a:tc>
                <a:extLst>
                  <a:ext uri="{0D108BD9-81ED-4DB2-BD59-A6C34878D82A}">
                    <a16:rowId xmlns:a16="http://schemas.microsoft.com/office/drawing/2014/main" val="1528731031"/>
                  </a:ext>
                </a:extLst>
              </a:tr>
              <a:tr h="370840">
                <a:tc>
                  <a:txBody>
                    <a:bodyPr/>
                    <a:lstStyle/>
                    <a:p>
                      <a:r>
                        <a:rPr lang="en-US" dirty="0"/>
                        <a:t>Ankit</a:t>
                      </a:r>
                      <a:endParaRPr lang="en-IN" dirty="0"/>
                    </a:p>
                  </a:txBody>
                  <a:tcPr/>
                </a:tc>
                <a:tc>
                  <a:txBody>
                    <a:bodyPr/>
                    <a:lstStyle/>
                    <a:p>
                      <a:r>
                        <a:rPr lang="en-US" dirty="0"/>
                        <a:t>320</a:t>
                      </a:r>
                      <a:endParaRPr lang="en-IN" dirty="0"/>
                    </a:p>
                  </a:txBody>
                  <a:tcPr/>
                </a:tc>
                <a:extLst>
                  <a:ext uri="{0D108BD9-81ED-4DB2-BD59-A6C34878D82A}">
                    <a16:rowId xmlns:a16="http://schemas.microsoft.com/office/drawing/2014/main" val="2971470330"/>
                  </a:ext>
                </a:extLst>
              </a:tr>
              <a:tr h="370840">
                <a:tc>
                  <a:txBody>
                    <a:bodyPr/>
                    <a:lstStyle/>
                    <a:p>
                      <a:r>
                        <a:rPr lang="en-US" dirty="0"/>
                        <a:t>Aman</a:t>
                      </a:r>
                      <a:endParaRPr lang="en-IN" dirty="0"/>
                    </a:p>
                  </a:txBody>
                  <a:tcPr/>
                </a:tc>
                <a:tc>
                  <a:txBody>
                    <a:bodyPr/>
                    <a:lstStyle/>
                    <a:p>
                      <a:r>
                        <a:rPr lang="en-US" dirty="0"/>
                        <a:t>220</a:t>
                      </a:r>
                      <a:endParaRPr lang="en-IN" dirty="0"/>
                    </a:p>
                  </a:txBody>
                  <a:tcPr/>
                </a:tc>
                <a:extLst>
                  <a:ext uri="{0D108BD9-81ED-4DB2-BD59-A6C34878D82A}">
                    <a16:rowId xmlns:a16="http://schemas.microsoft.com/office/drawing/2014/main" val="4214536394"/>
                  </a:ext>
                </a:extLst>
              </a:tr>
              <a:tr h="370840">
                <a:tc>
                  <a:txBody>
                    <a:bodyPr/>
                    <a:lstStyle/>
                    <a:p>
                      <a:r>
                        <a:rPr lang="en-US" dirty="0"/>
                        <a:t>Rohan</a:t>
                      </a:r>
                      <a:endParaRPr lang="en-IN" dirty="0"/>
                    </a:p>
                  </a:txBody>
                  <a:tcPr/>
                </a:tc>
                <a:tc>
                  <a:txBody>
                    <a:bodyPr/>
                    <a:lstStyle/>
                    <a:p>
                      <a:r>
                        <a:rPr lang="en-US" dirty="0"/>
                        <a:t>133</a:t>
                      </a:r>
                      <a:endParaRPr lang="en-IN" dirty="0"/>
                    </a:p>
                  </a:txBody>
                  <a:tcPr/>
                </a:tc>
                <a:extLst>
                  <a:ext uri="{0D108BD9-81ED-4DB2-BD59-A6C34878D82A}">
                    <a16:rowId xmlns:a16="http://schemas.microsoft.com/office/drawing/2014/main" val="1589384655"/>
                  </a:ext>
                </a:extLst>
              </a:tr>
              <a:tr h="370840">
                <a:tc>
                  <a:txBody>
                    <a:bodyPr/>
                    <a:lstStyle/>
                    <a:p>
                      <a:r>
                        <a:rPr lang="en-US" dirty="0" err="1"/>
                        <a:t>Sumit</a:t>
                      </a:r>
                      <a:endParaRPr lang="en-IN" dirty="0"/>
                    </a:p>
                  </a:txBody>
                  <a:tcPr/>
                </a:tc>
                <a:tc>
                  <a:txBody>
                    <a:bodyPr/>
                    <a:lstStyle/>
                    <a:p>
                      <a:r>
                        <a:rPr lang="en-US" dirty="0"/>
                        <a:t>222</a:t>
                      </a:r>
                      <a:endParaRPr lang="en-IN" dirty="0"/>
                    </a:p>
                  </a:txBody>
                  <a:tcPr/>
                </a:tc>
                <a:extLst>
                  <a:ext uri="{0D108BD9-81ED-4DB2-BD59-A6C34878D82A}">
                    <a16:rowId xmlns:a16="http://schemas.microsoft.com/office/drawing/2014/main" val="246799649"/>
                  </a:ext>
                </a:extLst>
              </a:tr>
            </a:tbl>
          </a:graphicData>
        </a:graphic>
      </p:graphicFrame>
      <p:cxnSp>
        <p:nvCxnSpPr>
          <p:cNvPr id="16" name="Straight Arrow Connector 15">
            <a:extLst>
              <a:ext uri="{FF2B5EF4-FFF2-40B4-BE49-F238E27FC236}">
                <a16:creationId xmlns:a16="http://schemas.microsoft.com/office/drawing/2014/main" id="{1BA4A14F-7138-6987-89B1-51B78402F45A}"/>
              </a:ext>
            </a:extLst>
          </p:cNvPr>
          <p:cNvCxnSpPr/>
          <p:nvPr/>
        </p:nvCxnSpPr>
        <p:spPr>
          <a:xfrm>
            <a:off x="2514600" y="2677886"/>
            <a:ext cx="8899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Table 18">
            <a:extLst>
              <a:ext uri="{FF2B5EF4-FFF2-40B4-BE49-F238E27FC236}">
                <a16:creationId xmlns:a16="http://schemas.microsoft.com/office/drawing/2014/main" id="{A6E02C8E-4B5E-7B75-D6AB-F1BC66C16247}"/>
              </a:ext>
            </a:extLst>
          </p:cNvPr>
          <p:cNvGraphicFramePr>
            <a:graphicFrameLocks noGrp="1"/>
          </p:cNvGraphicFramePr>
          <p:nvPr/>
        </p:nvGraphicFramePr>
        <p:xfrm>
          <a:off x="4095750" y="2492466"/>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Ankit</a:t>
                      </a:r>
                      <a:endParaRPr lang="en-IN" b="0" dirty="0"/>
                    </a:p>
                  </a:txBody>
                  <a:tcPr/>
                </a:tc>
                <a:tc>
                  <a:txBody>
                    <a:bodyPr/>
                    <a:lstStyle/>
                    <a:p>
                      <a:r>
                        <a:rPr lang="en-US" b="0" dirty="0"/>
                        <a:t>300</a:t>
                      </a:r>
                      <a:endParaRPr lang="en-IN" b="0" dirty="0"/>
                    </a:p>
                  </a:txBody>
                  <a:tcPr/>
                </a:tc>
                <a:extLst>
                  <a:ext uri="{0D108BD9-81ED-4DB2-BD59-A6C34878D82A}">
                    <a16:rowId xmlns:a16="http://schemas.microsoft.com/office/drawing/2014/main" val="3416832094"/>
                  </a:ext>
                </a:extLst>
              </a:tr>
            </a:tbl>
          </a:graphicData>
        </a:graphic>
      </p:graphicFrame>
      <p:graphicFrame>
        <p:nvGraphicFramePr>
          <p:cNvPr id="19" name="Table 18">
            <a:extLst>
              <a:ext uri="{FF2B5EF4-FFF2-40B4-BE49-F238E27FC236}">
                <a16:creationId xmlns:a16="http://schemas.microsoft.com/office/drawing/2014/main" id="{C1D1B074-E2E8-A688-B86B-AB73BBBDF07F}"/>
              </a:ext>
            </a:extLst>
          </p:cNvPr>
          <p:cNvGraphicFramePr>
            <a:graphicFrameLocks noGrp="1"/>
          </p:cNvGraphicFramePr>
          <p:nvPr/>
        </p:nvGraphicFramePr>
        <p:xfrm>
          <a:off x="3235778" y="3336169"/>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Aman</a:t>
                      </a:r>
                      <a:endParaRPr lang="en-IN" b="0" dirty="0"/>
                    </a:p>
                  </a:txBody>
                  <a:tcPr/>
                </a:tc>
                <a:tc>
                  <a:txBody>
                    <a:bodyPr/>
                    <a:lstStyle/>
                    <a:p>
                      <a:r>
                        <a:rPr lang="en-US" b="0" dirty="0"/>
                        <a:t>200</a:t>
                      </a:r>
                      <a:endParaRPr lang="en-IN" b="0" dirty="0"/>
                    </a:p>
                  </a:txBody>
                  <a:tcPr/>
                </a:tc>
                <a:extLst>
                  <a:ext uri="{0D108BD9-81ED-4DB2-BD59-A6C34878D82A}">
                    <a16:rowId xmlns:a16="http://schemas.microsoft.com/office/drawing/2014/main" val="3416832094"/>
                  </a:ext>
                </a:extLst>
              </a:tr>
            </a:tbl>
          </a:graphicData>
        </a:graphic>
      </p:graphicFrame>
      <p:graphicFrame>
        <p:nvGraphicFramePr>
          <p:cNvPr id="20" name="Table 18">
            <a:extLst>
              <a:ext uri="{FF2B5EF4-FFF2-40B4-BE49-F238E27FC236}">
                <a16:creationId xmlns:a16="http://schemas.microsoft.com/office/drawing/2014/main" id="{BA2E918C-E6E1-8787-38E9-94DD02981115}"/>
              </a:ext>
            </a:extLst>
          </p:cNvPr>
          <p:cNvGraphicFramePr>
            <a:graphicFrameLocks noGrp="1"/>
          </p:cNvGraphicFramePr>
          <p:nvPr/>
        </p:nvGraphicFramePr>
        <p:xfrm>
          <a:off x="5129893" y="3336169"/>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Ram</a:t>
                      </a:r>
                      <a:endParaRPr lang="en-IN" b="0" dirty="0"/>
                    </a:p>
                  </a:txBody>
                  <a:tcPr/>
                </a:tc>
                <a:tc>
                  <a:txBody>
                    <a:bodyPr/>
                    <a:lstStyle/>
                    <a:p>
                      <a:r>
                        <a:rPr lang="en-US" b="0" dirty="0"/>
                        <a:t>700</a:t>
                      </a:r>
                      <a:endParaRPr lang="en-IN" b="0" dirty="0"/>
                    </a:p>
                  </a:txBody>
                  <a:tcPr/>
                </a:tc>
                <a:extLst>
                  <a:ext uri="{0D108BD9-81ED-4DB2-BD59-A6C34878D82A}">
                    <a16:rowId xmlns:a16="http://schemas.microsoft.com/office/drawing/2014/main" val="3416832094"/>
                  </a:ext>
                </a:extLst>
              </a:tr>
            </a:tbl>
          </a:graphicData>
        </a:graphic>
      </p:graphicFrame>
      <p:cxnSp>
        <p:nvCxnSpPr>
          <p:cNvPr id="22" name="Straight Connector 21">
            <a:extLst>
              <a:ext uri="{FF2B5EF4-FFF2-40B4-BE49-F238E27FC236}">
                <a16:creationId xmlns:a16="http://schemas.microsoft.com/office/drawing/2014/main" id="{66DC4760-0232-BBD1-7C5B-872A7D68E01E}"/>
              </a:ext>
            </a:extLst>
          </p:cNvPr>
          <p:cNvCxnSpPr>
            <a:endCxn id="19" idx="0"/>
          </p:cNvCxnSpPr>
          <p:nvPr/>
        </p:nvCxnSpPr>
        <p:spPr>
          <a:xfrm flipH="1">
            <a:off x="3971017" y="2863306"/>
            <a:ext cx="648154" cy="47286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D17D3A1-95EB-E624-4D9E-611ECC88ED0A}"/>
              </a:ext>
            </a:extLst>
          </p:cNvPr>
          <p:cNvCxnSpPr>
            <a:cxnSpLocks/>
            <a:endCxn id="20" idx="0"/>
          </p:cNvCxnSpPr>
          <p:nvPr/>
        </p:nvCxnSpPr>
        <p:spPr>
          <a:xfrm>
            <a:off x="5206093" y="2863305"/>
            <a:ext cx="659039" cy="472864"/>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D7AD242-4CCA-118E-265F-4CC619CF2295}"/>
              </a:ext>
            </a:extLst>
          </p:cNvPr>
          <p:cNvSpPr txBox="1"/>
          <p:nvPr/>
        </p:nvSpPr>
        <p:spPr>
          <a:xfrm>
            <a:off x="3580119" y="1911723"/>
            <a:ext cx="2705228" cy="369332"/>
          </a:xfrm>
          <a:prstGeom prst="rect">
            <a:avLst/>
          </a:prstGeom>
          <a:noFill/>
        </p:spPr>
        <p:txBody>
          <a:bodyPr wrap="none" rtlCol="0">
            <a:spAutoFit/>
          </a:bodyPr>
          <a:lstStyle/>
          <a:p>
            <a:r>
              <a:rPr lang="en-US" dirty="0"/>
              <a:t>In-Memory Red Black Tree</a:t>
            </a:r>
          </a:p>
        </p:txBody>
      </p:sp>
      <p:cxnSp>
        <p:nvCxnSpPr>
          <p:cNvPr id="26" name="Straight Arrow Connector 25">
            <a:extLst>
              <a:ext uri="{FF2B5EF4-FFF2-40B4-BE49-F238E27FC236}">
                <a16:creationId xmlns:a16="http://schemas.microsoft.com/office/drawing/2014/main" id="{BD48F8E6-F08D-9E3F-65AD-061A6FF96E7A}"/>
              </a:ext>
            </a:extLst>
          </p:cNvPr>
          <p:cNvCxnSpPr>
            <a:cxnSpLocks/>
          </p:cNvCxnSpPr>
          <p:nvPr/>
        </p:nvCxnSpPr>
        <p:spPr>
          <a:xfrm>
            <a:off x="6221186" y="2677886"/>
            <a:ext cx="19594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8" name="Table 28">
            <a:extLst>
              <a:ext uri="{FF2B5EF4-FFF2-40B4-BE49-F238E27FC236}">
                <a16:creationId xmlns:a16="http://schemas.microsoft.com/office/drawing/2014/main" id="{6674E312-D2F8-9F89-4DB8-DF5D24D9662B}"/>
              </a:ext>
            </a:extLst>
          </p:cNvPr>
          <p:cNvGraphicFramePr>
            <a:graphicFrameLocks noGrp="1"/>
          </p:cNvGraphicFramePr>
          <p:nvPr/>
        </p:nvGraphicFramePr>
        <p:xfrm>
          <a:off x="8283265" y="2217945"/>
          <a:ext cx="1929494" cy="1566212"/>
        </p:xfrm>
        <a:graphic>
          <a:graphicData uri="http://schemas.openxmlformats.org/drawingml/2006/table">
            <a:tbl>
              <a:tblPr firstRow="1" bandRow="1">
                <a:tableStyleId>{125E5076-3810-47DD-B79F-674D7AD40C01}</a:tableStyleId>
              </a:tblPr>
              <a:tblGrid>
                <a:gridCol w="964747">
                  <a:extLst>
                    <a:ext uri="{9D8B030D-6E8A-4147-A177-3AD203B41FA5}">
                      <a16:colId xmlns:a16="http://schemas.microsoft.com/office/drawing/2014/main" val="2355264852"/>
                    </a:ext>
                  </a:extLst>
                </a:gridCol>
                <a:gridCol w="964747">
                  <a:extLst>
                    <a:ext uri="{9D8B030D-6E8A-4147-A177-3AD203B41FA5}">
                      <a16:colId xmlns:a16="http://schemas.microsoft.com/office/drawing/2014/main" val="774449795"/>
                    </a:ext>
                  </a:extLst>
                </a:gridCol>
              </a:tblGrid>
              <a:tr h="453692">
                <a:tc>
                  <a:txBody>
                    <a:bodyPr/>
                    <a:lstStyle/>
                    <a:p>
                      <a:r>
                        <a:rPr lang="en-US" dirty="0" err="1"/>
                        <a:t>SSTable</a:t>
                      </a:r>
                      <a:endParaRPr lang="en-IN" dirty="0"/>
                    </a:p>
                  </a:txBody>
                  <a:tcPr/>
                </a:tc>
                <a:tc>
                  <a:txBody>
                    <a:bodyPr/>
                    <a:lstStyle/>
                    <a:p>
                      <a:endParaRPr lang="en-IN" dirty="0"/>
                    </a:p>
                  </a:txBody>
                  <a:tcPr/>
                </a:tc>
                <a:extLst>
                  <a:ext uri="{0D108BD9-81ED-4DB2-BD59-A6C34878D82A}">
                    <a16:rowId xmlns:a16="http://schemas.microsoft.com/office/drawing/2014/main" val="788159615"/>
                  </a:ext>
                </a:extLst>
              </a:tr>
              <a:tr h="370840">
                <a:tc>
                  <a:txBody>
                    <a:bodyPr/>
                    <a:lstStyle/>
                    <a:p>
                      <a:r>
                        <a:rPr lang="en-US" b="0" dirty="0"/>
                        <a:t>Aman</a:t>
                      </a:r>
                      <a:endParaRPr lang="en-IN" dirty="0"/>
                    </a:p>
                  </a:txBody>
                  <a:tcPr/>
                </a:tc>
                <a:tc>
                  <a:txBody>
                    <a:bodyPr/>
                    <a:lstStyle/>
                    <a:p>
                      <a:r>
                        <a:rPr lang="en-US" b="0" dirty="0"/>
                        <a:t>200</a:t>
                      </a:r>
                      <a:endParaRPr lang="en-IN" dirty="0"/>
                    </a:p>
                  </a:txBody>
                  <a:tcPr/>
                </a:tc>
                <a:extLst>
                  <a:ext uri="{0D108BD9-81ED-4DB2-BD59-A6C34878D82A}">
                    <a16:rowId xmlns:a16="http://schemas.microsoft.com/office/drawing/2014/main" val="3276294415"/>
                  </a:ext>
                </a:extLst>
              </a:tr>
              <a:tr h="370840">
                <a:tc>
                  <a:txBody>
                    <a:bodyPr/>
                    <a:lstStyle/>
                    <a:p>
                      <a:r>
                        <a:rPr lang="en-US" b="0" dirty="0"/>
                        <a:t>Ankit</a:t>
                      </a:r>
                      <a:endParaRPr lang="en-IN" dirty="0"/>
                    </a:p>
                  </a:txBody>
                  <a:tcPr/>
                </a:tc>
                <a:tc>
                  <a:txBody>
                    <a:bodyPr/>
                    <a:lstStyle/>
                    <a:p>
                      <a:r>
                        <a:rPr lang="en-US" b="0" dirty="0"/>
                        <a:t>300</a:t>
                      </a:r>
                      <a:endParaRPr lang="en-IN" dirty="0"/>
                    </a:p>
                  </a:txBody>
                  <a:tcPr/>
                </a:tc>
                <a:extLst>
                  <a:ext uri="{0D108BD9-81ED-4DB2-BD59-A6C34878D82A}">
                    <a16:rowId xmlns:a16="http://schemas.microsoft.com/office/drawing/2014/main" val="1151643621"/>
                  </a:ext>
                </a:extLst>
              </a:tr>
              <a:tr h="370840">
                <a:tc>
                  <a:txBody>
                    <a:bodyPr/>
                    <a:lstStyle/>
                    <a:p>
                      <a:r>
                        <a:rPr lang="en-US" b="0" dirty="0"/>
                        <a:t>Ram</a:t>
                      </a:r>
                      <a:endParaRPr lang="en-IN" dirty="0"/>
                    </a:p>
                  </a:txBody>
                  <a:tcPr/>
                </a:tc>
                <a:tc>
                  <a:txBody>
                    <a:bodyPr/>
                    <a:lstStyle/>
                    <a:p>
                      <a:r>
                        <a:rPr lang="en-US" b="0" dirty="0"/>
                        <a:t>700</a:t>
                      </a:r>
                      <a:endParaRPr lang="en-IN" dirty="0"/>
                    </a:p>
                  </a:txBody>
                  <a:tcPr/>
                </a:tc>
                <a:extLst>
                  <a:ext uri="{0D108BD9-81ED-4DB2-BD59-A6C34878D82A}">
                    <a16:rowId xmlns:a16="http://schemas.microsoft.com/office/drawing/2014/main" val="363023147"/>
                  </a:ext>
                </a:extLst>
              </a:tr>
            </a:tbl>
          </a:graphicData>
        </a:graphic>
      </p:graphicFrame>
      <p:sp>
        <p:nvSpPr>
          <p:cNvPr id="30" name="TextBox 29">
            <a:extLst>
              <a:ext uri="{FF2B5EF4-FFF2-40B4-BE49-F238E27FC236}">
                <a16:creationId xmlns:a16="http://schemas.microsoft.com/office/drawing/2014/main" id="{258D9031-F6DE-F085-D683-C4A8796017AE}"/>
              </a:ext>
            </a:extLst>
          </p:cNvPr>
          <p:cNvSpPr txBox="1"/>
          <p:nvPr/>
        </p:nvSpPr>
        <p:spPr>
          <a:xfrm>
            <a:off x="6224358" y="2354720"/>
            <a:ext cx="2035622" cy="646331"/>
          </a:xfrm>
          <a:prstGeom prst="rect">
            <a:avLst/>
          </a:prstGeom>
          <a:noFill/>
        </p:spPr>
        <p:txBody>
          <a:bodyPr wrap="none" rtlCol="0">
            <a:spAutoFit/>
          </a:bodyPr>
          <a:lstStyle/>
          <a:p>
            <a:r>
              <a:rPr lang="en-US" dirty="0"/>
              <a:t>Flush (at max size)</a:t>
            </a:r>
          </a:p>
          <a:p>
            <a:r>
              <a:rPr lang="en-US" dirty="0"/>
              <a:t>(In-order Traversal)</a:t>
            </a:r>
            <a:endParaRPr lang="en-IN" dirty="0"/>
          </a:p>
        </p:txBody>
      </p:sp>
      <p:sp>
        <p:nvSpPr>
          <p:cNvPr id="32" name="TextBox 31">
            <a:extLst>
              <a:ext uri="{FF2B5EF4-FFF2-40B4-BE49-F238E27FC236}">
                <a16:creationId xmlns:a16="http://schemas.microsoft.com/office/drawing/2014/main" id="{4228B3AB-DF7F-F9B0-FF72-2A46CEE3214E}"/>
              </a:ext>
            </a:extLst>
          </p:cNvPr>
          <p:cNvSpPr txBox="1"/>
          <p:nvPr/>
        </p:nvSpPr>
        <p:spPr>
          <a:xfrm>
            <a:off x="2536781" y="2354720"/>
            <a:ext cx="706027" cy="369332"/>
          </a:xfrm>
          <a:prstGeom prst="rect">
            <a:avLst/>
          </a:prstGeom>
          <a:noFill/>
        </p:spPr>
        <p:txBody>
          <a:bodyPr wrap="none" rtlCol="0">
            <a:spAutoFit/>
          </a:bodyPr>
          <a:lstStyle/>
          <a:p>
            <a:r>
              <a:rPr lang="en-US" dirty="0"/>
              <a:t>Write</a:t>
            </a:r>
            <a:endParaRPr lang="en-IN" dirty="0"/>
          </a:p>
        </p:txBody>
      </p:sp>
      <p:sp>
        <p:nvSpPr>
          <p:cNvPr id="33" name="TextBox 32">
            <a:extLst>
              <a:ext uri="{FF2B5EF4-FFF2-40B4-BE49-F238E27FC236}">
                <a16:creationId xmlns:a16="http://schemas.microsoft.com/office/drawing/2014/main" id="{CA00A0A8-81C3-804A-8F11-2FDB08084169}"/>
              </a:ext>
            </a:extLst>
          </p:cNvPr>
          <p:cNvSpPr txBox="1"/>
          <p:nvPr/>
        </p:nvSpPr>
        <p:spPr>
          <a:xfrm>
            <a:off x="8718860" y="1810412"/>
            <a:ext cx="1058303" cy="369332"/>
          </a:xfrm>
          <a:prstGeom prst="rect">
            <a:avLst/>
          </a:prstGeom>
          <a:noFill/>
        </p:spPr>
        <p:txBody>
          <a:bodyPr wrap="none" rtlCol="0">
            <a:spAutoFit/>
          </a:bodyPr>
          <a:lstStyle/>
          <a:p>
            <a:r>
              <a:rPr lang="en-US" dirty="0"/>
              <a:t>SSD/HDD</a:t>
            </a:r>
            <a:endParaRPr lang="en-IN" dirty="0"/>
          </a:p>
        </p:txBody>
      </p:sp>
      <p:sp>
        <p:nvSpPr>
          <p:cNvPr id="50" name="TextBox 49">
            <a:extLst>
              <a:ext uri="{FF2B5EF4-FFF2-40B4-BE49-F238E27FC236}">
                <a16:creationId xmlns:a16="http://schemas.microsoft.com/office/drawing/2014/main" id="{8CA57F9A-EB2B-8DA9-A8AE-59E699AFF5FE}"/>
              </a:ext>
            </a:extLst>
          </p:cNvPr>
          <p:cNvSpPr txBox="1"/>
          <p:nvPr/>
        </p:nvSpPr>
        <p:spPr>
          <a:xfrm>
            <a:off x="10387836" y="2539386"/>
            <a:ext cx="1099981" cy="369332"/>
          </a:xfrm>
          <a:prstGeom prst="rect">
            <a:avLst/>
          </a:prstGeom>
          <a:noFill/>
        </p:spPr>
        <p:txBody>
          <a:bodyPr wrap="none" rtlCol="0">
            <a:spAutoFit/>
          </a:bodyPr>
          <a:lstStyle/>
          <a:p>
            <a:r>
              <a:rPr lang="en-US" dirty="0"/>
              <a:t>Time = T1</a:t>
            </a:r>
            <a:endParaRPr lang="en-IN" dirty="0"/>
          </a:p>
        </p:txBody>
      </p:sp>
    </p:spTree>
    <p:extLst>
      <p:ext uri="{BB962C8B-B14F-4D97-AF65-F5344CB8AC3E}">
        <p14:creationId xmlns:p14="http://schemas.microsoft.com/office/powerpoint/2010/main" val="362293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904B5A-F7C2-36E5-0D57-30ACF4EDD576}"/>
              </a:ext>
            </a:extLst>
          </p:cNvPr>
          <p:cNvSpPr>
            <a:spLocks noGrp="1"/>
          </p:cNvSpPr>
          <p:nvPr>
            <p:ph type="title"/>
          </p:nvPr>
        </p:nvSpPr>
        <p:spPr>
          <a:xfrm>
            <a:off x="838200" y="365125"/>
            <a:ext cx="10515600" cy="1325563"/>
          </a:xfrm>
        </p:spPr>
        <p:txBody>
          <a:bodyPr>
            <a:normAutofit/>
          </a:bodyPr>
          <a:lstStyle/>
          <a:p>
            <a:r>
              <a:rPr lang="en-US" sz="4000" b="1" dirty="0"/>
              <a:t>Write and Read Process:</a:t>
            </a:r>
            <a:endParaRPr lang="en-IN" sz="4000" b="1" dirty="0"/>
          </a:p>
        </p:txBody>
      </p:sp>
      <p:graphicFrame>
        <p:nvGraphicFramePr>
          <p:cNvPr id="5" name="Table 14">
            <a:extLst>
              <a:ext uri="{FF2B5EF4-FFF2-40B4-BE49-F238E27FC236}">
                <a16:creationId xmlns:a16="http://schemas.microsoft.com/office/drawing/2014/main" id="{CC9348FE-FF3A-30DC-4E32-CD7EFFA5E104}"/>
              </a:ext>
            </a:extLst>
          </p:cNvPr>
          <p:cNvGraphicFramePr>
            <a:graphicFrameLocks noGrp="1"/>
          </p:cNvGraphicFramePr>
          <p:nvPr/>
        </p:nvGraphicFramePr>
        <p:xfrm>
          <a:off x="838200" y="1560587"/>
          <a:ext cx="1676400" cy="2225040"/>
        </p:xfrm>
        <a:graphic>
          <a:graphicData uri="http://schemas.openxmlformats.org/drawingml/2006/table">
            <a:tbl>
              <a:tblPr firstRow="1" bandRow="1">
                <a:tableStyleId>{D7AC3CCA-C797-4891-BE02-D94E43425B78}</a:tableStyleId>
              </a:tblPr>
              <a:tblGrid>
                <a:gridCol w="832026">
                  <a:extLst>
                    <a:ext uri="{9D8B030D-6E8A-4147-A177-3AD203B41FA5}">
                      <a16:colId xmlns:a16="http://schemas.microsoft.com/office/drawing/2014/main" val="2965786154"/>
                    </a:ext>
                  </a:extLst>
                </a:gridCol>
                <a:gridCol w="844374">
                  <a:extLst>
                    <a:ext uri="{9D8B030D-6E8A-4147-A177-3AD203B41FA5}">
                      <a16:colId xmlns:a16="http://schemas.microsoft.com/office/drawing/2014/main" val="737685908"/>
                    </a:ext>
                  </a:extLst>
                </a:gridCol>
              </a:tblGrid>
              <a:tr h="370840">
                <a:tc>
                  <a:txBody>
                    <a:bodyPr/>
                    <a:lstStyle/>
                    <a:p>
                      <a:r>
                        <a:rPr lang="en-US" b="0" dirty="0"/>
                        <a:t>Aman</a:t>
                      </a:r>
                      <a:endParaRPr lang="en-IN" b="0" dirty="0"/>
                    </a:p>
                  </a:txBody>
                  <a:tcPr/>
                </a:tc>
                <a:tc>
                  <a:txBody>
                    <a:bodyPr/>
                    <a:lstStyle/>
                    <a:p>
                      <a:r>
                        <a:rPr lang="en-US" b="0" dirty="0"/>
                        <a:t>200</a:t>
                      </a:r>
                      <a:endParaRPr lang="en-IN" b="0" dirty="0"/>
                    </a:p>
                  </a:txBody>
                  <a:tcPr/>
                </a:tc>
                <a:extLst>
                  <a:ext uri="{0D108BD9-81ED-4DB2-BD59-A6C34878D82A}">
                    <a16:rowId xmlns:a16="http://schemas.microsoft.com/office/drawing/2014/main" val="2732224350"/>
                  </a:ext>
                </a:extLst>
              </a:tr>
              <a:tr h="370840">
                <a:tc>
                  <a:txBody>
                    <a:bodyPr/>
                    <a:lstStyle/>
                    <a:p>
                      <a:r>
                        <a:rPr lang="en-US" dirty="0"/>
                        <a:t>Ram</a:t>
                      </a:r>
                      <a:endParaRPr lang="en-IN" dirty="0"/>
                    </a:p>
                  </a:txBody>
                  <a:tcPr/>
                </a:tc>
                <a:tc>
                  <a:txBody>
                    <a:bodyPr/>
                    <a:lstStyle/>
                    <a:p>
                      <a:r>
                        <a:rPr lang="en-US" dirty="0"/>
                        <a:t>700</a:t>
                      </a:r>
                      <a:endParaRPr lang="en-IN" dirty="0"/>
                    </a:p>
                  </a:txBody>
                  <a:tcPr/>
                </a:tc>
                <a:extLst>
                  <a:ext uri="{0D108BD9-81ED-4DB2-BD59-A6C34878D82A}">
                    <a16:rowId xmlns:a16="http://schemas.microsoft.com/office/drawing/2014/main" val="1528731031"/>
                  </a:ext>
                </a:extLst>
              </a:tr>
              <a:tr h="370840">
                <a:tc>
                  <a:txBody>
                    <a:bodyPr/>
                    <a:lstStyle/>
                    <a:p>
                      <a:r>
                        <a:rPr lang="en-US" dirty="0"/>
                        <a:t>Ankit</a:t>
                      </a:r>
                      <a:endParaRPr lang="en-IN" dirty="0"/>
                    </a:p>
                  </a:txBody>
                  <a:tcPr/>
                </a:tc>
                <a:tc>
                  <a:txBody>
                    <a:bodyPr/>
                    <a:lstStyle/>
                    <a:p>
                      <a:r>
                        <a:rPr lang="en-US" dirty="0"/>
                        <a:t>320</a:t>
                      </a:r>
                      <a:endParaRPr lang="en-IN" dirty="0"/>
                    </a:p>
                  </a:txBody>
                  <a:tcPr/>
                </a:tc>
                <a:extLst>
                  <a:ext uri="{0D108BD9-81ED-4DB2-BD59-A6C34878D82A}">
                    <a16:rowId xmlns:a16="http://schemas.microsoft.com/office/drawing/2014/main" val="2971470330"/>
                  </a:ext>
                </a:extLst>
              </a:tr>
              <a:tr h="370840">
                <a:tc>
                  <a:txBody>
                    <a:bodyPr/>
                    <a:lstStyle/>
                    <a:p>
                      <a:r>
                        <a:rPr lang="en-US" dirty="0"/>
                        <a:t>Aman</a:t>
                      </a:r>
                      <a:endParaRPr lang="en-IN" dirty="0"/>
                    </a:p>
                  </a:txBody>
                  <a:tcPr/>
                </a:tc>
                <a:tc>
                  <a:txBody>
                    <a:bodyPr/>
                    <a:lstStyle/>
                    <a:p>
                      <a:r>
                        <a:rPr lang="en-US" dirty="0"/>
                        <a:t>220</a:t>
                      </a:r>
                      <a:endParaRPr lang="en-IN" dirty="0"/>
                    </a:p>
                  </a:txBody>
                  <a:tcPr/>
                </a:tc>
                <a:extLst>
                  <a:ext uri="{0D108BD9-81ED-4DB2-BD59-A6C34878D82A}">
                    <a16:rowId xmlns:a16="http://schemas.microsoft.com/office/drawing/2014/main" val="4214536394"/>
                  </a:ext>
                </a:extLst>
              </a:tr>
              <a:tr h="370840">
                <a:tc>
                  <a:txBody>
                    <a:bodyPr/>
                    <a:lstStyle/>
                    <a:p>
                      <a:r>
                        <a:rPr lang="en-US" dirty="0"/>
                        <a:t>Rohan</a:t>
                      </a:r>
                      <a:endParaRPr lang="en-IN" dirty="0"/>
                    </a:p>
                  </a:txBody>
                  <a:tcPr/>
                </a:tc>
                <a:tc>
                  <a:txBody>
                    <a:bodyPr/>
                    <a:lstStyle/>
                    <a:p>
                      <a:r>
                        <a:rPr lang="en-US" dirty="0"/>
                        <a:t>133</a:t>
                      </a:r>
                      <a:endParaRPr lang="en-IN" dirty="0"/>
                    </a:p>
                  </a:txBody>
                  <a:tcPr/>
                </a:tc>
                <a:extLst>
                  <a:ext uri="{0D108BD9-81ED-4DB2-BD59-A6C34878D82A}">
                    <a16:rowId xmlns:a16="http://schemas.microsoft.com/office/drawing/2014/main" val="1589384655"/>
                  </a:ext>
                </a:extLst>
              </a:tr>
              <a:tr h="370840">
                <a:tc>
                  <a:txBody>
                    <a:bodyPr/>
                    <a:lstStyle/>
                    <a:p>
                      <a:r>
                        <a:rPr lang="en-US" dirty="0" err="1"/>
                        <a:t>Sumit</a:t>
                      </a:r>
                      <a:endParaRPr lang="en-IN" dirty="0"/>
                    </a:p>
                  </a:txBody>
                  <a:tcPr/>
                </a:tc>
                <a:tc>
                  <a:txBody>
                    <a:bodyPr/>
                    <a:lstStyle/>
                    <a:p>
                      <a:r>
                        <a:rPr lang="en-US" dirty="0"/>
                        <a:t>222</a:t>
                      </a:r>
                      <a:endParaRPr lang="en-IN" dirty="0"/>
                    </a:p>
                  </a:txBody>
                  <a:tcPr/>
                </a:tc>
                <a:extLst>
                  <a:ext uri="{0D108BD9-81ED-4DB2-BD59-A6C34878D82A}">
                    <a16:rowId xmlns:a16="http://schemas.microsoft.com/office/drawing/2014/main" val="246799649"/>
                  </a:ext>
                </a:extLst>
              </a:tr>
            </a:tbl>
          </a:graphicData>
        </a:graphic>
      </p:graphicFrame>
      <p:cxnSp>
        <p:nvCxnSpPr>
          <p:cNvPr id="6" name="Straight Arrow Connector 5">
            <a:extLst>
              <a:ext uri="{FF2B5EF4-FFF2-40B4-BE49-F238E27FC236}">
                <a16:creationId xmlns:a16="http://schemas.microsoft.com/office/drawing/2014/main" id="{0EDC0B2A-255E-740D-8D03-3A8FDD880680}"/>
              </a:ext>
            </a:extLst>
          </p:cNvPr>
          <p:cNvCxnSpPr/>
          <p:nvPr/>
        </p:nvCxnSpPr>
        <p:spPr>
          <a:xfrm>
            <a:off x="2514600" y="2098221"/>
            <a:ext cx="8899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7" name="Table 18">
            <a:extLst>
              <a:ext uri="{FF2B5EF4-FFF2-40B4-BE49-F238E27FC236}">
                <a16:creationId xmlns:a16="http://schemas.microsoft.com/office/drawing/2014/main" id="{F9608F09-7FFC-891E-862F-FBF088490BFD}"/>
              </a:ext>
            </a:extLst>
          </p:cNvPr>
          <p:cNvGraphicFramePr>
            <a:graphicFrameLocks noGrp="1"/>
          </p:cNvGraphicFramePr>
          <p:nvPr/>
        </p:nvGraphicFramePr>
        <p:xfrm>
          <a:off x="4095750" y="1912801"/>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Ankit</a:t>
                      </a:r>
                      <a:endParaRPr lang="en-IN" b="0" dirty="0"/>
                    </a:p>
                  </a:txBody>
                  <a:tcPr/>
                </a:tc>
                <a:tc>
                  <a:txBody>
                    <a:bodyPr/>
                    <a:lstStyle/>
                    <a:p>
                      <a:r>
                        <a:rPr lang="en-US" b="0" dirty="0"/>
                        <a:t>300</a:t>
                      </a:r>
                      <a:endParaRPr lang="en-IN" b="0" dirty="0"/>
                    </a:p>
                  </a:txBody>
                  <a:tcPr/>
                </a:tc>
                <a:extLst>
                  <a:ext uri="{0D108BD9-81ED-4DB2-BD59-A6C34878D82A}">
                    <a16:rowId xmlns:a16="http://schemas.microsoft.com/office/drawing/2014/main" val="3416832094"/>
                  </a:ext>
                </a:extLst>
              </a:tr>
            </a:tbl>
          </a:graphicData>
        </a:graphic>
      </p:graphicFrame>
      <p:graphicFrame>
        <p:nvGraphicFramePr>
          <p:cNvPr id="8" name="Table 7">
            <a:extLst>
              <a:ext uri="{FF2B5EF4-FFF2-40B4-BE49-F238E27FC236}">
                <a16:creationId xmlns:a16="http://schemas.microsoft.com/office/drawing/2014/main" id="{F008710E-92FF-B20F-EDA2-992700A38F6B}"/>
              </a:ext>
            </a:extLst>
          </p:cNvPr>
          <p:cNvGraphicFramePr>
            <a:graphicFrameLocks noGrp="1"/>
          </p:cNvGraphicFramePr>
          <p:nvPr/>
        </p:nvGraphicFramePr>
        <p:xfrm>
          <a:off x="3235778" y="2756504"/>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Aman</a:t>
                      </a:r>
                      <a:endParaRPr lang="en-IN" b="0" dirty="0"/>
                    </a:p>
                  </a:txBody>
                  <a:tcPr/>
                </a:tc>
                <a:tc>
                  <a:txBody>
                    <a:bodyPr/>
                    <a:lstStyle/>
                    <a:p>
                      <a:r>
                        <a:rPr lang="en-US" b="0" dirty="0"/>
                        <a:t>200</a:t>
                      </a:r>
                      <a:endParaRPr lang="en-IN" b="0" dirty="0"/>
                    </a:p>
                  </a:txBody>
                  <a:tcPr/>
                </a:tc>
                <a:extLst>
                  <a:ext uri="{0D108BD9-81ED-4DB2-BD59-A6C34878D82A}">
                    <a16:rowId xmlns:a16="http://schemas.microsoft.com/office/drawing/2014/main" val="3416832094"/>
                  </a:ext>
                </a:extLst>
              </a:tr>
            </a:tbl>
          </a:graphicData>
        </a:graphic>
      </p:graphicFrame>
      <p:graphicFrame>
        <p:nvGraphicFramePr>
          <p:cNvPr id="9" name="Table 18">
            <a:extLst>
              <a:ext uri="{FF2B5EF4-FFF2-40B4-BE49-F238E27FC236}">
                <a16:creationId xmlns:a16="http://schemas.microsoft.com/office/drawing/2014/main" id="{61FA6D2A-068F-52F3-A2F3-7BE3F2A5DC26}"/>
              </a:ext>
            </a:extLst>
          </p:cNvPr>
          <p:cNvGraphicFramePr>
            <a:graphicFrameLocks noGrp="1"/>
          </p:cNvGraphicFramePr>
          <p:nvPr/>
        </p:nvGraphicFramePr>
        <p:xfrm>
          <a:off x="5129893" y="2756504"/>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Ram</a:t>
                      </a:r>
                      <a:endParaRPr lang="en-IN" b="0" dirty="0"/>
                    </a:p>
                  </a:txBody>
                  <a:tcPr/>
                </a:tc>
                <a:tc>
                  <a:txBody>
                    <a:bodyPr/>
                    <a:lstStyle/>
                    <a:p>
                      <a:r>
                        <a:rPr lang="en-US" b="0" dirty="0"/>
                        <a:t>700</a:t>
                      </a:r>
                      <a:endParaRPr lang="en-IN" b="0" dirty="0"/>
                    </a:p>
                  </a:txBody>
                  <a:tcPr/>
                </a:tc>
                <a:extLst>
                  <a:ext uri="{0D108BD9-81ED-4DB2-BD59-A6C34878D82A}">
                    <a16:rowId xmlns:a16="http://schemas.microsoft.com/office/drawing/2014/main" val="3416832094"/>
                  </a:ext>
                </a:extLst>
              </a:tr>
            </a:tbl>
          </a:graphicData>
        </a:graphic>
      </p:graphicFrame>
      <p:cxnSp>
        <p:nvCxnSpPr>
          <p:cNvPr id="10" name="Straight Connector 9">
            <a:extLst>
              <a:ext uri="{FF2B5EF4-FFF2-40B4-BE49-F238E27FC236}">
                <a16:creationId xmlns:a16="http://schemas.microsoft.com/office/drawing/2014/main" id="{299D3A03-CF24-F4A5-5C04-323FCFF49376}"/>
              </a:ext>
            </a:extLst>
          </p:cNvPr>
          <p:cNvCxnSpPr>
            <a:endCxn id="8" idx="0"/>
          </p:cNvCxnSpPr>
          <p:nvPr/>
        </p:nvCxnSpPr>
        <p:spPr>
          <a:xfrm flipH="1">
            <a:off x="3971017" y="2283641"/>
            <a:ext cx="648154" cy="47286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EECB5B6-893E-00B0-8CA2-B85BFF38F462}"/>
              </a:ext>
            </a:extLst>
          </p:cNvPr>
          <p:cNvCxnSpPr>
            <a:cxnSpLocks/>
            <a:endCxn id="9" idx="0"/>
          </p:cNvCxnSpPr>
          <p:nvPr/>
        </p:nvCxnSpPr>
        <p:spPr>
          <a:xfrm>
            <a:off x="5206093" y="2283640"/>
            <a:ext cx="659039" cy="472864"/>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40C3486-B825-F824-89DC-24BCC4673AD6}"/>
              </a:ext>
            </a:extLst>
          </p:cNvPr>
          <p:cNvSpPr txBox="1"/>
          <p:nvPr/>
        </p:nvSpPr>
        <p:spPr>
          <a:xfrm>
            <a:off x="3580119" y="1332058"/>
            <a:ext cx="2705228" cy="369332"/>
          </a:xfrm>
          <a:prstGeom prst="rect">
            <a:avLst/>
          </a:prstGeom>
          <a:noFill/>
        </p:spPr>
        <p:txBody>
          <a:bodyPr wrap="none" rtlCol="0">
            <a:spAutoFit/>
          </a:bodyPr>
          <a:lstStyle/>
          <a:p>
            <a:r>
              <a:rPr lang="en-US" dirty="0"/>
              <a:t>In-Memory Red Black Tree</a:t>
            </a:r>
          </a:p>
        </p:txBody>
      </p:sp>
      <p:cxnSp>
        <p:nvCxnSpPr>
          <p:cNvPr id="13" name="Straight Arrow Connector 12">
            <a:extLst>
              <a:ext uri="{FF2B5EF4-FFF2-40B4-BE49-F238E27FC236}">
                <a16:creationId xmlns:a16="http://schemas.microsoft.com/office/drawing/2014/main" id="{EB892F79-88BB-310F-0EE0-96CBB166ED38}"/>
              </a:ext>
            </a:extLst>
          </p:cNvPr>
          <p:cNvCxnSpPr>
            <a:cxnSpLocks/>
          </p:cNvCxnSpPr>
          <p:nvPr/>
        </p:nvCxnSpPr>
        <p:spPr>
          <a:xfrm>
            <a:off x="6221186" y="2098221"/>
            <a:ext cx="19594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4" name="Table 28">
            <a:extLst>
              <a:ext uri="{FF2B5EF4-FFF2-40B4-BE49-F238E27FC236}">
                <a16:creationId xmlns:a16="http://schemas.microsoft.com/office/drawing/2014/main" id="{106D5C00-D56C-15BC-DA58-617E53623C49}"/>
              </a:ext>
            </a:extLst>
          </p:cNvPr>
          <p:cNvGraphicFramePr>
            <a:graphicFrameLocks noGrp="1"/>
          </p:cNvGraphicFramePr>
          <p:nvPr/>
        </p:nvGraphicFramePr>
        <p:xfrm>
          <a:off x="8283265" y="1638280"/>
          <a:ext cx="1929494" cy="1566212"/>
        </p:xfrm>
        <a:graphic>
          <a:graphicData uri="http://schemas.openxmlformats.org/drawingml/2006/table">
            <a:tbl>
              <a:tblPr firstRow="1" bandRow="1">
                <a:tableStyleId>{125E5076-3810-47DD-B79F-674D7AD40C01}</a:tableStyleId>
              </a:tblPr>
              <a:tblGrid>
                <a:gridCol w="964747">
                  <a:extLst>
                    <a:ext uri="{9D8B030D-6E8A-4147-A177-3AD203B41FA5}">
                      <a16:colId xmlns:a16="http://schemas.microsoft.com/office/drawing/2014/main" val="2355264852"/>
                    </a:ext>
                  </a:extLst>
                </a:gridCol>
                <a:gridCol w="964747">
                  <a:extLst>
                    <a:ext uri="{9D8B030D-6E8A-4147-A177-3AD203B41FA5}">
                      <a16:colId xmlns:a16="http://schemas.microsoft.com/office/drawing/2014/main" val="774449795"/>
                    </a:ext>
                  </a:extLst>
                </a:gridCol>
              </a:tblGrid>
              <a:tr h="453692">
                <a:tc>
                  <a:txBody>
                    <a:bodyPr/>
                    <a:lstStyle/>
                    <a:p>
                      <a:r>
                        <a:rPr lang="en-US" dirty="0" err="1"/>
                        <a:t>SSTable</a:t>
                      </a:r>
                      <a:endParaRPr lang="en-IN" dirty="0"/>
                    </a:p>
                  </a:txBody>
                  <a:tcPr/>
                </a:tc>
                <a:tc>
                  <a:txBody>
                    <a:bodyPr/>
                    <a:lstStyle/>
                    <a:p>
                      <a:endParaRPr lang="en-IN" dirty="0"/>
                    </a:p>
                  </a:txBody>
                  <a:tcPr/>
                </a:tc>
                <a:extLst>
                  <a:ext uri="{0D108BD9-81ED-4DB2-BD59-A6C34878D82A}">
                    <a16:rowId xmlns:a16="http://schemas.microsoft.com/office/drawing/2014/main" val="788159615"/>
                  </a:ext>
                </a:extLst>
              </a:tr>
              <a:tr h="370840">
                <a:tc>
                  <a:txBody>
                    <a:bodyPr/>
                    <a:lstStyle/>
                    <a:p>
                      <a:r>
                        <a:rPr lang="en-US" b="0" dirty="0"/>
                        <a:t>Aman</a:t>
                      </a:r>
                      <a:endParaRPr lang="en-IN" dirty="0"/>
                    </a:p>
                  </a:txBody>
                  <a:tcPr/>
                </a:tc>
                <a:tc>
                  <a:txBody>
                    <a:bodyPr/>
                    <a:lstStyle/>
                    <a:p>
                      <a:r>
                        <a:rPr lang="en-US" b="0" dirty="0"/>
                        <a:t>200</a:t>
                      </a:r>
                      <a:endParaRPr lang="en-IN" dirty="0"/>
                    </a:p>
                  </a:txBody>
                  <a:tcPr/>
                </a:tc>
                <a:extLst>
                  <a:ext uri="{0D108BD9-81ED-4DB2-BD59-A6C34878D82A}">
                    <a16:rowId xmlns:a16="http://schemas.microsoft.com/office/drawing/2014/main" val="3276294415"/>
                  </a:ext>
                </a:extLst>
              </a:tr>
              <a:tr h="370840">
                <a:tc>
                  <a:txBody>
                    <a:bodyPr/>
                    <a:lstStyle/>
                    <a:p>
                      <a:r>
                        <a:rPr lang="en-US" b="0" dirty="0"/>
                        <a:t>Ankit</a:t>
                      </a:r>
                      <a:endParaRPr lang="en-IN" dirty="0"/>
                    </a:p>
                  </a:txBody>
                  <a:tcPr/>
                </a:tc>
                <a:tc>
                  <a:txBody>
                    <a:bodyPr/>
                    <a:lstStyle/>
                    <a:p>
                      <a:r>
                        <a:rPr lang="en-US" b="0" dirty="0"/>
                        <a:t>300</a:t>
                      </a:r>
                      <a:endParaRPr lang="en-IN" dirty="0"/>
                    </a:p>
                  </a:txBody>
                  <a:tcPr/>
                </a:tc>
                <a:extLst>
                  <a:ext uri="{0D108BD9-81ED-4DB2-BD59-A6C34878D82A}">
                    <a16:rowId xmlns:a16="http://schemas.microsoft.com/office/drawing/2014/main" val="1151643621"/>
                  </a:ext>
                </a:extLst>
              </a:tr>
              <a:tr h="370840">
                <a:tc>
                  <a:txBody>
                    <a:bodyPr/>
                    <a:lstStyle/>
                    <a:p>
                      <a:r>
                        <a:rPr lang="en-US" b="0" dirty="0"/>
                        <a:t>Ram</a:t>
                      </a:r>
                      <a:endParaRPr lang="en-IN" dirty="0"/>
                    </a:p>
                  </a:txBody>
                  <a:tcPr/>
                </a:tc>
                <a:tc>
                  <a:txBody>
                    <a:bodyPr/>
                    <a:lstStyle/>
                    <a:p>
                      <a:r>
                        <a:rPr lang="en-US" b="0" dirty="0"/>
                        <a:t>700</a:t>
                      </a:r>
                      <a:endParaRPr lang="en-IN" dirty="0"/>
                    </a:p>
                  </a:txBody>
                  <a:tcPr/>
                </a:tc>
                <a:extLst>
                  <a:ext uri="{0D108BD9-81ED-4DB2-BD59-A6C34878D82A}">
                    <a16:rowId xmlns:a16="http://schemas.microsoft.com/office/drawing/2014/main" val="363023147"/>
                  </a:ext>
                </a:extLst>
              </a:tr>
            </a:tbl>
          </a:graphicData>
        </a:graphic>
      </p:graphicFrame>
      <p:sp>
        <p:nvSpPr>
          <p:cNvPr id="15" name="TextBox 14">
            <a:extLst>
              <a:ext uri="{FF2B5EF4-FFF2-40B4-BE49-F238E27FC236}">
                <a16:creationId xmlns:a16="http://schemas.microsoft.com/office/drawing/2014/main" id="{B4D6D63C-F26E-0394-8D18-9530F11807C5}"/>
              </a:ext>
            </a:extLst>
          </p:cNvPr>
          <p:cNvSpPr txBox="1"/>
          <p:nvPr/>
        </p:nvSpPr>
        <p:spPr>
          <a:xfrm>
            <a:off x="6224358" y="1775055"/>
            <a:ext cx="2035622" cy="646331"/>
          </a:xfrm>
          <a:prstGeom prst="rect">
            <a:avLst/>
          </a:prstGeom>
          <a:noFill/>
        </p:spPr>
        <p:txBody>
          <a:bodyPr wrap="none" rtlCol="0">
            <a:spAutoFit/>
          </a:bodyPr>
          <a:lstStyle/>
          <a:p>
            <a:r>
              <a:rPr lang="en-US" dirty="0"/>
              <a:t>Flush (at max size)</a:t>
            </a:r>
          </a:p>
          <a:p>
            <a:r>
              <a:rPr lang="en-US" dirty="0"/>
              <a:t>(In-order Traversal)</a:t>
            </a:r>
            <a:endParaRPr lang="en-IN" dirty="0"/>
          </a:p>
        </p:txBody>
      </p:sp>
      <p:sp>
        <p:nvSpPr>
          <p:cNvPr id="16" name="TextBox 15">
            <a:extLst>
              <a:ext uri="{FF2B5EF4-FFF2-40B4-BE49-F238E27FC236}">
                <a16:creationId xmlns:a16="http://schemas.microsoft.com/office/drawing/2014/main" id="{8DEFC3EC-31EE-EEC3-29CC-A59C91575AA8}"/>
              </a:ext>
            </a:extLst>
          </p:cNvPr>
          <p:cNvSpPr txBox="1"/>
          <p:nvPr/>
        </p:nvSpPr>
        <p:spPr>
          <a:xfrm>
            <a:off x="2536781" y="1775055"/>
            <a:ext cx="706027" cy="369332"/>
          </a:xfrm>
          <a:prstGeom prst="rect">
            <a:avLst/>
          </a:prstGeom>
          <a:noFill/>
        </p:spPr>
        <p:txBody>
          <a:bodyPr wrap="none" rtlCol="0">
            <a:spAutoFit/>
          </a:bodyPr>
          <a:lstStyle/>
          <a:p>
            <a:r>
              <a:rPr lang="en-US" dirty="0"/>
              <a:t>Write</a:t>
            </a:r>
            <a:endParaRPr lang="en-IN" dirty="0"/>
          </a:p>
        </p:txBody>
      </p:sp>
      <p:sp>
        <p:nvSpPr>
          <p:cNvPr id="17" name="TextBox 16">
            <a:extLst>
              <a:ext uri="{FF2B5EF4-FFF2-40B4-BE49-F238E27FC236}">
                <a16:creationId xmlns:a16="http://schemas.microsoft.com/office/drawing/2014/main" id="{8FD0FA96-D6DB-12D7-FACC-11CB0CBD3090}"/>
              </a:ext>
            </a:extLst>
          </p:cNvPr>
          <p:cNvSpPr txBox="1"/>
          <p:nvPr/>
        </p:nvSpPr>
        <p:spPr>
          <a:xfrm>
            <a:off x="8718860" y="1230747"/>
            <a:ext cx="1058303" cy="369332"/>
          </a:xfrm>
          <a:prstGeom prst="rect">
            <a:avLst/>
          </a:prstGeom>
          <a:noFill/>
        </p:spPr>
        <p:txBody>
          <a:bodyPr wrap="none" rtlCol="0">
            <a:spAutoFit/>
          </a:bodyPr>
          <a:lstStyle/>
          <a:p>
            <a:r>
              <a:rPr lang="en-US" dirty="0"/>
              <a:t>SSD/HDD</a:t>
            </a:r>
            <a:endParaRPr lang="en-IN" dirty="0"/>
          </a:p>
        </p:txBody>
      </p:sp>
      <p:cxnSp>
        <p:nvCxnSpPr>
          <p:cNvPr id="18" name="Straight Arrow Connector 17">
            <a:extLst>
              <a:ext uri="{FF2B5EF4-FFF2-40B4-BE49-F238E27FC236}">
                <a16:creationId xmlns:a16="http://schemas.microsoft.com/office/drawing/2014/main" id="{93BBB49B-8536-0E99-357D-11A82BBD1365}"/>
              </a:ext>
            </a:extLst>
          </p:cNvPr>
          <p:cNvCxnSpPr>
            <a:cxnSpLocks/>
          </p:cNvCxnSpPr>
          <p:nvPr/>
        </p:nvCxnSpPr>
        <p:spPr>
          <a:xfrm>
            <a:off x="2375807" y="4007004"/>
            <a:ext cx="1028700" cy="867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9" name="Table 18">
            <a:extLst>
              <a:ext uri="{FF2B5EF4-FFF2-40B4-BE49-F238E27FC236}">
                <a16:creationId xmlns:a16="http://schemas.microsoft.com/office/drawing/2014/main" id="{BDE7EE2E-2577-7006-D78F-EC22A2046921}"/>
              </a:ext>
            </a:extLst>
          </p:cNvPr>
          <p:cNvGraphicFramePr>
            <a:graphicFrameLocks noGrp="1"/>
          </p:cNvGraphicFramePr>
          <p:nvPr/>
        </p:nvGraphicFramePr>
        <p:xfrm>
          <a:off x="4095750" y="4682808"/>
          <a:ext cx="1639588" cy="369331"/>
        </p:xfrm>
        <a:graphic>
          <a:graphicData uri="http://schemas.openxmlformats.org/drawingml/2006/table">
            <a:tbl>
              <a:tblPr firstRow="1" bandRow="1">
                <a:tableStyleId>{69CF1AB2-1976-4502-BF36-3FF5EA218861}</a:tableStyleId>
              </a:tblPr>
              <a:tblGrid>
                <a:gridCol w="825881">
                  <a:extLst>
                    <a:ext uri="{9D8B030D-6E8A-4147-A177-3AD203B41FA5}">
                      <a16:colId xmlns:a16="http://schemas.microsoft.com/office/drawing/2014/main" val="998169126"/>
                    </a:ext>
                  </a:extLst>
                </a:gridCol>
                <a:gridCol w="813707">
                  <a:extLst>
                    <a:ext uri="{9D8B030D-6E8A-4147-A177-3AD203B41FA5}">
                      <a16:colId xmlns:a16="http://schemas.microsoft.com/office/drawing/2014/main" val="3620275660"/>
                    </a:ext>
                  </a:extLst>
                </a:gridCol>
              </a:tblGrid>
              <a:tr h="369331">
                <a:tc>
                  <a:txBody>
                    <a:bodyPr/>
                    <a:lstStyle/>
                    <a:p>
                      <a:r>
                        <a:rPr lang="en-US" b="0" dirty="0"/>
                        <a:t>Rohan</a:t>
                      </a:r>
                      <a:endParaRPr lang="en-IN" b="0" dirty="0"/>
                    </a:p>
                  </a:txBody>
                  <a:tcPr/>
                </a:tc>
                <a:tc>
                  <a:txBody>
                    <a:bodyPr/>
                    <a:lstStyle/>
                    <a:p>
                      <a:r>
                        <a:rPr lang="en-US" b="0" dirty="0"/>
                        <a:t>133</a:t>
                      </a:r>
                      <a:endParaRPr lang="en-IN" b="0" dirty="0"/>
                    </a:p>
                  </a:txBody>
                  <a:tcPr/>
                </a:tc>
                <a:extLst>
                  <a:ext uri="{0D108BD9-81ED-4DB2-BD59-A6C34878D82A}">
                    <a16:rowId xmlns:a16="http://schemas.microsoft.com/office/drawing/2014/main" val="3416832094"/>
                  </a:ext>
                </a:extLst>
              </a:tr>
            </a:tbl>
          </a:graphicData>
        </a:graphic>
      </p:graphicFrame>
      <p:graphicFrame>
        <p:nvGraphicFramePr>
          <p:cNvPr id="20" name="Table 19">
            <a:extLst>
              <a:ext uri="{FF2B5EF4-FFF2-40B4-BE49-F238E27FC236}">
                <a16:creationId xmlns:a16="http://schemas.microsoft.com/office/drawing/2014/main" id="{DECD6E12-F77B-CB9B-D19E-DA1B795D7B1F}"/>
              </a:ext>
            </a:extLst>
          </p:cNvPr>
          <p:cNvGraphicFramePr>
            <a:graphicFrameLocks noGrp="1"/>
          </p:cNvGraphicFramePr>
          <p:nvPr/>
        </p:nvGraphicFramePr>
        <p:xfrm>
          <a:off x="3235778" y="5532761"/>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a:t>Aman</a:t>
                      </a:r>
                      <a:endParaRPr lang="en-IN" b="0" dirty="0"/>
                    </a:p>
                  </a:txBody>
                  <a:tcPr/>
                </a:tc>
                <a:tc>
                  <a:txBody>
                    <a:bodyPr/>
                    <a:lstStyle/>
                    <a:p>
                      <a:r>
                        <a:rPr lang="en-US" b="0" dirty="0"/>
                        <a:t>220</a:t>
                      </a:r>
                      <a:endParaRPr lang="en-IN" b="0" dirty="0"/>
                    </a:p>
                  </a:txBody>
                  <a:tcPr/>
                </a:tc>
                <a:extLst>
                  <a:ext uri="{0D108BD9-81ED-4DB2-BD59-A6C34878D82A}">
                    <a16:rowId xmlns:a16="http://schemas.microsoft.com/office/drawing/2014/main" val="3416832094"/>
                  </a:ext>
                </a:extLst>
              </a:tr>
            </a:tbl>
          </a:graphicData>
        </a:graphic>
      </p:graphicFrame>
      <p:graphicFrame>
        <p:nvGraphicFramePr>
          <p:cNvPr id="21" name="Table 18">
            <a:extLst>
              <a:ext uri="{FF2B5EF4-FFF2-40B4-BE49-F238E27FC236}">
                <a16:creationId xmlns:a16="http://schemas.microsoft.com/office/drawing/2014/main" id="{79C0D8D2-367B-8EEA-A5A5-BC5A11B8766A}"/>
              </a:ext>
            </a:extLst>
          </p:cNvPr>
          <p:cNvGraphicFramePr>
            <a:graphicFrameLocks noGrp="1"/>
          </p:cNvGraphicFramePr>
          <p:nvPr/>
        </p:nvGraphicFramePr>
        <p:xfrm>
          <a:off x="5129893" y="5532761"/>
          <a:ext cx="1470478" cy="370840"/>
        </p:xfrm>
        <a:graphic>
          <a:graphicData uri="http://schemas.openxmlformats.org/drawingml/2006/table">
            <a:tbl>
              <a:tblPr firstRow="1" bandRow="1">
                <a:tableStyleId>{69CF1AB2-1976-4502-BF36-3FF5EA218861}</a:tableStyleId>
              </a:tblPr>
              <a:tblGrid>
                <a:gridCol w="735239">
                  <a:extLst>
                    <a:ext uri="{9D8B030D-6E8A-4147-A177-3AD203B41FA5}">
                      <a16:colId xmlns:a16="http://schemas.microsoft.com/office/drawing/2014/main" val="998169126"/>
                    </a:ext>
                  </a:extLst>
                </a:gridCol>
                <a:gridCol w="735239">
                  <a:extLst>
                    <a:ext uri="{9D8B030D-6E8A-4147-A177-3AD203B41FA5}">
                      <a16:colId xmlns:a16="http://schemas.microsoft.com/office/drawing/2014/main" val="3620275660"/>
                    </a:ext>
                  </a:extLst>
                </a:gridCol>
              </a:tblGrid>
              <a:tr h="370840">
                <a:tc>
                  <a:txBody>
                    <a:bodyPr/>
                    <a:lstStyle/>
                    <a:p>
                      <a:r>
                        <a:rPr lang="en-US" b="0" dirty="0" err="1"/>
                        <a:t>Sumit</a:t>
                      </a:r>
                      <a:endParaRPr lang="en-IN" b="0" dirty="0"/>
                    </a:p>
                  </a:txBody>
                  <a:tcPr/>
                </a:tc>
                <a:tc>
                  <a:txBody>
                    <a:bodyPr/>
                    <a:lstStyle/>
                    <a:p>
                      <a:r>
                        <a:rPr lang="en-US" b="0" dirty="0"/>
                        <a:t>222</a:t>
                      </a:r>
                      <a:endParaRPr lang="en-IN" b="0" dirty="0"/>
                    </a:p>
                  </a:txBody>
                  <a:tcPr/>
                </a:tc>
                <a:extLst>
                  <a:ext uri="{0D108BD9-81ED-4DB2-BD59-A6C34878D82A}">
                    <a16:rowId xmlns:a16="http://schemas.microsoft.com/office/drawing/2014/main" val="3416832094"/>
                  </a:ext>
                </a:extLst>
              </a:tr>
            </a:tbl>
          </a:graphicData>
        </a:graphic>
      </p:graphicFrame>
      <p:cxnSp>
        <p:nvCxnSpPr>
          <p:cNvPr id="22" name="Straight Connector 21">
            <a:extLst>
              <a:ext uri="{FF2B5EF4-FFF2-40B4-BE49-F238E27FC236}">
                <a16:creationId xmlns:a16="http://schemas.microsoft.com/office/drawing/2014/main" id="{C7FFC353-A61A-251B-0A3F-3800E7A5EDDC}"/>
              </a:ext>
            </a:extLst>
          </p:cNvPr>
          <p:cNvCxnSpPr>
            <a:endCxn id="20" idx="0"/>
          </p:cNvCxnSpPr>
          <p:nvPr/>
        </p:nvCxnSpPr>
        <p:spPr>
          <a:xfrm flipH="1">
            <a:off x="3971017" y="5059898"/>
            <a:ext cx="648154" cy="47286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640EBB-859E-5A37-B5FB-F85F009D9674}"/>
              </a:ext>
            </a:extLst>
          </p:cNvPr>
          <p:cNvCxnSpPr>
            <a:cxnSpLocks/>
            <a:endCxn id="21" idx="0"/>
          </p:cNvCxnSpPr>
          <p:nvPr/>
        </p:nvCxnSpPr>
        <p:spPr>
          <a:xfrm>
            <a:off x="5206093" y="5059897"/>
            <a:ext cx="659039" cy="472864"/>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0BE930B-2DB1-C68F-4926-AAF68D96F20F}"/>
              </a:ext>
            </a:extLst>
          </p:cNvPr>
          <p:cNvSpPr txBox="1"/>
          <p:nvPr/>
        </p:nvSpPr>
        <p:spPr>
          <a:xfrm>
            <a:off x="3580119" y="4108315"/>
            <a:ext cx="2705228" cy="369332"/>
          </a:xfrm>
          <a:prstGeom prst="rect">
            <a:avLst/>
          </a:prstGeom>
          <a:noFill/>
        </p:spPr>
        <p:txBody>
          <a:bodyPr wrap="none" rtlCol="0">
            <a:spAutoFit/>
          </a:bodyPr>
          <a:lstStyle/>
          <a:p>
            <a:r>
              <a:rPr lang="en-US" dirty="0"/>
              <a:t>In-Memory Red Black Tree</a:t>
            </a:r>
          </a:p>
        </p:txBody>
      </p:sp>
      <p:cxnSp>
        <p:nvCxnSpPr>
          <p:cNvPr id="25" name="Straight Arrow Connector 24">
            <a:extLst>
              <a:ext uri="{FF2B5EF4-FFF2-40B4-BE49-F238E27FC236}">
                <a16:creationId xmlns:a16="http://schemas.microsoft.com/office/drawing/2014/main" id="{AF7E946C-BCB8-1BE9-6D9C-4FDFD5B4304A}"/>
              </a:ext>
            </a:extLst>
          </p:cNvPr>
          <p:cNvCxnSpPr>
            <a:cxnSpLocks/>
          </p:cNvCxnSpPr>
          <p:nvPr/>
        </p:nvCxnSpPr>
        <p:spPr>
          <a:xfrm>
            <a:off x="6221186" y="4874478"/>
            <a:ext cx="19594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6" name="Table 28">
            <a:extLst>
              <a:ext uri="{FF2B5EF4-FFF2-40B4-BE49-F238E27FC236}">
                <a16:creationId xmlns:a16="http://schemas.microsoft.com/office/drawing/2014/main" id="{B6AC0D64-23C9-5BFF-7C56-8FC0D69E4701}"/>
              </a:ext>
            </a:extLst>
          </p:cNvPr>
          <p:cNvGraphicFramePr>
            <a:graphicFrameLocks noGrp="1"/>
          </p:cNvGraphicFramePr>
          <p:nvPr/>
        </p:nvGraphicFramePr>
        <p:xfrm>
          <a:off x="8283265" y="4414537"/>
          <a:ext cx="1929494" cy="1566212"/>
        </p:xfrm>
        <a:graphic>
          <a:graphicData uri="http://schemas.openxmlformats.org/drawingml/2006/table">
            <a:tbl>
              <a:tblPr firstRow="1" bandRow="1">
                <a:tableStyleId>{125E5076-3810-47DD-B79F-674D7AD40C01}</a:tableStyleId>
              </a:tblPr>
              <a:tblGrid>
                <a:gridCol w="964747">
                  <a:extLst>
                    <a:ext uri="{9D8B030D-6E8A-4147-A177-3AD203B41FA5}">
                      <a16:colId xmlns:a16="http://schemas.microsoft.com/office/drawing/2014/main" val="2355264852"/>
                    </a:ext>
                  </a:extLst>
                </a:gridCol>
                <a:gridCol w="964747">
                  <a:extLst>
                    <a:ext uri="{9D8B030D-6E8A-4147-A177-3AD203B41FA5}">
                      <a16:colId xmlns:a16="http://schemas.microsoft.com/office/drawing/2014/main" val="774449795"/>
                    </a:ext>
                  </a:extLst>
                </a:gridCol>
              </a:tblGrid>
              <a:tr h="453692">
                <a:tc>
                  <a:txBody>
                    <a:bodyPr/>
                    <a:lstStyle/>
                    <a:p>
                      <a:r>
                        <a:rPr lang="en-US" dirty="0" err="1"/>
                        <a:t>SSTable</a:t>
                      </a:r>
                      <a:endParaRPr lang="en-IN" dirty="0"/>
                    </a:p>
                  </a:txBody>
                  <a:tcPr/>
                </a:tc>
                <a:tc>
                  <a:txBody>
                    <a:bodyPr/>
                    <a:lstStyle/>
                    <a:p>
                      <a:endParaRPr lang="en-IN" dirty="0"/>
                    </a:p>
                  </a:txBody>
                  <a:tcPr/>
                </a:tc>
                <a:extLst>
                  <a:ext uri="{0D108BD9-81ED-4DB2-BD59-A6C34878D82A}">
                    <a16:rowId xmlns:a16="http://schemas.microsoft.com/office/drawing/2014/main" val="788159615"/>
                  </a:ext>
                </a:extLst>
              </a:tr>
              <a:tr h="370840">
                <a:tc>
                  <a:txBody>
                    <a:bodyPr/>
                    <a:lstStyle/>
                    <a:p>
                      <a:r>
                        <a:rPr lang="en-US" b="0" dirty="0"/>
                        <a:t>Aman</a:t>
                      </a:r>
                      <a:endParaRPr lang="en-IN" dirty="0"/>
                    </a:p>
                  </a:txBody>
                  <a:tcPr/>
                </a:tc>
                <a:tc>
                  <a:txBody>
                    <a:bodyPr/>
                    <a:lstStyle/>
                    <a:p>
                      <a:r>
                        <a:rPr lang="en-US" b="0" dirty="0"/>
                        <a:t>220</a:t>
                      </a:r>
                      <a:endParaRPr lang="en-IN" dirty="0"/>
                    </a:p>
                  </a:txBody>
                  <a:tcPr/>
                </a:tc>
                <a:extLst>
                  <a:ext uri="{0D108BD9-81ED-4DB2-BD59-A6C34878D82A}">
                    <a16:rowId xmlns:a16="http://schemas.microsoft.com/office/drawing/2014/main" val="3276294415"/>
                  </a:ext>
                </a:extLst>
              </a:tr>
              <a:tr h="370840">
                <a:tc>
                  <a:txBody>
                    <a:bodyPr/>
                    <a:lstStyle/>
                    <a:p>
                      <a:r>
                        <a:rPr lang="en-US" b="0" dirty="0"/>
                        <a:t>Rohan</a:t>
                      </a:r>
                      <a:endParaRPr lang="en-IN" dirty="0"/>
                    </a:p>
                  </a:txBody>
                  <a:tcPr/>
                </a:tc>
                <a:tc>
                  <a:txBody>
                    <a:bodyPr/>
                    <a:lstStyle/>
                    <a:p>
                      <a:r>
                        <a:rPr lang="en-US" b="0" dirty="0"/>
                        <a:t>133</a:t>
                      </a:r>
                      <a:endParaRPr lang="en-IN" dirty="0"/>
                    </a:p>
                  </a:txBody>
                  <a:tcPr/>
                </a:tc>
                <a:extLst>
                  <a:ext uri="{0D108BD9-81ED-4DB2-BD59-A6C34878D82A}">
                    <a16:rowId xmlns:a16="http://schemas.microsoft.com/office/drawing/2014/main" val="1151643621"/>
                  </a:ext>
                </a:extLst>
              </a:tr>
              <a:tr h="370840">
                <a:tc>
                  <a:txBody>
                    <a:bodyPr/>
                    <a:lstStyle/>
                    <a:p>
                      <a:r>
                        <a:rPr lang="en-US" b="0" dirty="0" err="1"/>
                        <a:t>Sumit</a:t>
                      </a:r>
                      <a:endParaRPr lang="en-IN" dirty="0"/>
                    </a:p>
                  </a:txBody>
                  <a:tcPr/>
                </a:tc>
                <a:tc>
                  <a:txBody>
                    <a:bodyPr/>
                    <a:lstStyle/>
                    <a:p>
                      <a:r>
                        <a:rPr lang="en-US" b="0" dirty="0"/>
                        <a:t>222</a:t>
                      </a:r>
                      <a:endParaRPr lang="en-IN" dirty="0"/>
                    </a:p>
                  </a:txBody>
                  <a:tcPr/>
                </a:tc>
                <a:extLst>
                  <a:ext uri="{0D108BD9-81ED-4DB2-BD59-A6C34878D82A}">
                    <a16:rowId xmlns:a16="http://schemas.microsoft.com/office/drawing/2014/main" val="363023147"/>
                  </a:ext>
                </a:extLst>
              </a:tr>
            </a:tbl>
          </a:graphicData>
        </a:graphic>
      </p:graphicFrame>
      <p:sp>
        <p:nvSpPr>
          <p:cNvPr id="27" name="TextBox 26">
            <a:extLst>
              <a:ext uri="{FF2B5EF4-FFF2-40B4-BE49-F238E27FC236}">
                <a16:creationId xmlns:a16="http://schemas.microsoft.com/office/drawing/2014/main" id="{70007140-DBB0-4B37-8BAD-03865E229C72}"/>
              </a:ext>
            </a:extLst>
          </p:cNvPr>
          <p:cNvSpPr txBox="1"/>
          <p:nvPr/>
        </p:nvSpPr>
        <p:spPr>
          <a:xfrm>
            <a:off x="6096000" y="4551312"/>
            <a:ext cx="2035622" cy="646331"/>
          </a:xfrm>
          <a:prstGeom prst="rect">
            <a:avLst/>
          </a:prstGeom>
          <a:noFill/>
        </p:spPr>
        <p:txBody>
          <a:bodyPr wrap="none" rtlCol="0">
            <a:spAutoFit/>
          </a:bodyPr>
          <a:lstStyle/>
          <a:p>
            <a:r>
              <a:rPr lang="en-US" dirty="0"/>
              <a:t>Flush (at max size)</a:t>
            </a:r>
          </a:p>
          <a:p>
            <a:r>
              <a:rPr lang="en-US" dirty="0"/>
              <a:t>(In-order Traversal)</a:t>
            </a:r>
            <a:endParaRPr lang="en-IN" dirty="0"/>
          </a:p>
        </p:txBody>
      </p:sp>
      <p:sp>
        <p:nvSpPr>
          <p:cNvPr id="28" name="TextBox 27">
            <a:extLst>
              <a:ext uri="{FF2B5EF4-FFF2-40B4-BE49-F238E27FC236}">
                <a16:creationId xmlns:a16="http://schemas.microsoft.com/office/drawing/2014/main" id="{F74C12A5-5D18-967B-DBEF-C75B3C9E3340}"/>
              </a:ext>
            </a:extLst>
          </p:cNvPr>
          <p:cNvSpPr txBox="1"/>
          <p:nvPr/>
        </p:nvSpPr>
        <p:spPr>
          <a:xfrm>
            <a:off x="2698480" y="4062694"/>
            <a:ext cx="706027" cy="369332"/>
          </a:xfrm>
          <a:prstGeom prst="rect">
            <a:avLst/>
          </a:prstGeom>
          <a:noFill/>
        </p:spPr>
        <p:txBody>
          <a:bodyPr wrap="none" rtlCol="0">
            <a:spAutoFit/>
          </a:bodyPr>
          <a:lstStyle/>
          <a:p>
            <a:r>
              <a:rPr lang="en-US" dirty="0"/>
              <a:t>Write</a:t>
            </a:r>
            <a:endParaRPr lang="en-IN" dirty="0"/>
          </a:p>
        </p:txBody>
      </p:sp>
      <p:cxnSp>
        <p:nvCxnSpPr>
          <p:cNvPr id="29" name="Straight Arrow Connector 28">
            <a:extLst>
              <a:ext uri="{FF2B5EF4-FFF2-40B4-BE49-F238E27FC236}">
                <a16:creationId xmlns:a16="http://schemas.microsoft.com/office/drawing/2014/main" id="{02BFCEA0-534B-83F7-25D6-27E8963233F2}"/>
              </a:ext>
            </a:extLst>
          </p:cNvPr>
          <p:cNvCxnSpPr/>
          <p:nvPr/>
        </p:nvCxnSpPr>
        <p:spPr>
          <a:xfrm flipH="1">
            <a:off x="3580119" y="2588079"/>
            <a:ext cx="3530974" cy="14189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AE28A943-B3FC-FEED-F222-F9C5D10D3A30}"/>
              </a:ext>
            </a:extLst>
          </p:cNvPr>
          <p:cNvSpPr txBox="1"/>
          <p:nvPr/>
        </p:nvSpPr>
        <p:spPr>
          <a:xfrm>
            <a:off x="10376809" y="2024743"/>
            <a:ext cx="1099981" cy="369332"/>
          </a:xfrm>
          <a:prstGeom prst="rect">
            <a:avLst/>
          </a:prstGeom>
          <a:noFill/>
        </p:spPr>
        <p:txBody>
          <a:bodyPr wrap="none" rtlCol="0">
            <a:spAutoFit/>
          </a:bodyPr>
          <a:lstStyle/>
          <a:p>
            <a:r>
              <a:rPr lang="en-US" dirty="0"/>
              <a:t>Time = T1</a:t>
            </a:r>
            <a:endParaRPr lang="en-IN" dirty="0"/>
          </a:p>
        </p:txBody>
      </p:sp>
      <p:sp>
        <p:nvSpPr>
          <p:cNvPr id="31" name="TextBox 30">
            <a:extLst>
              <a:ext uri="{FF2B5EF4-FFF2-40B4-BE49-F238E27FC236}">
                <a16:creationId xmlns:a16="http://schemas.microsoft.com/office/drawing/2014/main" id="{A84D6741-79AC-8F85-24B1-CF987D5B9035}"/>
              </a:ext>
            </a:extLst>
          </p:cNvPr>
          <p:cNvSpPr txBox="1"/>
          <p:nvPr/>
        </p:nvSpPr>
        <p:spPr>
          <a:xfrm>
            <a:off x="10376809" y="4690565"/>
            <a:ext cx="1099981" cy="369332"/>
          </a:xfrm>
          <a:prstGeom prst="rect">
            <a:avLst/>
          </a:prstGeom>
          <a:noFill/>
        </p:spPr>
        <p:txBody>
          <a:bodyPr wrap="none" rtlCol="0">
            <a:spAutoFit/>
          </a:bodyPr>
          <a:lstStyle/>
          <a:p>
            <a:r>
              <a:rPr lang="en-US" dirty="0"/>
              <a:t>Time = T2</a:t>
            </a:r>
            <a:endParaRPr lang="en-IN" dirty="0"/>
          </a:p>
        </p:txBody>
      </p:sp>
      <p:sp>
        <p:nvSpPr>
          <p:cNvPr id="32" name="TextBox 31">
            <a:extLst>
              <a:ext uri="{FF2B5EF4-FFF2-40B4-BE49-F238E27FC236}">
                <a16:creationId xmlns:a16="http://schemas.microsoft.com/office/drawing/2014/main" id="{A5A9ED79-337D-154F-A1A0-4711A93419BB}"/>
              </a:ext>
            </a:extLst>
          </p:cNvPr>
          <p:cNvSpPr txBox="1"/>
          <p:nvPr/>
        </p:nvSpPr>
        <p:spPr>
          <a:xfrm>
            <a:off x="10898721" y="5203515"/>
            <a:ext cx="864339" cy="369332"/>
          </a:xfrm>
          <a:prstGeom prst="rect">
            <a:avLst/>
          </a:prstGeom>
          <a:noFill/>
        </p:spPr>
        <p:txBody>
          <a:bodyPr wrap="none" rtlCol="0">
            <a:spAutoFit/>
          </a:bodyPr>
          <a:lstStyle/>
          <a:p>
            <a:r>
              <a:rPr lang="en-US" dirty="0"/>
              <a:t>T2 &gt; T1</a:t>
            </a:r>
            <a:endParaRPr lang="en-IN" dirty="0"/>
          </a:p>
        </p:txBody>
      </p:sp>
      <p:sp>
        <p:nvSpPr>
          <p:cNvPr id="33" name="Arrow: Right 32">
            <a:extLst>
              <a:ext uri="{FF2B5EF4-FFF2-40B4-BE49-F238E27FC236}">
                <a16:creationId xmlns:a16="http://schemas.microsoft.com/office/drawing/2014/main" id="{3A53FB62-5CBE-2352-1CAC-BD5B38E5FCDF}"/>
              </a:ext>
            </a:extLst>
          </p:cNvPr>
          <p:cNvSpPr/>
          <p:nvPr/>
        </p:nvSpPr>
        <p:spPr>
          <a:xfrm rot="20809356">
            <a:off x="1419272" y="5616469"/>
            <a:ext cx="1300418" cy="8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7CAB0FE3-007C-BF17-5363-4262457DBAF0}"/>
              </a:ext>
            </a:extLst>
          </p:cNvPr>
          <p:cNvSpPr/>
          <p:nvPr/>
        </p:nvSpPr>
        <p:spPr>
          <a:xfrm rot="228815">
            <a:off x="6850052" y="5492435"/>
            <a:ext cx="1300418" cy="8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25627B46-8D8C-5156-8FA2-99C10AFF8AF9}"/>
              </a:ext>
            </a:extLst>
          </p:cNvPr>
          <p:cNvSpPr/>
          <p:nvPr/>
        </p:nvSpPr>
        <p:spPr>
          <a:xfrm rot="16200000">
            <a:off x="8846687" y="3799724"/>
            <a:ext cx="894579" cy="919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A2696431-BF90-68AD-CFB8-D0234CE27CF9}"/>
              </a:ext>
            </a:extLst>
          </p:cNvPr>
          <p:cNvSpPr txBox="1"/>
          <p:nvPr/>
        </p:nvSpPr>
        <p:spPr>
          <a:xfrm>
            <a:off x="362451" y="5388181"/>
            <a:ext cx="1313949" cy="369332"/>
          </a:xfrm>
          <a:prstGeom prst="rect">
            <a:avLst/>
          </a:prstGeom>
          <a:noFill/>
        </p:spPr>
        <p:txBody>
          <a:bodyPr wrap="none" rtlCol="0">
            <a:spAutoFit/>
          </a:bodyPr>
          <a:lstStyle/>
          <a:p>
            <a:r>
              <a:rPr lang="en-US" dirty="0"/>
              <a:t>Read (</a:t>
            </a:r>
            <a:r>
              <a:rPr lang="en-US" dirty="0" err="1"/>
              <a:t>ankit</a:t>
            </a:r>
            <a:r>
              <a:rPr lang="en-US" dirty="0"/>
              <a:t>)</a:t>
            </a:r>
            <a:endParaRPr lang="en-IN" dirty="0"/>
          </a:p>
        </p:txBody>
      </p:sp>
      <p:sp>
        <p:nvSpPr>
          <p:cNvPr id="38" name="TextBox 37">
            <a:extLst>
              <a:ext uri="{FF2B5EF4-FFF2-40B4-BE49-F238E27FC236}">
                <a16:creationId xmlns:a16="http://schemas.microsoft.com/office/drawing/2014/main" id="{D5997D08-32E3-9293-AD98-F8EDFBF37495}"/>
              </a:ext>
            </a:extLst>
          </p:cNvPr>
          <p:cNvSpPr txBox="1"/>
          <p:nvPr/>
        </p:nvSpPr>
        <p:spPr>
          <a:xfrm>
            <a:off x="1794069" y="5244077"/>
            <a:ext cx="442750" cy="369332"/>
          </a:xfrm>
          <a:prstGeom prst="rect">
            <a:avLst/>
          </a:prstGeom>
          <a:noFill/>
        </p:spPr>
        <p:txBody>
          <a:bodyPr wrap="none" rtlCol="0">
            <a:spAutoFit/>
          </a:bodyPr>
          <a:lstStyle/>
          <a:p>
            <a:r>
              <a:rPr lang="en-US" dirty="0"/>
              <a:t>(1)</a:t>
            </a:r>
            <a:endParaRPr lang="en-IN" dirty="0"/>
          </a:p>
        </p:txBody>
      </p:sp>
      <p:sp>
        <p:nvSpPr>
          <p:cNvPr id="39" name="TextBox 38">
            <a:extLst>
              <a:ext uri="{FF2B5EF4-FFF2-40B4-BE49-F238E27FC236}">
                <a16:creationId xmlns:a16="http://schemas.microsoft.com/office/drawing/2014/main" id="{049AF063-E28F-5785-5DAA-ECFC79601BCD}"/>
              </a:ext>
            </a:extLst>
          </p:cNvPr>
          <p:cNvSpPr txBox="1"/>
          <p:nvPr/>
        </p:nvSpPr>
        <p:spPr>
          <a:xfrm>
            <a:off x="7310664" y="5126114"/>
            <a:ext cx="442750" cy="369332"/>
          </a:xfrm>
          <a:prstGeom prst="rect">
            <a:avLst/>
          </a:prstGeom>
          <a:noFill/>
        </p:spPr>
        <p:txBody>
          <a:bodyPr wrap="none" rtlCol="0">
            <a:spAutoFit/>
          </a:bodyPr>
          <a:lstStyle/>
          <a:p>
            <a:r>
              <a:rPr lang="en-US" dirty="0"/>
              <a:t>(2)</a:t>
            </a:r>
            <a:endParaRPr lang="en-IN" dirty="0"/>
          </a:p>
        </p:txBody>
      </p:sp>
      <p:sp>
        <p:nvSpPr>
          <p:cNvPr id="40" name="TextBox 39">
            <a:extLst>
              <a:ext uri="{FF2B5EF4-FFF2-40B4-BE49-F238E27FC236}">
                <a16:creationId xmlns:a16="http://schemas.microsoft.com/office/drawing/2014/main" id="{1532908B-AB21-293C-228E-BD5192563343}"/>
              </a:ext>
            </a:extLst>
          </p:cNvPr>
          <p:cNvSpPr txBox="1"/>
          <p:nvPr/>
        </p:nvSpPr>
        <p:spPr>
          <a:xfrm>
            <a:off x="9341077" y="3637672"/>
            <a:ext cx="442750" cy="369332"/>
          </a:xfrm>
          <a:prstGeom prst="rect">
            <a:avLst/>
          </a:prstGeom>
          <a:noFill/>
        </p:spPr>
        <p:txBody>
          <a:bodyPr wrap="none" rtlCol="0">
            <a:spAutoFit/>
          </a:bodyPr>
          <a:lstStyle/>
          <a:p>
            <a:r>
              <a:rPr lang="en-US" dirty="0"/>
              <a:t>(3)</a:t>
            </a:r>
            <a:endParaRPr lang="en-IN" dirty="0"/>
          </a:p>
        </p:txBody>
      </p:sp>
      <p:sp>
        <p:nvSpPr>
          <p:cNvPr id="41" name="Oval 40">
            <a:extLst>
              <a:ext uri="{FF2B5EF4-FFF2-40B4-BE49-F238E27FC236}">
                <a16:creationId xmlns:a16="http://schemas.microsoft.com/office/drawing/2014/main" id="{FCA16FD8-17A9-1094-5324-EE0B8E6342C6}"/>
              </a:ext>
            </a:extLst>
          </p:cNvPr>
          <p:cNvSpPr/>
          <p:nvPr/>
        </p:nvSpPr>
        <p:spPr>
          <a:xfrm>
            <a:off x="8272833" y="2444507"/>
            <a:ext cx="659039" cy="391291"/>
          </a:xfrm>
          <a:prstGeom prst="ellipse">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 name="Straight Arrow Connector 42">
            <a:extLst>
              <a:ext uri="{FF2B5EF4-FFF2-40B4-BE49-F238E27FC236}">
                <a16:creationId xmlns:a16="http://schemas.microsoft.com/office/drawing/2014/main" id="{AE179E66-1FDC-62BB-BBB5-A52A41A022F1}"/>
              </a:ext>
            </a:extLst>
          </p:cNvPr>
          <p:cNvCxnSpPr>
            <a:stCxn id="41" idx="3"/>
          </p:cNvCxnSpPr>
          <p:nvPr/>
        </p:nvCxnSpPr>
        <p:spPr>
          <a:xfrm flipH="1">
            <a:off x="8119215" y="2778495"/>
            <a:ext cx="250132" cy="216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A2AA7AD3-26D6-ABBE-B1F8-7287DCAD924B}"/>
              </a:ext>
            </a:extLst>
          </p:cNvPr>
          <p:cNvSpPr txBox="1"/>
          <p:nvPr/>
        </p:nvSpPr>
        <p:spPr>
          <a:xfrm>
            <a:off x="7555057" y="2934586"/>
            <a:ext cx="737638" cy="369332"/>
          </a:xfrm>
          <a:prstGeom prst="rect">
            <a:avLst/>
          </a:prstGeom>
          <a:noFill/>
        </p:spPr>
        <p:txBody>
          <a:bodyPr wrap="none" rtlCol="0">
            <a:spAutoFit/>
          </a:bodyPr>
          <a:lstStyle/>
          <a:p>
            <a:r>
              <a:rPr lang="en-US" dirty="0"/>
              <a:t>found</a:t>
            </a:r>
            <a:endParaRPr lang="en-IN" dirty="0"/>
          </a:p>
        </p:txBody>
      </p:sp>
      <p:cxnSp>
        <p:nvCxnSpPr>
          <p:cNvPr id="45" name="Straight Arrow Connector 44">
            <a:extLst>
              <a:ext uri="{FF2B5EF4-FFF2-40B4-BE49-F238E27FC236}">
                <a16:creationId xmlns:a16="http://schemas.microsoft.com/office/drawing/2014/main" id="{12AE9D19-798A-5321-D0F6-EFD3D4F81051}"/>
              </a:ext>
            </a:extLst>
          </p:cNvPr>
          <p:cNvCxnSpPr>
            <a:cxnSpLocks/>
          </p:cNvCxnSpPr>
          <p:nvPr/>
        </p:nvCxnSpPr>
        <p:spPr>
          <a:xfrm flipH="1">
            <a:off x="7753414" y="5639992"/>
            <a:ext cx="363582" cy="340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606E71-F503-9668-BC76-C1E182EE12F9}"/>
              </a:ext>
            </a:extLst>
          </p:cNvPr>
          <p:cNvSpPr txBox="1"/>
          <p:nvPr/>
        </p:nvSpPr>
        <p:spPr>
          <a:xfrm>
            <a:off x="5941762" y="6004499"/>
            <a:ext cx="3226589" cy="369332"/>
          </a:xfrm>
          <a:prstGeom prst="rect">
            <a:avLst/>
          </a:prstGeom>
          <a:noFill/>
        </p:spPr>
        <p:txBody>
          <a:bodyPr wrap="none" rtlCol="0">
            <a:spAutoFit/>
          </a:bodyPr>
          <a:lstStyle/>
          <a:p>
            <a:r>
              <a:rPr lang="en-US" dirty="0"/>
              <a:t>Log(n) time in search in </a:t>
            </a:r>
            <a:r>
              <a:rPr lang="en-US" dirty="0" err="1"/>
              <a:t>SSTables</a:t>
            </a:r>
            <a:endParaRPr lang="en-US" dirty="0"/>
          </a:p>
        </p:txBody>
      </p:sp>
    </p:spTree>
    <p:extLst>
      <p:ext uri="{BB962C8B-B14F-4D97-AF65-F5344CB8AC3E}">
        <p14:creationId xmlns:p14="http://schemas.microsoft.com/office/powerpoint/2010/main" val="117053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3027-2621-BCE0-2DBB-3DA785BBC6F0}"/>
              </a:ext>
            </a:extLst>
          </p:cNvPr>
          <p:cNvSpPr>
            <a:spLocks noGrp="1"/>
          </p:cNvSpPr>
          <p:nvPr>
            <p:ph type="title"/>
          </p:nvPr>
        </p:nvSpPr>
        <p:spPr>
          <a:xfrm>
            <a:off x="838200" y="70166"/>
            <a:ext cx="10515600" cy="1325563"/>
          </a:xfrm>
        </p:spPr>
        <p:txBody>
          <a:bodyPr>
            <a:normAutofit/>
          </a:bodyPr>
          <a:lstStyle/>
          <a:p>
            <a:r>
              <a:rPr lang="en-US" sz="4000" b="1" dirty="0" err="1"/>
              <a:t>SSTable</a:t>
            </a:r>
            <a:r>
              <a:rPr lang="en-US" sz="4000" b="1" dirty="0"/>
              <a:t> (</a:t>
            </a:r>
            <a:r>
              <a:rPr lang="en-IN" sz="4000" b="1" dirty="0"/>
              <a:t>sorted string tables)</a:t>
            </a:r>
          </a:p>
        </p:txBody>
      </p:sp>
      <p:graphicFrame>
        <p:nvGraphicFramePr>
          <p:cNvPr id="4" name="Table 28">
            <a:extLst>
              <a:ext uri="{FF2B5EF4-FFF2-40B4-BE49-F238E27FC236}">
                <a16:creationId xmlns:a16="http://schemas.microsoft.com/office/drawing/2014/main" id="{C088B72D-C7EE-B5ED-9806-8CAE4AB241F8}"/>
              </a:ext>
            </a:extLst>
          </p:cNvPr>
          <p:cNvGraphicFramePr>
            <a:graphicFrameLocks noGrp="1"/>
          </p:cNvGraphicFramePr>
          <p:nvPr/>
        </p:nvGraphicFramePr>
        <p:xfrm>
          <a:off x="8404198" y="1372281"/>
          <a:ext cx="3187558" cy="5019951"/>
        </p:xfrm>
        <a:graphic>
          <a:graphicData uri="http://schemas.openxmlformats.org/drawingml/2006/table">
            <a:tbl>
              <a:tblPr firstRow="1" bandRow="1">
                <a:tableStyleId>{125E5076-3810-47DD-B79F-674D7AD40C01}</a:tableStyleId>
              </a:tblPr>
              <a:tblGrid>
                <a:gridCol w="1593779">
                  <a:extLst>
                    <a:ext uri="{9D8B030D-6E8A-4147-A177-3AD203B41FA5}">
                      <a16:colId xmlns:a16="http://schemas.microsoft.com/office/drawing/2014/main" val="2355264852"/>
                    </a:ext>
                  </a:extLst>
                </a:gridCol>
                <a:gridCol w="1593779">
                  <a:extLst>
                    <a:ext uri="{9D8B030D-6E8A-4147-A177-3AD203B41FA5}">
                      <a16:colId xmlns:a16="http://schemas.microsoft.com/office/drawing/2014/main" val="774449795"/>
                    </a:ext>
                  </a:extLst>
                </a:gridCol>
              </a:tblGrid>
              <a:tr h="555574">
                <a:tc>
                  <a:txBody>
                    <a:bodyPr/>
                    <a:lstStyle/>
                    <a:p>
                      <a:r>
                        <a:rPr lang="en-US" dirty="0" err="1"/>
                        <a:t>SSTable</a:t>
                      </a:r>
                      <a:endParaRPr lang="en-US" dirty="0"/>
                    </a:p>
                    <a:p>
                      <a:endParaRPr lang="en-US" dirty="0"/>
                    </a:p>
                    <a:p>
                      <a:r>
                        <a:rPr lang="en-US" dirty="0"/>
                        <a:t>Key</a:t>
                      </a:r>
                      <a:endParaRPr lang="en-IN" dirty="0"/>
                    </a:p>
                  </a:txBody>
                  <a:tcPr/>
                </a:tc>
                <a:tc>
                  <a:txBody>
                    <a:bodyPr/>
                    <a:lstStyle/>
                    <a:p>
                      <a:endParaRPr lang="en-US" dirty="0"/>
                    </a:p>
                    <a:p>
                      <a:endParaRPr lang="en-IN" dirty="0"/>
                    </a:p>
                    <a:p>
                      <a:r>
                        <a:rPr lang="en-IN" dirty="0"/>
                        <a:t>Value</a:t>
                      </a:r>
                    </a:p>
                  </a:txBody>
                  <a:tcPr/>
                </a:tc>
                <a:extLst>
                  <a:ext uri="{0D108BD9-81ED-4DB2-BD59-A6C34878D82A}">
                    <a16:rowId xmlns:a16="http://schemas.microsoft.com/office/drawing/2014/main" val="788159615"/>
                  </a:ext>
                </a:extLst>
              </a:tr>
              <a:tr h="454117">
                <a:tc>
                  <a:txBody>
                    <a:bodyPr/>
                    <a:lstStyle/>
                    <a:p>
                      <a:r>
                        <a:rPr lang="en-US" b="0" dirty="0"/>
                        <a:t>Argentina</a:t>
                      </a:r>
                      <a:endParaRPr lang="en-IN" dirty="0"/>
                    </a:p>
                  </a:txBody>
                  <a:tcPr/>
                </a:tc>
                <a:tc>
                  <a:txBody>
                    <a:bodyPr/>
                    <a:lstStyle/>
                    <a:p>
                      <a:r>
                        <a:rPr lang="en-US" b="0" dirty="0"/>
                        <a:t>--</a:t>
                      </a:r>
                      <a:endParaRPr lang="en-IN" dirty="0"/>
                    </a:p>
                  </a:txBody>
                  <a:tcPr/>
                </a:tc>
                <a:extLst>
                  <a:ext uri="{0D108BD9-81ED-4DB2-BD59-A6C34878D82A}">
                    <a16:rowId xmlns:a16="http://schemas.microsoft.com/office/drawing/2014/main" val="3276294415"/>
                  </a:ext>
                </a:extLst>
              </a:tr>
              <a:tr h="454117">
                <a:tc>
                  <a:txBody>
                    <a:bodyPr/>
                    <a:lstStyle/>
                    <a:p>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endParaRPr lang="en-IN" dirty="0"/>
                    </a:p>
                  </a:txBody>
                  <a:tcPr/>
                </a:tc>
                <a:tc>
                  <a:txBody>
                    <a:bodyPr/>
                    <a:lstStyle/>
                    <a:p>
                      <a:r>
                        <a:rPr lang="en-US" b="0" dirty="0"/>
                        <a:t>--  </a:t>
                      </a:r>
                    </a:p>
                    <a:p>
                      <a:endParaRPr lang="en-US" b="0" dirty="0"/>
                    </a:p>
                    <a:p>
                      <a:r>
                        <a:rPr lang="en-US" b="0" dirty="0"/>
                        <a:t>                10kb</a:t>
                      </a:r>
                      <a:endParaRPr lang="en-IN" dirty="0"/>
                    </a:p>
                  </a:txBody>
                  <a:tcPr/>
                </a:tc>
                <a:extLst>
                  <a:ext uri="{0D108BD9-81ED-4DB2-BD59-A6C34878D82A}">
                    <a16:rowId xmlns:a16="http://schemas.microsoft.com/office/drawing/2014/main" val="1151643621"/>
                  </a:ext>
                </a:extLst>
              </a:tr>
              <a:tr h="454117">
                <a:tc>
                  <a:txBody>
                    <a:bodyPr/>
                    <a:lstStyle/>
                    <a:p>
                      <a:r>
                        <a:rPr lang="en-US" b="0" dirty="0"/>
                        <a:t>Auction</a:t>
                      </a:r>
                    </a:p>
                  </a:txBody>
                  <a:tcPr/>
                </a:tc>
                <a:tc>
                  <a:txBody>
                    <a:bodyPr/>
                    <a:lstStyle/>
                    <a:p>
                      <a:r>
                        <a:rPr lang="en-US" b="0" dirty="0"/>
                        <a:t>--</a:t>
                      </a:r>
                      <a:endParaRPr lang="en-IN" dirty="0"/>
                    </a:p>
                  </a:txBody>
                  <a:tcPr/>
                </a:tc>
                <a:extLst>
                  <a:ext uri="{0D108BD9-81ED-4DB2-BD59-A6C34878D82A}">
                    <a16:rowId xmlns:a16="http://schemas.microsoft.com/office/drawing/2014/main" val="363023147"/>
                  </a:ext>
                </a:extLst>
              </a:tr>
              <a:tr h="454117">
                <a:tc>
                  <a:txBody>
                    <a:bodyPr/>
                    <a:lstStyle/>
                    <a:p>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endParaRPr lang="en-IN" dirty="0"/>
                    </a:p>
                  </a:txBody>
                  <a:tcPr/>
                </a:tc>
                <a:tc>
                  <a:txBody>
                    <a:bodyPr/>
                    <a:lstStyle/>
                    <a:p>
                      <a:r>
                        <a:rPr lang="en-US" b="0" dirty="0"/>
                        <a:t>--</a:t>
                      </a:r>
                    </a:p>
                    <a:p>
                      <a:endParaRPr lang="en-US" b="0" dirty="0"/>
                    </a:p>
                    <a:p>
                      <a:r>
                        <a:rPr lang="en-US" b="0" dirty="0"/>
                        <a:t>                10kb</a:t>
                      </a:r>
                      <a:endParaRPr lang="en-IN" dirty="0"/>
                    </a:p>
                  </a:txBody>
                  <a:tcPr/>
                </a:tc>
                <a:extLst>
                  <a:ext uri="{0D108BD9-81ED-4DB2-BD59-A6C34878D82A}">
                    <a16:rowId xmlns:a16="http://schemas.microsoft.com/office/drawing/2014/main" val="1405523166"/>
                  </a:ext>
                </a:extLst>
              </a:tr>
              <a:tr h="454117">
                <a:tc>
                  <a:txBody>
                    <a:bodyPr/>
                    <a:lstStyle/>
                    <a:p>
                      <a:r>
                        <a:rPr lang="en-US" dirty="0"/>
                        <a:t>Banana</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1648280423"/>
                  </a:ext>
                </a:extLst>
              </a:tr>
              <a:tr h="454117">
                <a:tc>
                  <a:txBody>
                    <a:bodyPr/>
                    <a:lstStyle/>
                    <a:p>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endParaRPr lang="en-IN" dirty="0"/>
                    </a:p>
                  </a:txBody>
                  <a:tcPr/>
                </a:tc>
                <a:tc>
                  <a:txBody>
                    <a:bodyPr/>
                    <a:lstStyle/>
                    <a:p>
                      <a:r>
                        <a:rPr lang="en-US" b="0" dirty="0"/>
                        <a:t>--</a:t>
                      </a:r>
                    </a:p>
                    <a:p>
                      <a:endParaRPr lang="en-US" b="0" dirty="0"/>
                    </a:p>
                    <a:p>
                      <a:r>
                        <a:rPr lang="en-US" b="0" dirty="0"/>
                        <a:t>                10kb</a:t>
                      </a:r>
                      <a:endParaRPr lang="en-IN" dirty="0"/>
                    </a:p>
                  </a:txBody>
                  <a:tcPr/>
                </a:tc>
                <a:extLst>
                  <a:ext uri="{0D108BD9-81ED-4DB2-BD59-A6C34878D82A}">
                    <a16:rowId xmlns:a16="http://schemas.microsoft.com/office/drawing/2014/main" val="3957145261"/>
                  </a:ext>
                </a:extLst>
              </a:tr>
            </a:tbl>
          </a:graphicData>
        </a:graphic>
      </p:graphicFrame>
      <p:cxnSp>
        <p:nvCxnSpPr>
          <p:cNvPr id="6" name="Straight Arrow Connector 5">
            <a:extLst>
              <a:ext uri="{FF2B5EF4-FFF2-40B4-BE49-F238E27FC236}">
                <a16:creationId xmlns:a16="http://schemas.microsoft.com/office/drawing/2014/main" id="{90B460BB-4E67-B1EC-FF00-24D983F00CC3}"/>
              </a:ext>
            </a:extLst>
          </p:cNvPr>
          <p:cNvCxnSpPr>
            <a:cxnSpLocks/>
          </p:cNvCxnSpPr>
          <p:nvPr/>
        </p:nvCxnSpPr>
        <p:spPr>
          <a:xfrm flipH="1">
            <a:off x="7551627" y="2449285"/>
            <a:ext cx="837772" cy="687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C5CD86A-FC2B-AC27-8B38-43131E1DADFF}"/>
              </a:ext>
            </a:extLst>
          </p:cNvPr>
          <p:cNvCxnSpPr>
            <a:cxnSpLocks/>
          </p:cNvCxnSpPr>
          <p:nvPr/>
        </p:nvCxnSpPr>
        <p:spPr>
          <a:xfrm flipH="1" flipV="1">
            <a:off x="7536828" y="3462745"/>
            <a:ext cx="852571" cy="347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F220D74-476C-1C55-FEB0-E12D93C72339}"/>
              </a:ext>
            </a:extLst>
          </p:cNvPr>
          <p:cNvCxnSpPr>
            <a:cxnSpLocks/>
          </p:cNvCxnSpPr>
          <p:nvPr/>
        </p:nvCxnSpPr>
        <p:spPr>
          <a:xfrm flipH="1" flipV="1">
            <a:off x="7536828" y="3882256"/>
            <a:ext cx="852571" cy="1318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1" name="Table 11">
            <a:extLst>
              <a:ext uri="{FF2B5EF4-FFF2-40B4-BE49-F238E27FC236}">
                <a16:creationId xmlns:a16="http://schemas.microsoft.com/office/drawing/2014/main" id="{5187D600-5428-066B-54E0-78DFF170A366}"/>
              </a:ext>
            </a:extLst>
          </p:cNvPr>
          <p:cNvGraphicFramePr>
            <a:graphicFrameLocks noGrp="1"/>
          </p:cNvGraphicFramePr>
          <p:nvPr/>
        </p:nvGraphicFramePr>
        <p:xfrm>
          <a:off x="4955720" y="2014540"/>
          <a:ext cx="2581110" cy="2026920"/>
        </p:xfrm>
        <a:graphic>
          <a:graphicData uri="http://schemas.openxmlformats.org/drawingml/2006/table">
            <a:tbl>
              <a:tblPr firstRow="1" bandRow="1">
                <a:tableStyleId>{5C22544A-7EE6-4342-B048-85BDC9FD1C3A}</a:tableStyleId>
              </a:tblPr>
              <a:tblGrid>
                <a:gridCol w="1290555">
                  <a:extLst>
                    <a:ext uri="{9D8B030D-6E8A-4147-A177-3AD203B41FA5}">
                      <a16:colId xmlns:a16="http://schemas.microsoft.com/office/drawing/2014/main" val="3123179064"/>
                    </a:ext>
                  </a:extLst>
                </a:gridCol>
                <a:gridCol w="1290555">
                  <a:extLst>
                    <a:ext uri="{9D8B030D-6E8A-4147-A177-3AD203B41FA5}">
                      <a16:colId xmlns:a16="http://schemas.microsoft.com/office/drawing/2014/main" val="4007832208"/>
                    </a:ext>
                  </a:extLst>
                </a:gridCol>
              </a:tblGrid>
              <a:tr h="320765">
                <a:tc>
                  <a:txBody>
                    <a:bodyPr/>
                    <a:lstStyle/>
                    <a:p>
                      <a:r>
                        <a:rPr lang="en-US" dirty="0"/>
                        <a:t>Index Table</a:t>
                      </a:r>
                    </a:p>
                    <a:p>
                      <a:endParaRPr lang="en-US" dirty="0"/>
                    </a:p>
                    <a:p>
                      <a:r>
                        <a:rPr lang="en-IN" dirty="0"/>
                        <a:t>Key</a:t>
                      </a:r>
                    </a:p>
                  </a:txBody>
                  <a:tcPr/>
                </a:tc>
                <a:tc>
                  <a:txBody>
                    <a:bodyPr/>
                    <a:lstStyle/>
                    <a:p>
                      <a:endParaRPr lang="en-US" dirty="0"/>
                    </a:p>
                    <a:p>
                      <a:endParaRPr lang="en-IN" dirty="0"/>
                    </a:p>
                    <a:p>
                      <a:r>
                        <a:rPr lang="en-IN" dirty="0"/>
                        <a:t>Offset</a:t>
                      </a:r>
                    </a:p>
                  </a:txBody>
                  <a:tcPr/>
                </a:tc>
                <a:extLst>
                  <a:ext uri="{0D108BD9-81ED-4DB2-BD59-A6C34878D82A}">
                    <a16:rowId xmlns:a16="http://schemas.microsoft.com/office/drawing/2014/main" val="4284466442"/>
                  </a:ext>
                </a:extLst>
              </a:tr>
              <a:tr h="370840">
                <a:tc>
                  <a:txBody>
                    <a:bodyPr/>
                    <a:lstStyle/>
                    <a:p>
                      <a:r>
                        <a:rPr lang="en-US" b="0" dirty="0"/>
                        <a:t>Argentina</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334820678"/>
                  </a:ext>
                </a:extLst>
              </a:tr>
              <a:tr h="370840">
                <a:tc>
                  <a:txBody>
                    <a:bodyPr/>
                    <a:lstStyle/>
                    <a:p>
                      <a:r>
                        <a:rPr lang="en-US" b="0" dirty="0"/>
                        <a:t>Auction</a:t>
                      </a:r>
                      <a:endParaRPr lang="en-IN" dirty="0"/>
                    </a:p>
                  </a:txBody>
                  <a:tcPr/>
                </a:tc>
                <a:tc>
                  <a:txBody>
                    <a:bodyPr/>
                    <a:lstStyle/>
                    <a:p>
                      <a:r>
                        <a:rPr lang="en-US" dirty="0"/>
                        <a:t>220</a:t>
                      </a:r>
                      <a:endParaRPr lang="en-IN" dirty="0"/>
                    </a:p>
                  </a:txBody>
                  <a:tcPr/>
                </a:tc>
                <a:extLst>
                  <a:ext uri="{0D108BD9-81ED-4DB2-BD59-A6C34878D82A}">
                    <a16:rowId xmlns:a16="http://schemas.microsoft.com/office/drawing/2014/main" val="3168609469"/>
                  </a:ext>
                </a:extLst>
              </a:tr>
              <a:tr h="370840">
                <a:tc>
                  <a:txBody>
                    <a:bodyPr/>
                    <a:lstStyle/>
                    <a:p>
                      <a:r>
                        <a:rPr lang="en-US" dirty="0"/>
                        <a:t>Banana</a:t>
                      </a:r>
                      <a:endParaRPr lang="en-IN" dirty="0"/>
                    </a:p>
                  </a:txBody>
                  <a:tcPr/>
                </a:tc>
                <a:tc>
                  <a:txBody>
                    <a:bodyPr/>
                    <a:lstStyle/>
                    <a:p>
                      <a:r>
                        <a:rPr lang="en-US" dirty="0"/>
                        <a:t>512</a:t>
                      </a:r>
                      <a:endParaRPr lang="en-IN" dirty="0"/>
                    </a:p>
                  </a:txBody>
                  <a:tcPr/>
                </a:tc>
                <a:extLst>
                  <a:ext uri="{0D108BD9-81ED-4DB2-BD59-A6C34878D82A}">
                    <a16:rowId xmlns:a16="http://schemas.microsoft.com/office/drawing/2014/main" val="3358210983"/>
                  </a:ext>
                </a:extLst>
              </a:tr>
            </a:tbl>
          </a:graphicData>
        </a:graphic>
      </p:graphicFrame>
      <p:sp>
        <p:nvSpPr>
          <p:cNvPr id="20" name="TextBox 19">
            <a:extLst>
              <a:ext uri="{FF2B5EF4-FFF2-40B4-BE49-F238E27FC236}">
                <a16:creationId xmlns:a16="http://schemas.microsoft.com/office/drawing/2014/main" id="{A40E4B11-9707-F90D-13E4-3039B574DC4C}"/>
              </a:ext>
            </a:extLst>
          </p:cNvPr>
          <p:cNvSpPr txBox="1"/>
          <p:nvPr/>
        </p:nvSpPr>
        <p:spPr>
          <a:xfrm>
            <a:off x="657978" y="1215596"/>
            <a:ext cx="4059786" cy="3323987"/>
          </a:xfrm>
          <a:prstGeom prst="rect">
            <a:avLst/>
          </a:prstGeom>
          <a:noFill/>
        </p:spPr>
        <p:txBody>
          <a:bodyPr wrap="square" rtlCol="0">
            <a:spAutoFit/>
          </a:bodyPr>
          <a:lstStyle/>
          <a:p>
            <a:pPr marL="285750" indent="-285750">
              <a:buFont typeface="Arial" panose="020B0604020202020204" pitchFamily="34" charset="0"/>
              <a:buChar char="•"/>
            </a:pPr>
            <a:r>
              <a:rPr lang="en-US" sz="1900" b="1" dirty="0" err="1"/>
              <a:t>SSTables</a:t>
            </a:r>
            <a:r>
              <a:rPr lang="en-US" sz="1900" dirty="0"/>
              <a:t> are key-value blocks that are sorted with respect to the keys.</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For large sized </a:t>
            </a:r>
            <a:r>
              <a:rPr lang="en-US" sz="1900" dirty="0" err="1"/>
              <a:t>SSTables</a:t>
            </a:r>
            <a:r>
              <a:rPr lang="en-US" sz="1900" dirty="0"/>
              <a:t> - Index Tables are used for </a:t>
            </a:r>
            <a:r>
              <a:rPr lang="en-US" sz="1900" b="1" dirty="0"/>
              <a:t>faster reads</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Index Table </a:t>
            </a:r>
            <a:r>
              <a:rPr lang="en-US" sz="1900" dirty="0"/>
              <a:t>– The </a:t>
            </a:r>
            <a:r>
              <a:rPr lang="en-US" sz="1900" dirty="0" err="1"/>
              <a:t>SSTable</a:t>
            </a:r>
            <a:r>
              <a:rPr lang="en-US" sz="1900" dirty="0"/>
              <a:t> divides into k sized blocks and Index Table stores the offset of the first key of each block</a:t>
            </a:r>
          </a:p>
          <a:p>
            <a:pPr marL="285750" indent="-285750">
              <a:buFont typeface="Arial" panose="020B0604020202020204" pitchFamily="34" charset="0"/>
              <a:buChar char="•"/>
            </a:pPr>
            <a:endParaRPr lang="en-US" sz="2000" dirty="0"/>
          </a:p>
        </p:txBody>
      </p:sp>
      <p:sp>
        <p:nvSpPr>
          <p:cNvPr id="21" name="TextBox 20">
            <a:extLst>
              <a:ext uri="{FF2B5EF4-FFF2-40B4-BE49-F238E27FC236}">
                <a16:creationId xmlns:a16="http://schemas.microsoft.com/office/drawing/2014/main" id="{92FB728D-6103-DFB0-62CD-A7A27B3136DE}"/>
              </a:ext>
            </a:extLst>
          </p:cNvPr>
          <p:cNvSpPr txBox="1"/>
          <p:nvPr/>
        </p:nvSpPr>
        <p:spPr>
          <a:xfrm>
            <a:off x="5184322" y="4170251"/>
            <a:ext cx="2053924" cy="369332"/>
          </a:xfrm>
          <a:prstGeom prst="rect">
            <a:avLst/>
          </a:prstGeom>
          <a:noFill/>
        </p:spPr>
        <p:txBody>
          <a:bodyPr wrap="square" rtlCol="0">
            <a:spAutoFit/>
          </a:bodyPr>
          <a:lstStyle/>
          <a:p>
            <a:r>
              <a:rPr lang="en-US" dirty="0"/>
              <a:t>Only 1key per 10kb</a:t>
            </a:r>
            <a:endParaRPr lang="en-IN" dirty="0"/>
          </a:p>
        </p:txBody>
      </p:sp>
      <p:sp>
        <p:nvSpPr>
          <p:cNvPr id="22" name="TextBox 21">
            <a:extLst>
              <a:ext uri="{FF2B5EF4-FFF2-40B4-BE49-F238E27FC236}">
                <a16:creationId xmlns:a16="http://schemas.microsoft.com/office/drawing/2014/main" id="{227C50D2-6C5D-4833-12F6-53B323A6157E}"/>
              </a:ext>
            </a:extLst>
          </p:cNvPr>
          <p:cNvSpPr txBox="1"/>
          <p:nvPr/>
        </p:nvSpPr>
        <p:spPr>
          <a:xfrm>
            <a:off x="600244" y="4458577"/>
            <a:ext cx="4167496" cy="184665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Problem: </a:t>
            </a:r>
            <a:r>
              <a:rPr lang="en-US" sz="1900" dirty="0"/>
              <a:t>Updating and</a:t>
            </a:r>
            <a:r>
              <a:rPr lang="en-US" sz="1900" b="1" dirty="0"/>
              <a:t> </a:t>
            </a:r>
            <a:r>
              <a:rPr lang="en-US" sz="1900" dirty="0"/>
              <a:t>Deleting a key requires </a:t>
            </a:r>
            <a:r>
              <a:rPr lang="en-US" sz="1900" b="1" dirty="0"/>
              <a:t>extra space </a:t>
            </a:r>
            <a:r>
              <a:rPr lang="en-US" sz="1900" dirty="0"/>
              <a:t>because of immutability, leading the same key to ends up in multiple </a:t>
            </a:r>
            <a:r>
              <a:rPr lang="en-US" sz="1900" dirty="0" err="1"/>
              <a:t>SSTables</a:t>
            </a:r>
            <a:endParaRPr lang="en-US" sz="1900" dirty="0"/>
          </a:p>
          <a:p>
            <a:pPr marL="285750" indent="-285750">
              <a:buFont typeface="Arial" panose="020B0604020202020204" pitchFamily="34" charset="0"/>
              <a:buChar char="•"/>
            </a:pPr>
            <a:r>
              <a:rPr lang="en-US" sz="1900" b="1" dirty="0" err="1"/>
              <a:t>TombStone</a:t>
            </a:r>
            <a:r>
              <a:rPr lang="en-US" sz="1900" dirty="0"/>
              <a:t> marker is used for deletion. E.g. </a:t>
            </a:r>
            <a:r>
              <a:rPr lang="en-US" sz="1900" b="0" dirty="0"/>
              <a:t>Argentina-&gt;</a:t>
            </a:r>
            <a:r>
              <a:rPr lang="en-US" sz="1900" dirty="0"/>
              <a:t> tomb</a:t>
            </a:r>
          </a:p>
        </p:txBody>
      </p:sp>
    </p:spTree>
    <p:extLst>
      <p:ext uri="{BB962C8B-B14F-4D97-AF65-F5344CB8AC3E}">
        <p14:creationId xmlns:p14="http://schemas.microsoft.com/office/powerpoint/2010/main" val="344983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ackground pattern&#10;&#10;Description automatically generated">
            <a:extLst>
              <a:ext uri="{FF2B5EF4-FFF2-40B4-BE49-F238E27FC236}">
                <a16:creationId xmlns:a16="http://schemas.microsoft.com/office/drawing/2014/main" id="{1382335D-96D4-D36C-24A5-608FEE1F3F41}"/>
              </a:ext>
            </a:extLst>
          </p:cNvPr>
          <p:cNvPicPr>
            <a:picLocks noChangeAspect="1"/>
          </p:cNvPicPr>
          <p:nvPr/>
        </p:nvPicPr>
        <p:blipFill rotWithShape="1">
          <a:blip r:embed="rId3">
            <a:extLst>
              <a:ext uri="{28A0092B-C50C-407E-A947-70E740481C1C}">
                <a14:useLocalDpi xmlns:a14="http://schemas.microsoft.com/office/drawing/2010/main" val="0"/>
              </a:ext>
            </a:extLst>
          </a:blip>
          <a:srcRect l="2006"/>
          <a:stretch/>
        </p:blipFill>
        <p:spPr>
          <a:xfrm>
            <a:off x="5618376" y="10"/>
            <a:ext cx="707933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60BA52-4E62-641E-405B-05CDDC0DC5AF}"/>
              </a:ext>
            </a:extLst>
          </p:cNvPr>
          <p:cNvSpPr>
            <a:spLocks noGrp="1"/>
          </p:cNvSpPr>
          <p:nvPr>
            <p:ph type="title"/>
          </p:nvPr>
        </p:nvSpPr>
        <p:spPr>
          <a:xfrm>
            <a:off x="838200" y="365125"/>
            <a:ext cx="5506039" cy="1899912"/>
          </a:xfrm>
        </p:spPr>
        <p:txBody>
          <a:bodyPr>
            <a:normAutofit/>
          </a:bodyPr>
          <a:lstStyle/>
          <a:p>
            <a:r>
              <a:rPr lang="en-IN" sz="4000" b="1" dirty="0"/>
              <a:t>What is the Paper about?</a:t>
            </a:r>
          </a:p>
        </p:txBody>
      </p:sp>
      <p:sp>
        <p:nvSpPr>
          <p:cNvPr id="3" name="Content Placeholder 2">
            <a:extLst>
              <a:ext uri="{FF2B5EF4-FFF2-40B4-BE49-F238E27FC236}">
                <a16:creationId xmlns:a16="http://schemas.microsoft.com/office/drawing/2014/main" id="{177F872D-F36E-47A5-37FB-A7168E41CFE5}"/>
              </a:ext>
            </a:extLst>
          </p:cNvPr>
          <p:cNvSpPr>
            <a:spLocks noGrp="1"/>
          </p:cNvSpPr>
          <p:nvPr>
            <p:ph idx="1"/>
          </p:nvPr>
        </p:nvSpPr>
        <p:spPr>
          <a:xfrm>
            <a:off x="838200" y="2462480"/>
            <a:ext cx="4932285" cy="4423789"/>
          </a:xfrm>
        </p:spPr>
        <p:txBody>
          <a:bodyPr>
            <a:normAutofit/>
          </a:bodyPr>
          <a:lstStyle/>
          <a:p>
            <a:pPr marL="0" indent="0">
              <a:buNone/>
            </a:pPr>
            <a:r>
              <a:rPr lang="en-IN" sz="2000" dirty="0"/>
              <a:t>The amount of </a:t>
            </a:r>
            <a:r>
              <a:rPr lang="en-IN" sz="2000" dirty="0">
                <a:solidFill>
                  <a:srgbClr val="FF0000"/>
                </a:solidFill>
              </a:rPr>
              <a:t>data</a:t>
            </a:r>
            <a:r>
              <a:rPr lang="en-IN" sz="2000" dirty="0"/>
              <a:t> processed by applications is constantly growing. With this growth, </a:t>
            </a:r>
            <a:r>
              <a:rPr lang="en-IN" sz="2000" dirty="0">
                <a:solidFill>
                  <a:srgbClr val="FF0000"/>
                </a:solidFill>
              </a:rPr>
              <a:t>scaling</a:t>
            </a:r>
            <a:r>
              <a:rPr lang="en-IN" sz="2000" dirty="0"/>
              <a:t> </a:t>
            </a:r>
            <a:r>
              <a:rPr lang="en-IN" sz="2000" dirty="0">
                <a:solidFill>
                  <a:srgbClr val="FF0000"/>
                </a:solidFill>
              </a:rPr>
              <a:t>storage</a:t>
            </a:r>
            <a:r>
              <a:rPr lang="en-IN" sz="2000" dirty="0"/>
              <a:t> becomes more </a:t>
            </a:r>
            <a:r>
              <a:rPr lang="en-IN" sz="2000" dirty="0">
                <a:solidFill>
                  <a:srgbClr val="FF0000"/>
                </a:solidFill>
              </a:rPr>
              <a:t>challenging</a:t>
            </a:r>
            <a:r>
              <a:rPr lang="en-IN" sz="2000" dirty="0"/>
              <a:t>.</a:t>
            </a:r>
          </a:p>
          <a:p>
            <a:r>
              <a:rPr lang="en-IN" sz="2000" dirty="0"/>
              <a:t>Database systems and their different trade-offs: read, write and storage overhead.</a:t>
            </a:r>
          </a:p>
          <a:p>
            <a:r>
              <a:rPr lang="en-IN" sz="2000" dirty="0"/>
              <a:t>Storage System design approaches in modern databases: </a:t>
            </a:r>
          </a:p>
          <a:p>
            <a:pPr marL="0" indent="0">
              <a:buNone/>
            </a:pPr>
            <a:r>
              <a:rPr lang="en-IN" sz="2000" dirty="0"/>
              <a:t>      - </a:t>
            </a:r>
            <a:r>
              <a:rPr lang="en-IN" sz="2000" dirty="0">
                <a:solidFill>
                  <a:srgbClr val="FF3F3F"/>
                </a:solidFill>
              </a:rPr>
              <a:t>read</a:t>
            </a:r>
            <a:r>
              <a:rPr lang="en-IN" sz="2000" dirty="0"/>
              <a:t>-optimized </a:t>
            </a:r>
            <a:r>
              <a:rPr lang="en-IN" sz="2000" dirty="0">
                <a:solidFill>
                  <a:srgbClr val="FF0000"/>
                </a:solidFill>
              </a:rPr>
              <a:t>B-Trees</a:t>
            </a:r>
          </a:p>
          <a:p>
            <a:pPr marL="0" indent="0">
              <a:buNone/>
            </a:pPr>
            <a:r>
              <a:rPr lang="en-IN" sz="2000" dirty="0">
                <a:solidFill>
                  <a:srgbClr val="FF0000"/>
                </a:solidFill>
              </a:rPr>
              <a:t>      </a:t>
            </a:r>
            <a:r>
              <a:rPr lang="en-IN" sz="2000" dirty="0">
                <a:solidFill>
                  <a:schemeClr val="tx1">
                    <a:lumMod val="95000"/>
                    <a:lumOff val="5000"/>
                  </a:schemeClr>
                </a:solidFill>
              </a:rPr>
              <a:t>-</a:t>
            </a:r>
            <a:r>
              <a:rPr lang="en-IN" sz="2000" dirty="0"/>
              <a:t> </a:t>
            </a:r>
            <a:r>
              <a:rPr lang="en-IN" sz="2000" dirty="0">
                <a:solidFill>
                  <a:srgbClr val="FF3F3F"/>
                </a:solidFill>
              </a:rPr>
              <a:t>write</a:t>
            </a:r>
            <a:r>
              <a:rPr lang="en-IN" sz="2000" dirty="0"/>
              <a:t>-optimized </a:t>
            </a:r>
            <a:r>
              <a:rPr lang="en-IN" sz="2000" dirty="0">
                <a:solidFill>
                  <a:srgbClr val="FF0000"/>
                </a:solidFill>
              </a:rPr>
              <a:t>LSM-Trees</a:t>
            </a:r>
            <a:r>
              <a:rPr lang="en-IN" sz="2000" dirty="0"/>
              <a:t>.</a:t>
            </a:r>
          </a:p>
          <a:p>
            <a:r>
              <a:rPr lang="en-IN" sz="2000" dirty="0"/>
              <a:t>The </a:t>
            </a:r>
            <a:r>
              <a:rPr lang="en-IN" sz="2000" dirty="0">
                <a:solidFill>
                  <a:srgbClr val="FF3F3F"/>
                </a:solidFill>
              </a:rPr>
              <a:t>RUM</a:t>
            </a:r>
            <a:r>
              <a:rPr lang="en-IN" sz="2000" dirty="0"/>
              <a:t> conjecture.</a:t>
            </a:r>
          </a:p>
        </p:txBody>
      </p:sp>
    </p:spTree>
    <p:extLst>
      <p:ext uri="{BB962C8B-B14F-4D97-AF65-F5344CB8AC3E}">
        <p14:creationId xmlns:p14="http://schemas.microsoft.com/office/powerpoint/2010/main" val="3341742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5D79-A134-C0BF-FAE3-309976BB7E28}"/>
              </a:ext>
            </a:extLst>
          </p:cNvPr>
          <p:cNvSpPr>
            <a:spLocks noGrp="1"/>
          </p:cNvSpPr>
          <p:nvPr>
            <p:ph type="title"/>
          </p:nvPr>
        </p:nvSpPr>
        <p:spPr>
          <a:xfrm>
            <a:off x="838200" y="365126"/>
            <a:ext cx="10515600" cy="980408"/>
          </a:xfrm>
        </p:spPr>
        <p:txBody>
          <a:bodyPr>
            <a:normAutofit/>
          </a:bodyPr>
          <a:lstStyle/>
          <a:p>
            <a:r>
              <a:rPr lang="en-US" sz="3600" b="1" dirty="0"/>
              <a:t>Compaction</a:t>
            </a:r>
            <a:endParaRPr lang="en-IN" sz="3600" b="1" dirty="0"/>
          </a:p>
        </p:txBody>
      </p:sp>
      <p:graphicFrame>
        <p:nvGraphicFramePr>
          <p:cNvPr id="5" name="Table 28">
            <a:extLst>
              <a:ext uri="{FF2B5EF4-FFF2-40B4-BE49-F238E27FC236}">
                <a16:creationId xmlns:a16="http://schemas.microsoft.com/office/drawing/2014/main" id="{650426C9-B8E7-8071-E4F4-0701B0453480}"/>
              </a:ext>
            </a:extLst>
          </p:cNvPr>
          <p:cNvGraphicFramePr>
            <a:graphicFrameLocks noGrp="1"/>
          </p:cNvGraphicFramePr>
          <p:nvPr/>
        </p:nvGraphicFramePr>
        <p:xfrm>
          <a:off x="5189002" y="895331"/>
          <a:ext cx="1929494" cy="1566212"/>
        </p:xfrm>
        <a:graphic>
          <a:graphicData uri="http://schemas.openxmlformats.org/drawingml/2006/table">
            <a:tbl>
              <a:tblPr firstRow="1" bandRow="1">
                <a:tableStyleId>{125E5076-3810-47DD-B79F-674D7AD40C01}</a:tableStyleId>
              </a:tblPr>
              <a:tblGrid>
                <a:gridCol w="964747">
                  <a:extLst>
                    <a:ext uri="{9D8B030D-6E8A-4147-A177-3AD203B41FA5}">
                      <a16:colId xmlns:a16="http://schemas.microsoft.com/office/drawing/2014/main" val="2355264852"/>
                    </a:ext>
                  </a:extLst>
                </a:gridCol>
                <a:gridCol w="964747">
                  <a:extLst>
                    <a:ext uri="{9D8B030D-6E8A-4147-A177-3AD203B41FA5}">
                      <a16:colId xmlns:a16="http://schemas.microsoft.com/office/drawing/2014/main" val="774449795"/>
                    </a:ext>
                  </a:extLst>
                </a:gridCol>
              </a:tblGrid>
              <a:tr h="453692">
                <a:tc>
                  <a:txBody>
                    <a:bodyPr/>
                    <a:lstStyle/>
                    <a:p>
                      <a:r>
                        <a:rPr lang="en-US" dirty="0" err="1"/>
                        <a:t>SSTable</a:t>
                      </a:r>
                      <a:endParaRPr lang="en-IN" dirty="0"/>
                    </a:p>
                  </a:txBody>
                  <a:tcPr/>
                </a:tc>
                <a:tc>
                  <a:txBody>
                    <a:bodyPr/>
                    <a:lstStyle/>
                    <a:p>
                      <a:endParaRPr lang="en-IN" dirty="0"/>
                    </a:p>
                  </a:txBody>
                  <a:tcPr/>
                </a:tc>
                <a:extLst>
                  <a:ext uri="{0D108BD9-81ED-4DB2-BD59-A6C34878D82A}">
                    <a16:rowId xmlns:a16="http://schemas.microsoft.com/office/drawing/2014/main" val="788159615"/>
                  </a:ext>
                </a:extLst>
              </a:tr>
              <a:tr h="370840">
                <a:tc>
                  <a:txBody>
                    <a:bodyPr/>
                    <a:lstStyle/>
                    <a:p>
                      <a:r>
                        <a:rPr lang="en-US" b="0" dirty="0"/>
                        <a:t>Aman</a:t>
                      </a:r>
                      <a:endParaRPr lang="en-IN" dirty="0"/>
                    </a:p>
                  </a:txBody>
                  <a:tcPr/>
                </a:tc>
                <a:tc>
                  <a:txBody>
                    <a:bodyPr/>
                    <a:lstStyle/>
                    <a:p>
                      <a:r>
                        <a:rPr lang="en-US" b="0" dirty="0"/>
                        <a:t>200</a:t>
                      </a:r>
                      <a:endParaRPr lang="en-IN" dirty="0"/>
                    </a:p>
                  </a:txBody>
                  <a:tcPr/>
                </a:tc>
                <a:extLst>
                  <a:ext uri="{0D108BD9-81ED-4DB2-BD59-A6C34878D82A}">
                    <a16:rowId xmlns:a16="http://schemas.microsoft.com/office/drawing/2014/main" val="3276294415"/>
                  </a:ext>
                </a:extLst>
              </a:tr>
              <a:tr h="370840">
                <a:tc>
                  <a:txBody>
                    <a:bodyPr/>
                    <a:lstStyle/>
                    <a:p>
                      <a:r>
                        <a:rPr lang="en-US" b="0" dirty="0"/>
                        <a:t>Ankit</a:t>
                      </a:r>
                      <a:endParaRPr lang="en-IN" dirty="0"/>
                    </a:p>
                  </a:txBody>
                  <a:tcPr/>
                </a:tc>
                <a:tc>
                  <a:txBody>
                    <a:bodyPr/>
                    <a:lstStyle/>
                    <a:p>
                      <a:r>
                        <a:rPr lang="en-US" b="0" dirty="0"/>
                        <a:t>300</a:t>
                      </a:r>
                      <a:endParaRPr lang="en-IN" dirty="0"/>
                    </a:p>
                  </a:txBody>
                  <a:tcPr/>
                </a:tc>
                <a:extLst>
                  <a:ext uri="{0D108BD9-81ED-4DB2-BD59-A6C34878D82A}">
                    <a16:rowId xmlns:a16="http://schemas.microsoft.com/office/drawing/2014/main" val="1151643621"/>
                  </a:ext>
                </a:extLst>
              </a:tr>
              <a:tr h="370840">
                <a:tc>
                  <a:txBody>
                    <a:bodyPr/>
                    <a:lstStyle/>
                    <a:p>
                      <a:r>
                        <a:rPr lang="en-US" b="0" dirty="0"/>
                        <a:t>Ram</a:t>
                      </a:r>
                      <a:endParaRPr lang="en-IN" dirty="0"/>
                    </a:p>
                  </a:txBody>
                  <a:tcPr/>
                </a:tc>
                <a:tc>
                  <a:txBody>
                    <a:bodyPr/>
                    <a:lstStyle/>
                    <a:p>
                      <a:r>
                        <a:rPr lang="en-US" b="0" dirty="0"/>
                        <a:t>700</a:t>
                      </a:r>
                      <a:endParaRPr lang="en-IN" dirty="0"/>
                    </a:p>
                  </a:txBody>
                  <a:tcPr/>
                </a:tc>
                <a:extLst>
                  <a:ext uri="{0D108BD9-81ED-4DB2-BD59-A6C34878D82A}">
                    <a16:rowId xmlns:a16="http://schemas.microsoft.com/office/drawing/2014/main" val="363023147"/>
                  </a:ext>
                </a:extLst>
              </a:tr>
            </a:tbl>
          </a:graphicData>
        </a:graphic>
      </p:graphicFrame>
      <p:graphicFrame>
        <p:nvGraphicFramePr>
          <p:cNvPr id="7" name="Table 28">
            <a:extLst>
              <a:ext uri="{FF2B5EF4-FFF2-40B4-BE49-F238E27FC236}">
                <a16:creationId xmlns:a16="http://schemas.microsoft.com/office/drawing/2014/main" id="{DFDB3BEA-4551-4E66-9694-2916CA9D7D04}"/>
              </a:ext>
            </a:extLst>
          </p:cNvPr>
          <p:cNvGraphicFramePr>
            <a:graphicFrameLocks noGrp="1"/>
          </p:cNvGraphicFramePr>
          <p:nvPr/>
        </p:nvGraphicFramePr>
        <p:xfrm>
          <a:off x="5189002" y="3671588"/>
          <a:ext cx="1929494" cy="1566212"/>
        </p:xfrm>
        <a:graphic>
          <a:graphicData uri="http://schemas.openxmlformats.org/drawingml/2006/table">
            <a:tbl>
              <a:tblPr firstRow="1" bandRow="1">
                <a:tableStyleId>{125E5076-3810-47DD-B79F-674D7AD40C01}</a:tableStyleId>
              </a:tblPr>
              <a:tblGrid>
                <a:gridCol w="964747">
                  <a:extLst>
                    <a:ext uri="{9D8B030D-6E8A-4147-A177-3AD203B41FA5}">
                      <a16:colId xmlns:a16="http://schemas.microsoft.com/office/drawing/2014/main" val="2355264852"/>
                    </a:ext>
                  </a:extLst>
                </a:gridCol>
                <a:gridCol w="964747">
                  <a:extLst>
                    <a:ext uri="{9D8B030D-6E8A-4147-A177-3AD203B41FA5}">
                      <a16:colId xmlns:a16="http://schemas.microsoft.com/office/drawing/2014/main" val="774449795"/>
                    </a:ext>
                  </a:extLst>
                </a:gridCol>
              </a:tblGrid>
              <a:tr h="453692">
                <a:tc>
                  <a:txBody>
                    <a:bodyPr/>
                    <a:lstStyle/>
                    <a:p>
                      <a:r>
                        <a:rPr lang="en-US" dirty="0" err="1"/>
                        <a:t>SSTable</a:t>
                      </a:r>
                      <a:endParaRPr lang="en-IN" dirty="0"/>
                    </a:p>
                  </a:txBody>
                  <a:tcPr/>
                </a:tc>
                <a:tc>
                  <a:txBody>
                    <a:bodyPr/>
                    <a:lstStyle/>
                    <a:p>
                      <a:endParaRPr lang="en-IN" dirty="0"/>
                    </a:p>
                  </a:txBody>
                  <a:tcPr/>
                </a:tc>
                <a:extLst>
                  <a:ext uri="{0D108BD9-81ED-4DB2-BD59-A6C34878D82A}">
                    <a16:rowId xmlns:a16="http://schemas.microsoft.com/office/drawing/2014/main" val="788159615"/>
                  </a:ext>
                </a:extLst>
              </a:tr>
              <a:tr h="370840">
                <a:tc>
                  <a:txBody>
                    <a:bodyPr/>
                    <a:lstStyle/>
                    <a:p>
                      <a:r>
                        <a:rPr lang="en-US" b="0" dirty="0"/>
                        <a:t>Aman</a:t>
                      </a:r>
                      <a:endParaRPr lang="en-IN" dirty="0"/>
                    </a:p>
                  </a:txBody>
                  <a:tcPr/>
                </a:tc>
                <a:tc>
                  <a:txBody>
                    <a:bodyPr/>
                    <a:lstStyle/>
                    <a:p>
                      <a:r>
                        <a:rPr lang="en-US" b="0" dirty="0"/>
                        <a:t>220</a:t>
                      </a:r>
                      <a:endParaRPr lang="en-IN" dirty="0"/>
                    </a:p>
                  </a:txBody>
                  <a:tcPr/>
                </a:tc>
                <a:extLst>
                  <a:ext uri="{0D108BD9-81ED-4DB2-BD59-A6C34878D82A}">
                    <a16:rowId xmlns:a16="http://schemas.microsoft.com/office/drawing/2014/main" val="3276294415"/>
                  </a:ext>
                </a:extLst>
              </a:tr>
              <a:tr h="370840">
                <a:tc>
                  <a:txBody>
                    <a:bodyPr/>
                    <a:lstStyle/>
                    <a:p>
                      <a:r>
                        <a:rPr lang="en-US" b="0" dirty="0"/>
                        <a:t>Rohan</a:t>
                      </a:r>
                      <a:endParaRPr lang="en-IN" dirty="0"/>
                    </a:p>
                  </a:txBody>
                  <a:tcPr/>
                </a:tc>
                <a:tc>
                  <a:txBody>
                    <a:bodyPr/>
                    <a:lstStyle/>
                    <a:p>
                      <a:r>
                        <a:rPr lang="en-US" b="0" dirty="0"/>
                        <a:t>tomb</a:t>
                      </a:r>
                      <a:endParaRPr lang="en-IN" dirty="0"/>
                    </a:p>
                  </a:txBody>
                  <a:tcPr/>
                </a:tc>
                <a:extLst>
                  <a:ext uri="{0D108BD9-81ED-4DB2-BD59-A6C34878D82A}">
                    <a16:rowId xmlns:a16="http://schemas.microsoft.com/office/drawing/2014/main" val="1151643621"/>
                  </a:ext>
                </a:extLst>
              </a:tr>
              <a:tr h="370840">
                <a:tc>
                  <a:txBody>
                    <a:bodyPr/>
                    <a:lstStyle/>
                    <a:p>
                      <a:r>
                        <a:rPr lang="en-US" b="0" dirty="0" err="1"/>
                        <a:t>Sumit</a:t>
                      </a:r>
                      <a:endParaRPr lang="en-IN" dirty="0"/>
                    </a:p>
                  </a:txBody>
                  <a:tcPr/>
                </a:tc>
                <a:tc>
                  <a:txBody>
                    <a:bodyPr/>
                    <a:lstStyle/>
                    <a:p>
                      <a:r>
                        <a:rPr lang="en-US" b="0" dirty="0"/>
                        <a:t>222</a:t>
                      </a:r>
                      <a:endParaRPr lang="en-IN" dirty="0"/>
                    </a:p>
                  </a:txBody>
                  <a:tcPr/>
                </a:tc>
                <a:extLst>
                  <a:ext uri="{0D108BD9-81ED-4DB2-BD59-A6C34878D82A}">
                    <a16:rowId xmlns:a16="http://schemas.microsoft.com/office/drawing/2014/main" val="363023147"/>
                  </a:ext>
                </a:extLst>
              </a:tr>
            </a:tbl>
          </a:graphicData>
        </a:graphic>
      </p:graphicFrame>
      <p:sp>
        <p:nvSpPr>
          <p:cNvPr id="8" name="TextBox 7">
            <a:extLst>
              <a:ext uri="{FF2B5EF4-FFF2-40B4-BE49-F238E27FC236}">
                <a16:creationId xmlns:a16="http://schemas.microsoft.com/office/drawing/2014/main" id="{2E85B463-E334-FA22-A8ED-FE7F06E01853}"/>
              </a:ext>
            </a:extLst>
          </p:cNvPr>
          <p:cNvSpPr txBox="1"/>
          <p:nvPr/>
        </p:nvSpPr>
        <p:spPr>
          <a:xfrm>
            <a:off x="6376311" y="535601"/>
            <a:ext cx="1099981" cy="369332"/>
          </a:xfrm>
          <a:prstGeom prst="rect">
            <a:avLst/>
          </a:prstGeom>
          <a:noFill/>
        </p:spPr>
        <p:txBody>
          <a:bodyPr wrap="square" rtlCol="0">
            <a:spAutoFit/>
          </a:bodyPr>
          <a:lstStyle/>
          <a:p>
            <a:r>
              <a:rPr lang="en-US" dirty="0"/>
              <a:t>Time = T1</a:t>
            </a:r>
            <a:endParaRPr lang="en-IN" dirty="0"/>
          </a:p>
        </p:txBody>
      </p:sp>
      <p:sp>
        <p:nvSpPr>
          <p:cNvPr id="9" name="TextBox 8">
            <a:extLst>
              <a:ext uri="{FF2B5EF4-FFF2-40B4-BE49-F238E27FC236}">
                <a16:creationId xmlns:a16="http://schemas.microsoft.com/office/drawing/2014/main" id="{4418226F-08B7-153C-6734-8992CE994AB9}"/>
              </a:ext>
            </a:extLst>
          </p:cNvPr>
          <p:cNvSpPr txBox="1"/>
          <p:nvPr/>
        </p:nvSpPr>
        <p:spPr>
          <a:xfrm>
            <a:off x="6376311" y="3244334"/>
            <a:ext cx="1099981" cy="369332"/>
          </a:xfrm>
          <a:prstGeom prst="rect">
            <a:avLst/>
          </a:prstGeom>
          <a:noFill/>
        </p:spPr>
        <p:txBody>
          <a:bodyPr wrap="square" rtlCol="0">
            <a:spAutoFit/>
          </a:bodyPr>
          <a:lstStyle/>
          <a:p>
            <a:r>
              <a:rPr lang="en-US" dirty="0"/>
              <a:t>Time = T2</a:t>
            </a:r>
            <a:endParaRPr lang="en-IN" dirty="0"/>
          </a:p>
        </p:txBody>
      </p:sp>
      <p:sp>
        <p:nvSpPr>
          <p:cNvPr id="10" name="TextBox 9">
            <a:extLst>
              <a:ext uri="{FF2B5EF4-FFF2-40B4-BE49-F238E27FC236}">
                <a16:creationId xmlns:a16="http://schemas.microsoft.com/office/drawing/2014/main" id="{DDB7A7A0-EEEE-D69A-9421-B3C1113D2AA1}"/>
              </a:ext>
            </a:extLst>
          </p:cNvPr>
          <p:cNvSpPr txBox="1"/>
          <p:nvPr/>
        </p:nvSpPr>
        <p:spPr>
          <a:xfrm>
            <a:off x="7338680" y="4211791"/>
            <a:ext cx="864339" cy="369332"/>
          </a:xfrm>
          <a:prstGeom prst="rect">
            <a:avLst/>
          </a:prstGeom>
          <a:noFill/>
        </p:spPr>
        <p:txBody>
          <a:bodyPr wrap="square" rtlCol="0">
            <a:spAutoFit/>
          </a:bodyPr>
          <a:lstStyle/>
          <a:p>
            <a:r>
              <a:rPr lang="en-US" dirty="0"/>
              <a:t>T2 &gt; T1</a:t>
            </a:r>
            <a:endParaRPr lang="en-IN" dirty="0"/>
          </a:p>
        </p:txBody>
      </p:sp>
      <p:graphicFrame>
        <p:nvGraphicFramePr>
          <p:cNvPr id="11" name="Table 28">
            <a:extLst>
              <a:ext uri="{FF2B5EF4-FFF2-40B4-BE49-F238E27FC236}">
                <a16:creationId xmlns:a16="http://schemas.microsoft.com/office/drawing/2014/main" id="{13221B17-4B61-ABE0-D129-8EB32A1F1585}"/>
              </a:ext>
            </a:extLst>
          </p:cNvPr>
          <p:cNvGraphicFramePr>
            <a:graphicFrameLocks noGrp="1"/>
          </p:cNvGraphicFramePr>
          <p:nvPr/>
        </p:nvGraphicFramePr>
        <p:xfrm>
          <a:off x="9533006" y="1945539"/>
          <a:ext cx="1929494" cy="1937052"/>
        </p:xfrm>
        <a:graphic>
          <a:graphicData uri="http://schemas.openxmlformats.org/drawingml/2006/table">
            <a:tbl>
              <a:tblPr firstRow="1" bandRow="1">
                <a:tableStyleId>{125E5076-3810-47DD-B79F-674D7AD40C01}</a:tableStyleId>
              </a:tblPr>
              <a:tblGrid>
                <a:gridCol w="964747">
                  <a:extLst>
                    <a:ext uri="{9D8B030D-6E8A-4147-A177-3AD203B41FA5}">
                      <a16:colId xmlns:a16="http://schemas.microsoft.com/office/drawing/2014/main" val="2355264852"/>
                    </a:ext>
                  </a:extLst>
                </a:gridCol>
                <a:gridCol w="964747">
                  <a:extLst>
                    <a:ext uri="{9D8B030D-6E8A-4147-A177-3AD203B41FA5}">
                      <a16:colId xmlns:a16="http://schemas.microsoft.com/office/drawing/2014/main" val="774449795"/>
                    </a:ext>
                  </a:extLst>
                </a:gridCol>
              </a:tblGrid>
              <a:tr h="453692">
                <a:tc>
                  <a:txBody>
                    <a:bodyPr/>
                    <a:lstStyle/>
                    <a:p>
                      <a:r>
                        <a:rPr lang="en-US" dirty="0" err="1"/>
                        <a:t>SSTable</a:t>
                      </a:r>
                      <a:endParaRPr lang="en-IN" dirty="0"/>
                    </a:p>
                  </a:txBody>
                  <a:tcPr/>
                </a:tc>
                <a:tc>
                  <a:txBody>
                    <a:bodyPr/>
                    <a:lstStyle/>
                    <a:p>
                      <a:endParaRPr lang="en-IN" dirty="0"/>
                    </a:p>
                  </a:txBody>
                  <a:tcPr/>
                </a:tc>
                <a:extLst>
                  <a:ext uri="{0D108BD9-81ED-4DB2-BD59-A6C34878D82A}">
                    <a16:rowId xmlns:a16="http://schemas.microsoft.com/office/drawing/2014/main" val="788159615"/>
                  </a:ext>
                </a:extLst>
              </a:tr>
              <a:tr h="370840">
                <a:tc>
                  <a:txBody>
                    <a:bodyPr/>
                    <a:lstStyle/>
                    <a:p>
                      <a:r>
                        <a:rPr lang="en-US" b="0" dirty="0"/>
                        <a:t>Aman</a:t>
                      </a:r>
                      <a:endParaRPr lang="en-IN" dirty="0"/>
                    </a:p>
                  </a:txBody>
                  <a:tcPr/>
                </a:tc>
                <a:tc>
                  <a:txBody>
                    <a:bodyPr/>
                    <a:lstStyle/>
                    <a:p>
                      <a:r>
                        <a:rPr lang="en-US" b="0" dirty="0"/>
                        <a:t>220</a:t>
                      </a:r>
                      <a:endParaRPr lang="en-IN" dirty="0"/>
                    </a:p>
                  </a:txBody>
                  <a:tcPr/>
                </a:tc>
                <a:extLst>
                  <a:ext uri="{0D108BD9-81ED-4DB2-BD59-A6C34878D82A}">
                    <a16:rowId xmlns:a16="http://schemas.microsoft.com/office/drawing/2014/main" val="3276294415"/>
                  </a:ext>
                </a:extLst>
              </a:tr>
              <a:tr h="370840">
                <a:tc>
                  <a:txBody>
                    <a:bodyPr/>
                    <a:lstStyle/>
                    <a:p>
                      <a:r>
                        <a:rPr lang="en-US" b="0" dirty="0"/>
                        <a:t>Ankit</a:t>
                      </a:r>
                      <a:endParaRPr lang="en-IN" dirty="0"/>
                    </a:p>
                  </a:txBody>
                  <a:tcPr/>
                </a:tc>
                <a:tc>
                  <a:txBody>
                    <a:bodyPr/>
                    <a:lstStyle/>
                    <a:p>
                      <a:r>
                        <a:rPr lang="en-US" b="0" dirty="0"/>
                        <a:t>300</a:t>
                      </a:r>
                      <a:endParaRPr lang="en-IN" dirty="0"/>
                    </a:p>
                  </a:txBody>
                  <a:tcPr/>
                </a:tc>
                <a:extLst>
                  <a:ext uri="{0D108BD9-81ED-4DB2-BD59-A6C34878D82A}">
                    <a16:rowId xmlns:a16="http://schemas.microsoft.com/office/drawing/2014/main" val="1151643621"/>
                  </a:ext>
                </a:extLst>
              </a:tr>
              <a:tr h="370840">
                <a:tc>
                  <a:txBody>
                    <a:bodyPr/>
                    <a:lstStyle/>
                    <a:p>
                      <a:r>
                        <a:rPr lang="en-US" b="0" dirty="0"/>
                        <a:t>Ram</a:t>
                      </a:r>
                      <a:endParaRPr lang="en-IN" dirty="0"/>
                    </a:p>
                  </a:txBody>
                  <a:tcPr/>
                </a:tc>
                <a:tc>
                  <a:txBody>
                    <a:bodyPr/>
                    <a:lstStyle/>
                    <a:p>
                      <a:r>
                        <a:rPr lang="en-US" b="0" dirty="0"/>
                        <a:t>700</a:t>
                      </a:r>
                      <a:endParaRPr lang="en-IN" dirty="0"/>
                    </a:p>
                  </a:txBody>
                  <a:tcPr/>
                </a:tc>
                <a:extLst>
                  <a:ext uri="{0D108BD9-81ED-4DB2-BD59-A6C34878D82A}">
                    <a16:rowId xmlns:a16="http://schemas.microsoft.com/office/drawing/2014/main" val="363023147"/>
                  </a:ext>
                </a:extLst>
              </a:tr>
              <a:tr h="370840">
                <a:tc>
                  <a:txBody>
                    <a:bodyPr/>
                    <a:lstStyle/>
                    <a:p>
                      <a:r>
                        <a:rPr lang="en-US" dirty="0" err="1"/>
                        <a:t>Sumit</a:t>
                      </a:r>
                      <a:endParaRPr lang="en-IN" dirty="0"/>
                    </a:p>
                  </a:txBody>
                  <a:tcPr/>
                </a:tc>
                <a:tc>
                  <a:txBody>
                    <a:bodyPr/>
                    <a:lstStyle/>
                    <a:p>
                      <a:r>
                        <a:rPr lang="en-US" dirty="0"/>
                        <a:t>222</a:t>
                      </a:r>
                      <a:endParaRPr lang="en-IN" dirty="0"/>
                    </a:p>
                  </a:txBody>
                  <a:tcPr/>
                </a:tc>
                <a:extLst>
                  <a:ext uri="{0D108BD9-81ED-4DB2-BD59-A6C34878D82A}">
                    <a16:rowId xmlns:a16="http://schemas.microsoft.com/office/drawing/2014/main" val="4023070272"/>
                  </a:ext>
                </a:extLst>
              </a:tr>
            </a:tbl>
          </a:graphicData>
        </a:graphic>
      </p:graphicFrame>
      <p:sp>
        <p:nvSpPr>
          <p:cNvPr id="13" name="TextBox 12">
            <a:extLst>
              <a:ext uri="{FF2B5EF4-FFF2-40B4-BE49-F238E27FC236}">
                <a16:creationId xmlns:a16="http://schemas.microsoft.com/office/drawing/2014/main" id="{90BD919D-9FEC-9827-46BD-823078B66795}"/>
              </a:ext>
            </a:extLst>
          </p:cNvPr>
          <p:cNvSpPr txBox="1"/>
          <p:nvPr/>
        </p:nvSpPr>
        <p:spPr>
          <a:xfrm>
            <a:off x="10803809" y="1480955"/>
            <a:ext cx="1099981" cy="369332"/>
          </a:xfrm>
          <a:prstGeom prst="rect">
            <a:avLst/>
          </a:prstGeom>
          <a:noFill/>
        </p:spPr>
        <p:txBody>
          <a:bodyPr wrap="square" rtlCol="0">
            <a:spAutoFit/>
          </a:bodyPr>
          <a:lstStyle/>
          <a:p>
            <a:r>
              <a:rPr lang="en-US" dirty="0"/>
              <a:t>Time = T2</a:t>
            </a:r>
            <a:endParaRPr lang="en-IN" dirty="0"/>
          </a:p>
        </p:txBody>
      </p:sp>
      <p:cxnSp>
        <p:nvCxnSpPr>
          <p:cNvPr id="15" name="Straight Arrow Connector 14">
            <a:extLst>
              <a:ext uri="{FF2B5EF4-FFF2-40B4-BE49-F238E27FC236}">
                <a16:creationId xmlns:a16="http://schemas.microsoft.com/office/drawing/2014/main" id="{3C07B0B6-1691-F78F-7D8C-73646B3C16F7}"/>
              </a:ext>
            </a:extLst>
          </p:cNvPr>
          <p:cNvCxnSpPr>
            <a:cxnSpLocks/>
          </p:cNvCxnSpPr>
          <p:nvPr/>
        </p:nvCxnSpPr>
        <p:spPr>
          <a:xfrm>
            <a:off x="7180989" y="2087172"/>
            <a:ext cx="2187967" cy="819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C06E569-2327-C630-88D5-24BBFA8B868F}"/>
              </a:ext>
            </a:extLst>
          </p:cNvPr>
          <p:cNvCxnSpPr>
            <a:cxnSpLocks/>
          </p:cNvCxnSpPr>
          <p:nvPr/>
        </p:nvCxnSpPr>
        <p:spPr>
          <a:xfrm flipV="1">
            <a:off x="7209068" y="3125121"/>
            <a:ext cx="2159888" cy="782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8158339-DA77-53B7-7BE2-9A8F4FB63419}"/>
              </a:ext>
            </a:extLst>
          </p:cNvPr>
          <p:cNvSpPr txBox="1"/>
          <p:nvPr/>
        </p:nvSpPr>
        <p:spPr>
          <a:xfrm>
            <a:off x="7770850" y="2796837"/>
            <a:ext cx="1317990" cy="369332"/>
          </a:xfrm>
          <a:prstGeom prst="rect">
            <a:avLst/>
          </a:prstGeom>
          <a:noFill/>
        </p:spPr>
        <p:txBody>
          <a:bodyPr wrap="square" rtlCol="0">
            <a:spAutoFit/>
          </a:bodyPr>
          <a:lstStyle/>
          <a:p>
            <a:r>
              <a:rPr lang="en-US" dirty="0"/>
              <a:t>Compaction</a:t>
            </a:r>
          </a:p>
        </p:txBody>
      </p:sp>
      <p:sp>
        <p:nvSpPr>
          <p:cNvPr id="25" name="TextBox 24">
            <a:extLst>
              <a:ext uri="{FF2B5EF4-FFF2-40B4-BE49-F238E27FC236}">
                <a16:creationId xmlns:a16="http://schemas.microsoft.com/office/drawing/2014/main" id="{CD095A1D-E6D4-5505-68A8-493643568F86}"/>
              </a:ext>
            </a:extLst>
          </p:cNvPr>
          <p:cNvSpPr txBox="1"/>
          <p:nvPr/>
        </p:nvSpPr>
        <p:spPr>
          <a:xfrm>
            <a:off x="9368956" y="4219766"/>
            <a:ext cx="2237279" cy="369332"/>
          </a:xfrm>
          <a:prstGeom prst="rect">
            <a:avLst/>
          </a:prstGeom>
          <a:noFill/>
        </p:spPr>
        <p:txBody>
          <a:bodyPr wrap="square" rtlCol="0">
            <a:spAutoFit/>
          </a:bodyPr>
          <a:lstStyle/>
          <a:p>
            <a:r>
              <a:rPr lang="en-US" dirty="0"/>
              <a:t>Read time = log(4) ~ 2</a:t>
            </a:r>
            <a:endParaRPr lang="en-IN" dirty="0"/>
          </a:p>
        </p:txBody>
      </p:sp>
      <p:sp>
        <p:nvSpPr>
          <p:cNvPr id="26" name="TextBox 25">
            <a:extLst>
              <a:ext uri="{FF2B5EF4-FFF2-40B4-BE49-F238E27FC236}">
                <a16:creationId xmlns:a16="http://schemas.microsoft.com/office/drawing/2014/main" id="{8AC653E6-C810-C296-5DA0-9055ADF929D9}"/>
              </a:ext>
            </a:extLst>
          </p:cNvPr>
          <p:cNvSpPr txBox="1"/>
          <p:nvPr/>
        </p:nvSpPr>
        <p:spPr>
          <a:xfrm>
            <a:off x="5124450" y="5614307"/>
            <a:ext cx="2698944" cy="369332"/>
          </a:xfrm>
          <a:prstGeom prst="rect">
            <a:avLst/>
          </a:prstGeom>
          <a:noFill/>
        </p:spPr>
        <p:txBody>
          <a:bodyPr wrap="square" rtlCol="0">
            <a:spAutoFit/>
          </a:bodyPr>
          <a:lstStyle/>
          <a:p>
            <a:r>
              <a:rPr lang="en-US" dirty="0"/>
              <a:t>Read time = 2 log(3) ~ 3.16</a:t>
            </a:r>
            <a:endParaRPr lang="en-IN" dirty="0"/>
          </a:p>
        </p:txBody>
      </p:sp>
      <p:sp>
        <p:nvSpPr>
          <p:cNvPr id="27" name="TextBox 26">
            <a:extLst>
              <a:ext uri="{FF2B5EF4-FFF2-40B4-BE49-F238E27FC236}">
                <a16:creationId xmlns:a16="http://schemas.microsoft.com/office/drawing/2014/main" id="{F186560D-45ED-0D5F-9CE2-6D609B03AF0F}"/>
              </a:ext>
            </a:extLst>
          </p:cNvPr>
          <p:cNvSpPr txBox="1"/>
          <p:nvPr/>
        </p:nvSpPr>
        <p:spPr>
          <a:xfrm>
            <a:off x="630941" y="1665621"/>
            <a:ext cx="4275206"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Compaction:</a:t>
            </a:r>
            <a:r>
              <a:rPr lang="en-US" sz="2000" dirty="0"/>
              <a:t> An algo that merges two </a:t>
            </a:r>
            <a:r>
              <a:rPr lang="en-US" sz="2000" dirty="0" err="1"/>
              <a:t>SSTables</a:t>
            </a:r>
            <a:r>
              <a:rPr lang="en-US" sz="2000" dirty="0"/>
              <a:t> and creates a new </a:t>
            </a:r>
            <a:r>
              <a:rPr lang="en-US" sz="2000" dirty="0" err="1"/>
              <a:t>SSTable</a:t>
            </a:r>
            <a:r>
              <a:rPr lang="en-US" sz="2000" dirty="0"/>
              <a:t> (of size &lt;= 2*original size) and also removing duplicate keys in the process ~ freeing up space</a:t>
            </a:r>
          </a:p>
          <a:p>
            <a:endParaRPr lang="en-US" sz="2000" dirty="0"/>
          </a:p>
          <a:p>
            <a:endParaRPr lang="en-US" sz="2000" dirty="0"/>
          </a:p>
          <a:p>
            <a:pPr marL="285750" indent="-285750">
              <a:buFont typeface="Arial" panose="020B0604020202020204" pitchFamily="34" charset="0"/>
              <a:buChar char="•"/>
            </a:pPr>
            <a:r>
              <a:rPr lang="en-US" sz="2000" dirty="0"/>
              <a:t>The algorithm is similar to </a:t>
            </a:r>
            <a:r>
              <a:rPr lang="en-US" sz="2000" dirty="0" err="1"/>
              <a:t>MergeSort's</a:t>
            </a:r>
            <a:r>
              <a:rPr lang="en-US" sz="2000" dirty="0"/>
              <a:t> Merge algo</a:t>
            </a:r>
          </a:p>
          <a:p>
            <a:pPr marL="285750" indent="-285750">
              <a:buFont typeface="Arial" panose="020B0604020202020204" pitchFamily="34" charset="0"/>
              <a:buChar char="•"/>
            </a:pPr>
            <a:endParaRPr lang="en-US" sz="2000" dirty="0"/>
          </a:p>
          <a:p>
            <a:pPr marL="342900" indent="-342900">
              <a:buFont typeface="Courier New" panose="02070309020205020404" pitchFamily="49" charset="0"/>
              <a:buChar char="o"/>
            </a:pPr>
            <a:r>
              <a:rPr lang="en-US" sz="2000" dirty="0"/>
              <a:t>Inserting low value keys first</a:t>
            </a:r>
          </a:p>
          <a:p>
            <a:pPr marL="342900" indent="-342900">
              <a:buFont typeface="Courier New" panose="02070309020205020404" pitchFamily="49" charset="0"/>
              <a:buChar char="o"/>
            </a:pPr>
            <a:r>
              <a:rPr lang="en-US" sz="2000" dirty="0"/>
              <a:t>For same value -&gt; inserting the latest and deleting the rest</a:t>
            </a:r>
          </a:p>
          <a:p>
            <a:pPr marL="342900" indent="-342900">
              <a:buFont typeface="Courier New" panose="02070309020205020404" pitchFamily="49" charset="0"/>
              <a:buChar char="o"/>
            </a:pPr>
            <a:r>
              <a:rPr lang="en-US" sz="2000" dirty="0"/>
              <a:t>And for tombstone -&gt; deleting all</a:t>
            </a:r>
          </a:p>
        </p:txBody>
      </p:sp>
    </p:spTree>
    <p:extLst>
      <p:ext uri="{BB962C8B-B14F-4D97-AF65-F5344CB8AC3E}">
        <p14:creationId xmlns:p14="http://schemas.microsoft.com/office/powerpoint/2010/main" val="174628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F259-CC9B-5CF6-1E40-4680314AEEEE}"/>
              </a:ext>
            </a:extLst>
          </p:cNvPr>
          <p:cNvSpPr>
            <a:spLocks noGrp="1"/>
          </p:cNvSpPr>
          <p:nvPr>
            <p:ph type="title"/>
          </p:nvPr>
        </p:nvSpPr>
        <p:spPr/>
        <p:txBody>
          <a:bodyPr>
            <a:normAutofit/>
          </a:bodyPr>
          <a:lstStyle/>
          <a:p>
            <a:r>
              <a:rPr lang="en-US" sz="4000" b="1" dirty="0"/>
              <a:t>Some Problems with LSM Trees</a:t>
            </a:r>
            <a:endParaRPr lang="en-IN" sz="4000" b="1" dirty="0"/>
          </a:p>
        </p:txBody>
      </p:sp>
      <p:sp>
        <p:nvSpPr>
          <p:cNvPr id="3" name="Content Placeholder 2">
            <a:extLst>
              <a:ext uri="{FF2B5EF4-FFF2-40B4-BE49-F238E27FC236}">
                <a16:creationId xmlns:a16="http://schemas.microsoft.com/office/drawing/2014/main" id="{DDDC3F7F-0481-9ABA-E9C4-952D4E3F816A}"/>
              </a:ext>
            </a:extLst>
          </p:cNvPr>
          <p:cNvSpPr>
            <a:spLocks noGrp="1"/>
          </p:cNvSpPr>
          <p:nvPr>
            <p:ph idx="1"/>
          </p:nvPr>
        </p:nvSpPr>
        <p:spPr>
          <a:xfrm>
            <a:off x="873579" y="1572532"/>
            <a:ext cx="5187043" cy="2109561"/>
          </a:xfrm>
        </p:spPr>
        <p:txBody>
          <a:bodyPr>
            <a:normAutofit/>
          </a:bodyPr>
          <a:lstStyle/>
          <a:p>
            <a:pPr marL="0" indent="0">
              <a:buNone/>
            </a:pPr>
            <a:r>
              <a:rPr lang="en-US" sz="2000" dirty="0"/>
              <a:t>1. Reads are a bit slow</a:t>
            </a:r>
          </a:p>
          <a:p>
            <a:r>
              <a:rPr lang="en-IN" sz="2000" dirty="0"/>
              <a:t>What if a key does not exist?</a:t>
            </a:r>
          </a:p>
          <a:p>
            <a:pPr>
              <a:buFont typeface="Courier New" panose="02070309020205020404" pitchFamily="49" charset="0"/>
              <a:buChar char="o"/>
            </a:pPr>
            <a:r>
              <a:rPr lang="en-IN" sz="2000" dirty="0" err="1"/>
              <a:t>MemTable</a:t>
            </a:r>
            <a:r>
              <a:rPr lang="en-IN" sz="2000" dirty="0"/>
              <a:t> Read</a:t>
            </a:r>
          </a:p>
          <a:p>
            <a:pPr>
              <a:buFont typeface="Courier New" panose="02070309020205020404" pitchFamily="49" charset="0"/>
              <a:buChar char="o"/>
            </a:pPr>
            <a:r>
              <a:rPr lang="en-IN" sz="2000" dirty="0"/>
              <a:t>20 </a:t>
            </a:r>
            <a:r>
              <a:rPr lang="en-IN" sz="2000" dirty="0" err="1"/>
              <a:t>SSTables</a:t>
            </a:r>
            <a:r>
              <a:rPr lang="en-IN" sz="2000" dirty="0"/>
              <a:t> Read -&gt; few </a:t>
            </a:r>
            <a:r>
              <a:rPr lang="en-IN" sz="2000" dirty="0" err="1"/>
              <a:t>kbs</a:t>
            </a:r>
            <a:r>
              <a:rPr lang="en-IN" sz="2000" dirty="0"/>
              <a:t> in each table</a:t>
            </a:r>
          </a:p>
        </p:txBody>
      </p:sp>
      <p:sp>
        <p:nvSpPr>
          <p:cNvPr id="4" name="Content Placeholder 2">
            <a:extLst>
              <a:ext uri="{FF2B5EF4-FFF2-40B4-BE49-F238E27FC236}">
                <a16:creationId xmlns:a16="http://schemas.microsoft.com/office/drawing/2014/main" id="{8C7A4C5B-4593-0999-2590-88B1DAEC8068}"/>
              </a:ext>
            </a:extLst>
          </p:cNvPr>
          <p:cNvSpPr txBox="1">
            <a:spLocks/>
          </p:cNvSpPr>
          <p:nvPr/>
        </p:nvSpPr>
        <p:spPr>
          <a:xfrm>
            <a:off x="6096000" y="1631610"/>
            <a:ext cx="5708073" cy="2109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Optimization =&gt; </a:t>
            </a:r>
            <a:r>
              <a:rPr lang="en-US" sz="2000" b="1" dirty="0"/>
              <a:t>Bloom Filter</a:t>
            </a:r>
          </a:p>
          <a:p>
            <a:r>
              <a:rPr lang="en-US" sz="2000" dirty="0"/>
              <a:t>It can produce false positive matches i.e.</a:t>
            </a:r>
          </a:p>
          <a:p>
            <a:r>
              <a:rPr lang="en-US" sz="2000" b="1" dirty="0"/>
              <a:t>Is key present? </a:t>
            </a:r>
            <a:r>
              <a:rPr lang="en-US" sz="2000" dirty="0"/>
              <a:t>-&gt; No (then 100% not present)</a:t>
            </a:r>
          </a:p>
          <a:p>
            <a:pPr marL="0" indent="0">
              <a:buNone/>
            </a:pPr>
            <a:r>
              <a:rPr lang="en-US" sz="2000" dirty="0"/>
              <a:t>                                -&gt; Yes (may or may not be present)</a:t>
            </a:r>
          </a:p>
          <a:p>
            <a:r>
              <a:rPr lang="en-US" sz="2000" dirty="0"/>
              <a:t>Runtime = O(1)</a:t>
            </a:r>
          </a:p>
        </p:txBody>
      </p:sp>
      <p:sp>
        <p:nvSpPr>
          <p:cNvPr id="5" name="Content Placeholder 2">
            <a:extLst>
              <a:ext uri="{FF2B5EF4-FFF2-40B4-BE49-F238E27FC236}">
                <a16:creationId xmlns:a16="http://schemas.microsoft.com/office/drawing/2014/main" id="{FD4AFE74-0C74-4203-7540-3C6B4E81C151}"/>
              </a:ext>
            </a:extLst>
          </p:cNvPr>
          <p:cNvSpPr txBox="1">
            <a:spLocks/>
          </p:cNvSpPr>
          <p:nvPr/>
        </p:nvSpPr>
        <p:spPr>
          <a:xfrm>
            <a:off x="838200" y="4166390"/>
            <a:ext cx="5187043" cy="16139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 Writes may be lost</a:t>
            </a:r>
          </a:p>
          <a:p>
            <a:r>
              <a:rPr lang="en-IN" sz="2000" dirty="0"/>
              <a:t>Suppose a </a:t>
            </a:r>
            <a:r>
              <a:rPr lang="en-IN" sz="2000" dirty="0" err="1"/>
              <a:t>MemTree</a:t>
            </a:r>
            <a:r>
              <a:rPr lang="en-IN" sz="2000" dirty="0"/>
              <a:t> that has not been flushed yet (still in memory)</a:t>
            </a:r>
          </a:p>
          <a:p>
            <a:pPr marL="0" indent="0">
              <a:buNone/>
            </a:pPr>
            <a:r>
              <a:rPr lang="en-IN" sz="2000" dirty="0"/>
              <a:t>    An crash can lead to -&gt; data loss</a:t>
            </a:r>
          </a:p>
        </p:txBody>
      </p:sp>
      <p:sp>
        <p:nvSpPr>
          <p:cNvPr id="6" name="Content Placeholder 2">
            <a:extLst>
              <a:ext uri="{FF2B5EF4-FFF2-40B4-BE49-F238E27FC236}">
                <a16:creationId xmlns:a16="http://schemas.microsoft.com/office/drawing/2014/main" id="{0F215A00-1510-6405-4438-750FC94C0E41}"/>
              </a:ext>
            </a:extLst>
          </p:cNvPr>
          <p:cNvSpPr txBox="1">
            <a:spLocks/>
          </p:cNvSpPr>
          <p:nvPr/>
        </p:nvSpPr>
        <p:spPr>
          <a:xfrm>
            <a:off x="6060621" y="4222859"/>
            <a:ext cx="5708073" cy="1884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Solution =&gt; WAL (Write ahead logging)</a:t>
            </a:r>
          </a:p>
          <a:p>
            <a:r>
              <a:rPr lang="en-US" sz="2000" dirty="0"/>
              <a:t>all the database state modifications are first durably persisted in the append-only log on disk</a:t>
            </a:r>
          </a:p>
          <a:p>
            <a:r>
              <a:rPr lang="en-US" sz="2000" dirty="0"/>
              <a:t>The logs can be used to create the lost </a:t>
            </a:r>
            <a:r>
              <a:rPr lang="en-US" sz="2000" dirty="0" err="1"/>
              <a:t>MemTree</a:t>
            </a:r>
            <a:r>
              <a:rPr lang="en-US" sz="2000" dirty="0"/>
              <a:t> again. Hence, no loss</a:t>
            </a:r>
          </a:p>
        </p:txBody>
      </p:sp>
    </p:spTree>
    <p:extLst>
      <p:ext uri="{BB962C8B-B14F-4D97-AF65-F5344CB8AC3E}">
        <p14:creationId xmlns:p14="http://schemas.microsoft.com/office/powerpoint/2010/main" val="386531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D3B953-BADF-9A2E-E17E-59E3A9D6CC67}"/>
              </a:ext>
            </a:extLst>
          </p:cNvPr>
          <p:cNvSpPr>
            <a:spLocks noGrp="1"/>
          </p:cNvSpPr>
          <p:nvPr>
            <p:ph type="title"/>
          </p:nvPr>
        </p:nvSpPr>
        <p:spPr>
          <a:xfrm>
            <a:off x="838200" y="446769"/>
            <a:ext cx="10515600" cy="1022804"/>
          </a:xfrm>
        </p:spPr>
        <p:txBody>
          <a:bodyPr>
            <a:normAutofit/>
          </a:bodyPr>
          <a:lstStyle/>
          <a:p>
            <a:r>
              <a:rPr lang="en-US" sz="3600" b="1" dirty="0"/>
              <a:t>Advantages of LSM Trees</a:t>
            </a:r>
            <a:endParaRPr lang="en-IN" sz="3600" b="1" dirty="0"/>
          </a:p>
        </p:txBody>
      </p:sp>
      <p:sp>
        <p:nvSpPr>
          <p:cNvPr id="5" name="Content Placeholder 2">
            <a:extLst>
              <a:ext uri="{FF2B5EF4-FFF2-40B4-BE49-F238E27FC236}">
                <a16:creationId xmlns:a16="http://schemas.microsoft.com/office/drawing/2014/main" id="{8ED48C0D-09BF-07F0-03E1-41B00AC38EC6}"/>
              </a:ext>
            </a:extLst>
          </p:cNvPr>
          <p:cNvSpPr>
            <a:spLocks noGrp="1"/>
          </p:cNvSpPr>
          <p:nvPr>
            <p:ph idx="1"/>
          </p:nvPr>
        </p:nvSpPr>
        <p:spPr>
          <a:xfrm>
            <a:off x="873579" y="1572532"/>
            <a:ext cx="6694714" cy="1309461"/>
          </a:xfrm>
        </p:spPr>
        <p:txBody>
          <a:bodyPr>
            <a:normAutofit/>
          </a:bodyPr>
          <a:lstStyle/>
          <a:p>
            <a:r>
              <a:rPr lang="en-US" sz="2000" dirty="0"/>
              <a:t>High write throughput</a:t>
            </a:r>
          </a:p>
          <a:p>
            <a:r>
              <a:rPr lang="en-US" sz="2000" dirty="0"/>
              <a:t>Attractive to store data with high update rates</a:t>
            </a:r>
          </a:p>
          <a:p>
            <a:r>
              <a:rPr lang="en-US" sz="2000" dirty="0"/>
              <a:t>Minimized Storage overhead</a:t>
            </a:r>
            <a:endParaRPr lang="en-IN" sz="2000" dirty="0"/>
          </a:p>
        </p:txBody>
      </p:sp>
      <p:sp>
        <p:nvSpPr>
          <p:cNvPr id="9" name="Title 1">
            <a:extLst>
              <a:ext uri="{FF2B5EF4-FFF2-40B4-BE49-F238E27FC236}">
                <a16:creationId xmlns:a16="http://schemas.microsoft.com/office/drawing/2014/main" id="{8DE7B214-887F-9B38-DC6F-EC0F566D116D}"/>
              </a:ext>
            </a:extLst>
          </p:cNvPr>
          <p:cNvSpPr txBox="1">
            <a:spLocks/>
          </p:cNvSpPr>
          <p:nvPr/>
        </p:nvSpPr>
        <p:spPr>
          <a:xfrm>
            <a:off x="838200" y="3273650"/>
            <a:ext cx="10515600" cy="10228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Disadvantages of LSM Trees</a:t>
            </a:r>
            <a:endParaRPr lang="en-IN" sz="3600" b="1" dirty="0"/>
          </a:p>
        </p:txBody>
      </p:sp>
      <p:sp>
        <p:nvSpPr>
          <p:cNvPr id="10" name="Content Placeholder 2">
            <a:extLst>
              <a:ext uri="{FF2B5EF4-FFF2-40B4-BE49-F238E27FC236}">
                <a16:creationId xmlns:a16="http://schemas.microsoft.com/office/drawing/2014/main" id="{8082B9C5-6020-9AE5-B39A-05E032EE95B2}"/>
              </a:ext>
            </a:extLst>
          </p:cNvPr>
          <p:cNvSpPr txBox="1">
            <a:spLocks/>
          </p:cNvSpPr>
          <p:nvPr/>
        </p:nvSpPr>
        <p:spPr>
          <a:xfrm>
            <a:off x="873579" y="4402590"/>
            <a:ext cx="6694714" cy="1309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Slow reads in comparison to B-Trees</a:t>
            </a:r>
          </a:p>
          <a:p>
            <a:r>
              <a:rPr lang="en-US" sz="2000" dirty="0"/>
              <a:t>Compaction process sometimes interfere with the performance of ongoing reads and writes</a:t>
            </a:r>
            <a:endParaRPr lang="en-IN" sz="2000" dirty="0"/>
          </a:p>
        </p:txBody>
      </p:sp>
    </p:spTree>
    <p:extLst>
      <p:ext uri="{BB962C8B-B14F-4D97-AF65-F5344CB8AC3E}">
        <p14:creationId xmlns:p14="http://schemas.microsoft.com/office/powerpoint/2010/main" val="165963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2C05-3A06-5D8B-6EBE-F9E203F0459E}"/>
              </a:ext>
            </a:extLst>
          </p:cNvPr>
          <p:cNvSpPr>
            <a:spLocks noGrp="1"/>
          </p:cNvSpPr>
          <p:nvPr>
            <p:ph type="title"/>
          </p:nvPr>
        </p:nvSpPr>
        <p:spPr/>
        <p:txBody>
          <a:bodyPr>
            <a:normAutofit/>
          </a:bodyPr>
          <a:lstStyle/>
          <a:p>
            <a:r>
              <a:rPr lang="en-IN" sz="4000" b="1" dirty="0"/>
              <a:t>The </a:t>
            </a:r>
            <a:r>
              <a:rPr lang="en-IN" sz="4000" b="1" dirty="0">
                <a:solidFill>
                  <a:srgbClr val="FF0000"/>
                </a:solidFill>
              </a:rPr>
              <a:t>RUM</a:t>
            </a:r>
            <a:r>
              <a:rPr lang="en-IN" sz="4000" b="1" dirty="0"/>
              <a:t> Conjecture</a:t>
            </a:r>
          </a:p>
        </p:txBody>
      </p:sp>
      <p:sp>
        <p:nvSpPr>
          <p:cNvPr id="3" name="Content Placeholder 2">
            <a:extLst>
              <a:ext uri="{FF2B5EF4-FFF2-40B4-BE49-F238E27FC236}">
                <a16:creationId xmlns:a16="http://schemas.microsoft.com/office/drawing/2014/main" id="{3BE68B57-6225-006F-3006-A1E69EE70675}"/>
              </a:ext>
            </a:extLst>
          </p:cNvPr>
          <p:cNvSpPr>
            <a:spLocks noGrp="1"/>
          </p:cNvSpPr>
          <p:nvPr>
            <p:ph idx="1"/>
          </p:nvPr>
        </p:nvSpPr>
        <p:spPr/>
        <p:txBody>
          <a:bodyPr>
            <a:normAutofit/>
          </a:bodyPr>
          <a:lstStyle/>
          <a:p>
            <a:r>
              <a:rPr lang="en-IN" sz="2000" dirty="0"/>
              <a:t>Database optimization parameters: </a:t>
            </a:r>
            <a:r>
              <a:rPr lang="en-IN" sz="2000" b="1" dirty="0"/>
              <a:t>read</a:t>
            </a:r>
            <a:r>
              <a:rPr lang="en-IN" sz="2000" dirty="0"/>
              <a:t>, </a:t>
            </a:r>
            <a:r>
              <a:rPr lang="en-IN" sz="2000" b="1" dirty="0"/>
              <a:t>update</a:t>
            </a:r>
            <a:r>
              <a:rPr lang="en-IN" sz="2000" dirty="0"/>
              <a:t> and </a:t>
            </a:r>
            <a:r>
              <a:rPr lang="en-IN" sz="2000" b="1" dirty="0"/>
              <a:t>memory</a:t>
            </a:r>
            <a:r>
              <a:rPr lang="en-IN" sz="2000" dirty="0"/>
              <a:t> overhead or </a:t>
            </a:r>
            <a:r>
              <a:rPr lang="en-IN" sz="2000" dirty="0">
                <a:solidFill>
                  <a:srgbClr val="FF0000"/>
                </a:solidFill>
              </a:rPr>
              <a:t>RUM</a:t>
            </a:r>
            <a:r>
              <a:rPr lang="en-IN" sz="2000" dirty="0"/>
              <a:t>. </a:t>
            </a:r>
          </a:p>
          <a:p>
            <a:r>
              <a:rPr lang="en-IN" sz="2000" dirty="0">
                <a:solidFill>
                  <a:srgbClr val="FF0000"/>
                </a:solidFill>
              </a:rPr>
              <a:t>RUM</a:t>
            </a:r>
            <a:r>
              <a:rPr lang="en-IN" sz="2000" dirty="0"/>
              <a:t> Conjecture: setting an upper bound on two overheads, sets a lower bound on the third one.</a:t>
            </a:r>
          </a:p>
          <a:p>
            <a:r>
              <a:rPr lang="en-IN" sz="2000" dirty="0"/>
              <a:t>Example: </a:t>
            </a:r>
            <a:r>
              <a:rPr lang="en-IN" sz="2000" b="1" dirty="0"/>
              <a:t>B-Trees- </a:t>
            </a:r>
            <a:r>
              <a:rPr lang="en-IN" sz="2000" dirty="0"/>
              <a:t>read optimized, write and space overhead. </a:t>
            </a:r>
          </a:p>
          <a:p>
            <a:r>
              <a:rPr lang="en-IN" sz="2000" dirty="0"/>
              <a:t>Example: </a:t>
            </a:r>
            <a:r>
              <a:rPr lang="en-IN" sz="2000" b="1" dirty="0"/>
              <a:t>LSM-Trees-</a:t>
            </a:r>
            <a:r>
              <a:rPr lang="en-IN" sz="2000" dirty="0"/>
              <a:t>  write optimized, less space overhead but high read overhead.</a:t>
            </a:r>
          </a:p>
          <a:p>
            <a:r>
              <a:rPr lang="en-IN" sz="2000" dirty="0"/>
              <a:t>Adaptive data structures optimize desired properties with some </a:t>
            </a:r>
            <a:r>
              <a:rPr lang="en-IN" sz="2000" dirty="0" err="1"/>
              <a:t>tradeoffs</a:t>
            </a:r>
            <a:r>
              <a:rPr lang="en-IN" sz="2000" dirty="0"/>
              <a:t> like:</a:t>
            </a:r>
          </a:p>
          <a:p>
            <a:pPr lvl="1"/>
            <a:r>
              <a:rPr lang="en-IN" sz="1600" dirty="0"/>
              <a:t>Trade maintenance cost for read performance.</a:t>
            </a:r>
          </a:p>
          <a:p>
            <a:pPr lvl="1"/>
            <a:r>
              <a:rPr lang="en-IN" sz="1600" dirty="0"/>
              <a:t>Trade functionality for efficiency- Heap files and Hash indexes for point queries but nothing more</a:t>
            </a:r>
          </a:p>
          <a:p>
            <a:pPr lvl="1"/>
            <a:r>
              <a:rPr lang="en-IN" sz="1600" dirty="0"/>
              <a:t>Trade precision for space and efficiency- approximate data structures like Bloom filter, </a:t>
            </a:r>
            <a:r>
              <a:rPr lang="en-IN" sz="1600" dirty="0" err="1"/>
              <a:t>Hyperloglog</a:t>
            </a:r>
            <a:r>
              <a:rPr lang="en-IN" sz="1600" dirty="0"/>
              <a:t>.</a:t>
            </a:r>
          </a:p>
          <a:p>
            <a:endParaRPr lang="en-IN" sz="2000" dirty="0"/>
          </a:p>
          <a:p>
            <a:endParaRPr lang="en-IN" sz="2000" dirty="0"/>
          </a:p>
        </p:txBody>
      </p:sp>
    </p:spTree>
    <p:extLst>
      <p:ext uri="{BB962C8B-B14F-4D97-AF65-F5344CB8AC3E}">
        <p14:creationId xmlns:p14="http://schemas.microsoft.com/office/powerpoint/2010/main" val="1682599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7FAE-DF0B-7E77-59DE-C69A61D744B7}"/>
              </a:ext>
            </a:extLst>
          </p:cNvPr>
          <p:cNvSpPr>
            <a:spLocks noGrp="1"/>
          </p:cNvSpPr>
          <p:nvPr>
            <p:ph type="title"/>
          </p:nvPr>
        </p:nvSpPr>
        <p:spPr/>
        <p:txBody>
          <a:bodyPr>
            <a:normAutofit/>
          </a:bodyPr>
          <a:lstStyle/>
          <a:p>
            <a:r>
              <a:rPr lang="en-IN" sz="4000" b="1" dirty="0"/>
              <a:t>Conclusion:</a:t>
            </a:r>
          </a:p>
        </p:txBody>
      </p:sp>
      <p:sp>
        <p:nvSpPr>
          <p:cNvPr id="3" name="Content Placeholder 2">
            <a:extLst>
              <a:ext uri="{FF2B5EF4-FFF2-40B4-BE49-F238E27FC236}">
                <a16:creationId xmlns:a16="http://schemas.microsoft.com/office/drawing/2014/main" id="{176A4E2F-8734-C357-1F4A-85122C69DC5B}"/>
              </a:ext>
            </a:extLst>
          </p:cNvPr>
          <p:cNvSpPr>
            <a:spLocks noGrp="1"/>
          </p:cNvSpPr>
          <p:nvPr>
            <p:ph idx="1"/>
          </p:nvPr>
        </p:nvSpPr>
        <p:spPr/>
        <p:txBody>
          <a:bodyPr>
            <a:normAutofit/>
          </a:bodyPr>
          <a:lstStyle/>
          <a:p>
            <a:r>
              <a:rPr lang="en-IN" sz="2000" dirty="0"/>
              <a:t>The three </a:t>
            </a:r>
            <a:r>
              <a:rPr lang="en-IN" sz="2000" dirty="0" err="1"/>
              <a:t>tunables</a:t>
            </a:r>
            <a:r>
              <a:rPr lang="en-IN" sz="2000" dirty="0"/>
              <a:t>: read, write and memory </a:t>
            </a:r>
          </a:p>
          <a:p>
            <a:pPr marL="0" indent="0">
              <a:buNone/>
            </a:pPr>
            <a:r>
              <a:rPr lang="en-IN" sz="2000" dirty="0"/>
              <a:t>    overhead and help evaluate the database and </a:t>
            </a:r>
          </a:p>
          <a:p>
            <a:pPr marL="0" indent="0">
              <a:buNone/>
            </a:pPr>
            <a:r>
              <a:rPr lang="en-IN" sz="2000" dirty="0"/>
              <a:t>    gain deeper understanding of the workloads it’s</a:t>
            </a:r>
          </a:p>
          <a:p>
            <a:pPr marL="0" indent="0">
              <a:buNone/>
            </a:pPr>
            <a:r>
              <a:rPr lang="en-IN" sz="2000" dirty="0"/>
              <a:t>    best suited for.</a:t>
            </a:r>
          </a:p>
          <a:p>
            <a:r>
              <a:rPr lang="en-IN" sz="2000" dirty="0"/>
              <a:t>Other factors to consider: maintenance overhead,</a:t>
            </a:r>
          </a:p>
          <a:p>
            <a:pPr marL="0" indent="0">
              <a:buNone/>
            </a:pPr>
            <a:r>
              <a:rPr lang="en-IN" sz="2000" dirty="0"/>
              <a:t>    operational simplicity, system requirements, suitability</a:t>
            </a:r>
          </a:p>
          <a:p>
            <a:pPr marL="0" indent="0">
              <a:buNone/>
            </a:pPr>
            <a:r>
              <a:rPr lang="en-IN" sz="2000" dirty="0"/>
              <a:t>    for frequent updates, access patterns and so on.</a:t>
            </a:r>
          </a:p>
          <a:p>
            <a:r>
              <a:rPr lang="en-IN" sz="2000" dirty="0"/>
              <a:t>The </a:t>
            </a:r>
            <a:r>
              <a:rPr lang="en-IN" sz="2000" b="1" dirty="0">
                <a:solidFill>
                  <a:srgbClr val="FF0000"/>
                </a:solidFill>
              </a:rPr>
              <a:t>RUM</a:t>
            </a:r>
            <a:r>
              <a:rPr lang="en-IN" sz="2000" dirty="0"/>
              <a:t> conjecture is just a rule of thumb, to provide</a:t>
            </a:r>
          </a:p>
          <a:p>
            <a:pPr marL="0" indent="0">
              <a:buNone/>
            </a:pPr>
            <a:r>
              <a:rPr lang="en-IN" sz="2000" dirty="0"/>
              <a:t>    the initial intuition and direction.</a:t>
            </a:r>
          </a:p>
        </p:txBody>
      </p:sp>
      <p:pic>
        <p:nvPicPr>
          <p:cNvPr id="5" name="Picture 4">
            <a:extLst>
              <a:ext uri="{FF2B5EF4-FFF2-40B4-BE49-F238E27FC236}">
                <a16:creationId xmlns:a16="http://schemas.microsoft.com/office/drawing/2014/main" id="{851EBC59-85CB-5B5A-65F6-E9FAAB4E1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993" y="1464443"/>
            <a:ext cx="5026691" cy="4223043"/>
          </a:xfrm>
          <a:prstGeom prst="rect">
            <a:avLst/>
          </a:prstGeom>
        </p:spPr>
      </p:pic>
    </p:spTree>
    <p:extLst>
      <p:ext uri="{BB962C8B-B14F-4D97-AF65-F5344CB8AC3E}">
        <p14:creationId xmlns:p14="http://schemas.microsoft.com/office/powerpoint/2010/main" val="3601784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A2B6-2A47-8824-C79C-FBC7F085CB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33B1EF-F310-BEDB-D6BD-6C314E9D7E07}"/>
              </a:ext>
            </a:extLst>
          </p:cNvPr>
          <p:cNvSpPr>
            <a:spLocks noGrp="1"/>
          </p:cNvSpPr>
          <p:nvPr>
            <p:ph idx="1"/>
          </p:nvPr>
        </p:nvSpPr>
        <p:spPr/>
        <p:txBody>
          <a:bodyPr/>
          <a:lstStyle/>
          <a:p>
            <a:pPr marL="0" indent="0" algn="ctr">
              <a:buNone/>
            </a:pPr>
            <a:r>
              <a:rPr lang="en-IN" sz="4800" dirty="0"/>
              <a:t>THANK YOU</a:t>
            </a:r>
          </a:p>
          <a:p>
            <a:pPr marL="0" indent="0" algn="ctr">
              <a:buNone/>
            </a:pPr>
            <a:r>
              <a:rPr lang="en-IN" sz="4800" dirty="0"/>
              <a:t>			   Q/A				</a:t>
            </a:r>
          </a:p>
          <a:p>
            <a:pPr marL="0" indent="0" algn="ctr">
              <a:buNone/>
            </a:pPr>
            <a:r>
              <a:rPr lang="en-IN" sz="4800" dirty="0"/>
              <a:t>		</a:t>
            </a:r>
            <a:r>
              <a:rPr lang="en-IN" dirty="0"/>
              <a:t>		</a:t>
            </a:r>
          </a:p>
        </p:txBody>
      </p:sp>
    </p:spTree>
    <p:extLst>
      <p:ext uri="{BB962C8B-B14F-4D97-AF65-F5344CB8AC3E}">
        <p14:creationId xmlns:p14="http://schemas.microsoft.com/office/powerpoint/2010/main" val="242445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DB6E4-4BFE-445F-610A-4C6D11A4067E}"/>
              </a:ext>
            </a:extLst>
          </p:cNvPr>
          <p:cNvSpPr>
            <a:spLocks noGrp="1"/>
          </p:cNvSpPr>
          <p:nvPr>
            <p:ph type="title"/>
          </p:nvPr>
        </p:nvSpPr>
        <p:spPr>
          <a:xfrm>
            <a:off x="710388" y="891540"/>
            <a:ext cx="7481505" cy="1578308"/>
          </a:xfrm>
        </p:spPr>
        <p:txBody>
          <a:bodyPr>
            <a:normAutofit/>
          </a:bodyPr>
          <a:lstStyle/>
          <a:p>
            <a:r>
              <a:rPr lang="en-IN" sz="4000" b="1" dirty="0"/>
              <a:t>Basic Storage Systems: Binary Trees</a:t>
            </a:r>
          </a:p>
        </p:txBody>
      </p:sp>
      <p:sp>
        <p:nvSpPr>
          <p:cNvPr id="3" name="Content Placeholder 2">
            <a:extLst>
              <a:ext uri="{FF2B5EF4-FFF2-40B4-BE49-F238E27FC236}">
                <a16:creationId xmlns:a16="http://schemas.microsoft.com/office/drawing/2014/main" id="{42E214B1-781F-D6F6-3473-9E7D59A03D54}"/>
              </a:ext>
            </a:extLst>
          </p:cNvPr>
          <p:cNvSpPr>
            <a:spLocks noGrp="1"/>
          </p:cNvSpPr>
          <p:nvPr>
            <p:ph idx="1"/>
          </p:nvPr>
        </p:nvSpPr>
        <p:spPr>
          <a:xfrm>
            <a:off x="710390" y="2630161"/>
            <a:ext cx="5224521" cy="3332489"/>
          </a:xfrm>
        </p:spPr>
        <p:txBody>
          <a:bodyPr>
            <a:normAutofit/>
          </a:bodyPr>
          <a:lstStyle/>
          <a:p>
            <a:r>
              <a:rPr lang="en-IN" sz="2000" dirty="0"/>
              <a:t>Three types of nodes: Root, intermediate and leaf. </a:t>
            </a:r>
          </a:p>
          <a:p>
            <a:r>
              <a:rPr lang="en-IN" sz="2000" dirty="0"/>
              <a:t>Parent-Children relation</a:t>
            </a:r>
          </a:p>
          <a:p>
            <a:r>
              <a:rPr lang="en-IN" sz="2000" dirty="0"/>
              <a:t>Left and Right subtrees: keys allocation.</a:t>
            </a:r>
          </a:p>
          <a:p>
            <a:r>
              <a:rPr lang="en-IN" sz="2000" dirty="0"/>
              <a:t>Insertion of randomly ordered keys: unbalanced depth deepening. </a:t>
            </a:r>
          </a:p>
          <a:p>
            <a:r>
              <a:rPr lang="en-IN" sz="2000" dirty="0"/>
              <a:t>Tree depth minimization technique: </a:t>
            </a:r>
            <a:r>
              <a:rPr lang="en-IN" sz="2000" b="1" dirty="0"/>
              <a:t>Balancing</a:t>
            </a:r>
            <a:r>
              <a:rPr lang="en-IN" sz="2000" dirty="0"/>
              <a:t>.</a:t>
            </a:r>
          </a:p>
          <a:p>
            <a:endParaRPr lang="en-IN" sz="2000" dirty="0"/>
          </a:p>
          <a:p>
            <a:endParaRPr lang="en-IN" sz="2000" dirty="0"/>
          </a:p>
        </p:txBody>
      </p:sp>
      <p:pic>
        <p:nvPicPr>
          <p:cNvPr id="5" name="Picture 4" descr="Diagram&#10;&#10;Description automatically generated">
            <a:extLst>
              <a:ext uri="{FF2B5EF4-FFF2-40B4-BE49-F238E27FC236}">
                <a16:creationId xmlns:a16="http://schemas.microsoft.com/office/drawing/2014/main" id="{78E5ED03-C8CE-FF39-6C91-924ADA32BFF3}"/>
              </a:ext>
            </a:extLst>
          </p:cNvPr>
          <p:cNvPicPr>
            <a:picLocks noChangeAspect="1"/>
          </p:cNvPicPr>
          <p:nvPr/>
        </p:nvPicPr>
        <p:blipFill rotWithShape="1">
          <a:blip r:embed="rId2">
            <a:extLst>
              <a:ext uri="{28A0092B-C50C-407E-A947-70E740481C1C}">
                <a14:useLocalDpi xmlns:a14="http://schemas.microsoft.com/office/drawing/2010/main" val="0"/>
              </a:ext>
            </a:extLst>
          </a:blip>
          <a:srcRect l="6907" r="16035" b="2"/>
          <a:stretch/>
        </p:blipFill>
        <p:spPr>
          <a:xfrm>
            <a:off x="6412872" y="1024890"/>
            <a:ext cx="5776079"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48252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7E9A-8EF7-F7E5-B447-B999C46318E3}"/>
              </a:ext>
            </a:extLst>
          </p:cNvPr>
          <p:cNvSpPr>
            <a:spLocks noGrp="1"/>
          </p:cNvSpPr>
          <p:nvPr>
            <p:ph type="title"/>
          </p:nvPr>
        </p:nvSpPr>
        <p:spPr/>
        <p:txBody>
          <a:bodyPr/>
          <a:lstStyle/>
          <a:p>
            <a:r>
              <a:rPr lang="en-IN" sz="4000" b="1" dirty="0"/>
              <a:t>Binary</a:t>
            </a:r>
            <a:r>
              <a:rPr lang="en-IN" b="1" dirty="0"/>
              <a:t> </a:t>
            </a:r>
            <a:r>
              <a:rPr lang="en-IN" sz="4000" b="1" dirty="0"/>
              <a:t>Trees</a:t>
            </a:r>
            <a:r>
              <a:rPr lang="en-IN" b="1" dirty="0"/>
              <a:t>: </a:t>
            </a:r>
            <a:r>
              <a:rPr lang="en-IN" sz="4000" b="1" dirty="0"/>
              <a:t>Balancing</a:t>
            </a:r>
            <a:r>
              <a:rPr lang="en-IN" b="1" dirty="0"/>
              <a:t> </a:t>
            </a:r>
            <a:r>
              <a:rPr lang="en-IN" sz="4000" b="1" dirty="0"/>
              <a:t>via</a:t>
            </a:r>
            <a:r>
              <a:rPr lang="en-IN" b="1" dirty="0"/>
              <a:t> </a:t>
            </a:r>
            <a:r>
              <a:rPr lang="en-IN" sz="4000" b="1" dirty="0"/>
              <a:t>Rotation</a:t>
            </a:r>
          </a:p>
        </p:txBody>
      </p:sp>
      <p:sp>
        <p:nvSpPr>
          <p:cNvPr id="3" name="Content Placeholder 2">
            <a:extLst>
              <a:ext uri="{FF2B5EF4-FFF2-40B4-BE49-F238E27FC236}">
                <a16:creationId xmlns:a16="http://schemas.microsoft.com/office/drawing/2014/main" id="{76BC6B5E-DC1E-E333-EC68-46932EF7A1E6}"/>
              </a:ext>
            </a:extLst>
          </p:cNvPr>
          <p:cNvSpPr>
            <a:spLocks noGrp="1"/>
          </p:cNvSpPr>
          <p:nvPr>
            <p:ph idx="1"/>
          </p:nvPr>
        </p:nvSpPr>
        <p:spPr/>
        <p:txBody>
          <a:bodyPr>
            <a:normAutofit/>
          </a:bodyPr>
          <a:lstStyle/>
          <a:p>
            <a:r>
              <a:rPr lang="en-IN" sz="2000" dirty="0"/>
              <a:t>Unbalanced Binary tree: Height difference </a:t>
            </a:r>
          </a:p>
          <a:p>
            <a:pPr marL="0" indent="0">
              <a:buNone/>
            </a:pPr>
            <a:r>
              <a:rPr lang="en-IN" sz="2000" dirty="0"/>
              <a:t>     between subtrees &gt; 1.</a:t>
            </a:r>
          </a:p>
          <a:p>
            <a:r>
              <a:rPr lang="en-IN" sz="2000" b="1" dirty="0"/>
              <a:t>Balancing</a:t>
            </a:r>
            <a:r>
              <a:rPr lang="en-IN" sz="2000" dirty="0"/>
              <a:t>: Push the parent node of longer </a:t>
            </a:r>
          </a:p>
          <a:p>
            <a:pPr marL="0" indent="0">
              <a:buNone/>
            </a:pPr>
            <a:r>
              <a:rPr lang="en-IN" sz="2000" dirty="0"/>
              <a:t>    subtree down by 1.</a:t>
            </a:r>
          </a:p>
          <a:p>
            <a:r>
              <a:rPr lang="en-IN" sz="2000" b="1" dirty="0"/>
              <a:t>Balancing</a:t>
            </a:r>
            <a:r>
              <a:rPr lang="en-IN" sz="2000" dirty="0"/>
              <a:t>: Pull the child node of longer subtree </a:t>
            </a:r>
          </a:p>
          <a:p>
            <a:pPr marL="0" indent="0">
              <a:buNone/>
            </a:pPr>
            <a:r>
              <a:rPr lang="en-IN" sz="2000" dirty="0"/>
              <a:t>    up by 1.</a:t>
            </a:r>
          </a:p>
          <a:p>
            <a:r>
              <a:rPr lang="en-IN" sz="2000" dirty="0"/>
              <a:t>Net height of the tree decreases by 1.</a:t>
            </a:r>
          </a:p>
          <a:p>
            <a:r>
              <a:rPr lang="en-IN" sz="2000" b="1" dirty="0"/>
              <a:t>Binary Trees</a:t>
            </a:r>
            <a:r>
              <a:rPr lang="en-IN" sz="2000" dirty="0"/>
              <a:t> : </a:t>
            </a:r>
            <a:r>
              <a:rPr lang="en-IN" sz="2000" dirty="0">
                <a:solidFill>
                  <a:srgbClr val="FF3F3F"/>
                </a:solidFill>
              </a:rPr>
              <a:t>Inefficient</a:t>
            </a:r>
            <a:r>
              <a:rPr lang="en-IN" sz="2000" dirty="0"/>
              <a:t> because of low fanout </a:t>
            </a:r>
          </a:p>
          <a:p>
            <a:pPr marL="0" indent="0">
              <a:buNone/>
            </a:pPr>
            <a:r>
              <a:rPr lang="en-IN" sz="2000" dirty="0"/>
              <a:t>    and frequent balancing.</a:t>
            </a:r>
          </a:p>
          <a:p>
            <a:r>
              <a:rPr lang="en-IN" sz="2000" dirty="0"/>
              <a:t>A more efficient version: </a:t>
            </a:r>
            <a:r>
              <a:rPr lang="en-IN" sz="2000" b="1" dirty="0"/>
              <a:t>B-Trees</a:t>
            </a:r>
            <a:r>
              <a:rPr lang="en-IN" sz="2000" dirty="0"/>
              <a:t>.</a:t>
            </a:r>
          </a:p>
          <a:p>
            <a:pPr marL="0" indent="0">
              <a:buNone/>
            </a:pPr>
            <a:endParaRPr lang="en-IN" sz="1800" dirty="0"/>
          </a:p>
        </p:txBody>
      </p:sp>
      <p:pic>
        <p:nvPicPr>
          <p:cNvPr id="5" name="Picture 4" descr="A picture containing text, clock, gauge&#10;&#10;Description automatically generated">
            <a:extLst>
              <a:ext uri="{FF2B5EF4-FFF2-40B4-BE49-F238E27FC236}">
                <a16:creationId xmlns:a16="http://schemas.microsoft.com/office/drawing/2014/main" id="{178EE1FB-D76C-4A18-9A35-577A007F9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50" y="2000250"/>
            <a:ext cx="5543550" cy="3770213"/>
          </a:xfrm>
          <a:prstGeom prst="rect">
            <a:avLst/>
          </a:prstGeom>
        </p:spPr>
      </p:pic>
    </p:spTree>
    <p:extLst>
      <p:ext uri="{BB962C8B-B14F-4D97-AF65-F5344CB8AC3E}">
        <p14:creationId xmlns:p14="http://schemas.microsoft.com/office/powerpoint/2010/main" val="11095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2656-E004-E09D-4F2E-CBCE3277595E}"/>
              </a:ext>
            </a:extLst>
          </p:cNvPr>
          <p:cNvSpPr>
            <a:spLocks noGrp="1"/>
          </p:cNvSpPr>
          <p:nvPr>
            <p:ph type="title"/>
          </p:nvPr>
        </p:nvSpPr>
        <p:spPr/>
        <p:txBody>
          <a:bodyPr>
            <a:normAutofit/>
          </a:bodyPr>
          <a:lstStyle/>
          <a:p>
            <a:r>
              <a:rPr lang="en-IN" sz="4000" b="1" dirty="0"/>
              <a:t>What are B-Trees?</a:t>
            </a:r>
          </a:p>
        </p:txBody>
      </p:sp>
      <p:sp>
        <p:nvSpPr>
          <p:cNvPr id="3" name="Content Placeholder 2">
            <a:extLst>
              <a:ext uri="{FF2B5EF4-FFF2-40B4-BE49-F238E27FC236}">
                <a16:creationId xmlns:a16="http://schemas.microsoft.com/office/drawing/2014/main" id="{BAECB998-F10E-BCCB-C989-C1A4F7A71025}"/>
              </a:ext>
            </a:extLst>
          </p:cNvPr>
          <p:cNvSpPr>
            <a:spLocks noGrp="1"/>
          </p:cNvSpPr>
          <p:nvPr>
            <p:ph idx="1"/>
          </p:nvPr>
        </p:nvSpPr>
        <p:spPr/>
        <p:txBody>
          <a:bodyPr>
            <a:normAutofit/>
          </a:bodyPr>
          <a:lstStyle/>
          <a:p>
            <a:r>
              <a:rPr lang="en-IN" sz="2000" b="1" dirty="0"/>
              <a:t>Read optimized </a:t>
            </a:r>
            <a:r>
              <a:rPr lang="en-IN" sz="2000" dirty="0"/>
              <a:t>indexing data structure.</a:t>
            </a:r>
          </a:p>
          <a:p>
            <a:r>
              <a:rPr lang="en-IN" sz="2000" b="1" dirty="0"/>
              <a:t>Order </a:t>
            </a:r>
            <a:r>
              <a:rPr lang="en-IN" sz="2000" dirty="0"/>
              <a:t>:</a:t>
            </a:r>
            <a:r>
              <a:rPr lang="en-IN" sz="2000" b="1" dirty="0"/>
              <a:t> </a:t>
            </a:r>
            <a:r>
              <a:rPr lang="en-IN" sz="2000" dirty="0"/>
              <a:t>Maximum number of children.</a:t>
            </a:r>
          </a:p>
          <a:p>
            <a:r>
              <a:rPr lang="en-IN" sz="2000" b="1" dirty="0"/>
              <a:t>Order-1</a:t>
            </a:r>
            <a:r>
              <a:rPr lang="en-IN" sz="2000" dirty="0"/>
              <a:t>: Maximum number of keys in</a:t>
            </a:r>
          </a:p>
          <a:p>
            <a:pPr marL="0" indent="0">
              <a:buNone/>
            </a:pPr>
            <a:r>
              <a:rPr lang="en-IN" sz="2000" dirty="0"/>
              <a:t>     a node.</a:t>
            </a:r>
          </a:p>
          <a:p>
            <a:r>
              <a:rPr lang="en-IN" sz="2000" b="1" dirty="0"/>
              <a:t>Ceil</a:t>
            </a:r>
            <a:r>
              <a:rPr lang="en-IN" sz="2000" dirty="0"/>
              <a:t>(Order/2): Minimum number of </a:t>
            </a:r>
          </a:p>
          <a:p>
            <a:pPr marL="0" indent="0">
              <a:buNone/>
            </a:pPr>
            <a:r>
              <a:rPr lang="en-IN" sz="2000" dirty="0"/>
              <a:t>     children.</a:t>
            </a:r>
          </a:p>
          <a:p>
            <a:r>
              <a:rPr lang="en-IN" sz="2000" b="1" dirty="0"/>
              <a:t>Ceil</a:t>
            </a:r>
            <a:r>
              <a:rPr lang="en-IN" sz="2000" dirty="0"/>
              <a:t>(Order/2)-</a:t>
            </a:r>
            <a:r>
              <a:rPr lang="en-IN" sz="2000" b="1" dirty="0"/>
              <a:t>1</a:t>
            </a:r>
            <a:r>
              <a:rPr lang="en-IN" sz="2000" dirty="0"/>
              <a:t>: Minimum number of</a:t>
            </a:r>
          </a:p>
          <a:p>
            <a:pPr marL="0" indent="0">
              <a:buNone/>
            </a:pPr>
            <a:r>
              <a:rPr lang="en-IN" sz="2000" dirty="0"/>
              <a:t>     keys.</a:t>
            </a:r>
          </a:p>
          <a:p>
            <a:r>
              <a:rPr lang="en-IN" sz="2000" dirty="0"/>
              <a:t>Each node has </a:t>
            </a:r>
            <a:r>
              <a:rPr lang="en-IN" sz="2000" b="1" dirty="0"/>
              <a:t>keys</a:t>
            </a:r>
            <a:r>
              <a:rPr lang="en-IN" sz="2000" dirty="0"/>
              <a:t>, </a:t>
            </a:r>
            <a:r>
              <a:rPr lang="en-IN" sz="2000" b="1" dirty="0"/>
              <a:t>data pointers </a:t>
            </a:r>
            <a:r>
              <a:rPr lang="en-IN" sz="2000" dirty="0"/>
              <a:t>and </a:t>
            </a:r>
          </a:p>
          <a:p>
            <a:pPr marL="0" indent="0">
              <a:buNone/>
            </a:pPr>
            <a:r>
              <a:rPr lang="en-IN" sz="2000" dirty="0"/>
              <a:t>    </a:t>
            </a:r>
            <a:r>
              <a:rPr lang="en-IN" sz="2000" b="1" dirty="0"/>
              <a:t>block pointers</a:t>
            </a:r>
            <a:r>
              <a:rPr lang="en-IN" sz="2000" dirty="0"/>
              <a:t>.</a:t>
            </a:r>
          </a:p>
        </p:txBody>
      </p:sp>
      <p:pic>
        <p:nvPicPr>
          <p:cNvPr id="5" name="Picture 4" descr="Diagram&#10;&#10;Description automatically generated">
            <a:extLst>
              <a:ext uri="{FF2B5EF4-FFF2-40B4-BE49-F238E27FC236}">
                <a16:creationId xmlns:a16="http://schemas.microsoft.com/office/drawing/2014/main" id="{9C775348-74FC-549C-39C1-C7E31F1FC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85" y="2161488"/>
            <a:ext cx="5969372" cy="2962275"/>
          </a:xfrm>
          <a:prstGeom prst="rect">
            <a:avLst/>
          </a:prstGeom>
        </p:spPr>
      </p:pic>
    </p:spTree>
    <p:extLst>
      <p:ext uri="{BB962C8B-B14F-4D97-AF65-F5344CB8AC3E}">
        <p14:creationId xmlns:p14="http://schemas.microsoft.com/office/powerpoint/2010/main" val="58769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96A3-DB3D-FA88-888C-3372DFC6C47A}"/>
              </a:ext>
            </a:extLst>
          </p:cNvPr>
          <p:cNvSpPr>
            <a:spLocks noGrp="1"/>
          </p:cNvSpPr>
          <p:nvPr>
            <p:ph type="title"/>
          </p:nvPr>
        </p:nvSpPr>
        <p:spPr/>
        <p:txBody>
          <a:bodyPr>
            <a:normAutofit/>
          </a:bodyPr>
          <a:lstStyle/>
          <a:p>
            <a:r>
              <a:rPr lang="en-IN" sz="4000" b="1" dirty="0"/>
              <a:t>B-Trees: Properties</a:t>
            </a:r>
          </a:p>
        </p:txBody>
      </p:sp>
      <p:sp>
        <p:nvSpPr>
          <p:cNvPr id="3" name="Content Placeholder 2">
            <a:extLst>
              <a:ext uri="{FF2B5EF4-FFF2-40B4-BE49-F238E27FC236}">
                <a16:creationId xmlns:a16="http://schemas.microsoft.com/office/drawing/2014/main" id="{D3F34A0A-D6CB-88B4-FA3B-80DF9F427541}"/>
              </a:ext>
            </a:extLst>
          </p:cNvPr>
          <p:cNvSpPr>
            <a:spLocks noGrp="1"/>
          </p:cNvSpPr>
          <p:nvPr>
            <p:ph idx="1"/>
          </p:nvPr>
        </p:nvSpPr>
        <p:spPr/>
        <p:txBody>
          <a:bodyPr>
            <a:normAutofit/>
          </a:bodyPr>
          <a:lstStyle/>
          <a:p>
            <a:r>
              <a:rPr lang="en-IN" sz="2000" b="1" dirty="0"/>
              <a:t>Sorted: </a:t>
            </a:r>
            <a:r>
              <a:rPr lang="en-IN" sz="2000" dirty="0"/>
              <a:t>Keys are sorted, allowing sequential scans</a:t>
            </a:r>
            <a:endParaRPr lang="en-IN" sz="2000" b="1" dirty="0"/>
          </a:p>
          <a:p>
            <a:r>
              <a:rPr lang="en-IN" sz="2000" b="1" dirty="0"/>
              <a:t>Self- Balancing: </a:t>
            </a:r>
            <a:r>
              <a:rPr lang="en-IN" sz="2000" dirty="0"/>
              <a:t>When a node is full, it splits into 2;</a:t>
            </a:r>
          </a:p>
          <a:p>
            <a:pPr marL="0" indent="0">
              <a:buNone/>
            </a:pPr>
            <a:r>
              <a:rPr lang="en-IN" sz="2000" b="1" dirty="0"/>
              <a:t>    </a:t>
            </a:r>
            <a:r>
              <a:rPr lang="en-IN" sz="2000" dirty="0"/>
              <a:t>when the occupancy is too low, neighbouring nodes </a:t>
            </a:r>
          </a:p>
          <a:p>
            <a:pPr marL="0" indent="0">
              <a:buNone/>
            </a:pPr>
            <a:r>
              <a:rPr lang="en-IN" sz="2000" dirty="0"/>
              <a:t>    merge.</a:t>
            </a:r>
            <a:endParaRPr lang="en-IN" sz="2000" b="1" dirty="0"/>
          </a:p>
          <a:p>
            <a:r>
              <a:rPr lang="en-IN" sz="2000" b="1" dirty="0"/>
              <a:t>Mutable: </a:t>
            </a:r>
            <a:r>
              <a:rPr lang="en-IN" sz="2000" dirty="0"/>
              <a:t>Inserts, updates and deletes are performed</a:t>
            </a:r>
          </a:p>
          <a:p>
            <a:pPr marL="0" indent="0">
              <a:buNone/>
            </a:pPr>
            <a:r>
              <a:rPr lang="en-IN" sz="2000" b="1" dirty="0"/>
              <a:t>    </a:t>
            </a:r>
            <a:r>
              <a:rPr lang="en-IN" sz="2000" dirty="0"/>
              <a:t>on disk in place. </a:t>
            </a:r>
            <a:endParaRPr lang="en-IN" sz="2000" b="1" dirty="0"/>
          </a:p>
        </p:txBody>
      </p:sp>
      <p:pic>
        <p:nvPicPr>
          <p:cNvPr id="5" name="Picture 4" descr="Diagram&#10;&#10;Description automatically generated">
            <a:extLst>
              <a:ext uri="{FF2B5EF4-FFF2-40B4-BE49-F238E27FC236}">
                <a16:creationId xmlns:a16="http://schemas.microsoft.com/office/drawing/2014/main" id="{0651AF16-972F-4E40-AB7F-BD05D4E63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2031628"/>
            <a:ext cx="5058212" cy="2794744"/>
          </a:xfrm>
          <a:prstGeom prst="rect">
            <a:avLst/>
          </a:prstGeom>
        </p:spPr>
      </p:pic>
    </p:spTree>
    <p:extLst>
      <p:ext uri="{BB962C8B-B14F-4D97-AF65-F5344CB8AC3E}">
        <p14:creationId xmlns:p14="http://schemas.microsoft.com/office/powerpoint/2010/main" val="38017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A870-BBD6-974E-3B76-2F6E6C4FA6AA}"/>
              </a:ext>
            </a:extLst>
          </p:cNvPr>
          <p:cNvSpPr>
            <a:spLocks noGrp="1"/>
          </p:cNvSpPr>
          <p:nvPr>
            <p:ph type="title"/>
          </p:nvPr>
        </p:nvSpPr>
        <p:spPr/>
        <p:txBody>
          <a:bodyPr>
            <a:normAutofit/>
          </a:bodyPr>
          <a:lstStyle/>
          <a:p>
            <a:r>
              <a:rPr lang="en-IN" sz="4000" b="1" dirty="0"/>
              <a:t>B-Trees: Characteristics</a:t>
            </a:r>
          </a:p>
        </p:txBody>
      </p:sp>
      <p:sp>
        <p:nvSpPr>
          <p:cNvPr id="3" name="Content Placeholder 2">
            <a:extLst>
              <a:ext uri="{FF2B5EF4-FFF2-40B4-BE49-F238E27FC236}">
                <a16:creationId xmlns:a16="http://schemas.microsoft.com/office/drawing/2014/main" id="{053FE25B-71B6-E5BC-6EEB-D993A6048D98}"/>
              </a:ext>
            </a:extLst>
          </p:cNvPr>
          <p:cNvSpPr>
            <a:spLocks noGrp="1"/>
          </p:cNvSpPr>
          <p:nvPr>
            <p:ph idx="1"/>
          </p:nvPr>
        </p:nvSpPr>
        <p:spPr/>
        <p:txBody>
          <a:bodyPr>
            <a:normAutofit/>
          </a:bodyPr>
          <a:lstStyle/>
          <a:p>
            <a:r>
              <a:rPr lang="en-IN" sz="2000" b="1" dirty="0"/>
              <a:t>Branching Factor: </a:t>
            </a:r>
            <a:r>
              <a:rPr lang="en-IN" sz="2000" dirty="0"/>
              <a:t>The number [N] of child pointers.</a:t>
            </a:r>
          </a:p>
          <a:p>
            <a:pPr marL="0" indent="0">
              <a:buNone/>
            </a:pPr>
            <a:r>
              <a:rPr lang="en-IN" sz="2000" dirty="0"/>
              <a:t>    Internal and root nodes can hold </a:t>
            </a:r>
            <a:r>
              <a:rPr lang="en-IN" sz="2000" dirty="0" err="1"/>
              <a:t>upto</a:t>
            </a:r>
            <a:r>
              <a:rPr lang="en-IN" sz="2000" dirty="0"/>
              <a:t> [N-1] keys.</a:t>
            </a:r>
          </a:p>
          <a:p>
            <a:r>
              <a:rPr lang="en-IN" sz="2000" b="1" dirty="0"/>
              <a:t>Occupancy: </a:t>
            </a:r>
            <a:r>
              <a:rPr lang="en-IN" sz="2000" dirty="0"/>
              <a:t>Number of child pointers the node holds,</a:t>
            </a:r>
          </a:p>
          <a:p>
            <a:pPr marL="0" indent="0">
              <a:buNone/>
            </a:pPr>
            <a:r>
              <a:rPr lang="en-IN" sz="2000" b="1" dirty="0"/>
              <a:t>    </a:t>
            </a:r>
            <a:r>
              <a:rPr lang="en-IN" sz="2000" dirty="0"/>
              <a:t>out of the maximum possible [N].</a:t>
            </a:r>
          </a:p>
          <a:p>
            <a:r>
              <a:rPr lang="en-IN" sz="2000" b="1" dirty="0"/>
              <a:t>Height: </a:t>
            </a:r>
            <a:r>
              <a:rPr lang="en-IN" sz="2000" dirty="0"/>
              <a:t>Number of B-Tree levels; signifying number of</a:t>
            </a:r>
          </a:p>
          <a:p>
            <a:pPr marL="0" indent="0">
              <a:buNone/>
            </a:pPr>
            <a:r>
              <a:rPr lang="en-IN" sz="2000" b="1" dirty="0"/>
              <a:t>    </a:t>
            </a:r>
            <a:r>
              <a:rPr lang="en-IN" sz="2000" dirty="0"/>
              <a:t>pointers to be followed during lookup.</a:t>
            </a:r>
            <a:endParaRPr lang="en-IN" sz="2000" b="1" dirty="0"/>
          </a:p>
        </p:txBody>
      </p:sp>
      <p:pic>
        <p:nvPicPr>
          <p:cNvPr id="5" name="Picture 4">
            <a:extLst>
              <a:ext uri="{FF2B5EF4-FFF2-40B4-BE49-F238E27FC236}">
                <a16:creationId xmlns:a16="http://schemas.microsoft.com/office/drawing/2014/main" id="{A1B1DE99-945F-2D2F-0DA6-BB41E4D61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873" y="1986699"/>
            <a:ext cx="5184743" cy="2884601"/>
          </a:xfrm>
          <a:prstGeom prst="rect">
            <a:avLst/>
          </a:prstGeom>
        </p:spPr>
      </p:pic>
    </p:spTree>
    <p:extLst>
      <p:ext uri="{BB962C8B-B14F-4D97-AF65-F5344CB8AC3E}">
        <p14:creationId xmlns:p14="http://schemas.microsoft.com/office/powerpoint/2010/main" val="283055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4A41-44EB-06FA-BAA7-59FA6ECEF669}"/>
              </a:ext>
            </a:extLst>
          </p:cNvPr>
          <p:cNvSpPr>
            <a:spLocks noGrp="1"/>
          </p:cNvSpPr>
          <p:nvPr>
            <p:ph type="title"/>
          </p:nvPr>
        </p:nvSpPr>
        <p:spPr/>
        <p:txBody>
          <a:bodyPr>
            <a:normAutofit/>
          </a:bodyPr>
          <a:lstStyle/>
          <a:p>
            <a:r>
              <a:rPr lang="en-IN" sz="4000" b="1" dirty="0" err="1"/>
              <a:t>B+Trees</a:t>
            </a:r>
            <a:endParaRPr lang="en-IN" sz="4000" b="1" dirty="0"/>
          </a:p>
        </p:txBody>
      </p:sp>
      <p:sp>
        <p:nvSpPr>
          <p:cNvPr id="3" name="Content Placeholder 2">
            <a:extLst>
              <a:ext uri="{FF2B5EF4-FFF2-40B4-BE49-F238E27FC236}">
                <a16:creationId xmlns:a16="http://schemas.microsoft.com/office/drawing/2014/main" id="{EEAE3149-E779-23AC-EBD8-A835959436F0}"/>
              </a:ext>
            </a:extLst>
          </p:cNvPr>
          <p:cNvSpPr>
            <a:spLocks noGrp="1"/>
          </p:cNvSpPr>
          <p:nvPr>
            <p:ph idx="1"/>
          </p:nvPr>
        </p:nvSpPr>
        <p:spPr/>
        <p:txBody>
          <a:bodyPr>
            <a:normAutofit/>
          </a:bodyPr>
          <a:lstStyle/>
          <a:p>
            <a:r>
              <a:rPr lang="en-IN" sz="2000" dirty="0"/>
              <a:t>Modern variant of B-Trees.</a:t>
            </a:r>
          </a:p>
          <a:p>
            <a:r>
              <a:rPr lang="en-IN" sz="2000" dirty="0"/>
              <a:t>Consists of an additional level of linked leaf</a:t>
            </a:r>
          </a:p>
          <a:p>
            <a:pPr marL="0" indent="0">
              <a:buNone/>
            </a:pPr>
            <a:r>
              <a:rPr lang="en-IN" sz="2000" dirty="0"/>
              <a:t>    nodes holding the values.</a:t>
            </a:r>
          </a:p>
          <a:p>
            <a:r>
              <a:rPr lang="en-IN" sz="2000" dirty="0"/>
              <a:t>Internal nodes do not contain values (data </a:t>
            </a:r>
          </a:p>
          <a:p>
            <a:pPr marL="0" indent="0">
              <a:buNone/>
            </a:pPr>
            <a:r>
              <a:rPr lang="en-IN" sz="2000" dirty="0"/>
              <a:t>    pointers); they only have keys.</a:t>
            </a:r>
          </a:p>
          <a:p>
            <a:r>
              <a:rPr lang="en-IN" sz="2000" dirty="0"/>
              <a:t>Nodes are </a:t>
            </a:r>
            <a:r>
              <a:rPr lang="en-IN" sz="2000" b="1" dirty="0"/>
              <a:t>wider</a:t>
            </a:r>
            <a:r>
              <a:rPr lang="en-IN" sz="2000" dirty="0"/>
              <a:t> than B-Trees.</a:t>
            </a:r>
          </a:p>
          <a:p>
            <a:r>
              <a:rPr lang="en-IN" sz="2000" dirty="0"/>
              <a:t>B-Trees are </a:t>
            </a:r>
            <a:r>
              <a:rPr lang="en-IN" sz="2000" b="1" dirty="0"/>
              <a:t>deeper</a:t>
            </a:r>
            <a:r>
              <a:rPr lang="en-IN" sz="2000" dirty="0"/>
              <a:t> in depth than </a:t>
            </a:r>
            <a:r>
              <a:rPr lang="en-IN" sz="2000" dirty="0" err="1"/>
              <a:t>B+Trees</a:t>
            </a:r>
            <a:r>
              <a:rPr lang="en-IN" sz="2000" dirty="0"/>
              <a:t>.</a:t>
            </a:r>
          </a:p>
          <a:p>
            <a:r>
              <a:rPr lang="en-IN" sz="2000" b="1" dirty="0"/>
              <a:t>Search</a:t>
            </a:r>
            <a:r>
              <a:rPr lang="en-IN" sz="2000" dirty="0"/>
              <a:t> </a:t>
            </a:r>
            <a:r>
              <a:rPr lang="en-IN" sz="2000" b="1" dirty="0"/>
              <a:t>time</a:t>
            </a:r>
            <a:r>
              <a:rPr lang="en-IN" sz="2000" dirty="0"/>
              <a:t>: </a:t>
            </a:r>
            <a:r>
              <a:rPr lang="en-IN" sz="2000" b="1" dirty="0"/>
              <a:t>Faster</a:t>
            </a:r>
            <a:r>
              <a:rPr lang="en-IN" sz="2000" dirty="0"/>
              <a:t> than B-Trees.</a:t>
            </a:r>
          </a:p>
          <a:p>
            <a:pPr marL="0" indent="0">
              <a:buNone/>
            </a:pPr>
            <a:endParaRPr lang="en-IN" sz="2000" dirty="0"/>
          </a:p>
        </p:txBody>
      </p:sp>
      <p:pic>
        <p:nvPicPr>
          <p:cNvPr id="5" name="Picture 4" descr="Diagram&#10;&#10;Description automatically generated">
            <a:extLst>
              <a:ext uri="{FF2B5EF4-FFF2-40B4-BE49-F238E27FC236}">
                <a16:creationId xmlns:a16="http://schemas.microsoft.com/office/drawing/2014/main" id="{4273EB90-B04F-5DB4-26E3-53177037D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350" y="2028825"/>
            <a:ext cx="6343650" cy="2996703"/>
          </a:xfrm>
          <a:prstGeom prst="rect">
            <a:avLst/>
          </a:prstGeom>
        </p:spPr>
      </p:pic>
    </p:spTree>
    <p:extLst>
      <p:ext uri="{BB962C8B-B14F-4D97-AF65-F5344CB8AC3E}">
        <p14:creationId xmlns:p14="http://schemas.microsoft.com/office/powerpoint/2010/main" val="4720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A7EA-8143-EFF0-5F28-48DD87FE3BF6}"/>
              </a:ext>
            </a:extLst>
          </p:cNvPr>
          <p:cNvSpPr>
            <a:spLocks noGrp="1"/>
          </p:cNvSpPr>
          <p:nvPr>
            <p:ph type="title"/>
          </p:nvPr>
        </p:nvSpPr>
        <p:spPr>
          <a:xfrm>
            <a:off x="932468" y="383978"/>
            <a:ext cx="10515600" cy="1325563"/>
          </a:xfrm>
        </p:spPr>
        <p:txBody>
          <a:bodyPr>
            <a:normAutofit/>
          </a:bodyPr>
          <a:lstStyle/>
          <a:p>
            <a:r>
              <a:rPr lang="en-IN" sz="4000" b="1" dirty="0" err="1"/>
              <a:t>B+Trees</a:t>
            </a:r>
            <a:r>
              <a:rPr lang="en-IN" sz="4000" b="1" dirty="0"/>
              <a:t>: Wider, Shallower, Faster</a:t>
            </a:r>
          </a:p>
        </p:txBody>
      </p:sp>
      <p:sp>
        <p:nvSpPr>
          <p:cNvPr id="3" name="Content Placeholder 2">
            <a:extLst>
              <a:ext uri="{FF2B5EF4-FFF2-40B4-BE49-F238E27FC236}">
                <a16:creationId xmlns:a16="http://schemas.microsoft.com/office/drawing/2014/main" id="{AD8F9920-7AA9-CAE5-2E77-06C0C7F987F8}"/>
              </a:ext>
            </a:extLst>
          </p:cNvPr>
          <p:cNvSpPr>
            <a:spLocks noGrp="1"/>
          </p:cNvSpPr>
          <p:nvPr>
            <p:ph idx="1"/>
          </p:nvPr>
        </p:nvSpPr>
        <p:spPr/>
        <p:txBody>
          <a:bodyPr>
            <a:normAutofit/>
          </a:bodyPr>
          <a:lstStyle/>
          <a:p>
            <a:r>
              <a:rPr lang="en-IN" sz="2000" b="1" dirty="0"/>
              <a:t>Wider:</a:t>
            </a:r>
            <a:r>
              <a:rPr lang="en-IN" sz="2000" dirty="0"/>
              <a:t> Since internal nodes only have keys,</a:t>
            </a:r>
          </a:p>
          <a:p>
            <a:pPr marL="0" indent="0">
              <a:buNone/>
            </a:pPr>
            <a:r>
              <a:rPr lang="en-IN" sz="2000" dirty="0"/>
              <a:t>    not data, the space occupied by data in </a:t>
            </a:r>
          </a:p>
          <a:p>
            <a:pPr marL="0" indent="0">
              <a:buNone/>
            </a:pPr>
            <a:r>
              <a:rPr lang="en-IN" sz="2000" dirty="0"/>
              <a:t>    B-trees, is used up for accommodating </a:t>
            </a:r>
          </a:p>
          <a:p>
            <a:pPr marL="0" indent="0">
              <a:buNone/>
            </a:pPr>
            <a:r>
              <a:rPr lang="en-IN" sz="2000" dirty="0"/>
              <a:t>    more keys in </a:t>
            </a:r>
            <a:r>
              <a:rPr lang="en-IN" sz="2000" dirty="0" err="1"/>
              <a:t>B+Tree</a:t>
            </a:r>
            <a:r>
              <a:rPr lang="en-IN" sz="2000" dirty="0"/>
              <a:t>. Hence, </a:t>
            </a:r>
            <a:r>
              <a:rPr lang="en-IN" sz="2000" b="1" dirty="0"/>
              <a:t>Wider</a:t>
            </a:r>
            <a:r>
              <a:rPr lang="en-IN" sz="2000" dirty="0"/>
              <a:t> nodes.</a:t>
            </a:r>
          </a:p>
          <a:p>
            <a:r>
              <a:rPr lang="en-IN" sz="2000" b="1" dirty="0"/>
              <a:t>Shallower: </a:t>
            </a:r>
            <a:r>
              <a:rPr lang="en-IN" sz="2000" dirty="0"/>
              <a:t>As width of node increases,</a:t>
            </a:r>
          </a:p>
          <a:p>
            <a:pPr marL="0" indent="0">
              <a:buNone/>
            </a:pPr>
            <a:r>
              <a:rPr lang="en-IN" sz="2000" b="1" dirty="0"/>
              <a:t>    </a:t>
            </a:r>
            <a:r>
              <a:rPr lang="en-IN" sz="2000" dirty="0"/>
              <a:t>depth decreases for same number of keys.</a:t>
            </a:r>
          </a:p>
          <a:p>
            <a:r>
              <a:rPr lang="en-IN" sz="2000" b="1" dirty="0"/>
              <a:t>Faster:</a:t>
            </a:r>
            <a:r>
              <a:rPr lang="en-IN" sz="2000" dirty="0"/>
              <a:t> It takes only one root-to-leaf pass</a:t>
            </a:r>
          </a:p>
          <a:p>
            <a:pPr marL="0" indent="0">
              <a:buNone/>
            </a:pPr>
            <a:r>
              <a:rPr lang="en-IN" sz="2000" b="1" dirty="0"/>
              <a:t>    </a:t>
            </a:r>
            <a:r>
              <a:rPr lang="en-IN" sz="2000" dirty="0"/>
              <a:t>to reach the leaf level, followed by binary </a:t>
            </a:r>
          </a:p>
          <a:p>
            <a:pPr marL="0" indent="0">
              <a:buNone/>
            </a:pPr>
            <a:r>
              <a:rPr lang="en-IN" sz="2000" dirty="0"/>
              <a:t>    searches for range queries.</a:t>
            </a:r>
            <a:endParaRPr lang="en-IN" sz="2000" b="1" dirty="0"/>
          </a:p>
        </p:txBody>
      </p:sp>
      <p:pic>
        <p:nvPicPr>
          <p:cNvPr id="5" name="Picture 4">
            <a:extLst>
              <a:ext uri="{FF2B5EF4-FFF2-40B4-BE49-F238E27FC236}">
                <a16:creationId xmlns:a16="http://schemas.microsoft.com/office/drawing/2014/main" id="{25DA3370-FB07-200E-83AE-F22836CF6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631" y="2039862"/>
            <a:ext cx="6198337" cy="3031760"/>
          </a:xfrm>
          <a:prstGeom prst="rect">
            <a:avLst/>
          </a:prstGeom>
        </p:spPr>
      </p:pic>
    </p:spTree>
    <p:extLst>
      <p:ext uri="{BB962C8B-B14F-4D97-AF65-F5344CB8AC3E}">
        <p14:creationId xmlns:p14="http://schemas.microsoft.com/office/powerpoint/2010/main" val="131131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2225</Words>
  <Application>Microsoft Office PowerPoint</Application>
  <PresentationFormat>Widescreen</PresentationFormat>
  <Paragraphs>383</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Merlo Medium</vt:lpstr>
      <vt:lpstr>Office Theme</vt:lpstr>
      <vt:lpstr>Algorithms Behind Modern Storage Systems</vt:lpstr>
      <vt:lpstr>What is the Paper about?</vt:lpstr>
      <vt:lpstr>Basic Storage Systems: Binary Trees</vt:lpstr>
      <vt:lpstr>Binary Trees: Balancing via Rotation</vt:lpstr>
      <vt:lpstr>What are B-Trees?</vt:lpstr>
      <vt:lpstr>B-Trees: Properties</vt:lpstr>
      <vt:lpstr>B-Trees: Characteristics</vt:lpstr>
      <vt:lpstr>B+Trees</vt:lpstr>
      <vt:lpstr>B+Trees: Wider, Shallower, Faster</vt:lpstr>
      <vt:lpstr>B+Trees: Lookups</vt:lpstr>
      <vt:lpstr>Binary Search Algorithm</vt:lpstr>
      <vt:lpstr>B+Trees: Insertion and Updates</vt:lpstr>
      <vt:lpstr>B-Trees: Deletions</vt:lpstr>
      <vt:lpstr>B-Trees: Tradeoffs</vt:lpstr>
      <vt:lpstr>What are LSM Trees?</vt:lpstr>
      <vt:lpstr>LSM Trees (Log Structured Merge Trees)</vt:lpstr>
      <vt:lpstr>Write Process:</vt:lpstr>
      <vt:lpstr>Write and Read Process:</vt:lpstr>
      <vt:lpstr>SSTable (sorted string tables)</vt:lpstr>
      <vt:lpstr>Compaction</vt:lpstr>
      <vt:lpstr>Some Problems with LSM Trees</vt:lpstr>
      <vt:lpstr>Advantages of LSM Trees</vt:lpstr>
      <vt:lpstr>The RUM Conjecture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Behind Modern Storage Systems</dc:title>
  <dc:creator>Aryan Gaurav</dc:creator>
  <cp:lastModifiedBy>Atul Jeph</cp:lastModifiedBy>
  <cp:revision>3</cp:revision>
  <dcterms:created xsi:type="dcterms:W3CDTF">2022-10-28T17:44:54Z</dcterms:created>
  <dcterms:modified xsi:type="dcterms:W3CDTF">2022-10-29T08:57:57Z</dcterms:modified>
</cp:coreProperties>
</file>