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2" r:id="rId6"/>
    <p:sldId id="261" r:id="rId7"/>
    <p:sldId id="265" r:id="rId8"/>
    <p:sldId id="260" r:id="rId9"/>
    <p:sldId id="264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9AEE-A431-66AB-4BF4-9EC028B1F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E7E4D-6F28-FFEA-A081-404EFD30E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A09A-90A1-6660-61BD-43723906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D033-8741-2DF4-9B9E-7876FB70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B657-07D8-12A4-E729-C979C81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2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4CA6-270B-EDA5-34C9-A65A16D8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3E129-E83A-027C-9D5E-4C56D0A6C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4269-DD56-3970-C938-D74BCE6A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689E-AE21-C78E-6DC6-DA4973FC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96A9-25D9-A1B8-B212-BBD73C5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8892E-D325-E3A9-EA1E-8C8CCA0FE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184C5-D3F7-5200-8268-05F36C3B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06BB-AE40-5473-EB72-8FDDC69E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BC93-44FA-0068-F27B-BB498751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AF59-DD79-7018-5029-A41F2EF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9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501-7349-68D9-05BB-4D38000D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14AE-2B1F-9F86-4DC0-46DC1BCB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263C-992D-F927-8806-0E838CB4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9800-B626-FA39-0C70-B4AD7A9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524E-A09A-1200-3904-82D8DF1C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1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391F-0D97-AAAB-EB80-2A7B0E74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F021-829F-5E80-BBC0-1E1A17C7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1CEF-4745-40DF-6C85-0A5671E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F97B-7622-D01E-9608-59754F3A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64CF-2B89-C9B6-9950-612E2653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5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0E6-5BDC-149E-8505-1CE18DB6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49BB-817C-30AE-FF7C-47697320D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B7840-25C1-51AB-B557-A0A4D302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23E7-AD88-261D-FA93-82042E10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75ECF-A4CD-35E8-0FC0-96E350FE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C1E9E-FEE7-7182-67B7-D098CA86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4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DBC5-0545-0696-9802-6FE0873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E69D-7E50-D81A-795D-593384CC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268F1-0E77-A2C7-5647-4174A179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10668-86AE-A035-18A0-2472B6372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08675-95C0-FA16-CC1D-2F97D40D1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674BD-6608-870B-4571-D7FB7B07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0351D-D5D2-5FD2-4F37-861D5528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830F5-F6D0-2FAE-8DC0-D38DF9A8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7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BF59-5B32-FECB-B7FF-A1F6731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493BC-0984-4A9B-5F6A-22EEC93D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942E-79F1-065E-F12D-B9AEAED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C8462-9C97-2306-28D2-47B7FC8A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64B10-8DD5-9805-6F87-8928D751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19724-837E-BD3E-F1B1-47758219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1E78B-4A44-9B11-9F3A-23014557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0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DD1B-E6E9-DCEF-179B-3316B4D4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2D40-17C3-F536-8EBE-7F0036C4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4AB6-4392-FF54-8EC2-03C1F2D4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5F5B-9673-4762-757D-E45A37D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B3FB-DCE7-F038-FCFD-4C06BFA4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1609-E695-9FBC-68A0-D5398847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6DB7-7F53-B738-DE7E-504A169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240D7-55E8-D609-C16E-104341FD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17007-DD7C-B8D0-57AC-AC5AEA47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0E17-365B-30AA-7EB1-1038E9C7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D807-7C2A-D547-5AB6-4169B04E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DAB8-B87E-7AA7-1045-998571D4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DD23F-D96B-62A6-D2E6-F258AD04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E9B6D-4BAC-31C5-780B-AD904768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86F7-7671-251A-9888-BD67041C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6114-3C95-7F2C-57CB-4F203CDC5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299E-A8C5-5C1A-A004-170954DD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6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54CB-BFDB-AFFF-05A9-5C5BEC91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412"/>
            <a:ext cx="9144000" cy="2387600"/>
          </a:xfrm>
        </p:spPr>
        <p:txBody>
          <a:bodyPr/>
          <a:lstStyle/>
          <a:p>
            <a:r>
              <a:rPr lang="en-US" dirty="0"/>
              <a:t>Positive Integers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88473-9160-417B-54E7-96CA46AB6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hi-IN" sz="5400" dirty="0"/>
              <a:t>धनात्मक पूर्णांक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9617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B36857-31DC-D890-5B42-88D2A187B369}"/>
              </a:ext>
            </a:extLst>
          </p:cNvPr>
          <p:cNvSpPr txBox="1">
            <a:spLocks/>
          </p:cNvSpPr>
          <p:nvPr/>
        </p:nvSpPr>
        <p:spPr>
          <a:xfrm>
            <a:off x="1737101" y="586352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हेक्साडेसिमल और ऑक्टल नंबर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0524310-284D-4B20-1212-4DEB1F2B1DAF}"/>
              </a:ext>
            </a:extLst>
          </p:cNvPr>
          <p:cNvSpPr txBox="1">
            <a:spLocks/>
          </p:cNvSpPr>
          <p:nvPr/>
        </p:nvSpPr>
        <p:spPr>
          <a:xfrm>
            <a:off x="1737101" y="2303153"/>
            <a:ext cx="7416800" cy="3483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हेक्साडेसिमल संख्या</a:t>
            </a:r>
            <a:r>
              <a:rPr lang="en-US" sz="2800" dirty="0">
                <a:latin typeface="Calibri" panose="020F0502020204030204" pitchFamily="34" charset="0"/>
              </a:rPr>
              <a:t> 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000" dirty="0">
                <a:latin typeface="Calibri" panose="020F0502020204030204" pitchFamily="34" charset="0"/>
              </a:rPr>
              <a:t>आधार 16 नंबर</a:t>
            </a:r>
            <a:r>
              <a:rPr lang="en-US" sz="2000" dirty="0">
                <a:latin typeface="Calibri" panose="020F0502020204030204" pitchFamily="34" charset="0"/>
              </a:rPr>
              <a:t> – 0,1,2,3,4,5,6,7,8,9,A,B,C,D,E,F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Ox </a:t>
            </a:r>
            <a:r>
              <a:rPr lang="hi-IN" sz="2000" dirty="0">
                <a:latin typeface="Calibri" panose="020F0502020204030204" pitchFamily="34" charset="0"/>
              </a:rPr>
              <a:t>से प्रारंभ करें</a:t>
            </a:r>
            <a:endParaRPr lang="en-US" sz="20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ऑक्टल नंबर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000" dirty="0">
                <a:latin typeface="Calibri" panose="020F0502020204030204" pitchFamily="34" charset="0"/>
              </a:rPr>
              <a:t>आधार </a:t>
            </a:r>
            <a:r>
              <a:rPr lang="en-US" sz="2000" dirty="0">
                <a:latin typeface="Calibri" panose="020F0502020204030204" pitchFamily="34" charset="0"/>
              </a:rPr>
              <a:t>8</a:t>
            </a:r>
            <a:r>
              <a:rPr lang="hi-IN" sz="2000" dirty="0">
                <a:latin typeface="Calibri" panose="020F0502020204030204" pitchFamily="34" charset="0"/>
              </a:rPr>
              <a:t> नंबर</a:t>
            </a:r>
            <a:r>
              <a:rPr lang="en-US" sz="2000" dirty="0">
                <a:latin typeface="Calibri" panose="020F0502020204030204" pitchFamily="34" charset="0"/>
              </a:rPr>
              <a:t> – 0,1,2,3,4,5,6,7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O</a:t>
            </a:r>
            <a:r>
              <a:rPr lang="hi-IN" sz="2000" dirty="0">
                <a:latin typeface="Calibri" panose="020F0502020204030204" pitchFamily="34" charset="0"/>
              </a:rPr>
              <a:t> से शुरू करें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9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AE223-8CF9-95EC-0992-88D40C7FA522}"/>
              </a:ext>
            </a:extLst>
          </p:cNvPr>
          <p:cNvSpPr txBox="1">
            <a:spLocks/>
          </p:cNvSpPr>
          <p:nvPr/>
        </p:nvSpPr>
        <p:spPr>
          <a:xfrm>
            <a:off x="2139960" y="312045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hi-IN" dirty="0">
                <a:solidFill>
                  <a:schemeClr val="tx1"/>
                </a:solidFill>
              </a:rPr>
              <a:t>उदाहरण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48995-56C1-F998-C11F-6995D4607314}"/>
                  </a:ext>
                </a:extLst>
              </p:cNvPr>
              <p:cNvSpPr txBox="1"/>
              <p:nvPr/>
            </p:nvSpPr>
            <p:spPr>
              <a:xfrm>
                <a:off x="2030307" y="1453466"/>
                <a:ext cx="743562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sz="2000" dirty="0"/>
                  <a:t>110010111 को ऑक्टल स्वरूप में कनवर्ट करें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groupChr>
                  </m:oMath>
                </a14:m>
                <a:r>
                  <a:rPr lang="en-US" sz="2000" dirty="0"/>
                  <a:t> = 0625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48995-56C1-F998-C11F-6995D460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307" y="1453466"/>
                <a:ext cx="7435625" cy="461473"/>
              </a:xfrm>
              <a:prstGeom prst="rect">
                <a:avLst/>
              </a:prstGeom>
              <a:blipFill>
                <a:blip r:embed="rId2"/>
                <a:stretch>
                  <a:fillRect l="-820" t="-5263" r="-4754" b="-48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ADD0C-8620-3ABE-B97C-529AC4A90EF0}"/>
                  </a:ext>
                </a:extLst>
              </p:cNvPr>
              <p:cNvSpPr txBox="1"/>
              <p:nvPr/>
            </p:nvSpPr>
            <p:spPr>
              <a:xfrm>
                <a:off x="1911970" y="2786863"/>
                <a:ext cx="8174610" cy="459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sz="2000" dirty="0"/>
                  <a:t>110100111010</a:t>
                </a:r>
                <a:r>
                  <a:rPr lang="en-US" sz="2000" dirty="0"/>
                  <a:t> </a:t>
                </a:r>
                <a:r>
                  <a:rPr lang="hi-IN" sz="2000" dirty="0"/>
                  <a:t>को</a:t>
                </a:r>
                <a:r>
                  <a:rPr lang="en-US" sz="2000" dirty="0"/>
                  <a:t>  </a:t>
                </a:r>
                <a:r>
                  <a:rPr lang="hi-IN" sz="2000" dirty="0"/>
                  <a:t>हेक्स स्वरूप में कनवर्ट करें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groupChr>
                  </m:oMath>
                </a14:m>
                <a:r>
                  <a:rPr lang="en-US" sz="2000" dirty="0"/>
                  <a:t> = 0xD3A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ADD0C-8620-3ABE-B97C-529AC4A90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70" y="2786863"/>
                <a:ext cx="8174610" cy="459293"/>
              </a:xfrm>
              <a:prstGeom prst="rect">
                <a:avLst/>
              </a:prstGeom>
              <a:blipFill>
                <a:blip r:embed="rId3"/>
                <a:stretch>
                  <a:fillRect l="-820" t="-5263" b="-13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593B5-BCBB-40B5-2D76-765389498C2F}"/>
                  </a:ext>
                </a:extLst>
              </p:cNvPr>
              <p:cNvSpPr txBox="1"/>
              <p:nvPr/>
            </p:nvSpPr>
            <p:spPr>
              <a:xfrm>
                <a:off x="1929603" y="3452070"/>
                <a:ext cx="8156977" cy="459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sz="2000" dirty="0"/>
                  <a:t>111000101111 को हेक्स स्वरूप में कनवर्ट करें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</m:groupChr>
                  </m:oMath>
                </a14:m>
                <a:r>
                  <a:rPr lang="en-US" sz="2000" dirty="0"/>
                  <a:t> = 0xE2F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593B5-BCBB-40B5-2D76-76538949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03" y="3452070"/>
                <a:ext cx="8156977" cy="459293"/>
              </a:xfrm>
              <a:prstGeom prst="rect">
                <a:avLst/>
              </a:prstGeom>
              <a:blipFill>
                <a:blip r:embed="rId4"/>
                <a:stretch>
                  <a:fillRect l="-822" t="-5263" b="-13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D9302-CD41-95CB-4C93-FEBCEF63943A}"/>
                  </a:ext>
                </a:extLst>
              </p:cNvPr>
              <p:cNvSpPr txBox="1"/>
              <p:nvPr/>
            </p:nvSpPr>
            <p:spPr>
              <a:xfrm>
                <a:off x="1718520" y="2119476"/>
                <a:ext cx="8368060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sz="2000" dirty="0"/>
                  <a:t>110100111010 को ऑक्टल स्वरूप में कनवर्ट करें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groupChr>
                  </m:oMath>
                </a14:m>
                <a:r>
                  <a:rPr lang="en-US" sz="2000" dirty="0"/>
                  <a:t> = 06472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D9302-CD41-95CB-4C93-FEBCEF6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20" y="2119476"/>
                <a:ext cx="8368060" cy="461473"/>
              </a:xfrm>
              <a:prstGeom prst="rect">
                <a:avLst/>
              </a:prstGeom>
              <a:blipFill>
                <a:blip r:embed="rId5"/>
                <a:stretch>
                  <a:fillRect l="-801" t="-6667" r="-3132" b="-5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9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0AA7DE-00B2-56DE-CB96-226F894B7013}"/>
              </a:ext>
            </a:extLst>
          </p:cNvPr>
          <p:cNvSpPr txBox="1">
            <a:spLocks/>
          </p:cNvSpPr>
          <p:nvPr/>
        </p:nvSpPr>
        <p:spPr>
          <a:xfrm>
            <a:off x="2016071" y="444616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धनात्मक पूर्णांकों का प्रतिनिधित्व करना</a:t>
            </a:r>
            <a:endParaRPr lang="fr-FR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CA4AF71-06C2-3313-7C42-9A992A32EA3E}"/>
              </a:ext>
            </a:extLst>
          </p:cNvPr>
          <p:cNvSpPr txBox="1">
            <a:spLocks/>
          </p:cNvSpPr>
          <p:nvPr/>
        </p:nvSpPr>
        <p:spPr>
          <a:xfrm>
            <a:off x="2244671" y="1655427"/>
            <a:ext cx="7416800" cy="533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3600" dirty="0">
                <a:latin typeface="Calibri" panose="020F0502020204030204" pitchFamily="34" charset="0"/>
              </a:rPr>
              <a:t>प्राचीन रोमन प्रणाली</a:t>
            </a:r>
            <a:endParaRPr lang="en-US" sz="3600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3600" dirty="0">
                <a:latin typeface="Calibri" panose="020F0502020204030204" pitchFamily="34" charset="0"/>
              </a:rPr>
              <a:t>मुद्दे</a:t>
            </a:r>
            <a:r>
              <a:rPr lang="en-US" sz="3600" dirty="0">
                <a:latin typeface="Calibri" panose="020F0502020204030204" pitchFamily="34" charset="0"/>
              </a:rPr>
              <a:t>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0 की कोई धारणा नहीं थी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बड़ी संख्या का प्रतिनिधित्व करना बहुत मुश्किल है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योग, और व्यवकलन (बहुत मुश्किल)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FB4CCD9-5108-53DC-9889-087A759B8969}"/>
              </a:ext>
            </a:extLst>
          </p:cNvPr>
          <p:cNvSpPr txBox="1">
            <a:spLocks/>
          </p:cNvSpPr>
          <p:nvPr/>
        </p:nvSpPr>
        <p:spPr>
          <a:xfrm>
            <a:off x="9988496" y="6351864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2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6C742C-1579-0C03-C1E5-8016485E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77337"/>
              </p:ext>
            </p:extLst>
          </p:nvPr>
        </p:nvGraphicFramePr>
        <p:xfrm>
          <a:off x="2244671" y="2406941"/>
          <a:ext cx="685800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(</a:t>
                      </a:r>
                      <a:r>
                        <a:rPr lang="hi-IN" dirty="0"/>
                        <a:t>मूल्य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90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3D3B1E7-EB15-C5CF-BC35-CE9BB0A1FAAA}"/>
              </a:ext>
            </a:extLst>
          </p:cNvPr>
          <p:cNvSpPr txBox="1">
            <a:spLocks/>
          </p:cNvSpPr>
          <p:nvPr/>
        </p:nvSpPr>
        <p:spPr>
          <a:xfrm>
            <a:off x="1973380" y="4064886"/>
            <a:ext cx="7416800" cy="695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>
                <a:latin typeface="Calibri" panose="020F0502020204030204" pitchFamily="34" charset="0"/>
              </a:rPr>
              <a:t>स्थान मान प्रणाली का उपयोग करता है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E7DBF08B-959A-2AB4-3D42-6937F600DECF}"/>
              </a:ext>
            </a:extLst>
          </p:cNvPr>
          <p:cNvSpPr txBox="1">
            <a:spLocks/>
          </p:cNvSpPr>
          <p:nvPr/>
        </p:nvSpPr>
        <p:spPr>
          <a:xfrm>
            <a:off x="1694912" y="184688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भारतीय प्रणाली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17E6D-F4A4-EF4C-CD6D-632C27D0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56733" y="1316612"/>
            <a:ext cx="5999760" cy="11995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reeform 4">
            <a:extLst>
              <a:ext uri="{FF2B5EF4-FFF2-40B4-BE49-F238E27FC236}">
                <a16:creationId xmlns:a16="http://schemas.microsoft.com/office/drawing/2014/main" id="{7B45C36C-7021-EA4E-7A3A-20177A88999A}"/>
              </a:ext>
            </a:extLst>
          </p:cNvPr>
          <p:cNvSpPr/>
          <p:nvPr/>
        </p:nvSpPr>
        <p:spPr>
          <a:xfrm>
            <a:off x="2918093" y="2516131"/>
            <a:ext cx="5487573" cy="8247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i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बक्शाली से मिली पुरानी स्क्रिप्ट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i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बख्शाली अंक, 7 वीं शताब्दी ईस्वी</a:t>
            </a:r>
            <a:endParaRPr lang="en-IN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C75D4-203A-C334-4DB6-17559F58BF7D}"/>
              </a:ext>
            </a:extLst>
          </p:cNvPr>
          <p:cNvSpPr txBox="1"/>
          <p:nvPr/>
        </p:nvSpPr>
        <p:spPr>
          <a:xfrm>
            <a:off x="2299620" y="4745503"/>
            <a:ext cx="7185085" cy="7986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5301 = 5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3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+ 3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2 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+ 0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1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+ 1*10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0</a:t>
            </a:r>
          </a:p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74215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= 7 * 10</a:t>
            </a:r>
            <a:r>
              <a:rPr lang="en-IN" sz="2400" baseline="33000" dirty="0">
                <a:latin typeface="Arial" pitchFamily="18"/>
                <a:ea typeface="Microsoft YaHei" pitchFamily="2"/>
                <a:cs typeface="Mangal" pitchFamily="2"/>
              </a:rPr>
              <a:t>4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+ 4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3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+ 2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2 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+ 1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1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+ 5*10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0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850E91B8-E0B6-CFBE-4273-2C5C192776F1}"/>
              </a:ext>
            </a:extLst>
          </p:cNvPr>
          <p:cNvSpPr/>
          <p:nvPr/>
        </p:nvSpPr>
        <p:spPr>
          <a:xfrm>
            <a:off x="3325073" y="5857557"/>
            <a:ext cx="466308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i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आधार 10 में उदाहरण</a:t>
            </a:r>
            <a:endParaRPr lang="en-IN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978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9867F7-FDEB-F379-E78C-3CD937CE5B70}"/>
              </a:ext>
            </a:extLst>
          </p:cNvPr>
          <p:cNvSpPr txBox="1">
            <a:spLocks/>
          </p:cNvSpPr>
          <p:nvPr/>
        </p:nvSpPr>
        <p:spPr>
          <a:xfrm>
            <a:off x="1472339" y="222142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अन्य ठिकानों में संख्या सिस्टम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5BB876E-AA45-A0B9-65FF-170940152266}"/>
              </a:ext>
            </a:extLst>
          </p:cNvPr>
          <p:cNvSpPr txBox="1">
            <a:spLocks/>
          </p:cNvSpPr>
          <p:nvPr/>
        </p:nvSpPr>
        <p:spPr>
          <a:xfrm>
            <a:off x="2285139" y="1669942"/>
            <a:ext cx="7416800" cy="100965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>
                <a:latin typeface="Calibri" panose="020F0502020204030204" pitchFamily="34" charset="0"/>
              </a:rPr>
              <a:t>हम आधार 10 का उपयोग क्यों करते हैं?</a:t>
            </a:r>
            <a:endParaRPr lang="en-US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>
                <a:latin typeface="Calibri" panose="020F0502020204030204" pitchFamily="34" charset="0"/>
              </a:rPr>
              <a:t>क्योंकि हमारे पास 10 उंगलियां हैं और प्राचीन काल में हम उंगलियों से गिनती करते थे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52E31-359C-BCB6-5960-FA0C7EF1D5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48640" y="2913914"/>
            <a:ext cx="5094720" cy="346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7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C02BD3-6971-DBF1-53A5-8A873FDFA6E4}"/>
              </a:ext>
            </a:extLst>
          </p:cNvPr>
          <p:cNvSpPr txBox="1">
            <a:spLocks/>
          </p:cNvSpPr>
          <p:nvPr/>
        </p:nvSpPr>
        <p:spPr>
          <a:xfrm>
            <a:off x="1791346" y="191146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क्या होगा अगर हमारे पास एक ऐसी दुनिया थी जिसमें ...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E9BE385-0E03-96F5-8CEA-5549FFE5158F}"/>
              </a:ext>
            </a:extLst>
          </p:cNvPr>
          <p:cNvSpPr txBox="1">
            <a:spLocks/>
          </p:cNvSpPr>
          <p:nvPr/>
        </p:nvSpPr>
        <p:spPr>
          <a:xfrm>
            <a:off x="1943746" y="1562746"/>
            <a:ext cx="7416800" cy="61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>
                <a:latin typeface="" pitchFamily="18"/>
              </a:rPr>
              <a:t>लोगों की सिर्फ दो उंगलियां थीं।</a:t>
            </a:r>
            <a:endParaRPr lang="en-US" dirty="0">
              <a:latin typeface="" pitchFamily="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6BBB3-58FE-AC02-110C-950E0EC3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819946" y="1804413"/>
            <a:ext cx="3484992" cy="27675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FFBF0-B93D-5A6E-F0D3-A7BFBF16FAE4}"/>
              </a:ext>
            </a:extLst>
          </p:cNvPr>
          <p:cNvSpPr txBox="1"/>
          <p:nvPr/>
        </p:nvSpPr>
        <p:spPr>
          <a:xfrm flipH="1">
            <a:off x="1943745" y="4236440"/>
            <a:ext cx="5371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i-IN" sz="3200" dirty="0">
                <a:latin typeface="Mangal" panose="02040503050203030202" pitchFamily="18" charset="0"/>
                <a:cs typeface="Mangal" panose="02040503050203030202" pitchFamily="18" charset="0"/>
              </a:rPr>
              <a:t>तब हम आधार 10 के बजाय आधार 2 का उपयोग करते।</a:t>
            </a:r>
            <a:endParaRPr lang="en-IN" sz="3200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7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E8F379-64C6-7CD6-2251-FA829851D8FD}"/>
              </a:ext>
            </a:extLst>
          </p:cNvPr>
          <p:cNvSpPr txBox="1">
            <a:spLocks/>
          </p:cNvSpPr>
          <p:nvPr/>
        </p:nvSpPr>
        <p:spPr>
          <a:xfrm>
            <a:off x="1636363" y="463388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बाइनरी नंबर सिस्टम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20D540-4EED-FF70-93EF-8769D6843D6D}"/>
              </a:ext>
            </a:extLst>
          </p:cNvPr>
          <p:cNvSpPr txBox="1">
            <a:spLocks/>
          </p:cNvSpPr>
          <p:nvPr/>
        </p:nvSpPr>
        <p:spPr>
          <a:xfrm>
            <a:off x="1331563" y="1857213"/>
            <a:ext cx="8051800" cy="949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3600" dirty="0">
                <a:latin typeface="Calibri" panose="020F0502020204030204" pitchFamily="34" charset="0"/>
              </a:rPr>
              <a:t>वे आधार 2 के साथ एक संख्या प्रणाली का उपयोग करेंगे।</a:t>
            </a:r>
            <a:endParaRPr lang="en-US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F74816-55E6-F1BB-168E-BE1E839D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37100"/>
              </p:ext>
            </p:extLst>
          </p:nvPr>
        </p:nvGraphicFramePr>
        <p:xfrm>
          <a:off x="2032000" y="358441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71417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3781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i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A1B1C"/>
                          </a:solidFill>
                          <a:effectLst/>
                          <a:latin typeface="Times New Roman" pitchFamily="18" charset="0"/>
                        </a:rPr>
                        <a:t>दशमलव में संख्या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i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A1B1C"/>
                          </a:solidFill>
                          <a:effectLst/>
                          <a:latin typeface="Times New Roman" pitchFamily="18" charset="0"/>
                        </a:rPr>
                        <a:t>बाइनरी में संख्या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6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111110100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5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5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612972-C0B7-66FD-3894-3A449B51238F}"/>
              </a:ext>
            </a:extLst>
          </p:cNvPr>
          <p:cNvSpPr txBox="1">
            <a:spLocks/>
          </p:cNvSpPr>
          <p:nvPr/>
        </p:nvSpPr>
        <p:spPr>
          <a:xfrm>
            <a:off x="830522" y="296780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एम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 और एल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5DB8D0-1D3F-83EA-ECC8-97E6773DC8D6}"/>
              </a:ext>
            </a:extLst>
          </p:cNvPr>
          <p:cNvSpPr txBox="1">
            <a:spLocks/>
          </p:cNvSpPr>
          <p:nvPr/>
        </p:nvSpPr>
        <p:spPr>
          <a:xfrm>
            <a:off x="1297976" y="1960417"/>
            <a:ext cx="7924800" cy="45926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/>
              <a:t>एम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</a:t>
            </a:r>
            <a:r>
              <a:rPr lang="en-US" dirty="0"/>
              <a:t> </a:t>
            </a:r>
            <a:r>
              <a:rPr lang="hi-IN" dirty="0">
                <a:latin typeface="" pitchFamily="18"/>
                <a:sym typeface="Wingdings"/>
              </a:rPr>
              <a:t>(सबसे महत्वपूर्ण बिट)</a:t>
            </a:r>
            <a:r>
              <a:rPr lang="en-US" dirty="0">
                <a:latin typeface="" pitchFamily="18"/>
                <a:sym typeface="Wingdings"/>
              </a:rPr>
              <a:t>  </a:t>
            </a:r>
            <a:r>
              <a:rPr lang="hi-IN" dirty="0">
                <a:latin typeface="" pitchFamily="18"/>
                <a:sym typeface="Wingdings"/>
              </a:rPr>
              <a:t>एक बाइनरी संख्या का सबसे बायां बिट। उदाहरण के लिए, 1110 का एम</a:t>
            </a:r>
            <a:r>
              <a:rPr lang="en-US" dirty="0">
                <a:latin typeface="" pitchFamily="18"/>
                <a:sym typeface="Wingdings"/>
              </a:rPr>
              <a:t>.</a:t>
            </a:r>
            <a:r>
              <a:rPr lang="hi-IN" dirty="0">
                <a:latin typeface="" pitchFamily="18"/>
                <a:sym typeface="Wingdings"/>
              </a:rPr>
              <a:t>एस</a:t>
            </a:r>
            <a:r>
              <a:rPr lang="en-US" dirty="0">
                <a:latin typeface="" pitchFamily="18"/>
                <a:sym typeface="Wingdings"/>
              </a:rPr>
              <a:t>.</a:t>
            </a:r>
            <a:r>
              <a:rPr lang="hi-IN" dirty="0">
                <a:latin typeface="" pitchFamily="18"/>
                <a:sym typeface="Wingdings"/>
              </a:rPr>
              <a:t>बी 1 है</a:t>
            </a:r>
            <a:endParaRPr lang="en-US" dirty="0">
              <a:latin typeface="" pitchFamily="18"/>
              <a:sym typeface="Wingdings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" pitchFamily="18"/>
              <a:sym typeface="Wingdings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/>
              <a:t>एल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</a:t>
            </a:r>
            <a:r>
              <a:rPr lang="en-US" dirty="0"/>
              <a:t> </a:t>
            </a:r>
            <a:r>
              <a:rPr lang="hi-IN" dirty="0">
                <a:latin typeface="" pitchFamily="18"/>
                <a:sym typeface="Wingdings"/>
              </a:rPr>
              <a:t>(न्यूनतम महत्वपूर्ण बिट)</a:t>
            </a:r>
            <a:r>
              <a:rPr lang="en-US" dirty="0">
                <a:latin typeface="" pitchFamily="18"/>
                <a:sym typeface="Wingdings"/>
              </a:rPr>
              <a:t> </a:t>
            </a:r>
            <a:r>
              <a:rPr lang="hi-IN" dirty="0">
                <a:latin typeface="" pitchFamily="18"/>
                <a:sym typeface="Wingdings"/>
              </a:rPr>
              <a:t> एक द्विआधारी संख्या का सबसे दाहिना बिट। जैसे,</a:t>
            </a:r>
            <a:r>
              <a:rPr lang="en-US" dirty="0">
                <a:latin typeface="" pitchFamily="18"/>
                <a:sym typeface="Wingdings"/>
              </a:rPr>
              <a:t> </a:t>
            </a:r>
            <a:r>
              <a:rPr lang="hi-IN" dirty="0">
                <a:latin typeface="" pitchFamily="18"/>
                <a:sym typeface="Wingdings"/>
              </a:rPr>
              <a:t>1110 का एल</a:t>
            </a:r>
            <a:r>
              <a:rPr lang="en-US" dirty="0">
                <a:latin typeface="" pitchFamily="18"/>
                <a:sym typeface="Wingdings"/>
              </a:rPr>
              <a:t>.</a:t>
            </a:r>
            <a:r>
              <a:rPr lang="hi-IN" dirty="0">
                <a:latin typeface="" pitchFamily="18"/>
                <a:sym typeface="Wingdings"/>
              </a:rPr>
              <a:t>एस</a:t>
            </a:r>
            <a:r>
              <a:rPr lang="en-US" dirty="0">
                <a:latin typeface="" pitchFamily="18"/>
                <a:sym typeface="Wingdings"/>
              </a:rPr>
              <a:t>.</a:t>
            </a:r>
            <a:r>
              <a:rPr lang="hi-IN" dirty="0">
                <a:latin typeface="" pitchFamily="18"/>
                <a:sym typeface="Wingdings"/>
              </a:rPr>
              <a:t>बी 0 है</a:t>
            </a:r>
            <a:endParaRPr lang="en-US" dirty="0">
              <a:latin typeface="" pitchFamily="18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3681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BE19E-DCD2-7119-9C42-90D82A461474}"/>
              </a:ext>
            </a:extLst>
          </p:cNvPr>
          <p:cNvSpPr txBox="1">
            <a:spLocks/>
          </p:cNvSpPr>
          <p:nvPr/>
        </p:nvSpPr>
        <p:spPr>
          <a:xfrm>
            <a:off x="830522" y="296780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एम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 और एल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</a:t>
            </a:r>
            <a:endParaRPr lang="fr-F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43F342-6508-42E4-6E9C-3F38320F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56576"/>
              </p:ext>
            </p:extLst>
          </p:nvPr>
        </p:nvGraphicFramePr>
        <p:xfrm>
          <a:off x="981867" y="2406551"/>
          <a:ext cx="1022826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422">
                  <a:extLst>
                    <a:ext uri="{9D8B030D-6E8A-4147-A177-3AD203B41FA5}">
                      <a16:colId xmlns:a16="http://schemas.microsoft.com/office/drawing/2014/main" val="3190446713"/>
                    </a:ext>
                  </a:extLst>
                </a:gridCol>
                <a:gridCol w="3409422">
                  <a:extLst>
                    <a:ext uri="{9D8B030D-6E8A-4147-A177-3AD203B41FA5}">
                      <a16:colId xmlns:a16="http://schemas.microsoft.com/office/drawing/2014/main" val="226400096"/>
                    </a:ext>
                  </a:extLst>
                </a:gridCol>
                <a:gridCol w="3409422">
                  <a:extLst>
                    <a:ext uri="{9D8B030D-6E8A-4147-A177-3AD203B41FA5}">
                      <a16:colId xmlns:a16="http://schemas.microsoft.com/office/drawing/2014/main" val="1063085006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23611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04074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r>
                        <a:rPr lang="en-US" dirty="0"/>
                        <a:t>1001001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75189"/>
                  </a:ext>
                </a:extLst>
              </a:tr>
              <a:tr h="573971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hi-IN" dirty="0"/>
                        <a:t>क्योंकि 0 प्रारंभ करना गिनती नहीं करता है</a:t>
                      </a:r>
                      <a:r>
                        <a:rPr lang="en-US" dirty="0"/>
                        <a:t>, 0010 = 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41258"/>
                  </a:ext>
                </a:extLst>
              </a:tr>
              <a:tr h="573971">
                <a:tc>
                  <a:txBody>
                    <a:bodyPr/>
                    <a:lstStyle/>
                    <a:p>
                      <a:r>
                        <a:rPr lang="en-US" dirty="0"/>
                        <a:t>0010 (</a:t>
                      </a:r>
                      <a:r>
                        <a:rPr lang="hi-IN" dirty="0"/>
                        <a:t>यदि यह दिया गया है कि संख्या 4 बिट की है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hi-IN" dirty="0"/>
                        <a:t>0010 के रूप में गिना जाता है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6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2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6CD17D-662E-23CA-FD0A-31EBC5BFE095}"/>
              </a:ext>
            </a:extLst>
          </p:cNvPr>
          <p:cNvSpPr txBox="1">
            <a:spLocks/>
          </p:cNvSpPr>
          <p:nvPr/>
        </p:nvSpPr>
        <p:spPr>
          <a:xfrm>
            <a:off x="1737101" y="586352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हेक्साडेसिमल और ऑक्टल नंबर</a:t>
            </a:r>
            <a:endParaRPr lang="fr-F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5C3C77-1EB3-ABFC-1250-DC417CB1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84933"/>
              </p:ext>
            </p:extLst>
          </p:nvPr>
        </p:nvGraphicFramePr>
        <p:xfrm>
          <a:off x="1681060" y="2777875"/>
          <a:ext cx="8829880" cy="2605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70">
                  <a:extLst>
                    <a:ext uri="{9D8B030D-6E8A-4147-A177-3AD203B41FA5}">
                      <a16:colId xmlns:a16="http://schemas.microsoft.com/office/drawing/2014/main" val="3158927258"/>
                    </a:ext>
                  </a:extLst>
                </a:gridCol>
                <a:gridCol w="2207470">
                  <a:extLst>
                    <a:ext uri="{9D8B030D-6E8A-4147-A177-3AD203B41FA5}">
                      <a16:colId xmlns:a16="http://schemas.microsoft.com/office/drawing/2014/main" val="434476731"/>
                    </a:ext>
                  </a:extLst>
                </a:gridCol>
                <a:gridCol w="2207470">
                  <a:extLst>
                    <a:ext uri="{9D8B030D-6E8A-4147-A177-3AD203B41FA5}">
                      <a16:colId xmlns:a16="http://schemas.microsoft.com/office/drawing/2014/main" val="4283134103"/>
                    </a:ext>
                  </a:extLst>
                </a:gridCol>
                <a:gridCol w="2207470">
                  <a:extLst>
                    <a:ext uri="{9D8B030D-6E8A-4147-A177-3AD203B41FA5}">
                      <a16:colId xmlns:a16="http://schemas.microsoft.com/office/drawing/2014/main" val="3892761392"/>
                    </a:ext>
                  </a:extLst>
                </a:gridCol>
              </a:tblGrid>
              <a:tr h="830137">
                <a:tc>
                  <a:txBody>
                    <a:bodyPr/>
                    <a:lstStyle/>
                    <a:p>
                      <a:r>
                        <a:rPr lang="en-US" sz="2800" dirty="0"/>
                        <a:t>Binary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Decimal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Octal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Hexa-Decimal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68394"/>
                  </a:ext>
                </a:extLst>
              </a:tr>
              <a:tr h="830137">
                <a:tc>
                  <a:txBody>
                    <a:bodyPr/>
                    <a:lstStyle/>
                    <a:p>
                      <a:r>
                        <a:rPr lang="en-US" dirty="0"/>
                        <a:t>Base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57222"/>
                  </a:ext>
                </a:extLst>
              </a:tr>
              <a:tr h="830137">
                <a:tc>
                  <a:txBody>
                    <a:bodyPr/>
                    <a:lstStyle/>
                    <a:p>
                      <a:r>
                        <a:rPr lang="en-US" dirty="0"/>
                        <a:t>(0, 1)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(0, 1, 2, 3, 4, 5, 6, 7, 8, 9)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(0, 1, 2, 3, 4, 5, 6, 7)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 1, 2, 3, 4, 5, 6, 7, 8, 9, A, B, C, D, E, 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8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56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522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Mangal</vt:lpstr>
      <vt:lpstr>StarSymbol</vt:lpstr>
      <vt:lpstr>Symbol</vt:lpstr>
      <vt:lpstr>Times New Roman</vt:lpstr>
      <vt:lpstr>Wingdings</vt:lpstr>
      <vt:lpstr>Office Theme</vt:lpstr>
      <vt:lpstr>Positive Integers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Jeph</dc:creator>
  <cp:lastModifiedBy>Atul Jeph</cp:lastModifiedBy>
  <cp:revision>4</cp:revision>
  <dcterms:created xsi:type="dcterms:W3CDTF">2022-11-02T10:00:35Z</dcterms:created>
  <dcterms:modified xsi:type="dcterms:W3CDTF">2022-11-02T18:15:44Z</dcterms:modified>
</cp:coreProperties>
</file>