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12F7-8B28-3CFB-0759-1AF0DCEAC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E3AA6-0696-2BF4-5869-D64C7E994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26E45-9ECD-351F-2648-2185C284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11F04-1AEE-CE57-68A3-86C4954B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E40F-4B07-9EA5-5EB3-44DBDF47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54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4548-8D33-244F-60ED-309FD799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17003-C036-6F6F-88A0-6D114D34E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0984C-AC8D-F7AE-87EB-4CAADD1F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5F62-5A3D-A9B1-75C5-7ACBDD6D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0A23A-EA49-3F50-3499-A3DBF0B4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4A61E-F975-2CD5-C87C-6580FCF55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6590A-F969-BA36-DEBF-C9D656AAB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A5D35-58D1-2DBB-4CAE-639010A8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071E2-2B6B-E71C-9D03-45D94407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8A82-E899-8DE5-0EA5-1246D2CB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98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7B49-F5C9-FB1C-D43D-222E2A77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DFC4-D099-CDBC-4843-6C81531F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0D777-BE87-3BD4-5B89-978E2831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3EA2E-DA21-2DAA-403B-74C693AA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E38DC-FF31-D118-D1F1-F3DB580D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B033-98CD-8591-4D38-E571A7D4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EF9A-A365-C04E-3258-03E5BF25C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AB445-C8DA-F316-6A31-B481244A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5B7DE-4594-C7D4-85B7-5EAB2D81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B127F-0877-88B5-4C3C-ABEEDDA6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36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874A-0C02-BAA0-8B36-835E5B56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44AD-E200-1C90-FD7B-764485C97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D5B8D-81D1-F581-FC1C-33F2207C1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A1C7B-BA4D-4379-183B-73549795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E3083-CB41-CC00-B04F-BCAC3390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F17DE-E8AC-3E63-A398-5147D712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78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3AEC-376A-EA95-289D-31DA6934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EE59D-8EEF-44FA-297E-4C589EAE6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D2CD1-410F-71F3-5680-F3D613E6A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FF837-C2C8-8FA7-CB0C-A96D15518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6E727-120D-0654-2586-8BD4DC6A4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0F5ED-5429-7D57-4A6D-C18DDCEF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A38E1-EC9D-4E48-A544-D3A3D3C0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9427B-E5AA-F0AC-5CC4-097FE92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0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E071-13F7-8991-C1E0-4DA8095C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6922E-9CB9-21B0-5909-383332F3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EE06-5ECB-0B95-72F8-07627F78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BA84D-DD5D-C45D-6AAF-9F6364CC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8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15576-3C18-5808-DA06-7502A3E9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F3E45-FFD7-5D9F-8ADC-12BC378E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3D61-CD08-9F2F-3D8F-5BEE582E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46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9903-6386-931F-2C04-3737ED38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46182-EEBF-860F-6908-BBA70012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AD21F-4765-1ABD-3DAB-08D8A61B7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4C205-EB4B-BB7B-D3E1-ABE20652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91388-66B1-2C48-DDFC-D27E86B6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66403-3BD9-4C2A-9BBC-3A959A1E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15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64A8-1A9E-633C-19E9-7237680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54575-7105-4ACF-448F-00E4E9D18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04D27-73ED-C9B6-E056-84230BBA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49882-872A-A99E-F427-7D64B2FA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1D4D2-66F2-43C7-0D44-9582E9E4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0A585-81D0-BE6A-A9E9-4E4D1C0D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95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5600C-CDC0-014B-9EA8-2F18C0F8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9F96B-F44D-B574-6DDE-DBAD5C3D6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BA171-3B27-8AE7-3ADD-5C594E074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30AF-CB61-C358-A536-62DFB1F11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3800-C456-D221-FFF9-F3F03D7C2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40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EFBA-D19C-76E5-FB74-364773177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i-IN" sz="5400" b="1" dirty="0"/>
              <a:t>कंप्यूटर संगठन और वास्तुकला</a:t>
            </a:r>
            <a:br>
              <a:rPr lang="en-IN" sz="5400" b="1" dirty="0"/>
            </a:br>
            <a:endParaRPr lang="en-IN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1BB21-8E6E-26E6-2A0F-827FAE15D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i-IN" dirty="0"/>
              <a:t>व्याख्यान</a:t>
            </a:r>
            <a:r>
              <a:rPr lang="en-IN" dirty="0"/>
              <a:t> </a:t>
            </a:r>
            <a:r>
              <a:rPr lang="en-IN" b="1" dirty="0"/>
              <a:t>2.1</a:t>
            </a:r>
            <a:r>
              <a:rPr lang="en-IN" dirty="0"/>
              <a:t>							         </a:t>
            </a:r>
            <a:r>
              <a:rPr lang="hi-IN" dirty="0" err="1"/>
              <a:t>प्रस्तोता</a:t>
            </a:r>
            <a:r>
              <a:rPr lang="hi-IN" dirty="0"/>
              <a:t>
प्राध्यापक</a:t>
            </a:r>
            <a:r>
              <a:rPr lang="en-IN" dirty="0"/>
              <a:t> </a:t>
            </a:r>
            <a:r>
              <a:rPr lang="hi-IN" b="1" dirty="0">
                <a:cs typeface="Arial" panose="020B0604020202020204" pitchFamily="34" charset="0"/>
              </a:rPr>
              <a:t>स्मृति रंजन सारंगी</a:t>
            </a:r>
            <a:r>
              <a:rPr lang="fi-FI" sz="2400" b="1" dirty="0">
                <a:cs typeface="Arial" panose="020B0604020202020204" pitchFamily="34" charset="0"/>
              </a:rPr>
              <a:t>			   </a:t>
            </a:r>
            <a:r>
              <a:rPr lang="hi-IN" dirty="0" err="1">
                <a:cs typeface="Arial" panose="020B0604020202020204" pitchFamily="34" charset="0"/>
              </a:rPr>
              <a:t>आर्यन</a:t>
            </a:r>
            <a:r>
              <a:rPr lang="hi-IN" dirty="0">
                <a:cs typeface="Arial" panose="020B0604020202020204" pitchFamily="34" charset="0"/>
              </a:rPr>
              <a:t> गौरव </a:t>
            </a:r>
            <a:r>
              <a:rPr lang="fi-FI" sz="2400" dirty="0">
                <a:cs typeface="Arial" panose="020B0604020202020204" pitchFamily="34" charset="0"/>
              </a:rPr>
              <a:t>2020CS10327</a:t>
            </a:r>
          </a:p>
          <a:p>
            <a:r>
              <a:rPr lang="fi-FI" dirty="0">
                <a:cs typeface="Arial" panose="020B0604020202020204" pitchFamily="34" charset="0"/>
              </a:rPr>
              <a:t>						       </a:t>
            </a:r>
            <a:r>
              <a:rPr lang="hi-IN" dirty="0">
                <a:cs typeface="Arial" panose="020B0604020202020204" pitchFamily="34" charset="0"/>
              </a:rPr>
              <a:t>अतुल </a:t>
            </a:r>
            <a:r>
              <a:rPr lang="hi-IN" dirty="0" err="1">
                <a:cs typeface="Arial" panose="020B0604020202020204" pitchFamily="34" charset="0"/>
              </a:rPr>
              <a:t>जेफ</a:t>
            </a:r>
            <a:r>
              <a:rPr lang="hi-IN" dirty="0">
                <a:cs typeface="Arial" panose="020B0604020202020204" pitchFamily="34" charset="0"/>
              </a:rPr>
              <a:t> </a:t>
            </a:r>
            <a:r>
              <a:rPr lang="fi-FI" dirty="0">
                <a:cs typeface="Arial" panose="020B0604020202020204" pitchFamily="34" charset="0"/>
              </a:rPr>
              <a:t>2020CS10329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0AE48-E065-EA24-8590-C79C51B7F021}"/>
              </a:ext>
            </a:extLst>
          </p:cNvPr>
          <p:cNvSpPr txBox="1"/>
          <p:nvPr/>
        </p:nvSpPr>
        <p:spPr>
          <a:xfrm>
            <a:off x="3213717" y="5504155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	      </a:t>
            </a:r>
            <a:r>
              <a:rPr lang="hi-IN" sz="3200" b="1" dirty="0" err="1"/>
              <a:t>बिट्स</a:t>
            </a:r>
            <a:r>
              <a:rPr lang="hi-IN" sz="3200" b="1" dirty="0"/>
              <a:t> की भाषा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14924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60BA-4004-9A6C-91A0-04C3F643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 err="1"/>
              <a:t>डी</a:t>
            </a:r>
            <a:r>
              <a:rPr lang="hi-IN" b="1" dirty="0"/>
              <a:t> </a:t>
            </a:r>
            <a:r>
              <a:rPr lang="hi-IN" b="1" dirty="0" err="1"/>
              <a:t>मॉर्गन</a:t>
            </a:r>
            <a:r>
              <a:rPr lang="hi-IN" b="1" dirty="0"/>
              <a:t> के नियम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D2597-894D-BB49-6B30-2EE02828B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N" b="0" i="0" smtClean="0">
                        <a:latin typeface="Cambria Math" panose="02040503050406030204" pitchFamily="18" charset="0"/>
                      </a:rPr>
                      <m:t>.</m:t>
                    </m:r>
                    <m:bar>
                      <m:barPr>
                        <m:pos m:val="to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D2597-894D-BB49-6B30-2EE02828B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0445BAD-A712-C628-DE33-F1B9F9BBD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242446"/>
                  </p:ext>
                </p:extLst>
              </p:nvPr>
            </p:nvGraphicFramePr>
            <p:xfrm>
              <a:off x="5911790" y="1825625"/>
              <a:ext cx="5442010" cy="20594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7430">
                      <a:extLst>
                        <a:ext uri="{9D8B030D-6E8A-4147-A177-3AD203B41FA5}">
                          <a16:colId xmlns:a16="http://schemas.microsoft.com/office/drawing/2014/main" val="1599114656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318892227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4220095394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2111808257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2577153541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2530104183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12803718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A+B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bar>
                            </m:oMath>
                          </a14:m>
                          <a:r>
                            <a:rPr lang="en-IN" dirty="0"/>
                            <a:t>.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I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IN" b="1" i="1" dirty="0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ba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3623284"/>
                      </a:ext>
                    </a:extLst>
                  </a:tr>
                  <a:tr h="41560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8917909"/>
                      </a:ext>
                    </a:extLst>
                  </a:tr>
                  <a:tr h="41560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8599076"/>
                      </a:ext>
                    </a:extLst>
                  </a:tr>
                  <a:tr h="41560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688568"/>
                      </a:ext>
                    </a:extLst>
                  </a:tr>
                  <a:tr h="41560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7477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0445BAD-A712-C628-DE33-F1B9F9BBD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242446"/>
                  </p:ext>
                </p:extLst>
              </p:nvPr>
            </p:nvGraphicFramePr>
            <p:xfrm>
              <a:off x="5911790" y="1825625"/>
              <a:ext cx="5442010" cy="20594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7430">
                      <a:extLst>
                        <a:ext uri="{9D8B030D-6E8A-4147-A177-3AD203B41FA5}">
                          <a16:colId xmlns:a16="http://schemas.microsoft.com/office/drawing/2014/main" val="1599114656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318892227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4220095394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2111808257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2577153541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2530104183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128037187"/>
                        </a:ext>
                      </a:extLst>
                    </a:gridCol>
                  </a:tblGrid>
                  <a:tr h="397066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A+B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7692" r="-302344" b="-43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7692" r="-202344" b="-43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937" t="-7692" r="-103937" b="-43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9219" t="-7692" r="-3125" b="-43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623284"/>
                      </a:ext>
                    </a:extLst>
                  </a:tr>
                  <a:tr h="41560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8917909"/>
                      </a:ext>
                    </a:extLst>
                  </a:tr>
                  <a:tr h="41560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8599076"/>
                      </a:ext>
                    </a:extLst>
                  </a:tr>
                  <a:tr h="41560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688568"/>
                      </a:ext>
                    </a:extLst>
                  </a:tr>
                  <a:tr h="41560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7477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58EE4B3-8DBF-AD64-BF98-7D6A8E9192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5950639"/>
                  </p:ext>
                </p:extLst>
              </p:nvPr>
            </p:nvGraphicFramePr>
            <p:xfrm>
              <a:off x="5911789" y="4116641"/>
              <a:ext cx="5442010" cy="20594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7430">
                      <a:extLst>
                        <a:ext uri="{9D8B030D-6E8A-4147-A177-3AD203B41FA5}">
                          <a16:colId xmlns:a16="http://schemas.microsoft.com/office/drawing/2014/main" val="2497578189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1153328785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1613375694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1135469505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2015450566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3818494564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870394747"/>
                        </a:ext>
                      </a:extLst>
                    </a:gridCol>
                  </a:tblGrid>
                  <a:tr h="4118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A.B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bar>
                            </m:oMath>
                          </a14:m>
                          <a:r>
                            <a:rPr lang="en-IN" dirty="0"/>
                            <a:t>+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I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IN" b="1" i="1" dirty="0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ba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105400"/>
                      </a:ext>
                    </a:extLst>
                  </a:tr>
                  <a:tr h="4118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119372"/>
                      </a:ext>
                    </a:extLst>
                  </a:tr>
                  <a:tr h="4118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956178"/>
                      </a:ext>
                    </a:extLst>
                  </a:tr>
                  <a:tr h="4118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7452160"/>
                      </a:ext>
                    </a:extLst>
                  </a:tr>
                  <a:tr h="4118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40503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58EE4B3-8DBF-AD64-BF98-7D6A8E9192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5950639"/>
                  </p:ext>
                </p:extLst>
              </p:nvPr>
            </p:nvGraphicFramePr>
            <p:xfrm>
              <a:off x="5911789" y="4116641"/>
              <a:ext cx="5442010" cy="20594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7430">
                      <a:extLst>
                        <a:ext uri="{9D8B030D-6E8A-4147-A177-3AD203B41FA5}">
                          <a16:colId xmlns:a16="http://schemas.microsoft.com/office/drawing/2014/main" val="2497578189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1153328785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1613375694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1135469505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2015450566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3818494564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870394747"/>
                        </a:ext>
                      </a:extLst>
                    </a:gridCol>
                  </a:tblGrid>
                  <a:tr h="4118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A.B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7353" r="-302344" b="-4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7353" r="-202344" b="-4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3937" t="-7353" r="-103937" b="-4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9219" t="-7353" r="-3125" b="-410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105400"/>
                      </a:ext>
                    </a:extLst>
                  </a:tr>
                  <a:tr h="4118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119372"/>
                      </a:ext>
                    </a:extLst>
                  </a:tr>
                  <a:tr h="4118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956178"/>
                      </a:ext>
                    </a:extLst>
                  </a:tr>
                  <a:tr h="4118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7452160"/>
                      </a:ext>
                    </a:extLst>
                  </a:tr>
                  <a:tr h="4118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40503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7011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4668-9EE3-5CEC-D1AA-5E5BBCF5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/>
              <a:t>सर्वसम्मति </a:t>
            </a:r>
            <a:r>
              <a:rPr lang="hi-IN" b="1" dirty="0" err="1"/>
              <a:t>प्रमेय</a:t>
            </a:r>
            <a:r>
              <a:rPr lang="en-IN" b="1" dirty="0"/>
              <a:t> (Consensus Theorem)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3EE55F-32E1-095B-8469-D8FD0D0EB4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X.Y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 + Y.Z = X.Y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IN" dirty="0"/>
              </a:p>
              <a:p>
                <a:r>
                  <a:rPr lang="hi-IN" dirty="0"/>
                  <a:t>प्रमाण</a:t>
                </a:r>
                <a:r>
                  <a:rPr lang="en-IN" dirty="0"/>
                  <a:t>:</a:t>
                </a:r>
              </a:p>
              <a:p>
                <a:pPr lvl="1"/>
                <a:r>
                  <a:rPr lang="en-IN" dirty="0"/>
                  <a:t>X.Y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 + Y.Z.1 = X.Y +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 + Y.Z.(X+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)</a:t>
                </a:r>
              </a:p>
              <a:p>
                <a:pPr lvl="1"/>
                <a:r>
                  <a:rPr lang="en-IN" dirty="0"/>
                  <a:t>X.Y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 + Y.Z.(X+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) = X.Y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 + Y.Z.X + Y.Z.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X.Y +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 + Y.Z.X + Y.Z.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 = X.Y.(1+Z)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.Z.(1+Y)</a:t>
                </a:r>
              </a:p>
              <a:p>
                <a:pPr lvl="1"/>
                <a:r>
                  <a:rPr lang="en-IN" dirty="0"/>
                  <a:t>X.Y.(1+Z)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.Z.(1+Y) = X.Y.1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.Z.1</a:t>
                </a:r>
              </a:p>
              <a:p>
                <a:pPr lvl="1"/>
                <a:r>
                  <a:rPr lang="en-IN" dirty="0"/>
                  <a:t>X.Y.1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.Z.1 = X.Y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 </a:t>
                </a:r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3EE55F-32E1-095B-8469-D8FD0D0EB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76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1655-9154-0824-025E-3CA1CB5F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/>
              <a:t>यह प्रस्तुति किस बारे में है?
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4DC4-5586-D31C-596E-76057B5D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4321"/>
          </a:xfrm>
        </p:spPr>
        <p:txBody>
          <a:bodyPr>
            <a:normAutofit/>
          </a:bodyPr>
          <a:lstStyle/>
          <a:p>
            <a:r>
              <a:rPr lang="hi-IN" dirty="0" err="1"/>
              <a:t>बूलियन</a:t>
            </a:r>
            <a:r>
              <a:rPr lang="hi-IN" dirty="0"/>
              <a:t> </a:t>
            </a:r>
            <a:r>
              <a:rPr lang="hi-IN" dirty="0" err="1"/>
              <a:t>बीजगणित</a:t>
            </a:r>
            <a:r>
              <a:rPr lang="en-IN" dirty="0"/>
              <a:t> (</a:t>
            </a:r>
            <a:r>
              <a:rPr lang="en-IN" dirty="0">
                <a:solidFill>
                  <a:srgbClr val="C00000"/>
                </a:solidFill>
              </a:rPr>
              <a:t>Boolean Algebra</a:t>
            </a:r>
            <a:r>
              <a:rPr lang="en-IN" dirty="0"/>
              <a:t>)			</a:t>
            </a:r>
          </a:p>
          <a:p>
            <a:pPr lvl="1"/>
            <a:r>
              <a:rPr lang="en-IN" dirty="0"/>
              <a:t> </a:t>
            </a:r>
            <a:r>
              <a:rPr lang="hi-IN" dirty="0"/>
              <a:t>तार्किक संचालन</a:t>
            </a:r>
            <a:r>
              <a:rPr lang="en-IN" sz="2400" dirty="0"/>
              <a:t> (</a:t>
            </a:r>
            <a:r>
              <a:rPr lang="en-IN" sz="2400" dirty="0">
                <a:solidFill>
                  <a:srgbClr val="C00000"/>
                </a:solidFill>
              </a:rPr>
              <a:t>Logical operations</a:t>
            </a:r>
            <a:r>
              <a:rPr lang="en-IN" sz="2400" dirty="0"/>
              <a:t>)</a:t>
            </a:r>
          </a:p>
          <a:p>
            <a:pPr lvl="1"/>
            <a:r>
              <a:rPr lang="en-IN" dirty="0"/>
              <a:t> </a:t>
            </a:r>
            <a:r>
              <a:rPr lang="hi-IN" sz="2400" dirty="0" err="1"/>
              <a:t>डी</a:t>
            </a:r>
            <a:r>
              <a:rPr lang="hi-IN" sz="2400" dirty="0"/>
              <a:t> </a:t>
            </a:r>
            <a:r>
              <a:rPr lang="hi-IN" sz="2400" dirty="0" err="1"/>
              <a:t>मॉर्गन</a:t>
            </a:r>
            <a:r>
              <a:rPr lang="hi-IN" sz="2400" dirty="0"/>
              <a:t> के नियम</a:t>
            </a:r>
            <a:endParaRPr lang="en-IN" sz="2400" dirty="0"/>
          </a:p>
          <a:p>
            <a:pPr lvl="1"/>
            <a:r>
              <a:rPr lang="en-IN" dirty="0"/>
              <a:t> </a:t>
            </a:r>
            <a:r>
              <a:rPr lang="hi-IN" dirty="0"/>
              <a:t>सर्वसम्मति </a:t>
            </a:r>
            <a:r>
              <a:rPr lang="hi-IN" dirty="0" err="1"/>
              <a:t>प्रमेय</a:t>
            </a:r>
            <a:r>
              <a:rPr lang="en-IN" dirty="0"/>
              <a:t> (</a:t>
            </a:r>
            <a:r>
              <a:rPr lang="en-IN" dirty="0">
                <a:solidFill>
                  <a:srgbClr val="C00000"/>
                </a:solidFill>
              </a:rPr>
              <a:t>Consensus theorem</a:t>
            </a:r>
            <a:r>
              <a:rPr lang="en-IN" dirty="0"/>
              <a:t>)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517C0-15DB-9A04-4AD0-95ECE932D774}"/>
              </a:ext>
            </a:extLst>
          </p:cNvPr>
          <p:cNvSpPr txBox="1"/>
          <p:nvPr/>
        </p:nvSpPr>
        <p:spPr>
          <a:xfrm>
            <a:off x="838200" y="3429000"/>
            <a:ext cx="10515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i-IN" sz="2800" dirty="0"/>
              <a:t>धनात्मक </a:t>
            </a:r>
            <a:r>
              <a:rPr lang="hi-IN" sz="2800" dirty="0" err="1"/>
              <a:t>पूर्णांक</a:t>
            </a:r>
            <a:r>
              <a:rPr lang="en-IN" sz="2800" dirty="0"/>
              <a:t> (</a:t>
            </a:r>
            <a:r>
              <a:rPr lang="en-IN" sz="2800" dirty="0">
                <a:solidFill>
                  <a:srgbClr val="C00000"/>
                </a:solidFill>
              </a:rPr>
              <a:t>Positive integers</a:t>
            </a:r>
            <a:r>
              <a:rPr lang="en-IN" sz="28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i-IN" sz="2400" dirty="0"/>
              <a:t>प्राचीन </a:t>
            </a:r>
            <a:r>
              <a:rPr lang="hi-IN" sz="2400" dirty="0" err="1"/>
              <a:t>रोमन</a:t>
            </a:r>
            <a:r>
              <a:rPr lang="hi-IN" sz="2400" dirty="0"/>
              <a:t> और भारतीय संख्या प्रणाली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i-IN" sz="2400" dirty="0"/>
              <a:t>विभिन्न आधारों में संख्या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i-IN" sz="2400" dirty="0" err="1"/>
              <a:t>बाइनरी</a:t>
            </a:r>
            <a:r>
              <a:rPr lang="hi-IN" sz="2400" dirty="0"/>
              <a:t> संख्या प्रणाली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i-IN" sz="2400" dirty="0" err="1"/>
              <a:t>हेक्साडेसिमल</a:t>
            </a:r>
            <a:r>
              <a:rPr lang="hi-IN" sz="2400" dirty="0"/>
              <a:t> और </a:t>
            </a:r>
            <a:r>
              <a:rPr lang="hi-IN" sz="2400" dirty="0" err="1"/>
              <a:t>ऑक्टल</a:t>
            </a:r>
            <a:r>
              <a:rPr lang="hi-IN" sz="2400" dirty="0"/>
              <a:t> नंबर </a:t>
            </a:r>
            <a:r>
              <a:rPr lang="hi-IN" sz="2400" dirty="0" err="1"/>
              <a:t>सिस्टम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08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1B2A-F6C2-B73B-7B89-6BFE9956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/>
              <a:t>कंप्यूटर कौन सी भाषा समझता है?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0E984-6D1A-CB1A-851F-28F92D81A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i-IN" dirty="0"/>
              <a:t>एक कंप्यूटर </a:t>
            </a:r>
            <a:r>
              <a:rPr lang="hi-IN" dirty="0">
                <a:solidFill>
                  <a:srgbClr val="C00000"/>
                </a:solidFill>
              </a:rPr>
              <a:t>प्राकृतिक मानव </a:t>
            </a:r>
            <a:r>
              <a:rPr lang="hi-IN" dirty="0"/>
              <a:t>भाषाओं या </a:t>
            </a:r>
            <a:r>
              <a:rPr lang="hi-IN" dirty="0" err="1">
                <a:solidFill>
                  <a:srgbClr val="C00000"/>
                </a:solidFill>
              </a:rPr>
              <a:t>प्रोग्रामिंग</a:t>
            </a:r>
            <a:r>
              <a:rPr lang="hi-IN" dirty="0"/>
              <a:t> भाषाओं को नहीं समझता है।</a:t>
            </a:r>
            <a:endParaRPr lang="en-IN" dirty="0"/>
          </a:p>
          <a:p>
            <a:r>
              <a:rPr lang="hi-IN" dirty="0"/>
              <a:t>वे केवल </a:t>
            </a:r>
            <a:r>
              <a:rPr lang="hi-IN" dirty="0" err="1">
                <a:solidFill>
                  <a:srgbClr val="C00000"/>
                </a:solidFill>
              </a:rPr>
              <a:t>बिट्स</a:t>
            </a:r>
            <a:r>
              <a:rPr lang="hi-IN" dirty="0"/>
              <a:t> की भाषा समझते हैं।</a:t>
            </a:r>
            <a:endParaRPr lang="en-IN" dirty="0"/>
          </a:p>
          <a:p>
            <a:r>
              <a:rPr lang="hi-IN" dirty="0"/>
              <a:t>एक </a:t>
            </a:r>
            <a:r>
              <a:rPr lang="hi-IN" dirty="0" err="1">
                <a:solidFill>
                  <a:srgbClr val="C00000"/>
                </a:solidFill>
              </a:rPr>
              <a:t>कंपाइलर</a:t>
            </a:r>
            <a:r>
              <a:rPr lang="hi-IN" dirty="0"/>
              <a:t> मानव पठनीय भाषा को कंप्यूटर समझने योग्य भाषा में परिवर्तित करता है।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069CA-C99F-22AF-EF6D-3365F280CBC8}"/>
              </a:ext>
            </a:extLst>
          </p:cNvPr>
          <p:cNvSpPr/>
          <p:nvPr/>
        </p:nvSpPr>
        <p:spPr>
          <a:xfrm>
            <a:off x="2956633" y="4003040"/>
            <a:ext cx="1393795" cy="65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err="1"/>
              <a:t>बिट्स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835D2D-ADAA-1F70-338A-0F5588E6B54C}"/>
              </a:ext>
            </a:extLst>
          </p:cNvPr>
          <p:cNvSpPr/>
          <p:nvPr/>
        </p:nvSpPr>
        <p:spPr>
          <a:xfrm>
            <a:off x="5753466" y="4003040"/>
            <a:ext cx="1393795" cy="65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/>
              <a:t>कोई एक</a:t>
            </a:r>
            <a:r>
              <a:rPr lang="en-IN" dirty="0"/>
              <a:t>:0/1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DF70AB-AB8F-A8C3-292C-1BB0F5E304CE}"/>
              </a:ext>
            </a:extLst>
          </p:cNvPr>
          <p:cNvSpPr/>
          <p:nvPr/>
        </p:nvSpPr>
        <p:spPr>
          <a:xfrm>
            <a:off x="2956633" y="4717683"/>
            <a:ext cx="1393795" cy="46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err="1"/>
              <a:t>बाइट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CD2DDC-E263-7586-AA60-D71BA1FB9531}"/>
              </a:ext>
            </a:extLst>
          </p:cNvPr>
          <p:cNvSpPr/>
          <p:nvPr/>
        </p:nvSpPr>
        <p:spPr>
          <a:xfrm>
            <a:off x="5753467" y="4717682"/>
            <a:ext cx="1393795" cy="46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 </a:t>
            </a:r>
            <a:r>
              <a:rPr lang="hi-IN" dirty="0" err="1"/>
              <a:t>बिट्स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D6A590-DA30-34CE-1625-414B79BF884B}"/>
              </a:ext>
            </a:extLst>
          </p:cNvPr>
          <p:cNvSpPr/>
          <p:nvPr/>
        </p:nvSpPr>
        <p:spPr>
          <a:xfrm>
            <a:off x="2956633" y="5238682"/>
            <a:ext cx="1393795" cy="46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/>
              <a:t>शब्द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AE80E1-86A4-9035-5E0F-A41BF75133DC}"/>
              </a:ext>
            </a:extLst>
          </p:cNvPr>
          <p:cNvSpPr/>
          <p:nvPr/>
        </p:nvSpPr>
        <p:spPr>
          <a:xfrm>
            <a:off x="5753466" y="5238682"/>
            <a:ext cx="1393795" cy="46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 </a:t>
            </a:r>
            <a:r>
              <a:rPr lang="hi-IN" dirty="0" err="1"/>
              <a:t>बाइट्स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80A20E-A7E8-B339-B159-ABC1F39128FC}"/>
              </a:ext>
            </a:extLst>
          </p:cNvPr>
          <p:cNvSpPr/>
          <p:nvPr/>
        </p:nvSpPr>
        <p:spPr>
          <a:xfrm>
            <a:off x="2965232" y="5742346"/>
            <a:ext cx="1393795" cy="46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err="1"/>
              <a:t>किलोबाइट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4D4636-8954-704E-92B3-CBD398A3B8E1}"/>
              </a:ext>
            </a:extLst>
          </p:cNvPr>
          <p:cNvSpPr/>
          <p:nvPr/>
        </p:nvSpPr>
        <p:spPr>
          <a:xfrm>
            <a:off x="2965232" y="6263345"/>
            <a:ext cx="1393795" cy="46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err="1"/>
              <a:t>मेगाबाइट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AEA5F4-D0D2-AA33-C22A-21A91A18E7A4}"/>
              </a:ext>
            </a:extLst>
          </p:cNvPr>
          <p:cNvSpPr/>
          <p:nvPr/>
        </p:nvSpPr>
        <p:spPr>
          <a:xfrm>
            <a:off x="5765721" y="5741490"/>
            <a:ext cx="1393795" cy="46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1024 </a:t>
            </a:r>
            <a:r>
              <a:rPr lang="hi-IN" dirty="0" err="1"/>
              <a:t>बाइट्स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09436A-DA23-97E5-CE51-A144376B9B7B}"/>
              </a:ext>
            </a:extLst>
          </p:cNvPr>
          <p:cNvSpPr/>
          <p:nvPr/>
        </p:nvSpPr>
        <p:spPr>
          <a:xfrm>
            <a:off x="5765721" y="6263345"/>
            <a:ext cx="1393795" cy="46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~10^6 </a:t>
            </a:r>
            <a:r>
              <a:rPr lang="hi-IN" dirty="0" err="1"/>
              <a:t>बाइट्स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61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4771-8C88-9604-A6A4-77F38D67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/>
              <a:t>तार्किक संचालन-</a:t>
            </a:r>
            <a:r>
              <a:rPr lang="en-IN" b="1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29518-09BC-794C-EAB4-059599B9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181"/>
            <a:ext cx="10515600" cy="4351338"/>
          </a:xfrm>
        </p:spPr>
        <p:txBody>
          <a:bodyPr/>
          <a:lstStyle/>
          <a:p>
            <a:r>
              <a:rPr lang="hi-IN" dirty="0" err="1"/>
              <a:t>बिट्स</a:t>
            </a:r>
            <a:r>
              <a:rPr lang="hi-IN" dirty="0"/>
              <a:t>: </a:t>
            </a:r>
            <a:r>
              <a:rPr lang="hi-IN" dirty="0" err="1"/>
              <a:t>बूलियन</a:t>
            </a:r>
            <a:r>
              <a:rPr lang="hi-IN" dirty="0"/>
              <a:t> चर</a:t>
            </a:r>
            <a:endParaRPr lang="en-IN" dirty="0"/>
          </a:p>
          <a:p>
            <a:r>
              <a:rPr lang="hi-IN" dirty="0"/>
              <a:t>सत्य तालिका</a:t>
            </a:r>
            <a:r>
              <a:rPr lang="en-IN" dirty="0"/>
              <a:t> (</a:t>
            </a:r>
            <a:r>
              <a:rPr lang="en-IN" dirty="0">
                <a:solidFill>
                  <a:srgbClr val="C00000"/>
                </a:solidFill>
              </a:rPr>
              <a:t>Truth table</a:t>
            </a:r>
            <a:r>
              <a:rPr lang="en-IN" dirty="0"/>
              <a:t>): </a:t>
            </a:r>
            <a:r>
              <a:rPr lang="hi-IN" dirty="0"/>
              <a:t>एक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/>
              <a:t>तालिका जिसमें</a:t>
            </a:r>
            <a:r>
              <a:rPr lang="en-IN" dirty="0"/>
              <a:t> </a:t>
            </a:r>
            <a:r>
              <a:rPr lang="hi-IN" dirty="0" err="1"/>
              <a:t>फ़ंक्शन</a:t>
            </a:r>
            <a:r>
              <a:rPr lang="hi-IN" dirty="0"/>
              <a:t> के </a:t>
            </a:r>
            <a:r>
              <a:rPr lang="hi-IN" dirty="0" err="1"/>
              <a:t>आउटपुट</a:t>
            </a:r>
            <a:r>
              <a:rPr lang="hi-IN" dirty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/>
              <a:t>मान, </a:t>
            </a:r>
            <a:r>
              <a:rPr lang="hi-IN" dirty="0" err="1"/>
              <a:t>इनपुट</a:t>
            </a:r>
            <a:r>
              <a:rPr lang="en-IN" dirty="0"/>
              <a:t> </a:t>
            </a:r>
            <a:r>
              <a:rPr lang="hi-IN" dirty="0"/>
              <a:t>चर के प्रत्येक संभावित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/>
              <a:t>संयोजनों</a:t>
            </a:r>
            <a:r>
              <a:rPr lang="en-IN" dirty="0"/>
              <a:t> </a:t>
            </a:r>
            <a:r>
              <a:rPr lang="hi-IN" dirty="0"/>
              <a:t>के लिए</a:t>
            </a:r>
            <a:r>
              <a:rPr lang="en-IN" dirty="0"/>
              <a:t> </a:t>
            </a:r>
            <a:r>
              <a:rPr lang="hi-IN" dirty="0"/>
              <a:t>हो।</a:t>
            </a:r>
            <a:endParaRPr lang="en-IN" dirty="0"/>
          </a:p>
          <a:p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+</a:t>
            </a:r>
            <a:r>
              <a:rPr lang="en-IN" dirty="0"/>
              <a:t> B : A </a:t>
            </a:r>
            <a:r>
              <a:rPr lang="hi-IN" dirty="0"/>
              <a:t>नहीं तो</a:t>
            </a:r>
            <a:r>
              <a:rPr lang="en-IN" dirty="0"/>
              <a:t> B (</a:t>
            </a:r>
            <a:r>
              <a:rPr lang="en-IN" dirty="0">
                <a:solidFill>
                  <a:srgbClr val="C00000"/>
                </a:solidFill>
              </a:rPr>
              <a:t>OR</a:t>
            </a:r>
            <a:r>
              <a:rPr lang="en-IN" dirty="0"/>
              <a:t>)</a:t>
            </a:r>
          </a:p>
          <a:p>
            <a:r>
              <a:rPr lang="en-IN" dirty="0"/>
              <a:t>A</a:t>
            </a:r>
            <a:r>
              <a:rPr lang="en-IN" dirty="0">
                <a:solidFill>
                  <a:srgbClr val="C00000"/>
                </a:solidFill>
              </a:rPr>
              <a:t>.</a:t>
            </a:r>
            <a:r>
              <a:rPr lang="en-IN" dirty="0"/>
              <a:t>B : A </a:t>
            </a:r>
            <a:r>
              <a:rPr lang="hi-IN" dirty="0"/>
              <a:t>और</a:t>
            </a:r>
            <a:r>
              <a:rPr lang="en-IN" dirty="0"/>
              <a:t> B  (</a:t>
            </a:r>
            <a:r>
              <a:rPr lang="en-IN" dirty="0">
                <a:solidFill>
                  <a:srgbClr val="C00000"/>
                </a:solidFill>
              </a:rPr>
              <a:t>AND</a:t>
            </a:r>
            <a:r>
              <a:rPr lang="en-IN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665172-D5AA-79F2-CDA7-978999E10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29506"/>
              </p:ext>
            </p:extLst>
          </p:nvPr>
        </p:nvGraphicFramePr>
        <p:xfrm>
          <a:off x="6676008" y="1825625"/>
          <a:ext cx="39061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58">
                  <a:extLst>
                    <a:ext uri="{9D8B030D-6E8A-4147-A177-3AD203B41FA5}">
                      <a16:colId xmlns:a16="http://schemas.microsoft.com/office/drawing/2014/main" val="331497836"/>
                    </a:ext>
                  </a:extLst>
                </a:gridCol>
                <a:gridCol w="1266234">
                  <a:extLst>
                    <a:ext uri="{9D8B030D-6E8A-4147-A177-3AD203B41FA5}">
                      <a16:colId xmlns:a16="http://schemas.microsoft.com/office/drawing/2014/main" val="3502342151"/>
                    </a:ext>
                  </a:extLst>
                </a:gridCol>
                <a:gridCol w="1337883">
                  <a:extLst>
                    <a:ext uri="{9D8B030D-6E8A-4147-A177-3AD203B41FA5}">
                      <a16:colId xmlns:a16="http://schemas.microsoft.com/office/drawing/2014/main" val="3632745882"/>
                    </a:ext>
                  </a:extLst>
                </a:gridCol>
              </a:tblGrid>
              <a:tr h="345089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72874"/>
                  </a:ext>
                </a:extLst>
              </a:tr>
              <a:tr h="34508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41841"/>
                  </a:ext>
                </a:extLst>
              </a:tr>
              <a:tr h="34508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51581"/>
                  </a:ext>
                </a:extLst>
              </a:tr>
              <a:tr h="34508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07150"/>
                  </a:ext>
                </a:extLst>
              </a:tr>
              <a:tr h="34508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50832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0C03A0-010D-C8AD-03CA-1B68ADDF8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84975"/>
              </p:ext>
            </p:extLst>
          </p:nvPr>
        </p:nvGraphicFramePr>
        <p:xfrm>
          <a:off x="6676008" y="3941686"/>
          <a:ext cx="390617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59">
                  <a:extLst>
                    <a:ext uri="{9D8B030D-6E8A-4147-A177-3AD203B41FA5}">
                      <a16:colId xmlns:a16="http://schemas.microsoft.com/office/drawing/2014/main" val="1677468672"/>
                    </a:ext>
                  </a:extLst>
                </a:gridCol>
                <a:gridCol w="1302059">
                  <a:extLst>
                    <a:ext uri="{9D8B030D-6E8A-4147-A177-3AD203B41FA5}">
                      <a16:colId xmlns:a16="http://schemas.microsoft.com/office/drawing/2014/main" val="3086130830"/>
                    </a:ext>
                  </a:extLst>
                </a:gridCol>
                <a:gridCol w="1302059">
                  <a:extLst>
                    <a:ext uri="{9D8B030D-6E8A-4147-A177-3AD203B41FA5}">
                      <a16:colId xmlns:a16="http://schemas.microsoft.com/office/drawing/2014/main" val="3789351347"/>
                    </a:ext>
                  </a:extLst>
                </a:gridCol>
              </a:tblGrid>
              <a:tr h="316045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539516"/>
                  </a:ext>
                </a:extLst>
              </a:tr>
              <a:tr h="31604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74889"/>
                  </a:ext>
                </a:extLst>
              </a:tr>
              <a:tr h="31604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194402"/>
                  </a:ext>
                </a:extLst>
              </a:tr>
              <a:tr h="31604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88673"/>
                  </a:ext>
                </a:extLst>
              </a:tr>
              <a:tr h="31604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1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1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325C-DBEE-B6E3-D50A-F22A334A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/>
              <a:t>तार्किक संचालन-</a:t>
            </a:r>
            <a:r>
              <a:rPr lang="en-IN" b="1" dirty="0"/>
              <a:t>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B69E5-CBF5-ABD7-D1BC-A2AC37591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NAND</a:t>
            </a:r>
            <a:r>
              <a:rPr lang="en-IN" dirty="0"/>
              <a:t> </a:t>
            </a:r>
            <a:r>
              <a:rPr lang="hi-IN" dirty="0"/>
              <a:t>और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NOR</a:t>
            </a:r>
            <a:r>
              <a:rPr lang="en-IN" dirty="0"/>
              <a:t> </a:t>
            </a:r>
            <a:r>
              <a:rPr lang="hi-IN" dirty="0"/>
              <a:t>संचालन</a:t>
            </a:r>
            <a:endParaRPr lang="en-IN" dirty="0"/>
          </a:p>
          <a:p>
            <a:r>
              <a:rPr lang="hi-IN" dirty="0" err="1">
                <a:solidFill>
                  <a:srgbClr val="C00000"/>
                </a:solidFill>
              </a:rPr>
              <a:t>बूलियन</a:t>
            </a:r>
            <a:r>
              <a:rPr lang="hi-IN" dirty="0">
                <a:solidFill>
                  <a:srgbClr val="C00000"/>
                </a:solidFill>
              </a:rPr>
              <a:t> </a:t>
            </a:r>
            <a:r>
              <a:rPr lang="hi-IN" dirty="0" err="1">
                <a:solidFill>
                  <a:srgbClr val="C00000"/>
                </a:solidFill>
              </a:rPr>
              <a:t>फ़ंक्शन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: </a:t>
            </a:r>
            <a:r>
              <a:rPr lang="hi-IN" dirty="0"/>
              <a:t>एक </a:t>
            </a:r>
            <a:r>
              <a:rPr lang="hi-IN" dirty="0" err="1"/>
              <a:t>फ़ंक्शन</a:t>
            </a:r>
            <a:r>
              <a:rPr lang="hi-IN" dirty="0"/>
              <a:t> जो </a:t>
            </a:r>
            <a:r>
              <a:rPr lang="en-IN" b="1" dirty="0"/>
              <a:t>n</a:t>
            </a:r>
            <a:r>
              <a:rPr lang="hi-IN" dirty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b="1" dirty="0"/>
              <a:t>चर</a:t>
            </a:r>
            <a:r>
              <a:rPr lang="hi-IN" dirty="0"/>
              <a:t> के कुल </a:t>
            </a:r>
            <a:r>
              <a:rPr lang="hi-IN" dirty="0">
                <a:solidFill>
                  <a:srgbClr val="C00000"/>
                </a:solidFill>
              </a:rPr>
              <a:t>2^</a:t>
            </a:r>
            <a:r>
              <a:rPr lang="en-IN" dirty="0">
                <a:solidFill>
                  <a:srgbClr val="C00000"/>
                </a:solidFill>
              </a:rPr>
              <a:t>n</a:t>
            </a:r>
            <a:r>
              <a:rPr lang="hi-IN" dirty="0">
                <a:solidFill>
                  <a:srgbClr val="C00000"/>
                </a:solidFill>
              </a:rPr>
              <a:t> </a:t>
            </a:r>
            <a:r>
              <a:rPr lang="hi-IN" dirty="0"/>
              <a:t>संयोजनों के लिए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 err="1"/>
              <a:t>आउटपुट</a:t>
            </a:r>
            <a:r>
              <a:rPr lang="hi-IN" dirty="0"/>
              <a:t> मान देता है।</a:t>
            </a:r>
            <a:r>
              <a:rPr lang="en-IN" dirty="0"/>
              <a:t> </a:t>
            </a:r>
            <a:r>
              <a:rPr lang="hi-IN" dirty="0"/>
              <a:t>सभी मान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 err="1"/>
              <a:t>सेट</a:t>
            </a:r>
            <a:r>
              <a:rPr lang="hi-IN" dirty="0"/>
              <a:t> {0,1} से आते हैं।</a:t>
            </a:r>
            <a:r>
              <a:rPr lang="en-IN" dirty="0"/>
              <a:t> </a:t>
            </a:r>
            <a:r>
              <a:rPr lang="hi-IN" dirty="0"/>
              <a:t>कुल </a:t>
            </a:r>
            <a:r>
              <a:rPr lang="hi-IN" dirty="0">
                <a:solidFill>
                  <a:srgbClr val="C00000"/>
                </a:solidFill>
              </a:rPr>
              <a:t>2^(2^</a:t>
            </a:r>
            <a:r>
              <a:rPr lang="en-IN" dirty="0">
                <a:solidFill>
                  <a:srgbClr val="C00000"/>
                </a:solidFill>
              </a:rPr>
              <a:t>n</a:t>
            </a:r>
            <a:r>
              <a:rPr lang="hi-IN" dirty="0">
                <a:solidFill>
                  <a:srgbClr val="C00000"/>
                </a:solidFill>
              </a:rPr>
              <a:t>) 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 err="1"/>
              <a:t>फ़ंक्शन</a:t>
            </a:r>
            <a:r>
              <a:rPr lang="en-IN" dirty="0"/>
              <a:t> </a:t>
            </a:r>
            <a:r>
              <a:rPr lang="hi-IN" dirty="0"/>
              <a:t>संभव है।</a:t>
            </a:r>
            <a:endParaRPr lang="en-IN" dirty="0"/>
          </a:p>
          <a:p>
            <a:r>
              <a:rPr lang="en-IN" dirty="0"/>
              <a:t>NAND</a:t>
            </a:r>
            <a:r>
              <a:rPr lang="hi-IN" dirty="0"/>
              <a:t> और </a:t>
            </a:r>
            <a:r>
              <a:rPr lang="en-IN" dirty="0"/>
              <a:t>NOR</a:t>
            </a:r>
            <a:r>
              <a:rPr lang="hi-IN" dirty="0"/>
              <a:t> </a:t>
            </a:r>
            <a:r>
              <a:rPr lang="hi-IN" dirty="0">
                <a:solidFill>
                  <a:srgbClr val="C00000"/>
                </a:solidFill>
              </a:rPr>
              <a:t>सार्वभौमिक संचालन</a:t>
            </a:r>
            <a:r>
              <a:rPr lang="hi-IN" b="1" dirty="0"/>
              <a:t> 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/>
              <a:t>हैं। उनका उपयोग किसी भी </a:t>
            </a:r>
            <a:r>
              <a:rPr lang="hi-IN" dirty="0" err="1"/>
              <a:t>बूलियन</a:t>
            </a:r>
            <a:r>
              <a:rPr lang="hi-IN" dirty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 err="1"/>
              <a:t>फ़ंक्शन</a:t>
            </a:r>
            <a:r>
              <a:rPr lang="hi-IN" dirty="0"/>
              <a:t> का प्रतिनिधित्व करने के लिए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/>
              <a:t>किया जा सकता है।</a:t>
            </a:r>
            <a:r>
              <a:rPr lang="en-IN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7B7A3B-7C73-1D53-F516-9229CABA7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27765"/>
              </p:ext>
            </p:extLst>
          </p:nvPr>
        </p:nvGraphicFramePr>
        <p:xfrm>
          <a:off x="6826927" y="4348160"/>
          <a:ext cx="41281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040">
                  <a:extLst>
                    <a:ext uri="{9D8B030D-6E8A-4147-A177-3AD203B41FA5}">
                      <a16:colId xmlns:a16="http://schemas.microsoft.com/office/drawing/2014/main" val="3549924916"/>
                    </a:ext>
                  </a:extLst>
                </a:gridCol>
                <a:gridCol w="1376040">
                  <a:extLst>
                    <a:ext uri="{9D8B030D-6E8A-4147-A177-3AD203B41FA5}">
                      <a16:colId xmlns:a16="http://schemas.microsoft.com/office/drawing/2014/main" val="4150567118"/>
                    </a:ext>
                  </a:extLst>
                </a:gridCol>
                <a:gridCol w="1376040">
                  <a:extLst>
                    <a:ext uri="{9D8B030D-6E8A-4147-A177-3AD203B41FA5}">
                      <a16:colId xmlns:a16="http://schemas.microsoft.com/office/drawing/2014/main" val="177790054"/>
                    </a:ext>
                  </a:extLst>
                </a:gridCol>
              </a:tblGrid>
              <a:tr h="331645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NOR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819651"/>
                  </a:ext>
                </a:extLst>
              </a:tr>
              <a:tr h="33164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78164"/>
                  </a:ext>
                </a:extLst>
              </a:tr>
              <a:tr h="33164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30087"/>
                  </a:ext>
                </a:extLst>
              </a:tr>
              <a:tr h="33164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082410"/>
                  </a:ext>
                </a:extLst>
              </a:tr>
              <a:tr h="33164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4828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107E28A-0B1F-22BA-D1D3-1610DE64B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53981"/>
              </p:ext>
            </p:extLst>
          </p:nvPr>
        </p:nvGraphicFramePr>
        <p:xfrm>
          <a:off x="6826927" y="1899821"/>
          <a:ext cx="41281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040">
                  <a:extLst>
                    <a:ext uri="{9D8B030D-6E8A-4147-A177-3AD203B41FA5}">
                      <a16:colId xmlns:a16="http://schemas.microsoft.com/office/drawing/2014/main" val="3074095410"/>
                    </a:ext>
                  </a:extLst>
                </a:gridCol>
                <a:gridCol w="1376040">
                  <a:extLst>
                    <a:ext uri="{9D8B030D-6E8A-4147-A177-3AD203B41FA5}">
                      <a16:colId xmlns:a16="http://schemas.microsoft.com/office/drawing/2014/main" val="2028965276"/>
                    </a:ext>
                  </a:extLst>
                </a:gridCol>
                <a:gridCol w="1376040">
                  <a:extLst>
                    <a:ext uri="{9D8B030D-6E8A-4147-A177-3AD203B41FA5}">
                      <a16:colId xmlns:a16="http://schemas.microsoft.com/office/drawing/2014/main" val="1480826752"/>
                    </a:ext>
                  </a:extLst>
                </a:gridCol>
              </a:tblGrid>
              <a:tr h="319596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NAND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533624"/>
                  </a:ext>
                </a:extLst>
              </a:tr>
              <a:tr h="31959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580435"/>
                  </a:ext>
                </a:extLst>
              </a:tr>
              <a:tr h="31959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899828"/>
                  </a:ext>
                </a:extLst>
              </a:tr>
              <a:tr h="31959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41748"/>
                  </a:ext>
                </a:extLst>
              </a:tr>
              <a:tr h="31959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3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77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30B-4E04-375B-D9DD-84E95336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/>
              <a:t>तार्किक संचालन-</a:t>
            </a:r>
            <a:r>
              <a:rPr lang="en-IN" b="1" dirty="0"/>
              <a:t>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3253-A05A-B5B6-A03F-1E75EFA3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XOR</a:t>
            </a:r>
            <a:r>
              <a:rPr lang="en-IN" dirty="0"/>
              <a:t> </a:t>
            </a:r>
            <a:r>
              <a:rPr lang="hi-IN" dirty="0"/>
              <a:t>परिचालन</a:t>
            </a:r>
            <a:r>
              <a:rPr lang="en-IN" dirty="0"/>
              <a:t>: </a:t>
            </a:r>
            <a:r>
              <a:rPr lang="hi-IN" dirty="0"/>
              <a:t>अनन्य</a:t>
            </a:r>
            <a:r>
              <a:rPr lang="en-IN" dirty="0"/>
              <a:t> OR</a:t>
            </a:r>
            <a:r>
              <a:rPr lang="hi-IN" dirty="0"/>
              <a:t> के रूप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/>
              <a:t>में भी जाना जाता है।</a:t>
            </a:r>
            <a:endParaRPr lang="en-IN" dirty="0"/>
          </a:p>
          <a:p>
            <a:r>
              <a:rPr lang="hi-IN" dirty="0"/>
              <a:t>एकाधिक चर के लिए, </a:t>
            </a:r>
            <a:r>
              <a:rPr lang="en-IN" dirty="0"/>
              <a:t>XOR</a:t>
            </a:r>
            <a:r>
              <a:rPr lang="hi-IN" dirty="0"/>
              <a:t> केवल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/>
              <a:t>तभी सत्य</a:t>
            </a:r>
            <a:r>
              <a:rPr lang="en-IN" dirty="0"/>
              <a:t> (True)</a:t>
            </a:r>
            <a:r>
              <a:rPr lang="hi-IN" dirty="0"/>
              <a:t> देता है जब चर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/>
              <a:t>की विषम संख्या सत्य</a:t>
            </a:r>
            <a:r>
              <a:rPr lang="en-IN" dirty="0"/>
              <a:t> (True)</a:t>
            </a:r>
            <a:r>
              <a:rPr lang="hi-IN" dirty="0"/>
              <a:t> हो,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/>
              <a:t>अन्यथा</a:t>
            </a:r>
            <a:r>
              <a:rPr lang="en-IN" dirty="0"/>
              <a:t> XOR </a:t>
            </a:r>
            <a:r>
              <a:rPr lang="hi-IN" dirty="0"/>
              <a:t>गलत</a:t>
            </a:r>
            <a:r>
              <a:rPr lang="en-IN" dirty="0"/>
              <a:t> (False) </a:t>
            </a:r>
            <a:r>
              <a:rPr lang="hi-IN" dirty="0"/>
              <a:t>देता है।</a:t>
            </a:r>
            <a:r>
              <a:rPr lang="en-IN" dirty="0"/>
              <a:t> 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78035C-4E47-01B6-6483-7C0A65895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16903"/>
              </p:ext>
            </p:extLst>
          </p:nvPr>
        </p:nvGraphicFramePr>
        <p:xfrm>
          <a:off x="6676008" y="1825625"/>
          <a:ext cx="4598634" cy="2018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878">
                  <a:extLst>
                    <a:ext uri="{9D8B030D-6E8A-4147-A177-3AD203B41FA5}">
                      <a16:colId xmlns:a16="http://schemas.microsoft.com/office/drawing/2014/main" val="3058588115"/>
                    </a:ext>
                  </a:extLst>
                </a:gridCol>
                <a:gridCol w="1532878">
                  <a:extLst>
                    <a:ext uri="{9D8B030D-6E8A-4147-A177-3AD203B41FA5}">
                      <a16:colId xmlns:a16="http://schemas.microsoft.com/office/drawing/2014/main" val="2323082175"/>
                    </a:ext>
                  </a:extLst>
                </a:gridCol>
                <a:gridCol w="1532878">
                  <a:extLst>
                    <a:ext uri="{9D8B030D-6E8A-4147-A177-3AD203B41FA5}">
                      <a16:colId xmlns:a16="http://schemas.microsoft.com/office/drawing/2014/main" val="3782283124"/>
                    </a:ext>
                  </a:extLst>
                </a:gridCol>
              </a:tblGrid>
              <a:tr h="403681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XOR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782019"/>
                  </a:ext>
                </a:extLst>
              </a:tr>
              <a:tr h="403681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96262"/>
                  </a:ext>
                </a:extLst>
              </a:tr>
              <a:tr h="403681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503341"/>
                  </a:ext>
                </a:extLst>
              </a:tr>
              <a:tr h="40368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408989"/>
                  </a:ext>
                </a:extLst>
              </a:tr>
              <a:tr h="40368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67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16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A3CD-DDCF-B0B1-9044-C7B85B57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/>
              <a:t>तार्किक संचालन-</a:t>
            </a:r>
            <a:r>
              <a:rPr lang="en-IN" b="1" dirty="0"/>
              <a:t>IV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716B5C-CA70-E409-8136-A0D1A08D2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49730"/>
              </a:xfrm>
            </p:spPr>
            <p:txBody>
              <a:bodyPr/>
              <a:lstStyle/>
              <a:p>
                <a:r>
                  <a:rPr lang="en-IN" dirty="0"/>
                  <a:t> </a:t>
                </a:r>
                <a:r>
                  <a:rPr lang="en-IN" dirty="0">
                    <a:solidFill>
                      <a:srgbClr val="C00000"/>
                    </a:solidFill>
                  </a:rPr>
                  <a:t>NOT</a:t>
                </a:r>
                <a:r>
                  <a:rPr lang="en-IN" dirty="0"/>
                  <a:t> </a:t>
                </a:r>
                <a:r>
                  <a:rPr lang="hi-IN" dirty="0"/>
                  <a:t>संचालक</a:t>
                </a:r>
                <a:endParaRPr lang="en-IN" dirty="0"/>
              </a:p>
              <a:p>
                <a:pPr lvl="1"/>
                <a:r>
                  <a:rPr lang="en-IN" dirty="0"/>
                  <a:t> </a:t>
                </a:r>
                <a:r>
                  <a:rPr lang="hi-IN" dirty="0"/>
                  <a:t>इसे पूरक संचालक के रूप में भी जाना जाता है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ba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0" dirty="0"/>
                  <a:t>= 1 </a:t>
                </a:r>
                <a:r>
                  <a:rPr lang="hi-IN" dirty="0"/>
                  <a:t>और</a:t>
                </a:r>
                <a:r>
                  <a:rPr lang="en-IN" b="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bar>
                  </m:oMath>
                </a14:m>
                <a:r>
                  <a:rPr lang="en-IN" b="0" dirty="0"/>
                  <a:t> = 0</a:t>
                </a:r>
              </a:p>
              <a:p>
                <a:pPr lvl="1"/>
                <a:r>
                  <a:rPr lang="en-IN" dirty="0"/>
                  <a:t> NOT</a:t>
                </a:r>
                <a:r>
                  <a:rPr lang="hi-IN" dirty="0"/>
                  <a:t> परिचालन का</a:t>
                </a:r>
                <a:r>
                  <a:rPr lang="en-IN" dirty="0"/>
                  <a:t> NOT</a:t>
                </a:r>
                <a:r>
                  <a:rPr lang="hi-IN" dirty="0"/>
                  <a:t>, एक चर </a:t>
                </a:r>
                <a:r>
                  <a:rPr lang="en-IN" dirty="0"/>
                  <a:t>A</a:t>
                </a:r>
                <a:r>
                  <a:rPr lang="hi-IN" dirty="0"/>
                  <a:t> पर</a:t>
                </a:r>
                <a:r>
                  <a:rPr lang="en-IN" dirty="0"/>
                  <a:t> </a:t>
                </a:r>
                <a:r>
                  <a:rPr lang="hi-IN" dirty="0"/>
                  <a:t>,</a:t>
                </a:r>
                <a:r>
                  <a:rPr lang="en-IN" dirty="0"/>
                  <a:t> </a:t>
                </a:r>
                <a:r>
                  <a:rPr lang="hi-IN" dirty="0"/>
                  <a:t>वही</a:t>
                </a:r>
                <a:r>
                  <a:rPr lang="en-IN" dirty="0"/>
                  <a:t> </a:t>
                </a:r>
                <a:r>
                  <a:rPr lang="hi-IN" dirty="0"/>
                  <a:t>चर</a:t>
                </a:r>
                <a:r>
                  <a:rPr lang="en-IN" dirty="0"/>
                  <a:t> </a:t>
                </a:r>
                <a:r>
                  <a:rPr lang="hi-IN" dirty="0"/>
                  <a:t>लौटाता</a:t>
                </a:r>
                <a:r>
                  <a:rPr lang="en-IN" dirty="0"/>
                  <a:t> </a:t>
                </a:r>
                <a:r>
                  <a:rPr lang="hi-IN" dirty="0"/>
                  <a:t>है।</a:t>
                </a:r>
                <a:r>
                  <a:rPr lang="en-IN" dirty="0"/>
                  <a:t> </a:t>
                </a:r>
                <a:r>
                  <a:rPr lang="hi-IN" dirty="0"/>
                  <a:t>इसे </a:t>
                </a:r>
                <a:r>
                  <a:rPr lang="hi-IN" dirty="0" err="1"/>
                  <a:t>डबल</a:t>
                </a:r>
                <a:r>
                  <a:rPr lang="hi-IN" dirty="0"/>
                  <a:t> निषेध</a:t>
                </a:r>
                <a:r>
                  <a:rPr lang="en-IN" dirty="0"/>
                  <a:t> (</a:t>
                </a:r>
                <a:r>
                  <a:rPr lang="en-IN" dirty="0">
                    <a:solidFill>
                      <a:srgbClr val="C00000"/>
                    </a:solidFill>
                  </a:rPr>
                  <a:t>double negation</a:t>
                </a:r>
                <a:r>
                  <a:rPr lang="en-IN" dirty="0"/>
                  <a:t>)</a:t>
                </a:r>
                <a:r>
                  <a:rPr lang="hi-IN" dirty="0"/>
                  <a:t> के रूप में जाना जाता है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bar>
                          <m:barPr>
                            <m:pos m:val="top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</m:e>
                    </m:ba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   </m:t>
                    </m:r>
                  </m:oMath>
                </a14:m>
                <a:endParaRPr lang="en-IN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716B5C-CA70-E409-8136-A0D1A08D2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49730"/>
              </a:xfrm>
              <a:blipFill>
                <a:blip r:embed="rId2"/>
                <a:stretch>
                  <a:fillRect l="-1043" t="-5592" b="-23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B309D46-3620-3F02-5CF1-771EF23B1135}"/>
              </a:ext>
            </a:extLst>
          </p:cNvPr>
          <p:cNvSpPr txBox="1"/>
          <p:nvPr/>
        </p:nvSpPr>
        <p:spPr>
          <a:xfrm>
            <a:off x="838200" y="3542190"/>
            <a:ext cx="10515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OR </a:t>
            </a:r>
            <a:r>
              <a:rPr lang="hi-IN" sz="2800" dirty="0"/>
              <a:t>और</a:t>
            </a:r>
            <a:r>
              <a:rPr lang="en-IN" sz="2800" dirty="0"/>
              <a:t> AND </a:t>
            </a:r>
            <a:r>
              <a:rPr lang="hi-IN" sz="2800" dirty="0"/>
              <a:t>संचालक</a:t>
            </a: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</a:rPr>
              <a:t>Identity</a:t>
            </a:r>
            <a:r>
              <a:rPr lang="en-IN" sz="2400" dirty="0"/>
              <a:t> : A+0 = A </a:t>
            </a:r>
            <a:r>
              <a:rPr lang="hi-IN" sz="2400" dirty="0"/>
              <a:t>और</a:t>
            </a:r>
            <a:r>
              <a:rPr lang="en-IN" sz="2400" dirty="0"/>
              <a:t> A.1 =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</a:rPr>
              <a:t>Annulment</a:t>
            </a:r>
            <a:r>
              <a:rPr lang="en-IN" sz="2400" dirty="0"/>
              <a:t> : A+1 = A </a:t>
            </a:r>
            <a:r>
              <a:rPr lang="hi-IN" sz="2400" dirty="0"/>
              <a:t>और</a:t>
            </a:r>
            <a:r>
              <a:rPr lang="en-IN" sz="2400" dirty="0"/>
              <a:t> A.0 = 0 </a:t>
            </a:r>
          </a:p>
        </p:txBody>
      </p:sp>
    </p:spTree>
    <p:extLst>
      <p:ext uri="{BB962C8B-B14F-4D97-AF65-F5344CB8AC3E}">
        <p14:creationId xmlns:p14="http://schemas.microsoft.com/office/powerpoint/2010/main" val="118757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3DA1-8AE9-8C13-0C19-061478FB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 err="1"/>
              <a:t>बूलियन</a:t>
            </a:r>
            <a:r>
              <a:rPr lang="hi-IN" b="1" dirty="0"/>
              <a:t> </a:t>
            </a:r>
            <a:r>
              <a:rPr lang="hi-IN" b="1" dirty="0" err="1"/>
              <a:t>बीजगणित</a:t>
            </a:r>
            <a:r>
              <a:rPr lang="hi-IN" b="1" dirty="0"/>
              <a:t> के गुण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495201-3922-6E09-371F-4C7A55D92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rgbClr val="C00000"/>
                    </a:solidFill>
                  </a:rPr>
                  <a:t>Idempotence</a:t>
                </a:r>
                <a:r>
                  <a:rPr lang="en-IN" dirty="0"/>
                  <a:t>: A+A = A, A.A = A. </a:t>
                </a:r>
                <a:r>
                  <a:rPr lang="hi-IN" dirty="0"/>
                  <a:t>जब हम</a:t>
                </a:r>
                <a:r>
                  <a:rPr lang="en-IN" dirty="0"/>
                  <a:t> </a:t>
                </a:r>
                <a:r>
                  <a:rPr lang="hi-IN" dirty="0"/>
                  <a:t>चर</a:t>
                </a:r>
                <a:r>
                  <a:rPr lang="en-IN" dirty="0"/>
                  <a:t> A </a:t>
                </a:r>
                <a:r>
                  <a:rPr lang="hi-IN" dirty="0"/>
                  <a:t>की</a:t>
                </a:r>
                <a:r>
                  <a:rPr lang="en-IN" dirty="0"/>
                  <a:t> OR </a:t>
                </a:r>
                <a:r>
                  <a:rPr lang="hi-IN" dirty="0"/>
                  <a:t>या</a:t>
                </a:r>
                <a:r>
                  <a:rPr lang="en-IN" dirty="0"/>
                  <a:t> AND </a:t>
                </a:r>
                <a:r>
                  <a:rPr lang="hi-IN" dirty="0"/>
                  <a:t>गणना स्वयं के साथ</a:t>
                </a:r>
                <a:r>
                  <a:rPr lang="en-IN" dirty="0"/>
                  <a:t> </a:t>
                </a:r>
                <a:r>
                  <a:rPr lang="hi-IN" dirty="0"/>
                  <a:t>करते हैं तो हमें</a:t>
                </a:r>
                <a:r>
                  <a:rPr lang="en-IN" dirty="0"/>
                  <a:t> </a:t>
                </a:r>
                <a:r>
                  <a:rPr lang="hi-IN" dirty="0"/>
                  <a:t>वही</a:t>
                </a:r>
                <a:r>
                  <a:rPr lang="en-IN" dirty="0"/>
                  <a:t> </a:t>
                </a:r>
                <a:r>
                  <a:rPr lang="hi-IN" dirty="0"/>
                  <a:t>चर वापस मिलता है।</a:t>
                </a:r>
                <a:r>
                  <a:rPr lang="en-IN" dirty="0"/>
                  <a:t> </a:t>
                </a:r>
              </a:p>
              <a:p>
                <a:r>
                  <a:rPr lang="en-IN" dirty="0">
                    <a:solidFill>
                      <a:srgbClr val="C00000"/>
                    </a:solidFill>
                  </a:rPr>
                  <a:t>Complementarity</a:t>
                </a:r>
                <a:r>
                  <a:rPr lang="en-IN" dirty="0"/>
                  <a:t>: A+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N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IN" dirty="0"/>
                  <a:t> A.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N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IN" b="0" dirty="0"/>
              </a:p>
              <a:p>
                <a:r>
                  <a:rPr lang="en-IN" b="0" dirty="0">
                    <a:solidFill>
                      <a:srgbClr val="C00000"/>
                    </a:solidFill>
                  </a:rPr>
                  <a:t>Commutativity</a:t>
                </a:r>
                <a:r>
                  <a:rPr lang="en-IN" b="0" dirty="0"/>
                  <a:t>: A+B = B+A, A.B = B.A. </a:t>
                </a:r>
                <a:r>
                  <a:rPr lang="hi-IN" dirty="0" err="1"/>
                  <a:t>बूलियन</a:t>
                </a:r>
                <a:r>
                  <a:rPr lang="hi-IN" dirty="0"/>
                  <a:t> चर </a:t>
                </a:r>
                <a:r>
                  <a:rPr lang="hi-IN" b="0" i="0" dirty="0">
                    <a:solidFill>
                      <a:srgbClr val="363636"/>
                    </a:solidFill>
                    <a:effectLst/>
                    <a:latin typeface="-apple-system"/>
                  </a:rPr>
                  <a:t>के</a:t>
                </a:r>
                <a:r>
                  <a:rPr lang="hi-IN" dirty="0"/>
                  <a:t> क्रम </a:t>
                </a:r>
                <a:r>
                  <a:rPr lang="hi-IN" b="0" i="0" dirty="0">
                    <a:solidFill>
                      <a:srgbClr val="363636"/>
                    </a:solidFill>
                    <a:effectLst/>
                    <a:latin typeface="-apple-system"/>
                  </a:rPr>
                  <a:t>से</a:t>
                </a:r>
                <a:r>
                  <a:rPr lang="en-IN" b="0" i="0" dirty="0">
                    <a:solidFill>
                      <a:srgbClr val="363636"/>
                    </a:solidFill>
                    <a:effectLst/>
                    <a:latin typeface="-apple-system"/>
                  </a:rPr>
                  <a:t> </a:t>
                </a:r>
                <a:r>
                  <a:rPr lang="hi-IN" dirty="0"/>
                  <a:t>परिणाम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b="0" i="0" dirty="0">
                    <a:solidFill>
                      <a:srgbClr val="363636"/>
                    </a:solidFill>
                    <a:effectLst/>
                    <a:latin typeface="-apple-system"/>
                  </a:rPr>
                  <a:t>   </a:t>
                </a:r>
                <a:r>
                  <a:rPr lang="hi-IN" b="0" i="0" dirty="0">
                    <a:solidFill>
                      <a:srgbClr val="363636"/>
                    </a:solidFill>
                    <a:effectLst/>
                    <a:latin typeface="-apple-system"/>
                  </a:rPr>
                  <a:t>में</a:t>
                </a:r>
                <a:r>
                  <a:rPr lang="en-IN" dirty="0">
                    <a:solidFill>
                      <a:srgbClr val="363636"/>
                    </a:solidFill>
                    <a:latin typeface="-apple-system"/>
                  </a:rPr>
                  <a:t> </a:t>
                </a:r>
                <a:r>
                  <a:rPr lang="hi-IN" dirty="0"/>
                  <a:t>कोई फर्क नहीं पड़ता।</a:t>
                </a:r>
                <a:endParaRPr lang="en-IN" dirty="0"/>
              </a:p>
              <a:p>
                <a:r>
                  <a:rPr lang="en-IN" b="0" dirty="0">
                    <a:solidFill>
                      <a:srgbClr val="C00000"/>
                    </a:solidFill>
                  </a:rPr>
                  <a:t>Associativity</a:t>
                </a:r>
                <a:r>
                  <a:rPr lang="en-IN" b="0" dirty="0"/>
                  <a:t>: A+(B+C) = (A+B)+C, A.(B.C) = (A.B).C. </a:t>
                </a:r>
                <a:r>
                  <a:rPr lang="hi-IN" dirty="0"/>
                  <a:t>प्राकृतिक</a:t>
                </a:r>
                <a:r>
                  <a:rPr lang="en-IN" b="0" dirty="0"/>
                  <a:t> </a:t>
                </a:r>
                <a:r>
                  <a:rPr lang="hi-IN" dirty="0"/>
                  <a:t>संख्याओं के जोड़ और गुणन के समान।</a:t>
                </a:r>
                <a:endParaRPr lang="en-IN" dirty="0"/>
              </a:p>
              <a:p>
                <a:r>
                  <a:rPr lang="en-IN" b="0" dirty="0">
                    <a:solidFill>
                      <a:srgbClr val="C00000"/>
                    </a:solidFill>
                  </a:rPr>
                  <a:t>Distributivity</a:t>
                </a:r>
                <a:r>
                  <a:rPr lang="en-IN" b="0" dirty="0"/>
                  <a:t>: A.(B+C) = A.B + A.C, A+ (B.C) = (A+B).(A+C).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495201-3922-6E09-371F-4C7A55D92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2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6A8F-C82A-6EAC-19F7-C77C919B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Distributivity </a:t>
            </a:r>
            <a:r>
              <a:rPr lang="hi-IN" b="1" dirty="0"/>
              <a:t>का प्रमाण</a:t>
            </a:r>
            <a:r>
              <a:rPr lang="en-IN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D58D1C-C82C-C4E4-5AE3-D24F0ADB4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702564"/>
              </p:ext>
            </p:extLst>
          </p:nvPr>
        </p:nvGraphicFramePr>
        <p:xfrm>
          <a:off x="159800" y="1825620"/>
          <a:ext cx="5095784" cy="366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73">
                  <a:extLst>
                    <a:ext uri="{9D8B030D-6E8A-4147-A177-3AD203B41FA5}">
                      <a16:colId xmlns:a16="http://schemas.microsoft.com/office/drawing/2014/main" val="3630793683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4069063344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852942173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3359355996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10398477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866689750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1825647709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649776313"/>
                    </a:ext>
                  </a:extLst>
                </a:gridCol>
              </a:tblGrid>
              <a:tr h="378649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A.(B+C)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A.B+A.C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22727"/>
                  </a:ext>
                </a:extLst>
              </a:tr>
              <a:tr h="37864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21436"/>
                  </a:ext>
                </a:extLst>
              </a:tr>
              <a:tr h="37864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40765"/>
                  </a:ext>
                </a:extLst>
              </a:tr>
              <a:tr h="37864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44791"/>
                  </a:ext>
                </a:extLst>
              </a:tr>
              <a:tr h="37864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99164"/>
                  </a:ext>
                </a:extLst>
              </a:tr>
              <a:tr h="37864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35813"/>
                  </a:ext>
                </a:extLst>
              </a:tr>
              <a:tr h="37864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90344"/>
                  </a:ext>
                </a:extLst>
              </a:tr>
              <a:tr h="37864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60311"/>
                  </a:ext>
                </a:extLst>
              </a:tr>
              <a:tr h="37864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4193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C1C768-6933-0B6C-0E38-559CC70BC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790695"/>
              </p:ext>
            </p:extLst>
          </p:nvPr>
        </p:nvGraphicFramePr>
        <p:xfrm>
          <a:off x="5486399" y="1825620"/>
          <a:ext cx="6640496" cy="366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062">
                  <a:extLst>
                    <a:ext uri="{9D8B030D-6E8A-4147-A177-3AD203B41FA5}">
                      <a16:colId xmlns:a16="http://schemas.microsoft.com/office/drawing/2014/main" val="3964908366"/>
                    </a:ext>
                  </a:extLst>
                </a:gridCol>
                <a:gridCol w="830062">
                  <a:extLst>
                    <a:ext uri="{9D8B030D-6E8A-4147-A177-3AD203B41FA5}">
                      <a16:colId xmlns:a16="http://schemas.microsoft.com/office/drawing/2014/main" val="1405446938"/>
                    </a:ext>
                  </a:extLst>
                </a:gridCol>
                <a:gridCol w="830062">
                  <a:extLst>
                    <a:ext uri="{9D8B030D-6E8A-4147-A177-3AD203B41FA5}">
                      <a16:colId xmlns:a16="http://schemas.microsoft.com/office/drawing/2014/main" val="444655545"/>
                    </a:ext>
                  </a:extLst>
                </a:gridCol>
                <a:gridCol w="830062">
                  <a:extLst>
                    <a:ext uri="{9D8B030D-6E8A-4147-A177-3AD203B41FA5}">
                      <a16:colId xmlns:a16="http://schemas.microsoft.com/office/drawing/2014/main" val="1592976949"/>
                    </a:ext>
                  </a:extLst>
                </a:gridCol>
                <a:gridCol w="830062">
                  <a:extLst>
                    <a:ext uri="{9D8B030D-6E8A-4147-A177-3AD203B41FA5}">
                      <a16:colId xmlns:a16="http://schemas.microsoft.com/office/drawing/2014/main" val="2134205892"/>
                    </a:ext>
                  </a:extLst>
                </a:gridCol>
                <a:gridCol w="830062">
                  <a:extLst>
                    <a:ext uri="{9D8B030D-6E8A-4147-A177-3AD203B41FA5}">
                      <a16:colId xmlns:a16="http://schemas.microsoft.com/office/drawing/2014/main" val="3323985466"/>
                    </a:ext>
                  </a:extLst>
                </a:gridCol>
                <a:gridCol w="830062">
                  <a:extLst>
                    <a:ext uri="{9D8B030D-6E8A-4147-A177-3AD203B41FA5}">
                      <a16:colId xmlns:a16="http://schemas.microsoft.com/office/drawing/2014/main" val="971239911"/>
                    </a:ext>
                  </a:extLst>
                </a:gridCol>
                <a:gridCol w="830062">
                  <a:extLst>
                    <a:ext uri="{9D8B030D-6E8A-4147-A177-3AD203B41FA5}">
                      <a16:colId xmlns:a16="http://schemas.microsoft.com/office/drawing/2014/main" val="3501478105"/>
                    </a:ext>
                  </a:extLst>
                </a:gridCol>
              </a:tblGrid>
              <a:tr h="658587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A+(B.C)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(A+B).(A+C)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28600"/>
                  </a:ext>
                </a:extLst>
              </a:tr>
              <a:tr h="37633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7180"/>
                  </a:ext>
                </a:extLst>
              </a:tr>
              <a:tr h="37633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55403"/>
                  </a:ext>
                </a:extLst>
              </a:tr>
              <a:tr h="37633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73438"/>
                  </a:ext>
                </a:extLst>
              </a:tr>
              <a:tr h="37633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51518"/>
                  </a:ext>
                </a:extLst>
              </a:tr>
              <a:tr h="3763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528544"/>
                  </a:ext>
                </a:extLst>
              </a:tr>
              <a:tr h="3763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99192"/>
                  </a:ext>
                </a:extLst>
              </a:tr>
              <a:tr h="3763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893446"/>
                  </a:ext>
                </a:extLst>
              </a:tr>
              <a:tr h="3763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853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9952C2-2725-EB8C-41DE-653B1FC52606}"/>
              </a:ext>
            </a:extLst>
          </p:cNvPr>
          <p:cNvSpPr txBox="1"/>
          <p:nvPr/>
        </p:nvSpPr>
        <p:spPr>
          <a:xfrm>
            <a:off x="2115847" y="5494892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/>
              <a:t>आकृति</a:t>
            </a:r>
            <a:r>
              <a:rPr lang="en-IN" dirty="0"/>
              <a:t> :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17EBC-EC88-D725-418B-B24DC7C41BF4}"/>
              </a:ext>
            </a:extLst>
          </p:cNvPr>
          <p:cNvSpPr txBox="1"/>
          <p:nvPr/>
        </p:nvSpPr>
        <p:spPr>
          <a:xfrm>
            <a:off x="8371641" y="5494892"/>
            <a:ext cx="113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/>
              <a:t>आकृति</a:t>
            </a:r>
            <a:r>
              <a:rPr lang="en-IN" dirty="0"/>
              <a:t> : 2 </a:t>
            </a:r>
          </a:p>
        </p:txBody>
      </p:sp>
    </p:spTree>
    <p:extLst>
      <p:ext uri="{BB962C8B-B14F-4D97-AF65-F5344CB8AC3E}">
        <p14:creationId xmlns:p14="http://schemas.microsoft.com/office/powerpoint/2010/main" val="179030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1145</Words>
  <Application>Microsoft Office PowerPoint</Application>
  <PresentationFormat>Widescreen</PresentationFormat>
  <Paragraphs>381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Cambria Math</vt:lpstr>
      <vt:lpstr>Office Theme</vt:lpstr>
      <vt:lpstr>कंप्यूटर संगठन और वास्तुकला </vt:lpstr>
      <vt:lpstr>यह प्रस्तुति किस बारे में है?
</vt:lpstr>
      <vt:lpstr>कंप्यूटर कौन सी भाषा समझता है? </vt:lpstr>
      <vt:lpstr>तार्किक संचालन-I</vt:lpstr>
      <vt:lpstr>तार्किक संचालन-II</vt:lpstr>
      <vt:lpstr>तार्किक संचालन-III</vt:lpstr>
      <vt:lpstr>तार्किक संचालन-IV</vt:lpstr>
      <vt:lpstr>बूलियन बीजगणित के गुण</vt:lpstr>
      <vt:lpstr>Distributivity का प्रमाण </vt:lpstr>
      <vt:lpstr>डी मॉर्गन के नियम</vt:lpstr>
      <vt:lpstr>सर्वसम्मति प्रमेय (Consensus Theorem)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कंप्यूटर संगठन और वास्तुकला </dc:title>
  <dc:creator>Aryan Gaurav</dc:creator>
  <cp:lastModifiedBy>Aryan Gaurav</cp:lastModifiedBy>
  <cp:revision>5</cp:revision>
  <dcterms:created xsi:type="dcterms:W3CDTF">2022-11-02T09:02:55Z</dcterms:created>
  <dcterms:modified xsi:type="dcterms:W3CDTF">2022-11-02T18:04:05Z</dcterms:modified>
</cp:coreProperties>
</file>