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7" r:id="rId1"/>
  </p:sldMasterIdLst>
  <p:sldIdLst>
    <p:sldId id="305" r:id="rId2"/>
    <p:sldId id="260" r:id="rId3"/>
    <p:sldId id="261" r:id="rId4"/>
    <p:sldId id="262" r:id="rId5"/>
    <p:sldId id="287" r:id="rId6"/>
    <p:sldId id="288" r:id="rId7"/>
    <p:sldId id="289" r:id="rId8"/>
    <p:sldId id="263" r:id="rId9"/>
    <p:sldId id="264" r:id="rId10"/>
    <p:sldId id="265" r:id="rId11"/>
    <p:sldId id="266" r:id="rId12"/>
    <p:sldId id="267" r:id="rId13"/>
    <p:sldId id="290" r:id="rId14"/>
    <p:sldId id="268" r:id="rId15"/>
    <p:sldId id="291" r:id="rId16"/>
    <p:sldId id="292" r:id="rId17"/>
    <p:sldId id="293" r:id="rId18"/>
    <p:sldId id="294" r:id="rId19"/>
    <p:sldId id="297" r:id="rId20"/>
    <p:sldId id="296" r:id="rId21"/>
    <p:sldId id="298" r:id="rId22"/>
    <p:sldId id="269" r:id="rId23"/>
    <p:sldId id="270" r:id="rId24"/>
    <p:sldId id="299" r:id="rId25"/>
    <p:sldId id="273" r:id="rId26"/>
    <p:sldId id="274" r:id="rId27"/>
    <p:sldId id="275" r:id="rId28"/>
    <p:sldId id="276" r:id="rId29"/>
    <p:sldId id="300" r:id="rId30"/>
    <p:sldId id="278" r:id="rId31"/>
    <p:sldId id="283" r:id="rId32"/>
    <p:sldId id="286" r:id="rId33"/>
    <p:sldId id="285" r:id="rId34"/>
    <p:sldId id="301" r:id="rId35"/>
    <p:sldId id="284" r:id="rId36"/>
    <p:sldId id="303" r:id="rId37"/>
    <p:sldId id="304" r:id="rId38"/>
    <p:sldId id="27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178ACF-6CB4-4908-83CC-D8B167D56D9F}" v="1" dt="2022-10-01T06:49:23.732"/>
    <p1510:client id="{1F8336AC-B779-48E0-81CF-92DB4458BA1A}" v="839" dt="2022-10-01T09:33:13.910"/>
    <p1510:client id="{20D9C1CC-7C0B-4088-9A23-D7CEA140C1B2}" v="645" dt="2022-12-09T06:36:46.195"/>
    <p1510:client id="{3873211A-9737-4F32-8AA5-32920D5FC862}" v="75" dt="2022-10-01T12:03:42.140"/>
    <p1510:client id="{49EACDB3-4577-468E-819C-41A70771A32E}" v="58" dt="2022-11-13T04:37:16.966"/>
    <p1510:client id="{7930A860-4E82-4051-86DD-2144C43EE5E2}" v="6" dt="2022-09-30T08:49:53.605"/>
    <p1510:client id="{79824012-74F6-452C-98E3-5F3490EF7E41}" v="191" dt="2022-09-30T09:07:09.887"/>
    <p1510:client id="{7FACFC7D-1990-4858-ACB4-8DDED895EC74}" v="7" dt="2022-10-05T08:43:16.667"/>
    <p1510:client id="{8D58B161-4215-4B15-8FD9-8F1269D4A10F}" v="17" dt="2022-11-13T04:54:03.642"/>
    <p1510:client id="{AD68C6D5-C43F-471F-98CA-1D38E685F62B}" v="77" dt="2022-10-05T08:52:13.117"/>
    <p1510:client id="{D500CE6B-1279-476A-8B47-3EEB0ED410A2}" v="767" dt="2022-10-01T07:44:43.977"/>
    <p1510:client id="{ED9B9498-C72F-4366-8995-C91618F16F8F}" v="71" dt="2022-10-01T09:38:46.696"/>
    <p1510:client id="{F36DDA19-F382-4F43-9C72-2B1FFC24AD4C}" v="67" dt="2022-09-30T08:45:49.1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4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184FD3-DEBA-4A31-B9E5-1A28C73E7C6A}"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358B92CA-E252-4200-B9B2-D0422AF02721}">
      <dgm:prSet/>
      <dgm:spPr/>
      <dgm:t>
        <a:bodyPr/>
        <a:lstStyle/>
        <a:p>
          <a:r>
            <a:rPr lang="en-US" dirty="0"/>
            <a:t>Keylogger is going to be written in Python programming language.</a:t>
          </a:r>
        </a:p>
      </dgm:t>
    </dgm:pt>
    <dgm:pt modelId="{DEF565E9-ED77-4EC8-98F9-173E25A5C88F}" type="parTrans" cxnId="{DA615CE3-BA37-455D-9F5B-C85CA2583C41}">
      <dgm:prSet/>
      <dgm:spPr/>
      <dgm:t>
        <a:bodyPr/>
        <a:lstStyle/>
        <a:p>
          <a:endParaRPr lang="en-US"/>
        </a:p>
      </dgm:t>
    </dgm:pt>
    <dgm:pt modelId="{2BB809F4-D867-410F-85C7-EDF65CFAA7E7}" type="sibTrans" cxnId="{DA615CE3-BA37-455D-9F5B-C85CA2583C41}">
      <dgm:prSet/>
      <dgm:spPr/>
      <dgm:t>
        <a:bodyPr/>
        <a:lstStyle/>
        <a:p>
          <a:endParaRPr lang="en-US"/>
        </a:p>
      </dgm:t>
    </dgm:pt>
    <dgm:pt modelId="{E2AE5486-A08B-4A88-AB98-C17D13010DE0}">
      <dgm:prSet/>
      <dgm:spPr/>
      <dgm:t>
        <a:bodyPr/>
        <a:lstStyle/>
        <a:p>
          <a:r>
            <a:rPr lang="en-US"/>
            <a:t>It will be functioning in Windows environment.</a:t>
          </a:r>
        </a:p>
      </dgm:t>
    </dgm:pt>
    <dgm:pt modelId="{1A62F091-956F-453A-B1E8-0D533680A80A}" type="parTrans" cxnId="{F7C44267-E69A-456E-8A41-4D7918BA26A2}">
      <dgm:prSet/>
      <dgm:spPr/>
      <dgm:t>
        <a:bodyPr/>
        <a:lstStyle/>
        <a:p>
          <a:endParaRPr lang="en-US"/>
        </a:p>
      </dgm:t>
    </dgm:pt>
    <dgm:pt modelId="{8F829CB1-919F-4E81-8789-0881E8C4F241}" type="sibTrans" cxnId="{F7C44267-E69A-456E-8A41-4D7918BA26A2}">
      <dgm:prSet/>
      <dgm:spPr/>
      <dgm:t>
        <a:bodyPr/>
        <a:lstStyle/>
        <a:p>
          <a:endParaRPr lang="en-US"/>
        </a:p>
      </dgm:t>
    </dgm:pt>
    <dgm:pt modelId="{FBA62134-C760-468E-B085-9682D5F87A7B}">
      <dgm:prSet/>
      <dgm:spPr/>
      <dgm:t>
        <a:bodyPr/>
        <a:lstStyle/>
        <a:p>
          <a:r>
            <a:rPr lang="en-US"/>
            <a:t>Key logger will run in stealth mode.</a:t>
          </a:r>
        </a:p>
      </dgm:t>
    </dgm:pt>
    <dgm:pt modelId="{AD4CD44F-D0CF-4E00-A23A-B98A08317C92}" type="parTrans" cxnId="{723997E4-3F8C-40A6-9CF2-6C8D108E0319}">
      <dgm:prSet/>
      <dgm:spPr/>
      <dgm:t>
        <a:bodyPr/>
        <a:lstStyle/>
        <a:p>
          <a:endParaRPr lang="en-US"/>
        </a:p>
      </dgm:t>
    </dgm:pt>
    <dgm:pt modelId="{D7FF2C42-1A18-4BC3-BD64-2D34FEE4D6CC}" type="sibTrans" cxnId="{723997E4-3F8C-40A6-9CF2-6C8D108E0319}">
      <dgm:prSet/>
      <dgm:spPr/>
      <dgm:t>
        <a:bodyPr/>
        <a:lstStyle/>
        <a:p>
          <a:endParaRPr lang="en-US"/>
        </a:p>
      </dgm:t>
    </dgm:pt>
    <dgm:pt modelId="{2EC1BF91-6BA1-4578-BE73-171030B2D7C0}">
      <dgm:prSet/>
      <dgm:spPr/>
      <dgm:t>
        <a:bodyPr/>
        <a:lstStyle/>
        <a:p>
          <a:r>
            <a:rPr lang="en-US"/>
            <a:t>It will start to run whenever operating system starts to run.</a:t>
          </a:r>
        </a:p>
      </dgm:t>
    </dgm:pt>
    <dgm:pt modelId="{B945144E-397A-4D75-B851-9B815DD503B5}" type="parTrans" cxnId="{2C887560-AC58-4CD3-802F-E7498E09DFBF}">
      <dgm:prSet/>
      <dgm:spPr/>
      <dgm:t>
        <a:bodyPr/>
        <a:lstStyle/>
        <a:p>
          <a:endParaRPr lang="en-US"/>
        </a:p>
      </dgm:t>
    </dgm:pt>
    <dgm:pt modelId="{EB6C5DE0-5E7C-4C1E-AE95-7D361D77CD0C}" type="sibTrans" cxnId="{2C887560-AC58-4CD3-802F-E7498E09DFBF}">
      <dgm:prSet/>
      <dgm:spPr/>
      <dgm:t>
        <a:bodyPr/>
        <a:lstStyle/>
        <a:p>
          <a:endParaRPr lang="en-US"/>
        </a:p>
      </dgm:t>
    </dgm:pt>
    <dgm:pt modelId="{6205CB12-A770-43E2-922C-0770C4F41D7B}" type="pres">
      <dgm:prSet presAssocID="{9E184FD3-DEBA-4A31-B9E5-1A28C73E7C6A}" presName="outerComposite" presStyleCnt="0">
        <dgm:presLayoutVars>
          <dgm:chMax val="5"/>
          <dgm:dir/>
          <dgm:resizeHandles val="exact"/>
        </dgm:presLayoutVars>
      </dgm:prSet>
      <dgm:spPr/>
      <dgm:t>
        <a:bodyPr/>
        <a:lstStyle/>
        <a:p>
          <a:endParaRPr lang="en-US"/>
        </a:p>
      </dgm:t>
    </dgm:pt>
    <dgm:pt modelId="{D07C83A5-D88F-402D-8D33-98B48E2E9A4D}" type="pres">
      <dgm:prSet presAssocID="{9E184FD3-DEBA-4A31-B9E5-1A28C73E7C6A}" presName="dummyMaxCanvas" presStyleCnt="0">
        <dgm:presLayoutVars/>
      </dgm:prSet>
      <dgm:spPr/>
    </dgm:pt>
    <dgm:pt modelId="{745015F3-BAAA-4FF4-83D7-3D22FCCD3C10}" type="pres">
      <dgm:prSet presAssocID="{9E184FD3-DEBA-4A31-B9E5-1A28C73E7C6A}" presName="FourNodes_1" presStyleLbl="node1" presStyleIdx="0" presStyleCnt="4">
        <dgm:presLayoutVars>
          <dgm:bulletEnabled val="1"/>
        </dgm:presLayoutVars>
      </dgm:prSet>
      <dgm:spPr/>
      <dgm:t>
        <a:bodyPr/>
        <a:lstStyle/>
        <a:p>
          <a:endParaRPr lang="en-US"/>
        </a:p>
      </dgm:t>
    </dgm:pt>
    <dgm:pt modelId="{05E41668-B61F-4439-96AE-74CFB79B5F92}" type="pres">
      <dgm:prSet presAssocID="{9E184FD3-DEBA-4A31-B9E5-1A28C73E7C6A}" presName="FourNodes_2" presStyleLbl="node1" presStyleIdx="1" presStyleCnt="4">
        <dgm:presLayoutVars>
          <dgm:bulletEnabled val="1"/>
        </dgm:presLayoutVars>
      </dgm:prSet>
      <dgm:spPr/>
      <dgm:t>
        <a:bodyPr/>
        <a:lstStyle/>
        <a:p>
          <a:endParaRPr lang="en-US"/>
        </a:p>
      </dgm:t>
    </dgm:pt>
    <dgm:pt modelId="{E80304DA-2CB1-4A3F-A8CC-9356DFE632B7}" type="pres">
      <dgm:prSet presAssocID="{9E184FD3-DEBA-4A31-B9E5-1A28C73E7C6A}" presName="FourNodes_3" presStyleLbl="node1" presStyleIdx="2" presStyleCnt="4">
        <dgm:presLayoutVars>
          <dgm:bulletEnabled val="1"/>
        </dgm:presLayoutVars>
      </dgm:prSet>
      <dgm:spPr/>
      <dgm:t>
        <a:bodyPr/>
        <a:lstStyle/>
        <a:p>
          <a:endParaRPr lang="en-US"/>
        </a:p>
      </dgm:t>
    </dgm:pt>
    <dgm:pt modelId="{AFAB5C80-F9AF-495B-A876-FC56009C1A9A}" type="pres">
      <dgm:prSet presAssocID="{9E184FD3-DEBA-4A31-B9E5-1A28C73E7C6A}" presName="FourNodes_4" presStyleLbl="node1" presStyleIdx="3" presStyleCnt="4">
        <dgm:presLayoutVars>
          <dgm:bulletEnabled val="1"/>
        </dgm:presLayoutVars>
      </dgm:prSet>
      <dgm:spPr/>
      <dgm:t>
        <a:bodyPr/>
        <a:lstStyle/>
        <a:p>
          <a:endParaRPr lang="en-US"/>
        </a:p>
      </dgm:t>
    </dgm:pt>
    <dgm:pt modelId="{5B693E24-46FB-4FA6-A016-AFF179342CFA}" type="pres">
      <dgm:prSet presAssocID="{9E184FD3-DEBA-4A31-B9E5-1A28C73E7C6A}" presName="FourConn_1-2" presStyleLbl="fgAccFollowNode1" presStyleIdx="0" presStyleCnt="3">
        <dgm:presLayoutVars>
          <dgm:bulletEnabled val="1"/>
        </dgm:presLayoutVars>
      </dgm:prSet>
      <dgm:spPr/>
      <dgm:t>
        <a:bodyPr/>
        <a:lstStyle/>
        <a:p>
          <a:endParaRPr lang="en-US"/>
        </a:p>
      </dgm:t>
    </dgm:pt>
    <dgm:pt modelId="{A95CD673-32A9-4045-B6B7-10D4AE4393E9}" type="pres">
      <dgm:prSet presAssocID="{9E184FD3-DEBA-4A31-B9E5-1A28C73E7C6A}" presName="FourConn_2-3" presStyleLbl="fgAccFollowNode1" presStyleIdx="1" presStyleCnt="3">
        <dgm:presLayoutVars>
          <dgm:bulletEnabled val="1"/>
        </dgm:presLayoutVars>
      </dgm:prSet>
      <dgm:spPr/>
      <dgm:t>
        <a:bodyPr/>
        <a:lstStyle/>
        <a:p>
          <a:endParaRPr lang="en-US"/>
        </a:p>
      </dgm:t>
    </dgm:pt>
    <dgm:pt modelId="{C64CC0B3-54B2-4B8E-B8D0-4C1E87858863}" type="pres">
      <dgm:prSet presAssocID="{9E184FD3-DEBA-4A31-B9E5-1A28C73E7C6A}" presName="FourConn_3-4" presStyleLbl="fgAccFollowNode1" presStyleIdx="2" presStyleCnt="3">
        <dgm:presLayoutVars>
          <dgm:bulletEnabled val="1"/>
        </dgm:presLayoutVars>
      </dgm:prSet>
      <dgm:spPr/>
      <dgm:t>
        <a:bodyPr/>
        <a:lstStyle/>
        <a:p>
          <a:endParaRPr lang="en-US"/>
        </a:p>
      </dgm:t>
    </dgm:pt>
    <dgm:pt modelId="{F6082BA0-CE4A-4931-BD9C-E0F4FEEA2296}" type="pres">
      <dgm:prSet presAssocID="{9E184FD3-DEBA-4A31-B9E5-1A28C73E7C6A}" presName="FourNodes_1_text" presStyleLbl="node1" presStyleIdx="3" presStyleCnt="4">
        <dgm:presLayoutVars>
          <dgm:bulletEnabled val="1"/>
        </dgm:presLayoutVars>
      </dgm:prSet>
      <dgm:spPr/>
      <dgm:t>
        <a:bodyPr/>
        <a:lstStyle/>
        <a:p>
          <a:endParaRPr lang="en-US"/>
        </a:p>
      </dgm:t>
    </dgm:pt>
    <dgm:pt modelId="{D054ABE6-D024-4D09-9E35-4B7195CDC022}" type="pres">
      <dgm:prSet presAssocID="{9E184FD3-DEBA-4A31-B9E5-1A28C73E7C6A}" presName="FourNodes_2_text" presStyleLbl="node1" presStyleIdx="3" presStyleCnt="4">
        <dgm:presLayoutVars>
          <dgm:bulletEnabled val="1"/>
        </dgm:presLayoutVars>
      </dgm:prSet>
      <dgm:spPr/>
      <dgm:t>
        <a:bodyPr/>
        <a:lstStyle/>
        <a:p>
          <a:endParaRPr lang="en-US"/>
        </a:p>
      </dgm:t>
    </dgm:pt>
    <dgm:pt modelId="{C46141A9-4C4A-4777-A8D6-E81C5ACAC3FC}" type="pres">
      <dgm:prSet presAssocID="{9E184FD3-DEBA-4A31-B9E5-1A28C73E7C6A}" presName="FourNodes_3_text" presStyleLbl="node1" presStyleIdx="3" presStyleCnt="4">
        <dgm:presLayoutVars>
          <dgm:bulletEnabled val="1"/>
        </dgm:presLayoutVars>
      </dgm:prSet>
      <dgm:spPr/>
      <dgm:t>
        <a:bodyPr/>
        <a:lstStyle/>
        <a:p>
          <a:endParaRPr lang="en-US"/>
        </a:p>
      </dgm:t>
    </dgm:pt>
    <dgm:pt modelId="{B2429E18-AB64-411D-9553-BEDEB7F5CA9C}" type="pres">
      <dgm:prSet presAssocID="{9E184FD3-DEBA-4A31-B9E5-1A28C73E7C6A}" presName="FourNodes_4_text" presStyleLbl="node1" presStyleIdx="3" presStyleCnt="4">
        <dgm:presLayoutVars>
          <dgm:bulletEnabled val="1"/>
        </dgm:presLayoutVars>
      </dgm:prSet>
      <dgm:spPr/>
      <dgm:t>
        <a:bodyPr/>
        <a:lstStyle/>
        <a:p>
          <a:endParaRPr lang="en-US"/>
        </a:p>
      </dgm:t>
    </dgm:pt>
  </dgm:ptLst>
  <dgm:cxnLst>
    <dgm:cxn modelId="{0E463BFD-2684-4002-BF07-F1DD505AC550}" type="presOf" srcId="{2EC1BF91-6BA1-4578-BE73-171030B2D7C0}" destId="{AFAB5C80-F9AF-495B-A876-FC56009C1A9A}" srcOrd="0" destOrd="0" presId="urn:microsoft.com/office/officeart/2005/8/layout/vProcess5"/>
    <dgm:cxn modelId="{E58612B2-7417-40D5-A272-32441B14D75B}" type="presOf" srcId="{FBA62134-C760-468E-B085-9682D5F87A7B}" destId="{C46141A9-4C4A-4777-A8D6-E81C5ACAC3FC}" srcOrd="1" destOrd="0" presId="urn:microsoft.com/office/officeart/2005/8/layout/vProcess5"/>
    <dgm:cxn modelId="{2C887560-AC58-4CD3-802F-E7498E09DFBF}" srcId="{9E184FD3-DEBA-4A31-B9E5-1A28C73E7C6A}" destId="{2EC1BF91-6BA1-4578-BE73-171030B2D7C0}" srcOrd="3" destOrd="0" parTransId="{B945144E-397A-4D75-B851-9B815DD503B5}" sibTransId="{EB6C5DE0-5E7C-4C1E-AE95-7D361D77CD0C}"/>
    <dgm:cxn modelId="{145D6BE5-032A-4AB9-AACF-912346BEA95B}" type="presOf" srcId="{E2AE5486-A08B-4A88-AB98-C17D13010DE0}" destId="{D054ABE6-D024-4D09-9E35-4B7195CDC022}" srcOrd="1" destOrd="0" presId="urn:microsoft.com/office/officeart/2005/8/layout/vProcess5"/>
    <dgm:cxn modelId="{4434A375-2144-4C4A-84E4-84ADDAEF0489}" type="presOf" srcId="{358B92CA-E252-4200-B9B2-D0422AF02721}" destId="{745015F3-BAAA-4FF4-83D7-3D22FCCD3C10}" srcOrd="0" destOrd="0" presId="urn:microsoft.com/office/officeart/2005/8/layout/vProcess5"/>
    <dgm:cxn modelId="{79DBF5D2-9086-46C4-BCCA-825238723972}" type="presOf" srcId="{FBA62134-C760-468E-B085-9682D5F87A7B}" destId="{E80304DA-2CB1-4A3F-A8CC-9356DFE632B7}" srcOrd="0" destOrd="0" presId="urn:microsoft.com/office/officeart/2005/8/layout/vProcess5"/>
    <dgm:cxn modelId="{723997E4-3F8C-40A6-9CF2-6C8D108E0319}" srcId="{9E184FD3-DEBA-4A31-B9E5-1A28C73E7C6A}" destId="{FBA62134-C760-468E-B085-9682D5F87A7B}" srcOrd="2" destOrd="0" parTransId="{AD4CD44F-D0CF-4E00-A23A-B98A08317C92}" sibTransId="{D7FF2C42-1A18-4BC3-BD64-2D34FEE4D6CC}"/>
    <dgm:cxn modelId="{AE16BE19-C585-4FAE-8151-BD643FBBC879}" type="presOf" srcId="{9E184FD3-DEBA-4A31-B9E5-1A28C73E7C6A}" destId="{6205CB12-A770-43E2-922C-0770C4F41D7B}" srcOrd="0" destOrd="0" presId="urn:microsoft.com/office/officeart/2005/8/layout/vProcess5"/>
    <dgm:cxn modelId="{A27862AA-5C61-4C2D-8997-A15288B2766A}" type="presOf" srcId="{2EC1BF91-6BA1-4578-BE73-171030B2D7C0}" destId="{B2429E18-AB64-411D-9553-BEDEB7F5CA9C}" srcOrd="1" destOrd="0" presId="urn:microsoft.com/office/officeart/2005/8/layout/vProcess5"/>
    <dgm:cxn modelId="{184E6464-3CED-427F-A4E8-BE566067A2F2}" type="presOf" srcId="{2BB809F4-D867-410F-85C7-EDF65CFAA7E7}" destId="{5B693E24-46FB-4FA6-A016-AFF179342CFA}" srcOrd="0" destOrd="0" presId="urn:microsoft.com/office/officeart/2005/8/layout/vProcess5"/>
    <dgm:cxn modelId="{DA615CE3-BA37-455D-9F5B-C85CA2583C41}" srcId="{9E184FD3-DEBA-4A31-B9E5-1A28C73E7C6A}" destId="{358B92CA-E252-4200-B9B2-D0422AF02721}" srcOrd="0" destOrd="0" parTransId="{DEF565E9-ED77-4EC8-98F9-173E25A5C88F}" sibTransId="{2BB809F4-D867-410F-85C7-EDF65CFAA7E7}"/>
    <dgm:cxn modelId="{98EA468C-D23F-4009-94AA-AC3821FF80DF}" type="presOf" srcId="{8F829CB1-919F-4E81-8789-0881E8C4F241}" destId="{A95CD673-32A9-4045-B6B7-10D4AE4393E9}" srcOrd="0" destOrd="0" presId="urn:microsoft.com/office/officeart/2005/8/layout/vProcess5"/>
    <dgm:cxn modelId="{2622A835-ABF1-4BCE-B0F9-06DBDC86C3FE}" type="presOf" srcId="{D7FF2C42-1A18-4BC3-BD64-2D34FEE4D6CC}" destId="{C64CC0B3-54B2-4B8E-B8D0-4C1E87858863}" srcOrd="0" destOrd="0" presId="urn:microsoft.com/office/officeart/2005/8/layout/vProcess5"/>
    <dgm:cxn modelId="{76949E2F-1FA3-4AFC-9D0E-C436BFB37AC7}" type="presOf" srcId="{358B92CA-E252-4200-B9B2-D0422AF02721}" destId="{F6082BA0-CE4A-4931-BD9C-E0F4FEEA2296}" srcOrd="1" destOrd="0" presId="urn:microsoft.com/office/officeart/2005/8/layout/vProcess5"/>
    <dgm:cxn modelId="{F7C44267-E69A-456E-8A41-4D7918BA26A2}" srcId="{9E184FD3-DEBA-4A31-B9E5-1A28C73E7C6A}" destId="{E2AE5486-A08B-4A88-AB98-C17D13010DE0}" srcOrd="1" destOrd="0" parTransId="{1A62F091-956F-453A-B1E8-0D533680A80A}" sibTransId="{8F829CB1-919F-4E81-8789-0881E8C4F241}"/>
    <dgm:cxn modelId="{200FF1EC-C0B3-49D3-8575-47C747C70E52}" type="presOf" srcId="{E2AE5486-A08B-4A88-AB98-C17D13010DE0}" destId="{05E41668-B61F-4439-96AE-74CFB79B5F92}" srcOrd="0" destOrd="0" presId="urn:microsoft.com/office/officeart/2005/8/layout/vProcess5"/>
    <dgm:cxn modelId="{0F624CE8-C9F4-40A9-9D03-F64EC66D71DC}" type="presParOf" srcId="{6205CB12-A770-43E2-922C-0770C4F41D7B}" destId="{D07C83A5-D88F-402D-8D33-98B48E2E9A4D}" srcOrd="0" destOrd="0" presId="urn:microsoft.com/office/officeart/2005/8/layout/vProcess5"/>
    <dgm:cxn modelId="{7698F4EB-48BC-4CAC-AE2A-0A68E50108F9}" type="presParOf" srcId="{6205CB12-A770-43E2-922C-0770C4F41D7B}" destId="{745015F3-BAAA-4FF4-83D7-3D22FCCD3C10}" srcOrd="1" destOrd="0" presId="urn:microsoft.com/office/officeart/2005/8/layout/vProcess5"/>
    <dgm:cxn modelId="{00E62442-042F-48D0-96A9-51ED05171906}" type="presParOf" srcId="{6205CB12-A770-43E2-922C-0770C4F41D7B}" destId="{05E41668-B61F-4439-96AE-74CFB79B5F92}" srcOrd="2" destOrd="0" presId="urn:microsoft.com/office/officeart/2005/8/layout/vProcess5"/>
    <dgm:cxn modelId="{70508753-16A2-4A9C-B841-3146075E130D}" type="presParOf" srcId="{6205CB12-A770-43E2-922C-0770C4F41D7B}" destId="{E80304DA-2CB1-4A3F-A8CC-9356DFE632B7}" srcOrd="3" destOrd="0" presId="urn:microsoft.com/office/officeart/2005/8/layout/vProcess5"/>
    <dgm:cxn modelId="{8C777DED-7EEC-4D78-9FB8-A0896840EB63}" type="presParOf" srcId="{6205CB12-A770-43E2-922C-0770C4F41D7B}" destId="{AFAB5C80-F9AF-495B-A876-FC56009C1A9A}" srcOrd="4" destOrd="0" presId="urn:microsoft.com/office/officeart/2005/8/layout/vProcess5"/>
    <dgm:cxn modelId="{AECD4E5D-C3F8-4F78-B6DA-250F0F047420}" type="presParOf" srcId="{6205CB12-A770-43E2-922C-0770C4F41D7B}" destId="{5B693E24-46FB-4FA6-A016-AFF179342CFA}" srcOrd="5" destOrd="0" presId="urn:microsoft.com/office/officeart/2005/8/layout/vProcess5"/>
    <dgm:cxn modelId="{71A4D9B3-9417-497E-B569-822826CE0739}" type="presParOf" srcId="{6205CB12-A770-43E2-922C-0770C4F41D7B}" destId="{A95CD673-32A9-4045-B6B7-10D4AE4393E9}" srcOrd="6" destOrd="0" presId="urn:microsoft.com/office/officeart/2005/8/layout/vProcess5"/>
    <dgm:cxn modelId="{05D5DB37-3C06-4EDB-92BA-7F6832F74AA0}" type="presParOf" srcId="{6205CB12-A770-43E2-922C-0770C4F41D7B}" destId="{C64CC0B3-54B2-4B8E-B8D0-4C1E87858863}" srcOrd="7" destOrd="0" presId="urn:microsoft.com/office/officeart/2005/8/layout/vProcess5"/>
    <dgm:cxn modelId="{F01C1FE4-1A27-4372-B17E-54E37F35947F}" type="presParOf" srcId="{6205CB12-A770-43E2-922C-0770C4F41D7B}" destId="{F6082BA0-CE4A-4931-BD9C-E0F4FEEA2296}" srcOrd="8" destOrd="0" presId="urn:microsoft.com/office/officeart/2005/8/layout/vProcess5"/>
    <dgm:cxn modelId="{48B26DEB-7F95-41A6-99FF-D8D59EB2E1E8}" type="presParOf" srcId="{6205CB12-A770-43E2-922C-0770C4F41D7B}" destId="{D054ABE6-D024-4D09-9E35-4B7195CDC022}" srcOrd="9" destOrd="0" presId="urn:microsoft.com/office/officeart/2005/8/layout/vProcess5"/>
    <dgm:cxn modelId="{654E8393-4270-4611-B15D-205DA70F618F}" type="presParOf" srcId="{6205CB12-A770-43E2-922C-0770C4F41D7B}" destId="{C46141A9-4C4A-4777-A8D6-E81C5ACAC3FC}" srcOrd="10" destOrd="0" presId="urn:microsoft.com/office/officeart/2005/8/layout/vProcess5"/>
    <dgm:cxn modelId="{D5AF47DD-F766-48C2-A5A4-555FB236CDF2}" type="presParOf" srcId="{6205CB12-A770-43E2-922C-0770C4F41D7B}" destId="{B2429E18-AB64-411D-9553-BEDEB7F5CA9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5015F3-BAAA-4FF4-83D7-3D22FCCD3C10}">
      <dsp:nvSpPr>
        <dsp:cNvPr id="0" name=""/>
        <dsp:cNvSpPr/>
      </dsp:nvSpPr>
      <dsp:spPr>
        <a:xfrm>
          <a:off x="0" y="0"/>
          <a:ext cx="8412480" cy="10869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a:t>Keylogger is going to be written in Python programming language.</a:t>
          </a:r>
        </a:p>
      </dsp:txBody>
      <dsp:txXfrm>
        <a:off x="31836" y="31836"/>
        <a:ext cx="7147697" cy="1023305"/>
      </dsp:txXfrm>
    </dsp:sp>
    <dsp:sp modelId="{05E41668-B61F-4439-96AE-74CFB79B5F92}">
      <dsp:nvSpPr>
        <dsp:cNvPr id="0" name=""/>
        <dsp:cNvSpPr/>
      </dsp:nvSpPr>
      <dsp:spPr>
        <a:xfrm>
          <a:off x="704545" y="1284610"/>
          <a:ext cx="8412480" cy="10869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a:t>It will be functioning in Windows environment.</a:t>
          </a:r>
        </a:p>
      </dsp:txBody>
      <dsp:txXfrm>
        <a:off x="736381" y="1316446"/>
        <a:ext cx="6937727" cy="1023305"/>
      </dsp:txXfrm>
    </dsp:sp>
    <dsp:sp modelId="{E80304DA-2CB1-4A3F-A8CC-9356DFE632B7}">
      <dsp:nvSpPr>
        <dsp:cNvPr id="0" name=""/>
        <dsp:cNvSpPr/>
      </dsp:nvSpPr>
      <dsp:spPr>
        <a:xfrm>
          <a:off x="1398574" y="2569220"/>
          <a:ext cx="8412480" cy="10869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a:t>Key logger will run in stealth mode.</a:t>
          </a:r>
        </a:p>
      </dsp:txBody>
      <dsp:txXfrm>
        <a:off x="1430410" y="2601056"/>
        <a:ext cx="6948242" cy="1023305"/>
      </dsp:txXfrm>
    </dsp:sp>
    <dsp:sp modelId="{AFAB5C80-F9AF-495B-A876-FC56009C1A9A}">
      <dsp:nvSpPr>
        <dsp:cNvPr id="0" name=""/>
        <dsp:cNvSpPr/>
      </dsp:nvSpPr>
      <dsp:spPr>
        <a:xfrm>
          <a:off x="2103119" y="3853831"/>
          <a:ext cx="8412480" cy="108697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a:t>It will start to run whenever operating system starts to run.</a:t>
          </a:r>
        </a:p>
      </dsp:txBody>
      <dsp:txXfrm>
        <a:off x="2134955" y="3885667"/>
        <a:ext cx="6937727" cy="1023305"/>
      </dsp:txXfrm>
    </dsp:sp>
    <dsp:sp modelId="{5B693E24-46FB-4FA6-A016-AFF179342CFA}">
      <dsp:nvSpPr>
        <dsp:cNvPr id="0" name=""/>
        <dsp:cNvSpPr/>
      </dsp:nvSpPr>
      <dsp:spPr>
        <a:xfrm>
          <a:off x="7705944" y="832526"/>
          <a:ext cx="706535" cy="70653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a:p>
      </dsp:txBody>
      <dsp:txXfrm>
        <a:off x="7864914" y="832526"/>
        <a:ext cx="388595" cy="531668"/>
      </dsp:txXfrm>
    </dsp:sp>
    <dsp:sp modelId="{A95CD673-32A9-4045-B6B7-10D4AE4393E9}">
      <dsp:nvSpPr>
        <dsp:cNvPr id="0" name=""/>
        <dsp:cNvSpPr/>
      </dsp:nvSpPr>
      <dsp:spPr>
        <a:xfrm>
          <a:off x="8410489" y="2117136"/>
          <a:ext cx="706535" cy="70653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a:p>
      </dsp:txBody>
      <dsp:txXfrm>
        <a:off x="8569459" y="2117136"/>
        <a:ext cx="388595" cy="531668"/>
      </dsp:txXfrm>
    </dsp:sp>
    <dsp:sp modelId="{C64CC0B3-54B2-4B8E-B8D0-4C1E87858863}">
      <dsp:nvSpPr>
        <dsp:cNvPr id="0" name=""/>
        <dsp:cNvSpPr/>
      </dsp:nvSpPr>
      <dsp:spPr>
        <a:xfrm>
          <a:off x="9104519" y="3401746"/>
          <a:ext cx="706535" cy="706535"/>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lvl="0" algn="ctr" defTabSz="1422400">
            <a:lnSpc>
              <a:spcPct val="90000"/>
            </a:lnSpc>
            <a:spcBef>
              <a:spcPct val="0"/>
            </a:spcBef>
            <a:spcAft>
              <a:spcPct val="35000"/>
            </a:spcAft>
          </a:pPr>
          <a:endParaRPr lang="en-US" sz="3200" kern="1200"/>
        </a:p>
      </dsp:txBody>
      <dsp:txXfrm>
        <a:off x="9263489" y="3401746"/>
        <a:ext cx="388595" cy="53166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593691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174925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1181705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2829397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pPr/>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3977783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pPr/>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4004598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pPr/>
              <a:t>12/23/2022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2719652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pPr/>
              <a:t>12/23/2022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426003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pPr/>
              <a:t>12/23/2022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1898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2926796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pPr/>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pPr/>
              <a:t>‹#›</a:t>
            </a:fld>
            <a:endParaRPr lang="en-US"/>
          </a:p>
        </p:txBody>
      </p:sp>
    </p:spTree>
    <p:extLst>
      <p:ext uri="{BB962C8B-B14F-4D97-AF65-F5344CB8AC3E}">
        <p14:creationId xmlns:p14="http://schemas.microsoft.com/office/powerpoint/2010/main" val="75091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pPr/>
              <a:t>12/23/2022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pPr/>
              <a:t>‹#›</a:t>
            </a:fld>
            <a:endParaRPr lang="en-US"/>
          </a:p>
        </p:txBody>
      </p:sp>
    </p:spTree>
    <p:extLst>
      <p:ext uri="{BB962C8B-B14F-4D97-AF65-F5344CB8AC3E}">
        <p14:creationId xmlns:p14="http://schemas.microsoft.com/office/powerpoint/2010/main" val="2946784653"/>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Debugging" TargetMode="External"/><Relationship Id="rId13" Type="http://schemas.openxmlformats.org/officeDocument/2006/relationships/hyperlink" Target="https://en.wikipedia.org/wiki/Git" TargetMode="External"/><Relationship Id="rId3" Type="http://schemas.openxmlformats.org/officeDocument/2006/relationships/hyperlink" Target="https://en.wikipedia.org/wiki/Microsoft" TargetMode="External"/><Relationship Id="rId7" Type="http://schemas.openxmlformats.org/officeDocument/2006/relationships/hyperlink" Target="https://en.wikipedia.org/wiki/MacOS" TargetMode="External"/><Relationship Id="rId12" Type="http://schemas.openxmlformats.org/officeDocument/2006/relationships/hyperlink" Target="https://en.wikipedia.org/wiki/Code_refactoring" TargetMode="External"/><Relationship Id="rId2" Type="http://schemas.openxmlformats.org/officeDocument/2006/relationships/hyperlink" Target="https://en.wikipedia.org/wiki/Source-code_editor" TargetMode="External"/><Relationship Id="rId16" Type="http://schemas.openxmlformats.org/officeDocument/2006/relationships/hyperlink" Target="https://en.wikipedia.org/wiki/Plug-in_(computing)" TargetMode="External"/><Relationship Id="rId1" Type="http://schemas.openxmlformats.org/officeDocument/2006/relationships/slideLayout" Target="../slideLayouts/slideLayout2.xml"/><Relationship Id="rId6" Type="http://schemas.openxmlformats.org/officeDocument/2006/relationships/hyperlink" Target="https://en.wikipedia.org/wiki/Linux" TargetMode="External"/><Relationship Id="rId11" Type="http://schemas.openxmlformats.org/officeDocument/2006/relationships/hyperlink" Target="https://en.wikipedia.org/wiki/Snippet_(programming)" TargetMode="External"/><Relationship Id="rId5" Type="http://schemas.openxmlformats.org/officeDocument/2006/relationships/hyperlink" Target="https://en.wikipedia.org/wiki/Windows" TargetMode="External"/><Relationship Id="rId15" Type="http://schemas.openxmlformats.org/officeDocument/2006/relationships/hyperlink" Target="https://en.wikipedia.org/wiki/Keyboard_shortcut" TargetMode="External"/><Relationship Id="rId10" Type="http://schemas.openxmlformats.org/officeDocument/2006/relationships/hyperlink" Target="https://en.wikipedia.org/wiki/Intelligent_code_completion" TargetMode="External"/><Relationship Id="rId4" Type="http://schemas.openxmlformats.org/officeDocument/2006/relationships/hyperlink" Target="https://en.wikipedia.org/wiki/Electron_(software_framework)" TargetMode="External"/><Relationship Id="rId9" Type="http://schemas.openxmlformats.org/officeDocument/2006/relationships/hyperlink" Target="https://en.wikipedia.org/wiki/Syntax_highlighting" TargetMode="External"/><Relationship Id="rId14" Type="http://schemas.openxmlformats.org/officeDocument/2006/relationships/hyperlink" Target="https://en.wikipedia.org/wiki/Theme_(comput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techtarget.com/" TargetMode="External"/><Relationship Id="rId2" Type="http://schemas.openxmlformats.org/officeDocument/2006/relationships/hyperlink" Target="http://www.google.com/" TargetMode="External"/><Relationship Id="rId1" Type="http://schemas.openxmlformats.org/officeDocument/2006/relationships/slideLayout" Target="../slideLayouts/slideLayout2.xml"/><Relationship Id="rId6" Type="http://schemas.openxmlformats.org/officeDocument/2006/relationships/hyperlink" Target="https://www.kaspersky.com.in/" TargetMode="External"/><Relationship Id="rId5" Type="http://schemas.openxmlformats.org/officeDocument/2006/relationships/hyperlink" Target="https://www.geeksforgeeks.org/" TargetMode="External"/><Relationship Id="rId4" Type="http://schemas.openxmlformats.org/officeDocument/2006/relationships/hyperlink" Target="https://www.w3school.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7280" y="1399397"/>
            <a:ext cx="9332168" cy="5570182"/>
          </a:xfrm>
        </p:spPr>
        <p:txBody>
          <a:bodyPr>
            <a:normAutofit lnSpcReduction="10000"/>
          </a:bodyPr>
          <a:lstStyle/>
          <a:p>
            <a:pPr marL="0" indent="0" algn="ctr">
              <a:buNone/>
            </a:pPr>
            <a:r>
              <a:rPr lang="en-IN" sz="2000" b="1" dirty="0"/>
              <a:t>A </a:t>
            </a:r>
            <a:endParaRPr lang="en-IN" sz="2000" b="1" dirty="0" smtClean="0"/>
          </a:p>
          <a:p>
            <a:pPr marL="0" indent="0" algn="ctr">
              <a:buNone/>
            </a:pPr>
            <a:r>
              <a:rPr lang="en-IN" sz="2000" b="1" dirty="0" smtClean="0"/>
              <a:t>PROJECT </a:t>
            </a:r>
            <a:r>
              <a:rPr lang="en-IN" sz="2000" b="1" dirty="0"/>
              <a:t>REPORT </a:t>
            </a:r>
            <a:endParaRPr lang="en-IN" sz="2000" b="1" dirty="0" smtClean="0"/>
          </a:p>
          <a:p>
            <a:pPr marL="0" indent="0" algn="ctr">
              <a:buNone/>
            </a:pPr>
            <a:r>
              <a:rPr lang="en-IN" sz="2000" b="1" dirty="0" smtClean="0"/>
              <a:t>On </a:t>
            </a:r>
          </a:p>
          <a:p>
            <a:pPr marL="0" indent="0" algn="ctr">
              <a:buNone/>
            </a:pPr>
            <a:r>
              <a:rPr lang="en-IN" sz="2000" b="1" dirty="0" smtClean="0"/>
              <a:t>KEYLOGGER </a:t>
            </a:r>
          </a:p>
          <a:p>
            <a:pPr marL="0" indent="0" algn="ctr">
              <a:buNone/>
            </a:pPr>
            <a:endParaRPr lang="en-IN" sz="2400" dirty="0" smtClean="0"/>
          </a:p>
          <a:p>
            <a:pPr marL="0" indent="0" algn="ctr">
              <a:buNone/>
            </a:pPr>
            <a:r>
              <a:rPr lang="en-IN" sz="2000" b="1" dirty="0" smtClean="0"/>
              <a:t>SUBMITTED </a:t>
            </a:r>
            <a:r>
              <a:rPr lang="en-IN" sz="2000" b="1" dirty="0"/>
              <a:t>BY : </a:t>
            </a:r>
            <a:endParaRPr lang="en-IN" sz="2000" b="1" dirty="0" smtClean="0"/>
          </a:p>
          <a:p>
            <a:pPr marL="0" indent="0" algn="ctr">
              <a:buNone/>
            </a:pPr>
            <a:r>
              <a:rPr lang="en-IN" sz="1900" dirty="0" smtClean="0"/>
              <a:t>AJEYPALSINH </a:t>
            </a:r>
            <a:r>
              <a:rPr lang="en-IN" sz="1900" dirty="0"/>
              <a:t>JADEJA (</a:t>
            </a:r>
            <a:r>
              <a:rPr lang="en-IN" sz="1900" dirty="0" err="1"/>
              <a:t>Eno</a:t>
            </a:r>
            <a:r>
              <a:rPr lang="en-IN" sz="1900" dirty="0"/>
              <a:t>:-20082291039) </a:t>
            </a:r>
            <a:endParaRPr lang="en-IN" sz="1900" dirty="0" smtClean="0"/>
          </a:p>
          <a:p>
            <a:pPr marL="0" indent="0" algn="ctr">
              <a:buNone/>
            </a:pPr>
            <a:r>
              <a:rPr lang="en-IN" sz="1900" dirty="0" smtClean="0"/>
              <a:t>RIYAKUMARI </a:t>
            </a:r>
            <a:r>
              <a:rPr lang="en-IN" sz="1900" dirty="0"/>
              <a:t>PATEL (</a:t>
            </a:r>
            <a:r>
              <a:rPr lang="en-IN" sz="1900" dirty="0" err="1"/>
              <a:t>Eno</a:t>
            </a:r>
            <a:r>
              <a:rPr lang="en-IN" sz="1900" dirty="0"/>
              <a:t>:-20082291017) </a:t>
            </a:r>
            <a:endParaRPr lang="en-IN" sz="1900" dirty="0" smtClean="0"/>
          </a:p>
          <a:p>
            <a:pPr marL="0" indent="0" algn="ctr">
              <a:buNone/>
            </a:pPr>
            <a:endParaRPr lang="en-IN" sz="2400" dirty="0" smtClean="0"/>
          </a:p>
          <a:p>
            <a:pPr marL="0" indent="0" algn="ctr">
              <a:buNone/>
            </a:pPr>
            <a:r>
              <a:rPr lang="en-IN" sz="2000" b="1" dirty="0" smtClean="0"/>
              <a:t>B.Sc.IT </a:t>
            </a:r>
            <a:r>
              <a:rPr lang="en-IN" sz="2000" b="1" dirty="0"/>
              <a:t>(Cyber Security) Semester-v </a:t>
            </a:r>
            <a:endParaRPr lang="en-IN" sz="2000" b="1" dirty="0" smtClean="0"/>
          </a:p>
          <a:p>
            <a:pPr marL="0" indent="0" algn="ctr">
              <a:buNone/>
            </a:pPr>
            <a:r>
              <a:rPr lang="en-IN" sz="2000" b="1" dirty="0" smtClean="0"/>
              <a:t>Group </a:t>
            </a:r>
            <a:r>
              <a:rPr lang="en-IN" sz="2000" b="1" dirty="0"/>
              <a:t>No </a:t>
            </a:r>
            <a:r>
              <a:rPr lang="en-IN" sz="2000" b="1" dirty="0" smtClean="0"/>
              <a:t>– 01</a:t>
            </a:r>
          </a:p>
          <a:p>
            <a:pPr marL="0" indent="0" algn="ctr">
              <a:buNone/>
            </a:pPr>
            <a:r>
              <a:rPr lang="en-IN" sz="2400" dirty="0" smtClean="0"/>
              <a:t> </a:t>
            </a:r>
          </a:p>
          <a:p>
            <a:pPr marL="0" indent="0" algn="ctr">
              <a:buNone/>
            </a:pPr>
            <a:r>
              <a:rPr lang="en-IN" sz="2200" b="1" dirty="0" smtClean="0"/>
              <a:t>Guided </a:t>
            </a:r>
            <a:r>
              <a:rPr lang="en-IN" sz="2200" b="1" dirty="0"/>
              <a:t>By </a:t>
            </a:r>
            <a:r>
              <a:rPr lang="en-IN" sz="2200" b="1" dirty="0" smtClean="0"/>
              <a:t>:</a:t>
            </a:r>
          </a:p>
          <a:p>
            <a:pPr marL="0" indent="0" algn="ctr">
              <a:buNone/>
            </a:pPr>
            <a:r>
              <a:rPr lang="en-IN" sz="1900" dirty="0" smtClean="0"/>
              <a:t>Internal : </a:t>
            </a:r>
            <a:r>
              <a:rPr lang="en-IN" sz="1900" dirty="0" err="1" smtClean="0"/>
              <a:t>Prof</a:t>
            </a:r>
            <a:r>
              <a:rPr lang="en-IN" sz="1900" dirty="0" err="1"/>
              <a:t>.</a:t>
            </a:r>
            <a:r>
              <a:rPr lang="en-IN" sz="1900" dirty="0"/>
              <a:t> </a:t>
            </a:r>
            <a:r>
              <a:rPr lang="en-IN" sz="1900" dirty="0" err="1"/>
              <a:t>Deepika</a:t>
            </a:r>
            <a:r>
              <a:rPr lang="en-IN" sz="1900" dirty="0"/>
              <a:t> </a:t>
            </a:r>
            <a:r>
              <a:rPr lang="en-IN" sz="1900" dirty="0" smtClean="0"/>
              <a:t>Patel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0664" y="280113"/>
            <a:ext cx="5105400" cy="895350"/>
          </a:xfrm>
          <a:prstGeom prst="rect">
            <a:avLst/>
          </a:prstGeom>
        </p:spPr>
      </p:pic>
    </p:spTree>
    <p:extLst>
      <p:ext uri="{BB962C8B-B14F-4D97-AF65-F5344CB8AC3E}">
        <p14:creationId xmlns:p14="http://schemas.microsoft.com/office/powerpoint/2010/main" val="3053750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E4288A-DFC8-40A2-90E5-70E851A933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D0A3DA-AD59-6CDB-E9D1-1B3E31FBC1CB}"/>
              </a:ext>
            </a:extLst>
          </p:cNvPr>
          <p:cNvSpPr>
            <a:spLocks noGrp="1"/>
          </p:cNvSpPr>
          <p:nvPr>
            <p:ph type="title"/>
          </p:nvPr>
        </p:nvSpPr>
        <p:spPr>
          <a:xfrm>
            <a:off x="965199" y="447741"/>
            <a:ext cx="4278623" cy="1645919"/>
          </a:xfrm>
        </p:spPr>
        <p:txBody>
          <a:bodyPr vert="horz" lIns="91440" tIns="45720" rIns="91440" bIns="45720" rtlCol="0">
            <a:normAutofit/>
          </a:bodyPr>
          <a:lstStyle/>
          <a:p>
            <a:r>
              <a:rPr lang="en-US" sz="4000" b="1" u="sng">
                <a:cs typeface="Calibri Light"/>
              </a:rPr>
              <a:t>2.3 OBJECTIVE</a:t>
            </a:r>
            <a:endParaRPr lang="en-US" sz="4000" u="sng">
              <a:cs typeface="Calibri Light"/>
            </a:endParaRPr>
          </a:p>
        </p:txBody>
      </p:sp>
      <p:sp>
        <p:nvSpPr>
          <p:cNvPr id="10" name="Freeform: Shape 9">
            <a:extLst>
              <a:ext uri="{FF2B5EF4-FFF2-40B4-BE49-F238E27FC236}">
                <a16:creationId xmlns:a16="http://schemas.microsoft.com/office/drawing/2014/main" id="{9AD93FD3-7DF2-4DC8-BD55-8B2EB5F63F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579"/>
            <a:ext cx="8109718" cy="4604421"/>
          </a:xfrm>
          <a:custGeom>
            <a:avLst/>
            <a:gdLst>
              <a:gd name="connsiteX0" fmla="*/ 7381313 w 8109718"/>
              <a:gd name="connsiteY0" fmla="*/ 1839459 h 4604421"/>
              <a:gd name="connsiteX1" fmla="*/ 7381313 w 8109718"/>
              <a:gd name="connsiteY1" fmla="*/ 1853646 h 4604421"/>
              <a:gd name="connsiteX2" fmla="*/ 7379359 w 8109718"/>
              <a:gd name="connsiteY2" fmla="*/ 1846552 h 4604421"/>
              <a:gd name="connsiteX3" fmla="*/ 1321854 w 8109718"/>
              <a:gd name="connsiteY3" fmla="*/ 0 h 4604421"/>
              <a:gd name="connsiteX4" fmla="*/ 5365317 w 8109718"/>
              <a:gd name="connsiteY4" fmla="*/ 0 h 4604421"/>
              <a:gd name="connsiteX5" fmla="*/ 5985373 w 8109718"/>
              <a:gd name="connsiteY5" fmla="*/ 365439 h 4604421"/>
              <a:gd name="connsiteX6" fmla="*/ 8011470 w 8109718"/>
              <a:gd name="connsiteY6" fmla="*/ 3854515 h 4604421"/>
              <a:gd name="connsiteX7" fmla="*/ 8011470 w 8109718"/>
              <a:gd name="connsiteY7" fmla="*/ 4567993 h 4604421"/>
              <a:gd name="connsiteX8" fmla="*/ 7998115 w 8109718"/>
              <a:gd name="connsiteY8" fmla="*/ 4590992 h 4604421"/>
              <a:gd name="connsiteX9" fmla="*/ 7990317 w 8109718"/>
              <a:gd name="connsiteY9" fmla="*/ 4604421 h 4604421"/>
              <a:gd name="connsiteX10" fmla="*/ 0 w 8109718"/>
              <a:gd name="connsiteY10" fmla="*/ 4604421 h 4604421"/>
              <a:gd name="connsiteX11" fmla="*/ 0 w 8109718"/>
              <a:gd name="connsiteY11" fmla="*/ 1564110 h 4604421"/>
              <a:gd name="connsiteX12" fmla="*/ 27177 w 8109718"/>
              <a:gd name="connsiteY12" fmla="*/ 1517107 h 4604421"/>
              <a:gd name="connsiteX13" fmla="*/ 693065 w 8109718"/>
              <a:gd name="connsiteY13" fmla="*/ 365439 h 4604421"/>
              <a:gd name="connsiteX14" fmla="*/ 1321854 w 8109718"/>
              <a:gd name="connsiteY14" fmla="*/ 0 h 4604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604421">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98115" y="4590992"/>
                </a:cubicBezTo>
                <a:lnTo>
                  <a:pt x="7990317" y="4604421"/>
                </a:lnTo>
                <a:lnTo>
                  <a:pt x="0" y="4604421"/>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5">
            <a:extLst>
              <a:ext uri="{FF2B5EF4-FFF2-40B4-BE49-F238E27FC236}">
                <a16:creationId xmlns:a16="http://schemas.microsoft.com/office/drawing/2014/main" id="{956571CF-1434-4180-A385-D4AC63B626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827416"/>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19D0EF7D-8D7F-4A18-A68B-92E2D448730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825104"/>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lumMod val="85000"/>
              <a:lumOff val="15000"/>
              <a:alpha val="50000"/>
            </a:schemeClr>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6" name="Group 15">
            <a:extLst>
              <a:ext uri="{FF2B5EF4-FFF2-40B4-BE49-F238E27FC236}">
                <a16:creationId xmlns:a16="http://schemas.microsoft.com/office/drawing/2014/main" id="{C770F868-28FE-4B38-8FC7-E9C841B837F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567451"/>
            <a:ext cx="1128382" cy="847206"/>
            <a:chOff x="5307830" y="325570"/>
            <a:chExt cx="1128382" cy="847206"/>
          </a:xfrm>
        </p:grpSpPr>
        <p:sp>
          <p:nvSpPr>
            <p:cNvPr id="17" name="Freeform 5">
              <a:extLst>
                <a:ext uri="{FF2B5EF4-FFF2-40B4-BE49-F238E27FC236}">
                  <a16:creationId xmlns:a16="http://schemas.microsoft.com/office/drawing/2014/main" id="{3E5BF88F-B1F5-4A09-887A-B5CA246CACD0}"/>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8" name="Freeform 5">
              <a:extLst>
                <a:ext uri="{FF2B5EF4-FFF2-40B4-BE49-F238E27FC236}">
                  <a16:creationId xmlns:a16="http://schemas.microsoft.com/office/drawing/2014/main" id="{D8984A5C-991A-40D3-A4C9-7E0DCA2A7AA2}"/>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4252CCFC-6369-B9DC-28A5-CD8BF36CFE32}"/>
              </a:ext>
            </a:extLst>
          </p:cNvPr>
          <p:cNvSpPr>
            <a:spLocks noGrp="1"/>
          </p:cNvSpPr>
          <p:nvPr>
            <p:ph idx="1"/>
          </p:nvPr>
        </p:nvSpPr>
        <p:spPr>
          <a:xfrm>
            <a:off x="965199" y="2912937"/>
            <a:ext cx="4741917" cy="3093546"/>
          </a:xfrm>
        </p:spPr>
        <p:txBody>
          <a:bodyPr vert="horz" lIns="91440" tIns="45720" rIns="91440" bIns="45720" rtlCol="0" anchor="t">
            <a:normAutofit fontScale="92500"/>
          </a:bodyPr>
          <a:lstStyle/>
          <a:p>
            <a:pPr>
              <a:lnSpc>
                <a:spcPct val="150000"/>
              </a:lnSpc>
              <a:buFont typeface="Wingdings" panose="020B0604020202020204" pitchFamily="34" charset="0"/>
              <a:buChar char="Ø"/>
            </a:pPr>
            <a:r>
              <a:rPr lang="en-US" sz="2400" dirty="0">
                <a:solidFill>
                  <a:schemeClr val="bg1"/>
                </a:solidFill>
                <a:ea typeface="+mn-lt"/>
                <a:cs typeface="+mn-lt"/>
              </a:rPr>
              <a:t>The objective of keyloggers is to interface in the chain of events that happen when a key is pressed and when the data is displayed on the monitor as a result of a keystroke.</a:t>
            </a:r>
          </a:p>
        </p:txBody>
      </p:sp>
    </p:spTree>
    <p:extLst>
      <p:ext uri="{BB962C8B-B14F-4D97-AF65-F5344CB8AC3E}">
        <p14:creationId xmlns:p14="http://schemas.microsoft.com/office/powerpoint/2010/main" val="278268031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lowchart: Document 9">
            <a:extLst>
              <a:ext uri="{FF2B5EF4-FFF2-40B4-BE49-F238E27FC236}">
                <a16:creationId xmlns:a16="http://schemas.microsoft.com/office/drawing/2014/main" id="{D12DDE76-C203-4047-9998-63900085B5E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242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5D0677-7654-D488-5FBB-8A4B30B362B8}"/>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u="sng" kern="1200">
                <a:solidFill>
                  <a:srgbClr val="FFFFFF"/>
                </a:solidFill>
                <a:latin typeface="+mj-lt"/>
                <a:ea typeface="+mj-ea"/>
                <a:cs typeface="+mj-cs"/>
              </a:rPr>
              <a:t>2.4 METHODOLOGY</a:t>
            </a:r>
          </a:p>
        </p:txBody>
      </p:sp>
      <p:pic>
        <p:nvPicPr>
          <p:cNvPr id="5" name="Picture 5" descr="Diagram&#10;&#10;Description automatically generated">
            <a:extLst>
              <a:ext uri="{FF2B5EF4-FFF2-40B4-BE49-F238E27FC236}">
                <a16:creationId xmlns:a16="http://schemas.microsoft.com/office/drawing/2014/main" id="{FCACE8BD-4C46-95A3-D369-6B1E90D4730C}"/>
              </a:ext>
            </a:extLst>
          </p:cNvPr>
          <p:cNvPicPr>
            <a:picLocks noChangeAspect="1"/>
          </p:cNvPicPr>
          <p:nvPr/>
        </p:nvPicPr>
        <p:blipFill>
          <a:blip r:embed="rId2"/>
          <a:stretch>
            <a:fillRect/>
          </a:stretch>
        </p:blipFill>
        <p:spPr>
          <a:xfrm>
            <a:off x="4207933" y="1390546"/>
            <a:ext cx="7347537" cy="4077883"/>
          </a:xfrm>
          <a:prstGeom prst="rect">
            <a:avLst/>
          </a:prstGeom>
        </p:spPr>
      </p:pic>
    </p:spTree>
    <p:extLst>
      <p:ext uri="{BB962C8B-B14F-4D97-AF65-F5344CB8AC3E}">
        <p14:creationId xmlns:p14="http://schemas.microsoft.com/office/powerpoint/2010/main" val="104700841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6F4E-E207-8FDE-2397-C9421D388E7D}"/>
              </a:ext>
            </a:extLst>
          </p:cNvPr>
          <p:cNvSpPr>
            <a:spLocks noGrp="1"/>
          </p:cNvSpPr>
          <p:nvPr>
            <p:ph type="title"/>
          </p:nvPr>
        </p:nvSpPr>
        <p:spPr>
          <a:xfrm>
            <a:off x="838200" y="1802862"/>
            <a:ext cx="10515600" cy="764846"/>
          </a:xfrm>
        </p:spPr>
        <p:txBody>
          <a:bodyPr vert="horz" lIns="91440" tIns="45720" rIns="91440" bIns="45720" rtlCol="0" anchor="t">
            <a:normAutofit/>
          </a:bodyPr>
          <a:lstStyle/>
          <a:p>
            <a:pPr algn="ctr"/>
            <a:r>
              <a:rPr lang="en-US" sz="3600" b="1" u="sng">
                <a:cs typeface="Calibri Light"/>
              </a:rPr>
              <a:t>Hardware Requirement</a:t>
            </a:r>
            <a:endParaRPr lang="en-US" sz="3600">
              <a:cs typeface="Calibri Light"/>
            </a:endParaRPr>
          </a:p>
        </p:txBody>
      </p:sp>
      <p:graphicFrame>
        <p:nvGraphicFramePr>
          <p:cNvPr id="6" name="Table 6">
            <a:extLst>
              <a:ext uri="{FF2B5EF4-FFF2-40B4-BE49-F238E27FC236}">
                <a16:creationId xmlns:a16="http://schemas.microsoft.com/office/drawing/2014/main" id="{7ECC77DD-5B67-2B45-9D68-C690D99DD519}"/>
              </a:ext>
            </a:extLst>
          </p:cNvPr>
          <p:cNvGraphicFramePr>
            <a:graphicFrameLocks noGrp="1"/>
          </p:cNvGraphicFramePr>
          <p:nvPr>
            <p:extLst>
              <p:ext uri="{D42A27DB-BD31-4B8C-83A1-F6EECF244321}">
                <p14:modId xmlns:p14="http://schemas.microsoft.com/office/powerpoint/2010/main" val="3328905810"/>
              </p:ext>
            </p:extLst>
          </p:nvPr>
        </p:nvGraphicFramePr>
        <p:xfrm>
          <a:off x="1911038" y="2792717"/>
          <a:ext cx="8214358" cy="2259469"/>
        </p:xfrm>
        <a:graphic>
          <a:graphicData uri="http://schemas.openxmlformats.org/drawingml/2006/table">
            <a:tbl>
              <a:tblPr firstRow="1" bandRow="1">
                <a:tableStyleId>{616DA210-FB5B-4158-B5E0-FEB733F419BA}</a:tableStyleId>
              </a:tblPr>
              <a:tblGrid>
                <a:gridCol w="4107179">
                  <a:extLst>
                    <a:ext uri="{9D8B030D-6E8A-4147-A177-3AD203B41FA5}">
                      <a16:colId xmlns:a16="http://schemas.microsoft.com/office/drawing/2014/main" val="3579269940"/>
                    </a:ext>
                  </a:extLst>
                </a:gridCol>
                <a:gridCol w="4107179">
                  <a:extLst>
                    <a:ext uri="{9D8B030D-6E8A-4147-A177-3AD203B41FA5}">
                      <a16:colId xmlns:a16="http://schemas.microsoft.com/office/drawing/2014/main" val="1775207956"/>
                    </a:ext>
                  </a:extLst>
                </a:gridCol>
              </a:tblGrid>
              <a:tr h="724922">
                <a:tc>
                  <a:txBody>
                    <a:bodyPr/>
                    <a:lstStyle/>
                    <a:p>
                      <a:pPr algn="ctr"/>
                      <a:r>
                        <a:rPr lang="en-US" sz="2000"/>
                        <a:t>Processor </a:t>
                      </a:r>
                    </a:p>
                  </a:txBody>
                  <a:tcPr anchor="ctr"/>
                </a:tc>
                <a:tc>
                  <a:txBody>
                    <a:bodyPr/>
                    <a:lstStyle/>
                    <a:p>
                      <a:pPr algn="ctr"/>
                      <a:r>
                        <a:rPr lang="en-US" sz="2000"/>
                        <a:t>2 GHz or above</a:t>
                      </a:r>
                    </a:p>
                  </a:txBody>
                  <a:tcPr anchor="ctr"/>
                </a:tc>
                <a:extLst>
                  <a:ext uri="{0D108BD9-81ED-4DB2-BD59-A6C34878D82A}">
                    <a16:rowId xmlns:a16="http://schemas.microsoft.com/office/drawing/2014/main" val="4174459275"/>
                  </a:ext>
                </a:extLst>
              </a:tr>
              <a:tr h="724922">
                <a:tc>
                  <a:txBody>
                    <a:bodyPr/>
                    <a:lstStyle/>
                    <a:p>
                      <a:pPr algn="ctr"/>
                      <a:r>
                        <a:rPr lang="en-US" sz="2000"/>
                        <a:t>RAM</a:t>
                      </a:r>
                    </a:p>
                  </a:txBody>
                  <a:tcPr anchor="ctr"/>
                </a:tc>
                <a:tc>
                  <a:txBody>
                    <a:bodyPr/>
                    <a:lstStyle/>
                    <a:p>
                      <a:pPr algn="ctr"/>
                      <a:r>
                        <a:rPr lang="en-US" sz="2000"/>
                        <a:t>Minimum 4 GB</a:t>
                      </a:r>
                    </a:p>
                  </a:txBody>
                  <a:tcPr anchor="ctr"/>
                </a:tc>
                <a:extLst>
                  <a:ext uri="{0D108BD9-81ED-4DB2-BD59-A6C34878D82A}">
                    <a16:rowId xmlns:a16="http://schemas.microsoft.com/office/drawing/2014/main" val="884886534"/>
                  </a:ext>
                </a:extLst>
              </a:tr>
              <a:tr h="809625">
                <a:tc>
                  <a:txBody>
                    <a:bodyPr/>
                    <a:lstStyle/>
                    <a:p>
                      <a:pPr algn="ctr"/>
                      <a:r>
                        <a:rPr lang="en-US" sz="2000"/>
                        <a:t>Storage Free Space</a:t>
                      </a:r>
                    </a:p>
                  </a:txBody>
                  <a:tcPr anchor="ctr"/>
                </a:tc>
                <a:tc>
                  <a:txBody>
                    <a:bodyPr/>
                    <a:lstStyle/>
                    <a:p>
                      <a:pPr algn="ctr"/>
                      <a:r>
                        <a:rPr lang="en-US" sz="2000"/>
                        <a:t>20 GB or More</a:t>
                      </a:r>
                    </a:p>
                  </a:txBody>
                  <a:tcPr anchor="ctr"/>
                </a:tc>
                <a:extLst>
                  <a:ext uri="{0D108BD9-81ED-4DB2-BD59-A6C34878D82A}">
                    <a16:rowId xmlns:a16="http://schemas.microsoft.com/office/drawing/2014/main" val="3912620437"/>
                  </a:ext>
                </a:extLst>
              </a:tr>
            </a:tbl>
          </a:graphicData>
        </a:graphic>
      </p:graphicFrame>
    </p:spTree>
    <p:extLst>
      <p:ext uri="{BB962C8B-B14F-4D97-AF65-F5344CB8AC3E}">
        <p14:creationId xmlns:p14="http://schemas.microsoft.com/office/powerpoint/2010/main" val="48817813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9871-8673-8EF9-A930-DF87296704ED}"/>
              </a:ext>
            </a:extLst>
          </p:cNvPr>
          <p:cNvSpPr>
            <a:spLocks noGrp="1"/>
          </p:cNvSpPr>
          <p:nvPr>
            <p:ph type="title"/>
          </p:nvPr>
        </p:nvSpPr>
        <p:spPr>
          <a:xfrm>
            <a:off x="838200" y="1774106"/>
            <a:ext cx="10515600" cy="865488"/>
          </a:xfrm>
        </p:spPr>
        <p:txBody>
          <a:bodyPr>
            <a:normAutofit/>
          </a:bodyPr>
          <a:lstStyle/>
          <a:p>
            <a:pPr algn="ctr"/>
            <a:r>
              <a:rPr lang="en-US" sz="3600" b="1" u="sng" dirty="0">
                <a:ea typeface="Calibri Light"/>
                <a:cs typeface="Calibri Light"/>
              </a:rPr>
              <a:t>Software Requirement </a:t>
            </a:r>
            <a:endParaRPr lang="en-US" sz="3600">
              <a:ea typeface="Calibri Light"/>
              <a:cs typeface="Calibri Light"/>
            </a:endParaRPr>
          </a:p>
        </p:txBody>
      </p:sp>
      <p:graphicFrame>
        <p:nvGraphicFramePr>
          <p:cNvPr id="6" name="Table 8">
            <a:extLst>
              <a:ext uri="{FF2B5EF4-FFF2-40B4-BE49-F238E27FC236}">
                <a16:creationId xmlns:a16="http://schemas.microsoft.com/office/drawing/2014/main" id="{347F9A73-2AD4-F363-A28E-6386520F75E6}"/>
              </a:ext>
            </a:extLst>
          </p:cNvPr>
          <p:cNvGraphicFramePr>
            <a:graphicFrameLocks noGrp="1"/>
          </p:cNvGraphicFramePr>
          <p:nvPr>
            <p:extLst>
              <p:ext uri="{D42A27DB-BD31-4B8C-83A1-F6EECF244321}">
                <p14:modId xmlns:p14="http://schemas.microsoft.com/office/powerpoint/2010/main" val="828353255"/>
              </p:ext>
            </p:extLst>
          </p:nvPr>
        </p:nvGraphicFramePr>
        <p:xfrm>
          <a:off x="1954171" y="2922112"/>
          <a:ext cx="8153400" cy="1393036"/>
        </p:xfrm>
        <a:graphic>
          <a:graphicData uri="http://schemas.openxmlformats.org/drawingml/2006/table">
            <a:tbl>
              <a:tblPr firstRow="1" bandRow="1">
                <a:tableStyleId>{616DA210-FB5B-4158-B5E0-FEB733F419BA}</a:tableStyleId>
              </a:tblPr>
              <a:tblGrid>
                <a:gridCol w="4076700">
                  <a:extLst>
                    <a:ext uri="{9D8B030D-6E8A-4147-A177-3AD203B41FA5}">
                      <a16:colId xmlns:a16="http://schemas.microsoft.com/office/drawing/2014/main" val="4109049081"/>
                    </a:ext>
                  </a:extLst>
                </a:gridCol>
                <a:gridCol w="4076700">
                  <a:extLst>
                    <a:ext uri="{9D8B030D-6E8A-4147-A177-3AD203B41FA5}">
                      <a16:colId xmlns:a16="http://schemas.microsoft.com/office/drawing/2014/main" val="2137853796"/>
                    </a:ext>
                  </a:extLst>
                </a:gridCol>
              </a:tblGrid>
              <a:tr h="696518">
                <a:tc>
                  <a:txBody>
                    <a:bodyPr/>
                    <a:lstStyle/>
                    <a:p>
                      <a:pPr algn="ctr"/>
                      <a:r>
                        <a:rPr lang="en-US" sz="2000"/>
                        <a:t>Operating System</a:t>
                      </a:r>
                    </a:p>
                  </a:txBody>
                  <a:tcPr anchor="ctr"/>
                </a:tc>
                <a:tc>
                  <a:txBody>
                    <a:bodyPr/>
                    <a:lstStyle/>
                    <a:p>
                      <a:pPr algn="ctr"/>
                      <a:r>
                        <a:rPr lang="en-US" sz="2000"/>
                        <a:t>Windows , Linux  </a:t>
                      </a:r>
                    </a:p>
                  </a:txBody>
                  <a:tcPr anchor="ctr"/>
                </a:tc>
                <a:extLst>
                  <a:ext uri="{0D108BD9-81ED-4DB2-BD59-A6C34878D82A}">
                    <a16:rowId xmlns:a16="http://schemas.microsoft.com/office/drawing/2014/main" val="4162208725"/>
                  </a:ext>
                </a:extLst>
              </a:tr>
              <a:tr h="696518">
                <a:tc>
                  <a:txBody>
                    <a:bodyPr/>
                    <a:lstStyle/>
                    <a:p>
                      <a:pPr algn="ctr"/>
                      <a:r>
                        <a:rPr lang="en-US" sz="2000"/>
                        <a:t>Platform </a:t>
                      </a:r>
                    </a:p>
                  </a:txBody>
                  <a:tcPr anchor="ctr"/>
                </a:tc>
                <a:tc>
                  <a:txBody>
                    <a:bodyPr/>
                    <a:lstStyle/>
                    <a:p>
                      <a:pPr algn="ctr"/>
                      <a:r>
                        <a:rPr lang="en-US" sz="2000"/>
                        <a:t>Vs code</a:t>
                      </a:r>
                    </a:p>
                  </a:txBody>
                  <a:tcPr anchor="ctr"/>
                </a:tc>
                <a:extLst>
                  <a:ext uri="{0D108BD9-81ED-4DB2-BD59-A6C34878D82A}">
                    <a16:rowId xmlns:a16="http://schemas.microsoft.com/office/drawing/2014/main" val="2616408258"/>
                  </a:ext>
                </a:extLst>
              </a:tr>
            </a:tbl>
          </a:graphicData>
        </a:graphic>
      </p:graphicFrame>
    </p:spTree>
    <p:extLst>
      <p:ext uri="{BB962C8B-B14F-4D97-AF65-F5344CB8AC3E}">
        <p14:creationId xmlns:p14="http://schemas.microsoft.com/office/powerpoint/2010/main" val="3366890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2B71EE7-34CE-ED57-48DB-553C2EBD39ED}"/>
              </a:ext>
            </a:extLst>
          </p:cNvPr>
          <p:cNvSpPr>
            <a:spLocks noGrp="1"/>
          </p:cNvSpPr>
          <p:nvPr>
            <p:ph type="title"/>
          </p:nvPr>
        </p:nvSpPr>
        <p:spPr>
          <a:xfrm>
            <a:off x="958506" y="800392"/>
            <a:ext cx="10264697" cy="1212102"/>
          </a:xfrm>
        </p:spPr>
        <p:txBody>
          <a:bodyPr vert="horz" lIns="91440" tIns="45720" rIns="91440" bIns="45720" rtlCol="0">
            <a:normAutofit/>
          </a:bodyPr>
          <a:lstStyle/>
          <a:p>
            <a:r>
              <a:rPr lang="en-US" sz="4000" b="1">
                <a:solidFill>
                  <a:srgbClr val="FFFFFF"/>
                </a:solidFill>
                <a:cs typeface="Calibri Light"/>
              </a:rPr>
              <a:t>Platform description </a:t>
            </a:r>
          </a:p>
        </p:txBody>
      </p:sp>
      <p:sp>
        <p:nvSpPr>
          <p:cNvPr id="3" name="Content Placeholder 2">
            <a:extLst>
              <a:ext uri="{FF2B5EF4-FFF2-40B4-BE49-F238E27FC236}">
                <a16:creationId xmlns:a16="http://schemas.microsoft.com/office/drawing/2014/main" id="{E63F40E2-E5E1-4ABA-A79C-5C400DDCF7B4}"/>
              </a:ext>
            </a:extLst>
          </p:cNvPr>
          <p:cNvSpPr>
            <a:spLocks noGrp="1"/>
          </p:cNvSpPr>
          <p:nvPr>
            <p:ph idx="1"/>
          </p:nvPr>
        </p:nvSpPr>
        <p:spPr>
          <a:xfrm>
            <a:off x="1367624" y="2490436"/>
            <a:ext cx="9708995" cy="3567173"/>
          </a:xfrm>
        </p:spPr>
        <p:txBody>
          <a:bodyPr vert="horz" lIns="91440" tIns="45720" rIns="91440" bIns="45720" rtlCol="0" anchor="ctr">
            <a:normAutofit/>
          </a:bodyPr>
          <a:lstStyle/>
          <a:p>
            <a:pPr marL="457200" indent="-457200">
              <a:buAutoNum type="romanLcPeriod"/>
            </a:pPr>
            <a:r>
              <a:rPr lang="en-US" sz="2400" b="1">
                <a:ea typeface="+mn-lt"/>
                <a:cs typeface="+mn-lt"/>
              </a:rPr>
              <a:t>Visual Studio Code</a:t>
            </a:r>
            <a:r>
              <a:rPr lang="en-US" sz="2400">
                <a:ea typeface="+mn-lt"/>
                <a:cs typeface="+mn-lt"/>
              </a:rPr>
              <a:t>, also commonly referred to as </a:t>
            </a:r>
            <a:r>
              <a:rPr lang="en-US" sz="2400" b="1">
                <a:ea typeface="+mn-lt"/>
                <a:cs typeface="+mn-lt"/>
              </a:rPr>
              <a:t>VS Code</a:t>
            </a:r>
            <a:r>
              <a:rPr lang="en-US" sz="2400">
                <a:ea typeface="+mn-lt"/>
                <a:cs typeface="+mn-lt"/>
              </a:rPr>
              <a:t>, is a </a:t>
            </a:r>
            <a:r>
              <a:rPr lang="en-US" sz="2400">
                <a:ea typeface="+mn-lt"/>
                <a:cs typeface="+mn-lt"/>
                <a:hlinkClick r:id="rId2"/>
              </a:rPr>
              <a:t>source-code editor</a:t>
            </a:r>
            <a:r>
              <a:rPr lang="en-US" sz="2400">
                <a:ea typeface="+mn-lt"/>
                <a:cs typeface="+mn-lt"/>
              </a:rPr>
              <a:t> made by </a:t>
            </a:r>
            <a:r>
              <a:rPr lang="en-US" sz="2400">
                <a:ea typeface="+mn-lt"/>
                <a:cs typeface="+mn-lt"/>
                <a:hlinkClick r:id="rId3"/>
              </a:rPr>
              <a:t>Microsoft</a:t>
            </a:r>
            <a:r>
              <a:rPr lang="en-US" sz="2400">
                <a:ea typeface="+mn-lt"/>
                <a:cs typeface="+mn-lt"/>
              </a:rPr>
              <a:t> with the </a:t>
            </a:r>
            <a:r>
              <a:rPr lang="en-US" sz="2400">
                <a:ea typeface="+mn-lt"/>
                <a:cs typeface="+mn-lt"/>
                <a:hlinkClick r:id="rId4"/>
              </a:rPr>
              <a:t>Electron Framework</a:t>
            </a:r>
            <a:r>
              <a:rPr lang="en-US" sz="2400">
                <a:ea typeface="+mn-lt"/>
                <a:cs typeface="+mn-lt"/>
              </a:rPr>
              <a:t>, for </a:t>
            </a:r>
            <a:r>
              <a:rPr lang="en-US" sz="2400">
                <a:ea typeface="+mn-lt"/>
                <a:cs typeface="+mn-lt"/>
                <a:hlinkClick r:id="rId5"/>
              </a:rPr>
              <a:t>Windows</a:t>
            </a:r>
            <a:r>
              <a:rPr lang="en-US" sz="2400">
                <a:ea typeface="+mn-lt"/>
                <a:cs typeface="+mn-lt"/>
              </a:rPr>
              <a:t>, </a:t>
            </a:r>
            <a:r>
              <a:rPr lang="en-US" sz="2400">
                <a:ea typeface="+mn-lt"/>
                <a:cs typeface="+mn-lt"/>
                <a:hlinkClick r:id="rId6"/>
              </a:rPr>
              <a:t>Linux</a:t>
            </a:r>
            <a:r>
              <a:rPr lang="en-US" sz="2400">
                <a:ea typeface="+mn-lt"/>
                <a:cs typeface="+mn-lt"/>
              </a:rPr>
              <a:t> and </a:t>
            </a:r>
            <a:r>
              <a:rPr lang="en-US" sz="2400">
                <a:ea typeface="+mn-lt"/>
                <a:cs typeface="+mn-lt"/>
                <a:hlinkClick r:id="rId7"/>
              </a:rPr>
              <a:t>macOS</a:t>
            </a:r>
            <a:r>
              <a:rPr lang="en-US" sz="2400">
                <a:ea typeface="+mn-lt"/>
                <a:cs typeface="+mn-lt"/>
              </a:rPr>
              <a:t>. </a:t>
            </a:r>
            <a:endParaRPr lang="en-US" sz="2400">
              <a:cs typeface="Calibri" panose="020F0502020204030204"/>
            </a:endParaRPr>
          </a:p>
          <a:p>
            <a:pPr marL="457200" indent="-457200">
              <a:buAutoNum type="romanLcPeriod"/>
            </a:pPr>
            <a:r>
              <a:rPr lang="en-US" sz="2400">
                <a:ea typeface="+mn-lt"/>
                <a:cs typeface="+mn-lt"/>
              </a:rPr>
              <a:t>Features include support for </a:t>
            </a:r>
            <a:r>
              <a:rPr lang="en-US" sz="2400">
                <a:ea typeface="+mn-lt"/>
                <a:cs typeface="+mn-lt"/>
                <a:hlinkClick r:id="rId8"/>
              </a:rPr>
              <a:t>debugging</a:t>
            </a:r>
            <a:r>
              <a:rPr lang="en-US" sz="2400">
                <a:ea typeface="+mn-lt"/>
                <a:cs typeface="+mn-lt"/>
              </a:rPr>
              <a:t>, </a:t>
            </a:r>
            <a:r>
              <a:rPr lang="en-US" sz="2400">
                <a:ea typeface="+mn-lt"/>
                <a:cs typeface="+mn-lt"/>
                <a:hlinkClick r:id="rId9"/>
              </a:rPr>
              <a:t>syntax highlighting</a:t>
            </a:r>
            <a:r>
              <a:rPr lang="en-US" sz="2400">
                <a:ea typeface="+mn-lt"/>
                <a:cs typeface="+mn-lt"/>
              </a:rPr>
              <a:t>, </a:t>
            </a:r>
            <a:r>
              <a:rPr lang="en-US" sz="2400">
                <a:ea typeface="+mn-lt"/>
                <a:cs typeface="+mn-lt"/>
                <a:hlinkClick r:id="rId10"/>
              </a:rPr>
              <a:t>intelligent code completion</a:t>
            </a:r>
            <a:r>
              <a:rPr lang="en-US" sz="2400">
                <a:ea typeface="+mn-lt"/>
                <a:cs typeface="+mn-lt"/>
              </a:rPr>
              <a:t>, </a:t>
            </a:r>
            <a:r>
              <a:rPr lang="en-US" sz="2400">
                <a:ea typeface="+mn-lt"/>
                <a:cs typeface="+mn-lt"/>
                <a:hlinkClick r:id="rId11"/>
              </a:rPr>
              <a:t>snippets</a:t>
            </a:r>
            <a:r>
              <a:rPr lang="en-US" sz="2400">
                <a:ea typeface="+mn-lt"/>
                <a:cs typeface="+mn-lt"/>
              </a:rPr>
              <a:t>, </a:t>
            </a:r>
            <a:r>
              <a:rPr lang="en-US" sz="2400">
                <a:ea typeface="+mn-lt"/>
                <a:cs typeface="+mn-lt"/>
                <a:hlinkClick r:id="rId12"/>
              </a:rPr>
              <a:t>code refactoring</a:t>
            </a:r>
            <a:r>
              <a:rPr lang="en-US" sz="2400">
                <a:ea typeface="+mn-lt"/>
                <a:cs typeface="+mn-lt"/>
              </a:rPr>
              <a:t>, and embedded </a:t>
            </a:r>
            <a:r>
              <a:rPr lang="en-US" sz="2400">
                <a:ea typeface="+mn-lt"/>
                <a:cs typeface="+mn-lt"/>
                <a:hlinkClick r:id="rId13"/>
              </a:rPr>
              <a:t>Git</a:t>
            </a:r>
            <a:r>
              <a:rPr lang="en-US" sz="2400">
                <a:ea typeface="+mn-lt"/>
                <a:cs typeface="+mn-lt"/>
              </a:rPr>
              <a:t>. </a:t>
            </a:r>
          </a:p>
          <a:p>
            <a:pPr marL="457200" indent="-457200">
              <a:buAutoNum type="romanLcPeriod"/>
            </a:pPr>
            <a:r>
              <a:rPr lang="en-US" sz="2400">
                <a:ea typeface="+mn-lt"/>
                <a:cs typeface="+mn-lt"/>
              </a:rPr>
              <a:t>Users can change the </a:t>
            </a:r>
            <a:r>
              <a:rPr lang="en-US" sz="2400">
                <a:ea typeface="+mn-lt"/>
                <a:cs typeface="+mn-lt"/>
                <a:hlinkClick r:id="rId14"/>
              </a:rPr>
              <a:t>theme</a:t>
            </a:r>
            <a:r>
              <a:rPr lang="en-US" sz="2400">
                <a:ea typeface="+mn-lt"/>
                <a:cs typeface="+mn-lt"/>
              </a:rPr>
              <a:t>, </a:t>
            </a:r>
            <a:r>
              <a:rPr lang="en-US" sz="2400">
                <a:ea typeface="+mn-lt"/>
                <a:cs typeface="+mn-lt"/>
                <a:hlinkClick r:id="rId15"/>
              </a:rPr>
              <a:t>keyboard shortcuts</a:t>
            </a:r>
            <a:r>
              <a:rPr lang="en-US" sz="2400">
                <a:ea typeface="+mn-lt"/>
                <a:cs typeface="+mn-lt"/>
              </a:rPr>
              <a:t>, preferences, and install </a:t>
            </a:r>
            <a:r>
              <a:rPr lang="en-US" sz="2400">
                <a:ea typeface="+mn-lt"/>
                <a:cs typeface="+mn-lt"/>
                <a:hlinkClick r:id="rId16"/>
              </a:rPr>
              <a:t>extensions</a:t>
            </a:r>
            <a:r>
              <a:rPr lang="en-US" sz="2400">
                <a:ea typeface="+mn-lt"/>
                <a:cs typeface="+mn-lt"/>
              </a:rPr>
              <a:t> that add additional functionality.</a:t>
            </a:r>
            <a:endParaRPr lang="en-US" sz="2400">
              <a:cs typeface="Calibri"/>
            </a:endParaRPr>
          </a:p>
        </p:txBody>
      </p:sp>
    </p:spTree>
    <p:extLst>
      <p:ext uri="{BB962C8B-B14F-4D97-AF65-F5344CB8AC3E}">
        <p14:creationId xmlns:p14="http://schemas.microsoft.com/office/powerpoint/2010/main" val="239284122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79FDEB-30B3-900F-6B60-7E6169D5CCF0}"/>
              </a:ext>
            </a:extLst>
          </p:cNvPr>
          <p:cNvSpPr>
            <a:spLocks noGrp="1"/>
          </p:cNvSpPr>
          <p:nvPr>
            <p:ph idx="1"/>
          </p:nvPr>
        </p:nvSpPr>
        <p:spPr>
          <a:xfrm>
            <a:off x="838200" y="229739"/>
            <a:ext cx="10515600" cy="6392922"/>
          </a:xfrm>
        </p:spPr>
        <p:txBody>
          <a:bodyPr vert="horz" lIns="91440" tIns="45720" rIns="91440" bIns="45720" rtlCol="0" anchor="t">
            <a:normAutofit lnSpcReduction="10000"/>
          </a:bodyPr>
          <a:lstStyle/>
          <a:p>
            <a:pPr>
              <a:buFont typeface="Wingdings" panose="020B0604020202020204" pitchFamily="34" charset="0"/>
              <a:buChar char="v"/>
            </a:pPr>
            <a:r>
              <a:rPr lang="en-US" b="1" u="sng" dirty="0">
                <a:ea typeface="+mn-lt"/>
                <a:cs typeface="+mn-lt"/>
              </a:rPr>
              <a:t>LIBRARIES (MODULES) :-</a:t>
            </a:r>
            <a:endParaRPr lang="en-US" u="sng" dirty="0">
              <a:ea typeface="+mn-lt"/>
              <a:cs typeface="+mn-lt"/>
            </a:endParaRPr>
          </a:p>
          <a:p>
            <a:pPr marL="0" indent="0">
              <a:buNone/>
            </a:pPr>
            <a:endParaRPr lang="en-US" b="1" u="sng" dirty="0">
              <a:ea typeface="+mn-lt"/>
              <a:cs typeface="+mn-lt"/>
            </a:endParaRPr>
          </a:p>
          <a:p>
            <a:pPr>
              <a:buFont typeface="Wingdings" panose="020B0604020202020204" pitchFamily="34" charset="0"/>
              <a:buChar char="Ø"/>
            </a:pPr>
            <a:r>
              <a:rPr lang="en-US" sz="2400" b="1" dirty="0">
                <a:ea typeface="+mn-lt"/>
                <a:cs typeface="+mn-lt"/>
              </a:rPr>
              <a:t>KEYBOARD :- </a:t>
            </a:r>
          </a:p>
          <a:p>
            <a:pPr>
              <a:lnSpc>
                <a:spcPct val="150000"/>
              </a:lnSpc>
              <a:buFont typeface="Wingdings" panose="020B0604020202020204" pitchFamily="34" charset="0"/>
              <a:buChar char="ü"/>
            </a:pPr>
            <a:r>
              <a:rPr lang="en-US" sz="2400" dirty="0">
                <a:ea typeface="+mn-lt"/>
                <a:cs typeface="+mn-lt"/>
              </a:rPr>
              <a:t>It is used to get full control of the keyboard. </a:t>
            </a:r>
          </a:p>
          <a:p>
            <a:pPr>
              <a:lnSpc>
                <a:spcPct val="150000"/>
              </a:lnSpc>
              <a:buFont typeface="Wingdings" panose="020B0604020202020204" pitchFamily="34" charset="0"/>
              <a:buChar char="ü"/>
            </a:pPr>
            <a:r>
              <a:rPr lang="en-US" sz="2400" dirty="0">
                <a:ea typeface="+mn-lt"/>
                <a:cs typeface="+mn-lt"/>
              </a:rPr>
              <a:t>It is a small python library which can hook global events, register hotkeys, simulate key presses and much more. </a:t>
            </a:r>
          </a:p>
          <a:p>
            <a:pPr>
              <a:lnSpc>
                <a:spcPct val="150000"/>
              </a:lnSpc>
              <a:buFont typeface="Wingdings" panose="020B0604020202020204" pitchFamily="34" charset="0"/>
              <a:buChar char="ü"/>
            </a:pPr>
            <a:r>
              <a:rPr lang="en-US" sz="2400" dirty="0">
                <a:ea typeface="+mn-lt"/>
                <a:cs typeface="+mn-lt"/>
              </a:rPr>
              <a:t>It helps to enter keys, record the keyboard activities and block the keys until a specified key is entered and simulate the keys. </a:t>
            </a:r>
          </a:p>
          <a:p>
            <a:pPr>
              <a:lnSpc>
                <a:spcPct val="150000"/>
              </a:lnSpc>
              <a:buFont typeface="Wingdings" panose="020B0604020202020204" pitchFamily="34" charset="0"/>
              <a:buChar char="ü"/>
            </a:pPr>
            <a:r>
              <a:rPr lang="en-US" sz="2400" dirty="0">
                <a:ea typeface="+mn-lt"/>
                <a:cs typeface="+mn-lt"/>
              </a:rPr>
              <a:t>It captures all keys, even onscreen keyboard events are also captured. </a:t>
            </a:r>
          </a:p>
          <a:p>
            <a:pPr>
              <a:lnSpc>
                <a:spcPct val="150000"/>
              </a:lnSpc>
              <a:buFont typeface="Wingdings" panose="020B0604020202020204" pitchFamily="34" charset="0"/>
              <a:buChar char="ü"/>
            </a:pPr>
            <a:r>
              <a:rPr lang="en-US" sz="2400" dirty="0">
                <a:ea typeface="+mn-lt"/>
                <a:cs typeface="+mn-lt"/>
              </a:rPr>
              <a:t>Keyboard module supports complex hotkeys. Using this module we can listen and send keyboard events.</a:t>
            </a:r>
          </a:p>
        </p:txBody>
      </p:sp>
    </p:spTree>
    <p:extLst>
      <p:ext uri="{BB962C8B-B14F-4D97-AF65-F5344CB8AC3E}">
        <p14:creationId xmlns:p14="http://schemas.microsoft.com/office/powerpoint/2010/main" val="36762459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921B43-15C4-23FA-2854-E0B93A09C289}"/>
              </a:ext>
            </a:extLst>
          </p:cNvPr>
          <p:cNvSpPr>
            <a:spLocks noGrp="1"/>
          </p:cNvSpPr>
          <p:nvPr>
            <p:ph idx="1"/>
          </p:nvPr>
        </p:nvSpPr>
        <p:spPr>
          <a:xfrm>
            <a:off x="838200" y="977360"/>
            <a:ext cx="10515600" cy="5645301"/>
          </a:xfrm>
        </p:spPr>
        <p:txBody>
          <a:bodyPr vert="horz" lIns="91440" tIns="45720" rIns="91440" bIns="45720" rtlCol="0" anchor="t">
            <a:normAutofit/>
          </a:bodyPr>
          <a:lstStyle/>
          <a:p>
            <a:pPr>
              <a:buFont typeface="Wingdings" panose="020B0604020202020204" pitchFamily="34" charset="0"/>
              <a:buChar char="Ø"/>
            </a:pPr>
            <a:r>
              <a:rPr lang="en-US" b="1" dirty="0">
                <a:ea typeface="+mn-lt"/>
                <a:cs typeface="+mn-lt"/>
              </a:rPr>
              <a:t>SMTPLIB :- </a:t>
            </a:r>
            <a:endParaRPr lang="en-US" dirty="0">
              <a:ea typeface="+mn-lt"/>
              <a:cs typeface="+mn-lt"/>
            </a:endParaRPr>
          </a:p>
          <a:p>
            <a:pPr>
              <a:lnSpc>
                <a:spcPct val="150000"/>
              </a:lnSpc>
              <a:buFont typeface="Wingdings" panose="020B0604020202020204" pitchFamily="34" charset="0"/>
              <a:buChar char="ü"/>
            </a:pPr>
            <a:r>
              <a:rPr lang="en-US" sz="2400" dirty="0">
                <a:ea typeface="+mn-lt"/>
                <a:cs typeface="+mn-lt"/>
              </a:rPr>
              <a:t>Simple mail transfer protocol (SMTP) is protocol, which handles sending e-mail and routing e-mail between mail servers. </a:t>
            </a:r>
          </a:p>
          <a:p>
            <a:pPr>
              <a:lnSpc>
                <a:spcPct val="150000"/>
              </a:lnSpc>
              <a:buFont typeface="Wingdings" panose="020B0604020202020204" pitchFamily="34" charset="0"/>
              <a:buChar char="ü"/>
            </a:pPr>
            <a:r>
              <a:rPr lang="en-US" sz="2400" dirty="0">
                <a:ea typeface="+mn-lt"/>
                <a:cs typeface="+mn-lt"/>
              </a:rPr>
              <a:t>Python provides a </a:t>
            </a:r>
            <a:r>
              <a:rPr lang="en-US" sz="2400" dirty="0" err="1">
                <a:ea typeface="+mn-lt"/>
                <a:cs typeface="+mn-lt"/>
              </a:rPr>
              <a:t>smtplib</a:t>
            </a:r>
            <a:r>
              <a:rPr lang="en-US" sz="2400" dirty="0">
                <a:ea typeface="+mn-lt"/>
                <a:cs typeface="+mn-lt"/>
              </a:rPr>
              <a:t> module, which defines an the SMTP client session object used to send emails to an internet machine. </a:t>
            </a:r>
          </a:p>
          <a:p>
            <a:pPr>
              <a:lnSpc>
                <a:spcPct val="150000"/>
              </a:lnSpc>
              <a:buFont typeface="Wingdings" panose="020B0604020202020204" pitchFamily="34" charset="0"/>
              <a:buChar char="ü"/>
            </a:pPr>
            <a:r>
              <a:rPr lang="en-US" sz="2400" dirty="0">
                <a:ea typeface="+mn-lt"/>
                <a:cs typeface="+mn-lt"/>
              </a:rPr>
              <a:t>For this purpose, we have to import the </a:t>
            </a:r>
            <a:r>
              <a:rPr lang="en-US" sz="2400" dirty="0" err="1">
                <a:ea typeface="+mn-lt"/>
                <a:cs typeface="+mn-lt"/>
              </a:rPr>
              <a:t>smtplib</a:t>
            </a:r>
            <a:r>
              <a:rPr lang="en-US" sz="2400" dirty="0">
                <a:ea typeface="+mn-lt"/>
                <a:cs typeface="+mn-lt"/>
              </a:rPr>
              <a:t> module using the import statement. </a:t>
            </a:r>
            <a:endParaRPr lang="en-US" sz="2400">
              <a:ea typeface="Calibri"/>
              <a:cs typeface="Calibri"/>
            </a:endParaRPr>
          </a:p>
        </p:txBody>
      </p:sp>
    </p:spTree>
    <p:extLst>
      <p:ext uri="{BB962C8B-B14F-4D97-AF65-F5344CB8AC3E}">
        <p14:creationId xmlns:p14="http://schemas.microsoft.com/office/powerpoint/2010/main" val="838038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1846C5-338C-2D76-FFCA-BA7C0804A7CB}"/>
              </a:ext>
            </a:extLst>
          </p:cNvPr>
          <p:cNvSpPr>
            <a:spLocks noGrp="1"/>
          </p:cNvSpPr>
          <p:nvPr>
            <p:ph idx="1"/>
          </p:nvPr>
        </p:nvSpPr>
        <p:spPr>
          <a:xfrm>
            <a:off x="838200" y="1049248"/>
            <a:ext cx="10515600" cy="5127715"/>
          </a:xfrm>
        </p:spPr>
        <p:txBody>
          <a:bodyPr vert="horz" lIns="91440" tIns="45720" rIns="91440" bIns="45720" rtlCol="0" anchor="t">
            <a:normAutofit/>
          </a:bodyPr>
          <a:lstStyle/>
          <a:p>
            <a:pPr>
              <a:buFont typeface="Wingdings" panose="020B0604020202020204" pitchFamily="34" charset="0"/>
              <a:buChar char="Ø"/>
            </a:pPr>
            <a:r>
              <a:rPr lang="en-US" b="1" dirty="0">
                <a:ea typeface="+mn-lt"/>
                <a:cs typeface="+mn-lt"/>
              </a:rPr>
              <a:t>MIMEMULTIPART :- </a:t>
            </a:r>
            <a:endParaRPr lang="en-US" dirty="0">
              <a:ea typeface="+mn-lt"/>
              <a:cs typeface="+mn-lt"/>
            </a:endParaRPr>
          </a:p>
          <a:p>
            <a:pPr>
              <a:lnSpc>
                <a:spcPct val="150000"/>
              </a:lnSpc>
              <a:buFont typeface="Wingdings" panose="020B0604020202020204" pitchFamily="34" charset="0"/>
              <a:buChar char="ü"/>
            </a:pPr>
            <a:r>
              <a:rPr lang="en-US" sz="2400" dirty="0">
                <a:ea typeface="+mn-lt"/>
                <a:cs typeface="+mn-lt"/>
              </a:rPr>
              <a:t>Multipurpose Internet Mail Extensions (MIME) is an internet standard that is used to support the transfer of single or multiple text and non-text attachments. </a:t>
            </a:r>
          </a:p>
          <a:p>
            <a:pPr marL="0" indent="0">
              <a:lnSpc>
                <a:spcPct val="150000"/>
              </a:lnSpc>
              <a:buNone/>
            </a:pPr>
            <a:endParaRPr lang="en-US" sz="2400" dirty="0">
              <a:ea typeface="+mn-lt"/>
              <a:cs typeface="+mn-lt"/>
            </a:endParaRPr>
          </a:p>
          <a:p>
            <a:pPr>
              <a:lnSpc>
                <a:spcPct val="150000"/>
              </a:lnSpc>
              <a:buFont typeface="Wingdings" panose="020B0604020202020204" pitchFamily="34" charset="0"/>
              <a:buChar char="Ø"/>
            </a:pPr>
            <a:r>
              <a:rPr lang="en-US" b="1" dirty="0">
                <a:ea typeface="+mn-lt"/>
                <a:cs typeface="+mn-lt"/>
              </a:rPr>
              <a:t> MIMETEXT :- </a:t>
            </a:r>
            <a:endParaRPr lang="en-US" dirty="0">
              <a:ea typeface="+mn-lt"/>
              <a:cs typeface="+mn-lt"/>
            </a:endParaRPr>
          </a:p>
          <a:p>
            <a:pPr>
              <a:lnSpc>
                <a:spcPct val="150000"/>
              </a:lnSpc>
              <a:buFont typeface="Wingdings" panose="020B0604020202020204" pitchFamily="34" charset="0"/>
              <a:buChar char="ü"/>
            </a:pPr>
            <a:r>
              <a:rPr lang="en-US" sz="2400" dirty="0" err="1">
                <a:ea typeface="+mn-lt"/>
                <a:cs typeface="+mn-lt"/>
              </a:rPr>
              <a:t>MIMEText</a:t>
            </a:r>
            <a:r>
              <a:rPr lang="en-US" sz="2400" dirty="0">
                <a:ea typeface="+mn-lt"/>
                <a:cs typeface="+mn-lt"/>
              </a:rPr>
              <a:t> is for text (e.g. text/plain or text/html), if the whole message is in text format, or if a part of it is. </a:t>
            </a:r>
            <a:endParaRPr lang="en-US" sz="2400">
              <a:ea typeface="Calibri"/>
              <a:cs typeface="Calibri"/>
            </a:endParaRPr>
          </a:p>
        </p:txBody>
      </p:sp>
    </p:spTree>
    <p:extLst>
      <p:ext uri="{BB962C8B-B14F-4D97-AF65-F5344CB8AC3E}">
        <p14:creationId xmlns:p14="http://schemas.microsoft.com/office/powerpoint/2010/main" val="8857317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E4BD7A-88F2-0D0F-3E0F-BE3E19DB816F}"/>
              </a:ext>
            </a:extLst>
          </p:cNvPr>
          <p:cNvSpPr>
            <a:spLocks noGrp="1"/>
          </p:cNvSpPr>
          <p:nvPr>
            <p:ph idx="1"/>
          </p:nvPr>
        </p:nvSpPr>
        <p:spPr>
          <a:xfrm>
            <a:off x="838200" y="1049249"/>
            <a:ext cx="10515600" cy="5127714"/>
          </a:xfrm>
        </p:spPr>
        <p:txBody>
          <a:bodyPr vert="horz" lIns="91440" tIns="45720" rIns="91440" bIns="45720" rtlCol="0" anchor="t">
            <a:normAutofit lnSpcReduction="10000"/>
          </a:bodyPr>
          <a:lstStyle/>
          <a:p>
            <a:pPr>
              <a:buFont typeface="Wingdings" panose="020B0604020202020204" pitchFamily="34" charset="0"/>
              <a:buChar char="v"/>
            </a:pPr>
            <a:r>
              <a:rPr lang="en-US" b="1" dirty="0">
                <a:ea typeface="+mn-lt"/>
                <a:cs typeface="+mn-lt"/>
              </a:rPr>
              <a:t>IO :-</a:t>
            </a:r>
            <a:r>
              <a:rPr lang="en-US" dirty="0">
                <a:ea typeface="+mn-lt"/>
                <a:cs typeface="+mn-lt"/>
              </a:rPr>
              <a:t> </a:t>
            </a:r>
            <a:endParaRPr lang="en-US">
              <a:ea typeface="Calibri" panose="020F0502020204030204"/>
              <a:cs typeface="Calibri" panose="020F0502020204030204"/>
            </a:endParaRPr>
          </a:p>
          <a:p>
            <a:pPr>
              <a:buFont typeface="Wingdings" panose="020B0604020202020204" pitchFamily="34" charset="0"/>
              <a:buChar char="ü"/>
            </a:pPr>
            <a:endParaRPr lang="en-US" sz="2400" dirty="0">
              <a:ea typeface="+mn-lt"/>
              <a:cs typeface="+mn-lt"/>
            </a:endParaRPr>
          </a:p>
          <a:p>
            <a:pPr>
              <a:lnSpc>
                <a:spcPct val="150000"/>
              </a:lnSpc>
              <a:buFont typeface="Wingdings" panose="020B0604020202020204" pitchFamily="34" charset="0"/>
              <a:buChar char="ü"/>
            </a:pPr>
            <a:r>
              <a:rPr lang="en-US" sz="2400" dirty="0">
                <a:ea typeface="+mn-lt"/>
                <a:cs typeface="+mn-lt"/>
              </a:rPr>
              <a:t> This module is a part of the standard library, so there’s no need to install it separately using pip. </a:t>
            </a:r>
            <a:endParaRPr lang="en-US">
              <a:ea typeface="Calibri" panose="020F0502020204030204"/>
              <a:cs typeface="Calibri" panose="020F0502020204030204"/>
            </a:endParaRPr>
          </a:p>
          <a:p>
            <a:pPr>
              <a:lnSpc>
                <a:spcPct val="150000"/>
              </a:lnSpc>
              <a:buFont typeface="Wingdings" panose="020B0604020202020204" pitchFamily="34" charset="0"/>
              <a:buChar char="ü"/>
            </a:pPr>
            <a:r>
              <a:rPr lang="en-US" sz="2400" dirty="0">
                <a:ea typeface="+mn-lt"/>
                <a:cs typeface="+mn-lt"/>
              </a:rPr>
              <a:t> We can handle the file-related input and output processes with the help of the python IO module. </a:t>
            </a:r>
          </a:p>
          <a:p>
            <a:pPr>
              <a:lnSpc>
                <a:spcPct val="150000"/>
              </a:lnSpc>
              <a:buFont typeface="Wingdings" panose="020B0604020202020204" pitchFamily="34" charset="0"/>
              <a:buChar char="ü"/>
            </a:pPr>
            <a:r>
              <a:rPr lang="en-US" sz="2400" dirty="0">
                <a:ea typeface="+mn-lt"/>
                <a:cs typeface="+mn-lt"/>
              </a:rPr>
              <a:t> The python standard library comes with this module. </a:t>
            </a:r>
          </a:p>
          <a:p>
            <a:pPr>
              <a:lnSpc>
                <a:spcPct val="150000"/>
              </a:lnSpc>
              <a:buFont typeface="Wingdings" panose="020B0604020202020204" pitchFamily="34" charset="0"/>
              <a:buChar char="ü"/>
            </a:pPr>
            <a:r>
              <a:rPr lang="en-US" sz="2400" dirty="0">
                <a:ea typeface="+mn-lt"/>
                <a:cs typeface="+mn-lt"/>
              </a:rPr>
              <a:t> The advantage of using the IO module is that the classes and functions available allows us to extend the functionality to enable writing to the Unicode data.</a:t>
            </a:r>
            <a:endParaRPr lang="en-US" sz="2400">
              <a:ea typeface="Calibri"/>
              <a:cs typeface="Calibri"/>
            </a:endParaRPr>
          </a:p>
        </p:txBody>
      </p:sp>
    </p:spTree>
    <p:extLst>
      <p:ext uri="{BB962C8B-B14F-4D97-AF65-F5344CB8AC3E}">
        <p14:creationId xmlns:p14="http://schemas.microsoft.com/office/powerpoint/2010/main" val="3370775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5D598-B87D-5FEB-939C-8F96B4647EB4}"/>
              </a:ext>
            </a:extLst>
          </p:cNvPr>
          <p:cNvSpPr>
            <a:spLocks noGrp="1"/>
          </p:cNvSpPr>
          <p:nvPr>
            <p:ph idx="1"/>
          </p:nvPr>
        </p:nvSpPr>
        <p:spPr>
          <a:xfrm>
            <a:off x="838200" y="1394305"/>
            <a:ext cx="10515600" cy="4782658"/>
          </a:xfrm>
        </p:spPr>
        <p:txBody>
          <a:bodyPr vert="horz" lIns="91440" tIns="45720" rIns="91440" bIns="45720" rtlCol="0" anchor="t">
            <a:normAutofit/>
          </a:bodyPr>
          <a:lstStyle/>
          <a:p>
            <a:pPr>
              <a:buFont typeface="Wingdings" panose="020B0604020202020204" pitchFamily="34" charset="0"/>
              <a:buChar char="v"/>
            </a:pPr>
            <a:r>
              <a:rPr lang="en-US" b="1" dirty="0">
                <a:ea typeface="+mn-lt"/>
                <a:cs typeface="+mn-lt"/>
              </a:rPr>
              <a:t>SOUNDDEVICE :-</a:t>
            </a:r>
            <a:r>
              <a:rPr lang="en-US" dirty="0">
                <a:ea typeface="+mn-lt"/>
                <a:cs typeface="+mn-lt"/>
              </a:rPr>
              <a:t> </a:t>
            </a:r>
            <a:endParaRPr lang="en-US"/>
          </a:p>
          <a:p>
            <a:endParaRPr lang="en-US" dirty="0">
              <a:ea typeface="+mn-lt"/>
              <a:cs typeface="+mn-lt"/>
            </a:endParaRPr>
          </a:p>
          <a:p>
            <a:pPr>
              <a:lnSpc>
                <a:spcPct val="150000"/>
              </a:lnSpc>
              <a:buFont typeface="Wingdings" panose="020B0604020202020204" pitchFamily="34" charset="0"/>
              <a:buChar char="ü"/>
            </a:pPr>
            <a:r>
              <a:rPr lang="en-US" sz="2400" dirty="0">
                <a:ea typeface="+mn-lt"/>
                <a:cs typeface="+mn-lt"/>
              </a:rPr>
              <a:t> </a:t>
            </a:r>
            <a:r>
              <a:rPr lang="en-US" sz="2400" dirty="0" err="1">
                <a:ea typeface="+mn-lt"/>
                <a:cs typeface="+mn-lt"/>
              </a:rPr>
              <a:t>Sounddevice</a:t>
            </a:r>
            <a:r>
              <a:rPr lang="en-US" sz="2400" dirty="0">
                <a:ea typeface="+mn-lt"/>
                <a:cs typeface="+mn-lt"/>
              </a:rPr>
              <a:t> provides bindings for the </a:t>
            </a:r>
            <a:r>
              <a:rPr lang="en-US" sz="2400" dirty="0" err="1">
                <a:ea typeface="+mn-lt"/>
                <a:cs typeface="+mn-lt"/>
              </a:rPr>
              <a:t>PortAudio</a:t>
            </a:r>
            <a:r>
              <a:rPr lang="en-US" sz="2400" dirty="0">
                <a:ea typeface="+mn-lt"/>
                <a:cs typeface="+mn-lt"/>
              </a:rPr>
              <a:t> library and convenience functions to play and record NumPy arrays containing audio signals. </a:t>
            </a:r>
          </a:p>
          <a:p>
            <a:pPr>
              <a:lnSpc>
                <a:spcPct val="150000"/>
              </a:lnSpc>
              <a:buFont typeface="Wingdings" panose="020B0604020202020204" pitchFamily="34" charset="0"/>
              <a:buChar char="ü"/>
            </a:pPr>
            <a:r>
              <a:rPr lang="en-US" sz="2400" dirty="0">
                <a:ea typeface="+mn-lt"/>
                <a:cs typeface="+mn-lt"/>
              </a:rPr>
              <a:t> In order to play WAV files, NumPy and </a:t>
            </a:r>
            <a:r>
              <a:rPr lang="en-US" sz="2400" dirty="0" err="1">
                <a:ea typeface="+mn-lt"/>
                <a:cs typeface="+mn-lt"/>
              </a:rPr>
              <a:t>Soundfile</a:t>
            </a:r>
            <a:r>
              <a:rPr lang="en-US" sz="2400" dirty="0">
                <a:ea typeface="+mn-lt"/>
                <a:cs typeface="+mn-lt"/>
              </a:rPr>
              <a:t> need to be installed , to open WAV file as NumPy arrays</a:t>
            </a:r>
            <a:endParaRPr lang="en-US" sz="2400">
              <a:ea typeface="Calibri"/>
              <a:cs typeface="Calibri"/>
            </a:endParaRPr>
          </a:p>
        </p:txBody>
      </p:sp>
    </p:spTree>
    <p:extLst>
      <p:ext uri="{BB962C8B-B14F-4D97-AF65-F5344CB8AC3E}">
        <p14:creationId xmlns:p14="http://schemas.microsoft.com/office/powerpoint/2010/main" val="2725326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5494DE-B078-4D87-BB01-C84320618DA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0576B0-CD8C-4661-95C8-A9F2CE7CDDB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4724288" cy="6861324"/>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FF60E2B-3919-423C-B1FF-56CDE66811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19042"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D312FAC-D3DD-2E02-D85D-E4A5A091DD20}"/>
              </a:ext>
            </a:extLst>
          </p:cNvPr>
          <p:cNvSpPr>
            <a:spLocks noGrp="1"/>
          </p:cNvSpPr>
          <p:nvPr>
            <p:ph type="title"/>
          </p:nvPr>
        </p:nvSpPr>
        <p:spPr>
          <a:xfrm>
            <a:off x="804672" y="1122363"/>
            <a:ext cx="3308130" cy="2387600"/>
          </a:xfrm>
        </p:spPr>
        <p:txBody>
          <a:bodyPr vert="horz" lIns="91440" tIns="45720" rIns="91440" bIns="45720" rtlCol="0" anchor="b">
            <a:normAutofit/>
          </a:bodyPr>
          <a:lstStyle/>
          <a:p>
            <a:r>
              <a:rPr lang="en-US" sz="5400" b="1" u="sng" kern="1200">
                <a:solidFill>
                  <a:srgbClr val="FFFFFF"/>
                </a:solidFill>
                <a:latin typeface="+mj-lt"/>
                <a:ea typeface="+mj-ea"/>
                <a:cs typeface="+mj-cs"/>
              </a:rPr>
              <a:t>CONTENTS</a:t>
            </a:r>
            <a:endParaRPr lang="en-US" sz="5400" kern="1200">
              <a:solidFill>
                <a:srgbClr val="FFFFFF"/>
              </a:solidFill>
              <a:latin typeface="+mj-lt"/>
              <a:ea typeface="+mj-ea"/>
              <a:cs typeface="+mj-cs"/>
            </a:endParaRPr>
          </a:p>
        </p:txBody>
      </p:sp>
      <p:graphicFrame>
        <p:nvGraphicFramePr>
          <p:cNvPr id="4" name="Table 4">
            <a:extLst>
              <a:ext uri="{FF2B5EF4-FFF2-40B4-BE49-F238E27FC236}">
                <a16:creationId xmlns:a16="http://schemas.microsoft.com/office/drawing/2014/main" id="{8843B83B-46B9-8609-E923-EDBE0AC74BD7}"/>
              </a:ext>
            </a:extLst>
          </p:cNvPr>
          <p:cNvGraphicFramePr>
            <a:graphicFrameLocks noGrp="1"/>
          </p:cNvGraphicFramePr>
          <p:nvPr>
            <p:extLst>
              <p:ext uri="{D42A27DB-BD31-4B8C-83A1-F6EECF244321}">
                <p14:modId xmlns:p14="http://schemas.microsoft.com/office/powerpoint/2010/main" val="1059990645"/>
              </p:ext>
            </p:extLst>
          </p:nvPr>
        </p:nvGraphicFramePr>
        <p:xfrm>
          <a:off x="4960325" y="301376"/>
          <a:ext cx="6933390" cy="6360910"/>
        </p:xfrm>
        <a:graphic>
          <a:graphicData uri="http://schemas.openxmlformats.org/drawingml/2006/table">
            <a:tbl>
              <a:tblPr firstRow="1" bandRow="1">
                <a:tableStyleId>{9D7B26C5-4107-4FEC-AEDC-1716B250A1EF}</a:tableStyleId>
              </a:tblPr>
              <a:tblGrid>
                <a:gridCol w="1162737">
                  <a:extLst>
                    <a:ext uri="{9D8B030D-6E8A-4147-A177-3AD203B41FA5}">
                      <a16:colId xmlns:a16="http://schemas.microsoft.com/office/drawing/2014/main" val="1393616956"/>
                    </a:ext>
                  </a:extLst>
                </a:gridCol>
                <a:gridCol w="5770653">
                  <a:extLst>
                    <a:ext uri="{9D8B030D-6E8A-4147-A177-3AD203B41FA5}">
                      <a16:colId xmlns:a16="http://schemas.microsoft.com/office/drawing/2014/main" val="1816811110"/>
                    </a:ext>
                  </a:extLst>
                </a:gridCol>
              </a:tblGrid>
              <a:tr h="627538">
                <a:tc>
                  <a:txBody>
                    <a:bodyPr/>
                    <a:lstStyle/>
                    <a:p>
                      <a:r>
                        <a:rPr lang="en-US" sz="2600" dirty="0"/>
                        <a:t>Sr. No.</a:t>
                      </a:r>
                      <a:endParaRPr lang="en-US" sz="2600" i="0" dirty="0"/>
                    </a:p>
                  </a:txBody>
                  <a:tcPr marL="98197" marR="98197" marT="49099" marB="49099">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2600" dirty="0"/>
                        <a:t>Particulars</a:t>
                      </a:r>
                      <a:endParaRPr lang="en-US" sz="2600" i="0" dirty="0"/>
                    </a:p>
                  </a:txBody>
                  <a:tcPr marL="98197" marR="98197" marT="49099" marB="49099">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847113829"/>
                  </a:ext>
                </a:extLst>
              </a:tr>
              <a:tr h="477781">
                <a:tc>
                  <a:txBody>
                    <a:bodyPr/>
                    <a:lstStyle/>
                    <a:p>
                      <a:pPr algn="ctr"/>
                      <a:r>
                        <a:rPr lang="en-US" sz="2100" dirty="0"/>
                        <a:t>1</a:t>
                      </a:r>
                    </a:p>
                  </a:txBody>
                  <a:tcPr marL="98197" marR="98197" marT="49099" marB="49099"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2100" dirty="0"/>
                        <a:t>Project Profile</a:t>
                      </a:r>
                    </a:p>
                  </a:txBody>
                  <a:tcPr marL="98197" marR="98197" marT="49099" marB="49099"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194778079"/>
                  </a:ext>
                </a:extLst>
              </a:tr>
              <a:tr h="477781">
                <a:tc>
                  <a:txBody>
                    <a:bodyPr/>
                    <a:lstStyle/>
                    <a:p>
                      <a:pPr algn="ctr"/>
                      <a:r>
                        <a:rPr lang="en-US" sz="2100" dirty="0"/>
                        <a:t>2</a:t>
                      </a:r>
                    </a:p>
                  </a:txBody>
                  <a:tcPr marL="98197" marR="98197" marT="49099" marB="49099"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2100" dirty="0"/>
                        <a:t>Introduction </a:t>
                      </a:r>
                    </a:p>
                  </a:txBody>
                  <a:tcPr marL="98197" marR="98197" marT="49099" marB="49099"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836203976"/>
                  </a:ext>
                </a:extLst>
              </a:tr>
              <a:tr h="477781">
                <a:tc>
                  <a:txBody>
                    <a:bodyPr/>
                    <a:lstStyle/>
                    <a:p>
                      <a:pPr algn="ctr"/>
                      <a:endParaRPr lang="en-US" sz="2100"/>
                    </a:p>
                  </a:txBody>
                  <a:tcPr marL="98197" marR="98197" marT="49099" marB="49099"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2100" dirty="0"/>
                        <a:t>2.1 Overview</a:t>
                      </a:r>
                    </a:p>
                  </a:txBody>
                  <a:tcPr marL="98197" marR="98197" marT="49099" marB="49099"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130550834"/>
                  </a:ext>
                </a:extLst>
              </a:tr>
              <a:tr h="477781">
                <a:tc>
                  <a:txBody>
                    <a:bodyPr/>
                    <a:lstStyle/>
                    <a:p>
                      <a:pPr algn="ctr"/>
                      <a:endParaRPr lang="en-US" sz="2100"/>
                    </a:p>
                  </a:txBody>
                  <a:tcPr marL="98197" marR="98197" marT="49099" marB="49099"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2100" dirty="0"/>
                        <a:t>2.2 Background and Motivation</a:t>
                      </a:r>
                    </a:p>
                  </a:txBody>
                  <a:tcPr marL="98197" marR="98197" marT="49099" marB="49099"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938618942"/>
                  </a:ext>
                </a:extLst>
              </a:tr>
              <a:tr h="477781">
                <a:tc>
                  <a:txBody>
                    <a:bodyPr/>
                    <a:lstStyle/>
                    <a:p>
                      <a:pPr algn="ctr"/>
                      <a:endParaRPr lang="en-US" sz="2100"/>
                    </a:p>
                  </a:txBody>
                  <a:tcPr marL="98197" marR="98197" marT="49099" marB="49099"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2100" dirty="0"/>
                        <a:t>2.3 Objective</a:t>
                      </a:r>
                    </a:p>
                  </a:txBody>
                  <a:tcPr marL="98197" marR="98197" marT="49099" marB="49099"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505663739"/>
                  </a:ext>
                </a:extLst>
              </a:tr>
              <a:tr h="477781">
                <a:tc>
                  <a:txBody>
                    <a:bodyPr/>
                    <a:lstStyle/>
                    <a:p>
                      <a:pPr algn="ctr"/>
                      <a:endParaRPr lang="en-US" sz="2100"/>
                    </a:p>
                  </a:txBody>
                  <a:tcPr marL="98197" marR="98197" marT="49099" marB="49099"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r>
                        <a:rPr lang="en-US" sz="2100" dirty="0"/>
                        <a:t>2.4 Methodology</a:t>
                      </a:r>
                    </a:p>
                  </a:txBody>
                  <a:tcPr marL="98197" marR="98197" marT="49099" marB="49099"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656867311"/>
                  </a:ext>
                </a:extLst>
              </a:tr>
              <a:tr h="477781">
                <a:tc>
                  <a:txBody>
                    <a:bodyPr/>
                    <a:lstStyle/>
                    <a:p>
                      <a:pPr algn="ctr"/>
                      <a:r>
                        <a:rPr lang="en-US" sz="2100" dirty="0"/>
                        <a:t>3</a:t>
                      </a:r>
                    </a:p>
                  </a:txBody>
                  <a:tcPr marL="98197" marR="98197" marT="49099" marB="49099" anchor="ctr">
                    <a:lnL w="12700">
                      <a:solidFill>
                        <a:schemeClr val="tx1"/>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tcPr>
                </a:tc>
                <a:tc>
                  <a:txBody>
                    <a:bodyPr/>
                    <a:lstStyle/>
                    <a:p>
                      <a:r>
                        <a:rPr lang="en-US" sz="2100" dirty="0"/>
                        <a:t>Hardware and Software Requirement </a:t>
                      </a:r>
                    </a:p>
                  </a:txBody>
                  <a:tcPr marL="98197" marR="98197" marT="49099" marB="49099"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tcPr>
                </a:tc>
                <a:extLst>
                  <a:ext uri="{0D108BD9-81ED-4DB2-BD59-A6C34878D82A}">
                    <a16:rowId xmlns:a16="http://schemas.microsoft.com/office/drawing/2014/main" val="3290048142"/>
                  </a:ext>
                </a:extLst>
              </a:tr>
              <a:tr h="477781">
                <a:tc>
                  <a:txBody>
                    <a:bodyPr/>
                    <a:lstStyle/>
                    <a:p>
                      <a:pPr lvl="0" algn="ctr">
                        <a:buNone/>
                      </a:pPr>
                      <a:r>
                        <a:rPr lang="en-US" sz="2100" dirty="0"/>
                        <a:t>4</a:t>
                      </a:r>
                    </a:p>
                  </a:txBody>
                  <a:tcPr marL="98197" marR="98197" marT="49098" marB="49098"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2100" dirty="0"/>
                        <a:t>Tools Description</a:t>
                      </a:r>
                    </a:p>
                  </a:txBody>
                  <a:tcPr marL="98197" marR="98197" marT="49098" marB="49098"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411122178"/>
                  </a:ext>
                </a:extLst>
              </a:tr>
              <a:tr h="477781">
                <a:tc>
                  <a:txBody>
                    <a:bodyPr/>
                    <a:lstStyle/>
                    <a:p>
                      <a:pPr lvl="0" algn="ctr">
                        <a:buNone/>
                      </a:pPr>
                      <a:r>
                        <a:rPr lang="en-US" sz="2100" dirty="0"/>
                        <a:t>5</a:t>
                      </a:r>
                    </a:p>
                  </a:txBody>
                  <a:tcPr marL="98197" marR="98197" marT="49099" marB="49099"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2100" b="0" i="0" u="none" strike="noStrike" noProof="0" dirty="0">
                          <a:latin typeface="Calibri"/>
                        </a:rPr>
                        <a:t>Functional Specification</a:t>
                      </a:r>
                      <a:endParaRPr lang="en-US" dirty="0"/>
                    </a:p>
                  </a:txBody>
                  <a:tcPr marL="98197" marR="98197" marT="49099" marB="49099"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507097252"/>
                  </a:ext>
                </a:extLst>
              </a:tr>
              <a:tr h="477781">
                <a:tc>
                  <a:txBody>
                    <a:bodyPr/>
                    <a:lstStyle/>
                    <a:p>
                      <a:pPr lvl="0" algn="ctr">
                        <a:buNone/>
                      </a:pPr>
                      <a:r>
                        <a:rPr lang="en-US" sz="2100" dirty="0"/>
                        <a:t>6</a:t>
                      </a:r>
                    </a:p>
                  </a:txBody>
                  <a:tcPr marL="98197" marR="98197" marT="49099" marB="49099"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2100" b="0" i="0" u="none" strike="noStrike" noProof="0" dirty="0">
                          <a:latin typeface="Calibri"/>
                        </a:rPr>
                        <a:t>Proof Of Concept</a:t>
                      </a:r>
                      <a:endParaRPr lang="en-US" sz="2100" dirty="0"/>
                    </a:p>
                  </a:txBody>
                  <a:tcPr marL="98197" marR="98197" marT="49099" marB="49099"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936459693"/>
                  </a:ext>
                </a:extLst>
              </a:tr>
              <a:tr h="477781">
                <a:tc>
                  <a:txBody>
                    <a:bodyPr/>
                    <a:lstStyle/>
                    <a:p>
                      <a:pPr lvl="0" algn="ctr">
                        <a:buNone/>
                      </a:pPr>
                      <a:r>
                        <a:rPr lang="en-US" sz="2100" dirty="0"/>
                        <a:t>7</a:t>
                      </a:r>
                    </a:p>
                  </a:txBody>
                  <a:tcPr marL="98197" marR="98197" marT="49099" marB="49099"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tc>
                  <a:txBody>
                    <a:bodyPr/>
                    <a:lstStyle/>
                    <a:p>
                      <a:pPr lvl="0">
                        <a:buNone/>
                      </a:pPr>
                      <a:r>
                        <a:rPr lang="en-US" sz="2100" dirty="0"/>
                        <a:t>Future </a:t>
                      </a:r>
                      <a:r>
                        <a:rPr lang="en-US" sz="2100" dirty="0" smtClean="0"/>
                        <a:t>Scope</a:t>
                      </a:r>
                    </a:p>
                  </a:txBody>
                  <a:tcPr marL="98197" marR="98197" marT="49099" marB="49099"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8265952"/>
                  </a:ext>
                </a:extLst>
              </a:tr>
              <a:tr h="477781">
                <a:tc>
                  <a:txBody>
                    <a:bodyPr/>
                    <a:lstStyle/>
                    <a:p>
                      <a:pPr lvl="0" algn="ctr">
                        <a:buNone/>
                      </a:pPr>
                      <a:r>
                        <a:rPr lang="en-US" sz="2100" dirty="0" smtClean="0"/>
                        <a:t>8</a:t>
                      </a:r>
                      <a:endParaRPr lang="en-US" sz="2100" dirty="0"/>
                    </a:p>
                  </a:txBody>
                  <a:tcPr marL="98197" marR="98197" marT="49099" marB="49099" anchor="ct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tcPr>
                </a:tc>
                <a:tc>
                  <a:txBody>
                    <a:bodyPr/>
                    <a:lstStyle/>
                    <a:p>
                      <a:pPr lvl="0">
                        <a:buNone/>
                      </a:pPr>
                      <a:r>
                        <a:rPr lang="en-US" sz="2100" dirty="0" smtClean="0"/>
                        <a:t>References </a:t>
                      </a:r>
                    </a:p>
                  </a:txBody>
                  <a:tcPr marL="98197" marR="98197" marT="49099" marB="49099" anchor="ct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517564274"/>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1B0517-DDE0-5CF2-96C4-7B1571096D99}"/>
              </a:ext>
            </a:extLst>
          </p:cNvPr>
          <p:cNvSpPr>
            <a:spLocks noGrp="1"/>
          </p:cNvSpPr>
          <p:nvPr>
            <p:ph idx="1"/>
          </p:nvPr>
        </p:nvSpPr>
        <p:spPr>
          <a:xfrm>
            <a:off x="838200" y="1106758"/>
            <a:ext cx="10515600" cy="5070205"/>
          </a:xfrm>
        </p:spPr>
        <p:txBody>
          <a:bodyPr vert="horz" lIns="91440" tIns="45720" rIns="91440" bIns="45720" rtlCol="0" anchor="t">
            <a:normAutofit/>
          </a:bodyPr>
          <a:lstStyle/>
          <a:p>
            <a:pPr>
              <a:buFont typeface="Wingdings" panose="020B0604020202020204" pitchFamily="34" charset="0"/>
              <a:buChar char="v"/>
            </a:pPr>
            <a:r>
              <a:rPr lang="en-US" b="1" dirty="0">
                <a:ea typeface="+mn-lt"/>
                <a:cs typeface="+mn-lt"/>
              </a:rPr>
              <a:t>SCIPY :- </a:t>
            </a:r>
            <a:endParaRPr lang="en-US" dirty="0">
              <a:ea typeface="+mn-lt"/>
              <a:cs typeface="+mn-lt"/>
            </a:endParaRPr>
          </a:p>
          <a:p>
            <a:pPr>
              <a:lnSpc>
                <a:spcPct val="150000"/>
              </a:lnSpc>
              <a:buFont typeface="Wingdings" panose="020B0604020202020204" pitchFamily="34" charset="0"/>
              <a:buChar char="ü"/>
            </a:pPr>
            <a:endParaRPr lang="en-US" sz="2400" dirty="0">
              <a:ea typeface="+mn-lt"/>
              <a:cs typeface="+mn-lt"/>
            </a:endParaRPr>
          </a:p>
          <a:p>
            <a:pPr>
              <a:lnSpc>
                <a:spcPct val="150000"/>
              </a:lnSpc>
              <a:buFont typeface="Wingdings" panose="020B0604020202020204" pitchFamily="34" charset="0"/>
              <a:buChar char="ü"/>
            </a:pPr>
            <a:r>
              <a:rPr lang="en-US" sz="2400" dirty="0">
                <a:ea typeface="+mn-lt"/>
                <a:cs typeface="+mn-lt"/>
              </a:rPr>
              <a:t> SciPy stands for Scientific Python. </a:t>
            </a:r>
            <a:endParaRPr lang="en-US" sz="2400" dirty="0">
              <a:ea typeface="Calibri" panose="020F0502020204030204"/>
              <a:cs typeface="Calibri" panose="020F0502020204030204"/>
            </a:endParaRPr>
          </a:p>
          <a:p>
            <a:pPr>
              <a:lnSpc>
                <a:spcPct val="150000"/>
              </a:lnSpc>
              <a:buFont typeface="Wingdings" panose="020B0604020202020204" pitchFamily="34" charset="0"/>
              <a:buChar char="ü"/>
            </a:pPr>
            <a:r>
              <a:rPr lang="en-US" sz="2400" dirty="0">
                <a:ea typeface="+mn-lt"/>
                <a:cs typeface="+mn-lt"/>
              </a:rPr>
              <a:t> SciPy is a scientific computation library that uses NumPy. </a:t>
            </a:r>
          </a:p>
          <a:p>
            <a:pPr>
              <a:lnSpc>
                <a:spcPct val="150000"/>
              </a:lnSpc>
              <a:buFont typeface="Wingdings" panose="020B0604020202020204" pitchFamily="34" charset="0"/>
              <a:buChar char="ü"/>
            </a:pPr>
            <a:r>
              <a:rPr lang="en-US" sz="2400" dirty="0">
                <a:ea typeface="+mn-lt"/>
                <a:cs typeface="+mn-lt"/>
              </a:rPr>
              <a:t> It provides more utility functions for optimization, state and single processing. </a:t>
            </a:r>
          </a:p>
          <a:p>
            <a:pPr>
              <a:lnSpc>
                <a:spcPct val="150000"/>
              </a:lnSpc>
              <a:buFont typeface="Wingdings" panose="020B0604020202020204" pitchFamily="34" charset="0"/>
              <a:buChar char="ü"/>
            </a:pPr>
            <a:r>
              <a:rPr lang="en-US" sz="2400" dirty="0">
                <a:ea typeface="+mn-lt"/>
                <a:cs typeface="+mn-lt"/>
              </a:rPr>
              <a:t> Like NumPy, SciPy is open source so we can use it freely.</a:t>
            </a:r>
            <a:endParaRPr lang="en-US" sz="2400" dirty="0">
              <a:ea typeface="Calibri"/>
              <a:cs typeface="Calibri"/>
            </a:endParaRPr>
          </a:p>
        </p:txBody>
      </p:sp>
    </p:spTree>
    <p:extLst>
      <p:ext uri="{BB962C8B-B14F-4D97-AF65-F5344CB8AC3E}">
        <p14:creationId xmlns:p14="http://schemas.microsoft.com/office/powerpoint/2010/main" val="1563154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BE793-2E7B-BC11-0EB5-84C0A0E33077}"/>
              </a:ext>
            </a:extLst>
          </p:cNvPr>
          <p:cNvSpPr>
            <a:spLocks noGrp="1"/>
          </p:cNvSpPr>
          <p:nvPr>
            <p:ph idx="1"/>
          </p:nvPr>
        </p:nvSpPr>
        <p:spPr>
          <a:xfrm>
            <a:off x="838200" y="632306"/>
            <a:ext cx="10515600" cy="5745940"/>
          </a:xfrm>
        </p:spPr>
        <p:txBody>
          <a:bodyPr vert="horz" lIns="91440" tIns="45720" rIns="91440" bIns="45720" rtlCol="0" anchor="t">
            <a:normAutofit/>
          </a:bodyPr>
          <a:lstStyle/>
          <a:p>
            <a:pPr>
              <a:buFont typeface="Wingdings" panose="020B0604020202020204" pitchFamily="34" charset="0"/>
              <a:buChar char="v"/>
            </a:pPr>
            <a:r>
              <a:rPr lang="en-US" b="1" dirty="0">
                <a:ea typeface="+mn-lt"/>
                <a:cs typeface="+mn-lt"/>
              </a:rPr>
              <a:t>WAVFILE :- </a:t>
            </a:r>
            <a:endParaRPr lang="en-US" dirty="0">
              <a:ea typeface="+mn-lt"/>
              <a:cs typeface="+mn-lt"/>
            </a:endParaRPr>
          </a:p>
          <a:p>
            <a:endParaRPr lang="en-US" dirty="0">
              <a:ea typeface="+mn-lt"/>
              <a:cs typeface="+mn-lt"/>
            </a:endParaRPr>
          </a:p>
          <a:p>
            <a:pPr>
              <a:lnSpc>
                <a:spcPct val="150000"/>
              </a:lnSpc>
              <a:buFont typeface="Wingdings" panose="020B0604020202020204" pitchFamily="34" charset="0"/>
              <a:buChar char="ü"/>
            </a:pPr>
            <a:r>
              <a:rPr lang="en-US" sz="2400" dirty="0">
                <a:ea typeface="+mn-lt"/>
                <a:cs typeface="+mn-lt"/>
              </a:rPr>
              <a:t> The wave module in python’s standard library is an easy interface to the audio WAV format. </a:t>
            </a:r>
          </a:p>
          <a:p>
            <a:pPr>
              <a:lnSpc>
                <a:spcPct val="150000"/>
              </a:lnSpc>
              <a:buFont typeface="Wingdings" panose="020B0604020202020204" pitchFamily="34" charset="0"/>
              <a:buChar char="ü"/>
            </a:pPr>
            <a:r>
              <a:rPr lang="en-US" sz="2400" dirty="0">
                <a:ea typeface="+mn-lt"/>
                <a:cs typeface="+mn-lt"/>
              </a:rPr>
              <a:t> The functions in this module can write audio data in raw format to a file like object and read the attributes of a WAV file. </a:t>
            </a:r>
          </a:p>
          <a:p>
            <a:pPr>
              <a:lnSpc>
                <a:spcPct val="150000"/>
              </a:lnSpc>
              <a:buFont typeface="Wingdings" panose="020B0604020202020204" pitchFamily="34" charset="0"/>
              <a:buChar char="ü"/>
            </a:pPr>
            <a:r>
              <a:rPr lang="en-US" sz="2400" dirty="0">
                <a:ea typeface="+mn-lt"/>
                <a:cs typeface="+mn-lt"/>
              </a:rPr>
              <a:t> This file is opened in write or read mode just as with built-in open() function, but with open() function in wave module. </a:t>
            </a:r>
          </a:p>
          <a:p>
            <a:pPr>
              <a:lnSpc>
                <a:spcPct val="150000"/>
              </a:lnSpc>
              <a:buFont typeface="Wingdings" panose="020B0604020202020204" pitchFamily="34" charset="0"/>
              <a:buChar char="ü"/>
            </a:pPr>
            <a:r>
              <a:rPr lang="en-US" sz="2400" dirty="0">
                <a:ea typeface="+mn-lt"/>
                <a:cs typeface="+mn-lt"/>
              </a:rPr>
              <a:t> WAV or Waveform is an audio file standard for storing digital audio on PC. </a:t>
            </a:r>
            <a:endParaRPr lang="en-US" sz="2400">
              <a:ea typeface="Calibri"/>
              <a:cs typeface="Calibri"/>
            </a:endParaRPr>
          </a:p>
        </p:txBody>
      </p:sp>
    </p:spTree>
    <p:extLst>
      <p:ext uri="{BB962C8B-B14F-4D97-AF65-F5344CB8AC3E}">
        <p14:creationId xmlns:p14="http://schemas.microsoft.com/office/powerpoint/2010/main" val="2972717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93CB-6D3B-6E64-B443-47A8DFCCF68F}"/>
              </a:ext>
            </a:extLst>
          </p:cNvPr>
          <p:cNvSpPr>
            <a:spLocks noGrp="1"/>
          </p:cNvSpPr>
          <p:nvPr>
            <p:ph type="title"/>
          </p:nvPr>
        </p:nvSpPr>
        <p:spPr>
          <a:xfrm>
            <a:off x="838200" y="365125"/>
            <a:ext cx="10515600" cy="750469"/>
          </a:xfrm>
        </p:spPr>
        <p:txBody>
          <a:bodyPr vert="horz" lIns="91440" tIns="45720" rIns="91440" bIns="45720" rtlCol="0" anchor="t">
            <a:normAutofit/>
          </a:bodyPr>
          <a:lstStyle/>
          <a:p>
            <a:pPr algn="ctr"/>
            <a:r>
              <a:rPr lang="en-US" sz="4000" b="1" u="sng">
                <a:cs typeface="Calibri Light"/>
              </a:rPr>
              <a:t>Functional specification</a:t>
            </a:r>
            <a:endParaRPr lang="en-US"/>
          </a:p>
        </p:txBody>
      </p:sp>
      <p:graphicFrame>
        <p:nvGraphicFramePr>
          <p:cNvPr id="7" name="Content Placeholder 2">
            <a:extLst>
              <a:ext uri="{FF2B5EF4-FFF2-40B4-BE49-F238E27FC236}">
                <a16:creationId xmlns:a16="http://schemas.microsoft.com/office/drawing/2014/main" id="{50442943-3320-DE4A-952D-0EDE2141192C}"/>
              </a:ext>
            </a:extLst>
          </p:cNvPr>
          <p:cNvGraphicFramePr>
            <a:graphicFrameLocks noGrp="1"/>
          </p:cNvGraphicFramePr>
          <p:nvPr>
            <p:ph idx="1"/>
            <p:extLst>
              <p:ext uri="{D42A27DB-BD31-4B8C-83A1-F6EECF244321}">
                <p14:modId xmlns:p14="http://schemas.microsoft.com/office/powerpoint/2010/main" val="3986647164"/>
              </p:ext>
            </p:extLst>
          </p:nvPr>
        </p:nvGraphicFramePr>
        <p:xfrm>
          <a:off x="838200" y="1394305"/>
          <a:ext cx="10515600" cy="4940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171250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475749F-F487-4EFB-ABC7-C1359590EB7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5">
            <a:extLst>
              <a:ext uri="{FF2B5EF4-FFF2-40B4-BE49-F238E27FC236}">
                <a16:creationId xmlns:a16="http://schemas.microsoft.com/office/drawing/2014/main" id="{F6285A5F-6712-47A0-8A11-F0DFF60D0D2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276856" y="1645695"/>
            <a:ext cx="4418320" cy="3877280"/>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50800" cap="flat">
            <a:solidFill>
              <a:schemeClr val="tx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Shape 10">
            <a:extLst>
              <a:ext uri="{FF2B5EF4-FFF2-40B4-BE49-F238E27FC236}">
                <a16:creationId xmlns:a16="http://schemas.microsoft.com/office/drawing/2014/main" id="{FA6F8ABB-6C5D-4349-9E1B-198D1ABFA8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52343" y="643383"/>
            <a:ext cx="2926988" cy="2594434"/>
          </a:xfrm>
          <a:custGeom>
            <a:avLst/>
            <a:gdLst>
              <a:gd name="connsiteX0" fmla="*/ 853538 w 2991693"/>
              <a:gd name="connsiteY0" fmla="*/ 0 h 2651787"/>
              <a:gd name="connsiteX1" fmla="*/ 2141030 w 2991693"/>
              <a:gd name="connsiteY1" fmla="*/ 0 h 2651787"/>
              <a:gd name="connsiteX2" fmla="*/ 2324957 w 2991693"/>
              <a:gd name="connsiteY2" fmla="*/ 103466 h 2651787"/>
              <a:gd name="connsiteX3" fmla="*/ 2968702 w 2991693"/>
              <a:gd name="connsiteY3" fmla="*/ 1218596 h 2651787"/>
              <a:gd name="connsiteX4" fmla="*/ 2968702 w 2991693"/>
              <a:gd name="connsiteY4" fmla="*/ 1433192 h 2651787"/>
              <a:gd name="connsiteX5" fmla="*/ 2324957 w 2991693"/>
              <a:gd name="connsiteY5" fmla="*/ 2548321 h 2651787"/>
              <a:gd name="connsiteX6" fmla="*/ 2141030 w 2991693"/>
              <a:gd name="connsiteY6" fmla="*/ 2651787 h 2651787"/>
              <a:gd name="connsiteX7" fmla="*/ 853538 w 2991693"/>
              <a:gd name="connsiteY7" fmla="*/ 2651787 h 2651787"/>
              <a:gd name="connsiteX8" fmla="*/ 669612 w 2991693"/>
              <a:gd name="connsiteY8" fmla="*/ 2548321 h 2651787"/>
              <a:gd name="connsiteX9" fmla="*/ 25866 w 2991693"/>
              <a:gd name="connsiteY9" fmla="*/ 1433192 h 2651787"/>
              <a:gd name="connsiteX10" fmla="*/ 25866 w 2991693"/>
              <a:gd name="connsiteY10" fmla="*/ 1218596 h 2651787"/>
              <a:gd name="connsiteX11" fmla="*/ 669612 w 2991693"/>
              <a:gd name="connsiteY11" fmla="*/ 103466 h 2651787"/>
              <a:gd name="connsiteX12" fmla="*/ 853538 w 2991693"/>
              <a:gd name="connsiteY12" fmla="*/ 0 h 265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91693" h="2651787">
                <a:moveTo>
                  <a:pt x="853538" y="0"/>
                </a:moveTo>
                <a:cubicBezTo>
                  <a:pt x="2141030" y="0"/>
                  <a:pt x="2141030" y="0"/>
                  <a:pt x="2141030" y="0"/>
                </a:cubicBezTo>
                <a:cubicBezTo>
                  <a:pt x="2206170" y="0"/>
                  <a:pt x="2290471" y="45985"/>
                  <a:pt x="2324957" y="103466"/>
                </a:cubicBezTo>
                <a:cubicBezTo>
                  <a:pt x="2968702" y="1218596"/>
                  <a:pt x="2968702" y="1218596"/>
                  <a:pt x="2968702" y="1218596"/>
                </a:cubicBezTo>
                <a:cubicBezTo>
                  <a:pt x="2999357" y="1279909"/>
                  <a:pt x="2999357" y="1371878"/>
                  <a:pt x="2968702" y="1433192"/>
                </a:cubicBezTo>
                <a:cubicBezTo>
                  <a:pt x="2324957" y="2548321"/>
                  <a:pt x="2324957" y="2548321"/>
                  <a:pt x="2324957" y="2548321"/>
                </a:cubicBezTo>
                <a:cubicBezTo>
                  <a:pt x="2290471" y="2605803"/>
                  <a:pt x="2206170" y="2651787"/>
                  <a:pt x="2141030" y="2651787"/>
                </a:cubicBezTo>
                <a:lnTo>
                  <a:pt x="853538" y="2651787"/>
                </a:lnTo>
                <a:cubicBezTo>
                  <a:pt x="784566" y="2651787"/>
                  <a:pt x="700266" y="2605803"/>
                  <a:pt x="669612" y="2548321"/>
                </a:cubicBezTo>
                <a:cubicBezTo>
                  <a:pt x="25866" y="1433192"/>
                  <a:pt x="25866" y="1433192"/>
                  <a:pt x="25866" y="1433192"/>
                </a:cubicBezTo>
                <a:cubicBezTo>
                  <a:pt x="-8621" y="1371878"/>
                  <a:pt x="-8621" y="1279909"/>
                  <a:pt x="25866" y="1218596"/>
                </a:cubicBezTo>
                <a:cubicBezTo>
                  <a:pt x="669612" y="103466"/>
                  <a:pt x="669612" y="103466"/>
                  <a:pt x="669612" y="103466"/>
                </a:cubicBezTo>
                <a:cubicBezTo>
                  <a:pt x="700266" y="45985"/>
                  <a:pt x="784566" y="0"/>
                  <a:pt x="853538" y="0"/>
                </a:cubicBezTo>
                <a:close/>
              </a:path>
            </a:pathLst>
          </a:custGeom>
          <a:solidFill>
            <a:schemeClr val="tx1"/>
          </a:solidFill>
          <a:ln w="508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71ABA8-4CDB-4EEE-8C48-AA4FDB6507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071858"/>
            <a:ext cx="8109718" cy="4786143"/>
          </a:xfrm>
          <a:custGeom>
            <a:avLst/>
            <a:gdLst>
              <a:gd name="connsiteX0" fmla="*/ 7381313 w 8109718"/>
              <a:gd name="connsiteY0" fmla="*/ 1839459 h 4786143"/>
              <a:gd name="connsiteX1" fmla="*/ 7381313 w 8109718"/>
              <a:gd name="connsiteY1" fmla="*/ 1853646 h 4786143"/>
              <a:gd name="connsiteX2" fmla="*/ 7379359 w 8109718"/>
              <a:gd name="connsiteY2" fmla="*/ 1846552 h 4786143"/>
              <a:gd name="connsiteX3" fmla="*/ 1321854 w 8109718"/>
              <a:gd name="connsiteY3" fmla="*/ 0 h 4786143"/>
              <a:gd name="connsiteX4" fmla="*/ 5365317 w 8109718"/>
              <a:gd name="connsiteY4" fmla="*/ 0 h 4786143"/>
              <a:gd name="connsiteX5" fmla="*/ 5985373 w 8109718"/>
              <a:gd name="connsiteY5" fmla="*/ 365439 h 4786143"/>
              <a:gd name="connsiteX6" fmla="*/ 8011470 w 8109718"/>
              <a:gd name="connsiteY6" fmla="*/ 3854515 h 4786143"/>
              <a:gd name="connsiteX7" fmla="*/ 8011470 w 8109718"/>
              <a:gd name="connsiteY7" fmla="*/ 4567993 h 4786143"/>
              <a:gd name="connsiteX8" fmla="*/ 7904625 w 8109718"/>
              <a:gd name="connsiteY8" fmla="*/ 4751987 h 4786143"/>
              <a:gd name="connsiteX9" fmla="*/ 7884791 w 8109718"/>
              <a:gd name="connsiteY9" fmla="*/ 4786143 h 4786143"/>
              <a:gd name="connsiteX10" fmla="*/ 0 w 8109718"/>
              <a:gd name="connsiteY10" fmla="*/ 4786143 h 4786143"/>
              <a:gd name="connsiteX11" fmla="*/ 0 w 8109718"/>
              <a:gd name="connsiteY11" fmla="*/ 1564110 h 4786143"/>
              <a:gd name="connsiteX12" fmla="*/ 27177 w 8109718"/>
              <a:gd name="connsiteY12" fmla="*/ 1517107 h 4786143"/>
              <a:gd name="connsiteX13" fmla="*/ 693065 w 8109718"/>
              <a:gd name="connsiteY13" fmla="*/ 365439 h 4786143"/>
              <a:gd name="connsiteX14" fmla="*/ 1321854 w 8109718"/>
              <a:gd name="connsiteY14" fmla="*/ 0 h 4786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109718" h="4786143">
                <a:moveTo>
                  <a:pt x="7381313" y="1839459"/>
                </a:moveTo>
                <a:lnTo>
                  <a:pt x="7381313" y="1853646"/>
                </a:lnTo>
                <a:lnTo>
                  <a:pt x="7379359" y="1846552"/>
                </a:lnTo>
                <a:close/>
                <a:moveTo>
                  <a:pt x="1321854" y="0"/>
                </a:moveTo>
                <a:cubicBezTo>
                  <a:pt x="1321854" y="0"/>
                  <a:pt x="1321854" y="0"/>
                  <a:pt x="5365317" y="0"/>
                </a:cubicBezTo>
                <a:cubicBezTo>
                  <a:pt x="5618580" y="0"/>
                  <a:pt x="5863108" y="139215"/>
                  <a:pt x="5985373" y="365439"/>
                </a:cubicBezTo>
                <a:cubicBezTo>
                  <a:pt x="5985373" y="365439"/>
                  <a:pt x="5985373" y="365439"/>
                  <a:pt x="8011470" y="3854515"/>
                </a:cubicBezTo>
                <a:cubicBezTo>
                  <a:pt x="8142468" y="4072039"/>
                  <a:pt x="8142468" y="4350470"/>
                  <a:pt x="8011470" y="4567993"/>
                </a:cubicBezTo>
                <a:cubicBezTo>
                  <a:pt x="8011470" y="4567993"/>
                  <a:pt x="8011470" y="4567993"/>
                  <a:pt x="7904625" y="4751987"/>
                </a:cubicBezTo>
                <a:lnTo>
                  <a:pt x="7884791" y="4786143"/>
                </a:lnTo>
                <a:lnTo>
                  <a:pt x="0" y="4786143"/>
                </a:lnTo>
                <a:lnTo>
                  <a:pt x="0" y="1564110"/>
                </a:lnTo>
                <a:lnTo>
                  <a:pt x="27177" y="1517107"/>
                </a:lnTo>
                <a:cubicBezTo>
                  <a:pt x="220245" y="1183191"/>
                  <a:pt x="440895" y="801574"/>
                  <a:pt x="693065" y="365439"/>
                </a:cubicBezTo>
                <a:cubicBezTo>
                  <a:pt x="824063" y="139215"/>
                  <a:pt x="1059859" y="0"/>
                  <a:pt x="1321854" y="0"/>
                </a:cubicBezTo>
                <a:close/>
              </a:path>
            </a:pathLst>
          </a:custGeom>
          <a:solidFill>
            <a:schemeClr val="tx1">
              <a:lumMod val="85000"/>
              <a:lumOff val="15000"/>
              <a:alpha val="9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D6A1C03-56E0-F2FD-A9AC-72484D96F086}"/>
              </a:ext>
            </a:extLst>
          </p:cNvPr>
          <p:cNvSpPr>
            <a:spLocks noGrp="1"/>
          </p:cNvSpPr>
          <p:nvPr>
            <p:ph type="title"/>
          </p:nvPr>
        </p:nvSpPr>
        <p:spPr>
          <a:xfrm>
            <a:off x="880281" y="2961564"/>
            <a:ext cx="5124734" cy="3268639"/>
          </a:xfrm>
        </p:spPr>
        <p:txBody>
          <a:bodyPr vert="horz" lIns="91440" tIns="45720" rIns="91440" bIns="45720" rtlCol="0" anchor="ctr">
            <a:normAutofit/>
          </a:bodyPr>
          <a:lstStyle/>
          <a:p>
            <a:r>
              <a:rPr lang="en-US" sz="7200" kern="1200">
                <a:solidFill>
                  <a:schemeClr val="bg1"/>
                </a:solidFill>
                <a:latin typeface="+mj-lt"/>
                <a:ea typeface="+mj-ea"/>
                <a:cs typeface="+mj-cs"/>
              </a:rPr>
              <a:t>Proof Of Concepts</a:t>
            </a:r>
          </a:p>
        </p:txBody>
      </p:sp>
      <p:grpSp>
        <p:nvGrpSpPr>
          <p:cNvPr id="15" name="Group 14">
            <a:extLst>
              <a:ext uri="{FF2B5EF4-FFF2-40B4-BE49-F238E27FC236}">
                <a16:creationId xmlns:a16="http://schemas.microsoft.com/office/drawing/2014/main" id="{DAD463E1-6621-44B4-A995-C70A4631D388}"/>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7830" y="385730"/>
            <a:ext cx="1128382" cy="847206"/>
            <a:chOff x="5307830" y="325570"/>
            <a:chExt cx="1128382" cy="847206"/>
          </a:xfrm>
        </p:grpSpPr>
        <p:sp>
          <p:nvSpPr>
            <p:cNvPr id="16" name="Freeform 5">
              <a:extLst>
                <a:ext uri="{FF2B5EF4-FFF2-40B4-BE49-F238E27FC236}">
                  <a16:creationId xmlns:a16="http://schemas.microsoft.com/office/drawing/2014/main" id="{A152F29E-C625-4313-96BF-5675B357C03A}"/>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7" name="Freeform 5">
              <a:extLst>
                <a:ext uri="{FF2B5EF4-FFF2-40B4-BE49-F238E27FC236}">
                  <a16:creationId xmlns:a16="http://schemas.microsoft.com/office/drawing/2014/main" id="{C2A5CB78-6497-4151-83B6-568BD27EC573}"/>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1212393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D617-9329-9143-95B2-E5B63C768AE3}"/>
              </a:ext>
            </a:extLst>
          </p:cNvPr>
          <p:cNvSpPr>
            <a:spLocks noGrp="1"/>
          </p:cNvSpPr>
          <p:nvPr>
            <p:ph type="title"/>
          </p:nvPr>
        </p:nvSpPr>
        <p:spPr>
          <a:xfrm>
            <a:off x="838199" y="291090"/>
            <a:ext cx="10515599" cy="932688"/>
          </a:xfrm>
        </p:spPr>
        <p:txBody>
          <a:bodyPr vert="horz" lIns="91440" tIns="45720" rIns="91440" bIns="45720" rtlCol="0" anchor="b">
            <a:normAutofit/>
          </a:bodyPr>
          <a:lstStyle/>
          <a:p>
            <a:pPr marL="342900" indent="-342900" algn="ctr"/>
            <a:r>
              <a:rPr lang="en-US" sz="3200" b="1" kern="1200">
                <a:solidFill>
                  <a:schemeClr val="tx1"/>
                </a:solidFill>
                <a:latin typeface="+mj-lt"/>
                <a:ea typeface="+mj-ea"/>
                <a:cs typeface="+mj-cs"/>
              </a:rPr>
              <a:t>Automatically Send The Mail When Start The PC. </a:t>
            </a:r>
          </a:p>
        </p:txBody>
      </p:sp>
      <p:pic>
        <p:nvPicPr>
          <p:cNvPr id="4" name="Picture 4">
            <a:extLst>
              <a:ext uri="{FF2B5EF4-FFF2-40B4-BE49-F238E27FC236}">
                <a16:creationId xmlns:a16="http://schemas.microsoft.com/office/drawing/2014/main" id="{57200216-3112-65BE-FB4D-1DBC78FC33BC}"/>
              </a:ext>
            </a:extLst>
          </p:cNvPr>
          <p:cNvPicPr>
            <a:picLocks noChangeAspect="1"/>
          </p:cNvPicPr>
          <p:nvPr/>
        </p:nvPicPr>
        <p:blipFill>
          <a:blip r:embed="rId2"/>
          <a:stretch>
            <a:fillRect/>
          </a:stretch>
        </p:blipFill>
        <p:spPr>
          <a:xfrm>
            <a:off x="1316966" y="1450155"/>
            <a:ext cx="9097992" cy="5122258"/>
          </a:xfrm>
          <a:prstGeom prst="rect">
            <a:avLst/>
          </a:prstGeom>
        </p:spPr>
      </p:pic>
    </p:spTree>
    <p:extLst>
      <p:ext uri="{BB962C8B-B14F-4D97-AF65-F5344CB8AC3E}">
        <p14:creationId xmlns:p14="http://schemas.microsoft.com/office/powerpoint/2010/main" val="3108485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4" descr="Graphical user interface, text, application, Word&#10;&#10;Description automatically generated">
            <a:extLst>
              <a:ext uri="{FF2B5EF4-FFF2-40B4-BE49-F238E27FC236}">
                <a16:creationId xmlns:a16="http://schemas.microsoft.com/office/drawing/2014/main" id="{ABB9AE75-8D7F-1984-3218-06CE2EAE6908}"/>
              </a:ext>
            </a:extLst>
          </p:cNvPr>
          <p:cNvPicPr>
            <a:picLocks noChangeAspect="1"/>
          </p:cNvPicPr>
          <p:nvPr/>
        </p:nvPicPr>
        <p:blipFill>
          <a:blip r:embed="rId2"/>
          <a:stretch>
            <a:fillRect/>
          </a:stretch>
        </p:blipFill>
        <p:spPr>
          <a:xfrm>
            <a:off x="1143940" y="643466"/>
            <a:ext cx="9904120" cy="5571067"/>
          </a:xfrm>
          <a:prstGeom prst="rect">
            <a:avLst/>
          </a:prstGeom>
        </p:spPr>
      </p:pic>
    </p:spTree>
    <p:extLst>
      <p:ext uri="{BB962C8B-B14F-4D97-AF65-F5344CB8AC3E}">
        <p14:creationId xmlns:p14="http://schemas.microsoft.com/office/powerpoint/2010/main" val="204878830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Text&#10;&#10;Description automatically generated">
            <a:extLst>
              <a:ext uri="{FF2B5EF4-FFF2-40B4-BE49-F238E27FC236}">
                <a16:creationId xmlns:a16="http://schemas.microsoft.com/office/drawing/2014/main" id="{92A5D0D1-7F76-6358-A401-A347DD241F14}"/>
              </a:ext>
            </a:extLst>
          </p:cNvPr>
          <p:cNvPicPr>
            <a:picLocks noChangeAspect="1"/>
          </p:cNvPicPr>
          <p:nvPr/>
        </p:nvPicPr>
        <p:blipFill rotWithShape="1">
          <a:blip r:embed="rId2"/>
          <a:srcRect t="8915"/>
          <a:stretch/>
        </p:blipFill>
        <p:spPr>
          <a:xfrm>
            <a:off x="1183255" y="735153"/>
            <a:ext cx="9825490" cy="5387693"/>
          </a:xfrm>
          <a:prstGeom prst="rect">
            <a:avLst/>
          </a:prstGeom>
        </p:spPr>
      </p:pic>
    </p:spTree>
    <p:extLst>
      <p:ext uri="{BB962C8B-B14F-4D97-AF65-F5344CB8AC3E}">
        <p14:creationId xmlns:p14="http://schemas.microsoft.com/office/powerpoint/2010/main" val="296219322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screenshot of a computer&#10;&#10;Description automatically generated">
            <a:extLst>
              <a:ext uri="{FF2B5EF4-FFF2-40B4-BE49-F238E27FC236}">
                <a16:creationId xmlns:a16="http://schemas.microsoft.com/office/drawing/2014/main" id="{2F03149A-7D25-F76E-1180-68D799EDE503}"/>
              </a:ext>
            </a:extLst>
          </p:cNvPr>
          <p:cNvPicPr>
            <a:picLocks noChangeAspect="1"/>
          </p:cNvPicPr>
          <p:nvPr/>
        </p:nvPicPr>
        <p:blipFill>
          <a:blip r:embed="rId2"/>
          <a:stretch>
            <a:fillRect/>
          </a:stretch>
        </p:blipFill>
        <p:spPr>
          <a:xfrm>
            <a:off x="1143940" y="643466"/>
            <a:ext cx="9904120" cy="5571067"/>
          </a:xfrm>
          <a:prstGeom prst="rect">
            <a:avLst/>
          </a:prstGeom>
        </p:spPr>
      </p:pic>
    </p:spTree>
    <p:extLst>
      <p:ext uri="{BB962C8B-B14F-4D97-AF65-F5344CB8AC3E}">
        <p14:creationId xmlns:p14="http://schemas.microsoft.com/office/powerpoint/2010/main" val="2736635992"/>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A screenshot of a computer&#10;&#10;Description automatically generated">
            <a:extLst>
              <a:ext uri="{FF2B5EF4-FFF2-40B4-BE49-F238E27FC236}">
                <a16:creationId xmlns:a16="http://schemas.microsoft.com/office/drawing/2014/main" id="{BF7660E7-B9F9-5B0A-DE8E-FB74BBC8DB6A}"/>
              </a:ext>
            </a:extLst>
          </p:cNvPr>
          <p:cNvPicPr>
            <a:picLocks noChangeAspect="1"/>
          </p:cNvPicPr>
          <p:nvPr/>
        </p:nvPicPr>
        <p:blipFill rotWithShape="1">
          <a:blip r:embed="rId2"/>
          <a:srcRect t="8915"/>
          <a:stretch/>
        </p:blipFill>
        <p:spPr>
          <a:xfrm>
            <a:off x="1355784" y="735153"/>
            <a:ext cx="9753602" cy="5387693"/>
          </a:xfrm>
          <a:prstGeom prst="rect">
            <a:avLst/>
          </a:prstGeom>
        </p:spPr>
      </p:pic>
    </p:spTree>
    <p:extLst>
      <p:ext uri="{BB962C8B-B14F-4D97-AF65-F5344CB8AC3E}">
        <p14:creationId xmlns:p14="http://schemas.microsoft.com/office/powerpoint/2010/main" val="3313152388"/>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3671-0E6B-4F05-D7E1-10EC4B9CE154}"/>
              </a:ext>
            </a:extLst>
          </p:cNvPr>
          <p:cNvSpPr>
            <a:spLocks noGrp="1"/>
          </p:cNvSpPr>
          <p:nvPr>
            <p:ph type="title"/>
          </p:nvPr>
        </p:nvSpPr>
        <p:spPr/>
        <p:txBody>
          <a:bodyPr>
            <a:normAutofit/>
          </a:bodyPr>
          <a:lstStyle/>
          <a:p>
            <a:pPr marL="571500" indent="-571500">
              <a:buFont typeface="Wingdings"/>
              <a:buChar char="Ø"/>
            </a:pPr>
            <a:r>
              <a:rPr lang="en-US" sz="2800" b="1" dirty="0">
                <a:ea typeface="+mj-lt"/>
                <a:cs typeface="+mj-lt"/>
              </a:rPr>
              <a:t>Email Code :-</a:t>
            </a:r>
            <a:endParaRPr lang="en-US" sz="2400" b="1" dirty="0">
              <a:ea typeface="Calibri Light" panose="020F0302020204030204"/>
              <a:cs typeface="Calibri Light" panose="020F0302020204030204"/>
            </a:endParaRPr>
          </a:p>
        </p:txBody>
      </p:sp>
      <p:pic>
        <p:nvPicPr>
          <p:cNvPr id="3" name="Picture 3" descr="Text&#10;&#10;Description automatically generated">
            <a:extLst>
              <a:ext uri="{FF2B5EF4-FFF2-40B4-BE49-F238E27FC236}">
                <a16:creationId xmlns:a16="http://schemas.microsoft.com/office/drawing/2014/main" id="{4FAAB015-3638-CF6A-5CEA-0350F247DFAE}"/>
              </a:ext>
            </a:extLst>
          </p:cNvPr>
          <p:cNvPicPr>
            <a:picLocks noChangeAspect="1"/>
          </p:cNvPicPr>
          <p:nvPr/>
        </p:nvPicPr>
        <p:blipFill>
          <a:blip r:embed="rId2"/>
          <a:stretch>
            <a:fillRect/>
          </a:stretch>
        </p:blipFill>
        <p:spPr>
          <a:xfrm>
            <a:off x="1604514" y="1506544"/>
            <a:ext cx="8982973" cy="5052611"/>
          </a:xfrm>
          <a:prstGeom prst="rect">
            <a:avLst/>
          </a:prstGeom>
        </p:spPr>
      </p:pic>
    </p:spTree>
    <p:extLst>
      <p:ext uri="{BB962C8B-B14F-4D97-AF65-F5344CB8AC3E}">
        <p14:creationId xmlns:p14="http://schemas.microsoft.com/office/powerpoint/2010/main" val="4790186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8384FB5-9ADC-4DDC-881B-597D56F5B15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1E5A9A7-95C6-4F4F-B00E-C82E07FE62E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07DD2DE-F619-49DD-B5E7-03A290FF4ED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5149191-5F60-4A28-AAFF-039F96B0F3E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F8260ED5-17F7-4158-B241-D51DD4CF1B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3CAD28D-5CF6-E9B7-0D65-BAF11F8B4D9E}"/>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u="sng" kern="1200">
                <a:solidFill>
                  <a:srgbClr val="FFFFFF"/>
                </a:solidFill>
                <a:latin typeface="+mj-lt"/>
                <a:ea typeface="+mj-ea"/>
                <a:cs typeface="+mj-cs"/>
              </a:rPr>
              <a:t>PROJECT PROFILE</a:t>
            </a:r>
          </a:p>
        </p:txBody>
      </p:sp>
      <p:graphicFrame>
        <p:nvGraphicFramePr>
          <p:cNvPr id="4" name="Table 4">
            <a:extLst>
              <a:ext uri="{FF2B5EF4-FFF2-40B4-BE49-F238E27FC236}">
                <a16:creationId xmlns:a16="http://schemas.microsoft.com/office/drawing/2014/main" id="{199B78DA-E87B-F047-64E0-C65F482FADDD}"/>
              </a:ext>
            </a:extLst>
          </p:cNvPr>
          <p:cNvGraphicFramePr>
            <a:graphicFrameLocks noGrp="1"/>
          </p:cNvGraphicFramePr>
          <p:nvPr>
            <p:extLst>
              <p:ext uri="{D42A27DB-BD31-4B8C-83A1-F6EECF244321}">
                <p14:modId xmlns:p14="http://schemas.microsoft.com/office/powerpoint/2010/main" val="3132561415"/>
              </p:ext>
            </p:extLst>
          </p:nvPr>
        </p:nvGraphicFramePr>
        <p:xfrm>
          <a:off x="4284452" y="675872"/>
          <a:ext cx="7638518" cy="5259113"/>
        </p:xfrm>
        <a:graphic>
          <a:graphicData uri="http://schemas.openxmlformats.org/drawingml/2006/table">
            <a:tbl>
              <a:tblPr firstRow="1" bandRow="1">
                <a:noFill/>
                <a:tableStyleId>{5DA37D80-6434-44D0-A028-1B22A696006F}</a:tableStyleId>
              </a:tblPr>
              <a:tblGrid>
                <a:gridCol w="2580805">
                  <a:extLst>
                    <a:ext uri="{9D8B030D-6E8A-4147-A177-3AD203B41FA5}">
                      <a16:colId xmlns:a16="http://schemas.microsoft.com/office/drawing/2014/main" val="3058114311"/>
                    </a:ext>
                  </a:extLst>
                </a:gridCol>
                <a:gridCol w="5057713">
                  <a:extLst>
                    <a:ext uri="{9D8B030D-6E8A-4147-A177-3AD203B41FA5}">
                      <a16:colId xmlns:a16="http://schemas.microsoft.com/office/drawing/2014/main" val="4290701410"/>
                    </a:ext>
                  </a:extLst>
                </a:gridCol>
              </a:tblGrid>
              <a:tr h="1044362">
                <a:tc>
                  <a:txBody>
                    <a:bodyPr/>
                    <a:lstStyle/>
                    <a:p>
                      <a:pPr algn="l"/>
                      <a:r>
                        <a:rPr lang="en-US" sz="2000" b="1" dirty="0" smtClean="0">
                          <a:solidFill>
                            <a:schemeClr val="tx1">
                              <a:lumMod val="75000"/>
                              <a:lumOff val="25000"/>
                            </a:schemeClr>
                          </a:solidFill>
                        </a:rPr>
                        <a:t>Project</a:t>
                      </a:r>
                      <a:r>
                        <a:rPr lang="en-US" sz="2000" b="1" baseline="0" dirty="0" smtClean="0">
                          <a:solidFill>
                            <a:schemeClr val="tx1">
                              <a:lumMod val="75000"/>
                              <a:lumOff val="25000"/>
                            </a:schemeClr>
                          </a:solidFill>
                        </a:rPr>
                        <a:t> Title</a:t>
                      </a:r>
                      <a:r>
                        <a:rPr lang="en-US" sz="2000" b="1" dirty="0" smtClean="0">
                          <a:solidFill>
                            <a:schemeClr val="tx1">
                              <a:lumMod val="75000"/>
                              <a:lumOff val="25000"/>
                            </a:schemeClr>
                          </a:solidFill>
                        </a:rPr>
                        <a:t> :-</a:t>
                      </a:r>
                      <a:endParaRPr lang="en-US" sz="2000" b="1" dirty="0">
                        <a:solidFill>
                          <a:schemeClr val="tx1">
                            <a:lumMod val="75000"/>
                            <a:lumOff val="25000"/>
                          </a:schemeClr>
                        </a:solidFill>
                      </a:endParaRPr>
                    </a:p>
                  </a:txBody>
                  <a:tcPr marL="248658" marR="186493" marT="124329" marB="124329">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ap="flat" cmpd="sng" algn="ctr">
                      <a:solidFill>
                        <a:schemeClr val="tx1"/>
                      </a:solidFill>
                      <a:prstDash val="solid"/>
                    </a:lnB>
                    <a:noFill/>
                  </a:tcPr>
                </a:tc>
                <a:tc>
                  <a:txBody>
                    <a:bodyPr/>
                    <a:lstStyle/>
                    <a:p>
                      <a:pPr algn="l"/>
                      <a:r>
                        <a:rPr lang="en-US" sz="2400" b="0" dirty="0">
                          <a:solidFill>
                            <a:schemeClr val="tx1">
                              <a:lumMod val="75000"/>
                              <a:lumOff val="25000"/>
                            </a:schemeClr>
                          </a:solidFill>
                        </a:rPr>
                        <a:t>KEYLOGGER</a:t>
                      </a:r>
                    </a:p>
                  </a:txBody>
                  <a:tcPr marL="248658" marR="186493" marT="124329" marB="124329">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ap="flat" cmpd="sng" algn="ctr">
                      <a:solidFill>
                        <a:schemeClr val="tx1"/>
                      </a:solidFill>
                      <a:prstDash val="solid"/>
                    </a:lnB>
                    <a:noFill/>
                  </a:tcPr>
                </a:tc>
                <a:extLst>
                  <a:ext uri="{0D108BD9-81ED-4DB2-BD59-A6C34878D82A}">
                    <a16:rowId xmlns:a16="http://schemas.microsoft.com/office/drawing/2014/main" val="2649136448"/>
                  </a:ext>
                </a:extLst>
              </a:tr>
              <a:tr h="837148">
                <a:tc>
                  <a:txBody>
                    <a:bodyPr/>
                    <a:lstStyle/>
                    <a:p>
                      <a:pPr algn="l"/>
                      <a:r>
                        <a:rPr lang="en-US" sz="2000" b="1" dirty="0" smtClean="0">
                          <a:solidFill>
                            <a:schemeClr val="tx1">
                              <a:lumMod val="75000"/>
                              <a:lumOff val="25000"/>
                            </a:schemeClr>
                          </a:solidFill>
                        </a:rPr>
                        <a:t>Objective :-</a:t>
                      </a:r>
                      <a:endParaRPr lang="en-US" sz="2000" b="1" dirty="0">
                        <a:solidFill>
                          <a:schemeClr val="tx1">
                            <a:lumMod val="75000"/>
                            <a:lumOff val="25000"/>
                          </a:schemeClr>
                        </a:solidFill>
                      </a:endParaRPr>
                    </a:p>
                  </a:txBody>
                  <a:tcPr marL="248658" marR="186493" marT="124329" marB="124329">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ap="flat" cmpd="sng" algn="ctr">
                      <a:solidFill>
                        <a:schemeClr val="tx1"/>
                      </a:solidFill>
                      <a:prstDash val="solid"/>
                    </a:lnB>
                    <a:noFill/>
                  </a:tcPr>
                </a:tc>
                <a:tc>
                  <a:txBody>
                    <a:bodyPr/>
                    <a:lstStyle/>
                    <a:p>
                      <a:pPr algn="l"/>
                      <a:r>
                        <a:rPr lang="en-US" sz="1800" dirty="0">
                          <a:solidFill>
                            <a:schemeClr val="tx1">
                              <a:lumMod val="75000"/>
                              <a:lumOff val="25000"/>
                            </a:schemeClr>
                          </a:solidFill>
                        </a:rPr>
                        <a:t>Keylogger :- For Tracking Someone In Ethical Way</a:t>
                      </a:r>
                    </a:p>
                  </a:txBody>
                  <a:tcPr marL="248658" marR="186493" marT="124329" marB="124329">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ap="flat" cmpd="sng" algn="ctr">
                      <a:solidFill>
                        <a:schemeClr val="tx1"/>
                      </a:solidFill>
                      <a:prstDash val="solid"/>
                    </a:lnB>
                    <a:noFill/>
                  </a:tcPr>
                </a:tc>
                <a:extLst>
                  <a:ext uri="{0D108BD9-81ED-4DB2-BD59-A6C34878D82A}">
                    <a16:rowId xmlns:a16="http://schemas.microsoft.com/office/drawing/2014/main" val="1506674174"/>
                  </a:ext>
                </a:extLst>
              </a:tr>
              <a:tr h="837148">
                <a:tc>
                  <a:txBody>
                    <a:bodyPr/>
                    <a:lstStyle/>
                    <a:p>
                      <a:pPr algn="l"/>
                      <a:r>
                        <a:rPr lang="en-US" sz="2000" b="1" dirty="0">
                          <a:solidFill>
                            <a:schemeClr val="tx1">
                              <a:lumMod val="75000"/>
                              <a:lumOff val="25000"/>
                            </a:schemeClr>
                          </a:solidFill>
                        </a:rPr>
                        <a:t>Operating </a:t>
                      </a:r>
                      <a:r>
                        <a:rPr lang="en-US" sz="2000" b="1" dirty="0" smtClean="0">
                          <a:solidFill>
                            <a:schemeClr val="tx1">
                              <a:lumMod val="75000"/>
                              <a:lumOff val="25000"/>
                            </a:schemeClr>
                          </a:solidFill>
                        </a:rPr>
                        <a:t>System :-</a:t>
                      </a:r>
                      <a:endParaRPr lang="en-US" sz="2000" b="1" dirty="0">
                        <a:solidFill>
                          <a:schemeClr val="tx1">
                            <a:lumMod val="75000"/>
                            <a:lumOff val="25000"/>
                          </a:schemeClr>
                        </a:solidFill>
                      </a:endParaRPr>
                    </a:p>
                  </a:txBody>
                  <a:tcPr marL="248658" marR="186493" marT="124329" marB="124329">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ap="flat" cmpd="sng" algn="ctr">
                      <a:solidFill>
                        <a:schemeClr val="tx1"/>
                      </a:solidFill>
                      <a:prstDash val="solid"/>
                    </a:lnB>
                    <a:noFill/>
                  </a:tcPr>
                </a:tc>
                <a:tc>
                  <a:txBody>
                    <a:bodyPr/>
                    <a:lstStyle/>
                    <a:p>
                      <a:pPr algn="l"/>
                      <a:r>
                        <a:rPr lang="en-US" sz="1800" dirty="0">
                          <a:solidFill>
                            <a:schemeClr val="tx1">
                              <a:lumMod val="75000"/>
                              <a:lumOff val="25000"/>
                            </a:schemeClr>
                          </a:solidFill>
                        </a:rPr>
                        <a:t>Windows , Linux</a:t>
                      </a:r>
                    </a:p>
                  </a:txBody>
                  <a:tcPr marL="248658" marR="186493" marT="124329" marB="124329">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ap="flat" cmpd="sng" algn="ctr">
                      <a:solidFill>
                        <a:schemeClr val="tx1"/>
                      </a:solidFill>
                      <a:prstDash val="solid"/>
                    </a:lnB>
                    <a:noFill/>
                  </a:tcPr>
                </a:tc>
                <a:extLst>
                  <a:ext uri="{0D108BD9-81ED-4DB2-BD59-A6C34878D82A}">
                    <a16:rowId xmlns:a16="http://schemas.microsoft.com/office/drawing/2014/main" val="2993134377"/>
                  </a:ext>
                </a:extLst>
              </a:tr>
              <a:tr h="567769">
                <a:tc>
                  <a:txBody>
                    <a:bodyPr/>
                    <a:lstStyle/>
                    <a:p>
                      <a:pPr algn="l"/>
                      <a:r>
                        <a:rPr lang="en-US" sz="2000" b="1" dirty="0" smtClean="0">
                          <a:solidFill>
                            <a:schemeClr val="tx1">
                              <a:lumMod val="75000"/>
                              <a:lumOff val="25000"/>
                            </a:schemeClr>
                          </a:solidFill>
                        </a:rPr>
                        <a:t>Platform :-</a:t>
                      </a:r>
                      <a:endParaRPr lang="en-US" sz="2000" b="1" dirty="0">
                        <a:solidFill>
                          <a:schemeClr val="tx1">
                            <a:lumMod val="75000"/>
                            <a:lumOff val="25000"/>
                          </a:schemeClr>
                        </a:solidFill>
                      </a:endParaRPr>
                    </a:p>
                  </a:txBody>
                  <a:tcPr marL="248658" marR="186493" marT="124329" marB="124329">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ap="flat" cmpd="sng" algn="ctr">
                      <a:solidFill>
                        <a:schemeClr val="tx1"/>
                      </a:solidFill>
                      <a:prstDash val="solid"/>
                    </a:lnB>
                    <a:noFill/>
                  </a:tcPr>
                </a:tc>
                <a:tc>
                  <a:txBody>
                    <a:bodyPr/>
                    <a:lstStyle/>
                    <a:p>
                      <a:pPr algn="l"/>
                      <a:r>
                        <a:rPr lang="en-US" sz="1800" dirty="0">
                          <a:solidFill>
                            <a:schemeClr val="tx1">
                              <a:lumMod val="75000"/>
                              <a:lumOff val="25000"/>
                            </a:schemeClr>
                          </a:solidFill>
                        </a:rPr>
                        <a:t>Vs code</a:t>
                      </a:r>
                    </a:p>
                  </a:txBody>
                  <a:tcPr marL="248658" marR="186493" marT="124329" marB="124329">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ap="flat" cmpd="sng" algn="ctr">
                      <a:solidFill>
                        <a:schemeClr val="tx1"/>
                      </a:solidFill>
                      <a:prstDash val="solid"/>
                    </a:lnB>
                    <a:noFill/>
                  </a:tcPr>
                </a:tc>
                <a:extLst>
                  <a:ext uri="{0D108BD9-81ED-4DB2-BD59-A6C34878D82A}">
                    <a16:rowId xmlns:a16="http://schemas.microsoft.com/office/drawing/2014/main" val="2130780777"/>
                  </a:ext>
                </a:extLst>
              </a:tr>
              <a:tr h="837148">
                <a:tc>
                  <a:txBody>
                    <a:bodyPr/>
                    <a:lstStyle/>
                    <a:p>
                      <a:pPr algn="l"/>
                      <a:r>
                        <a:rPr lang="en-US" sz="2000" b="1" dirty="0" smtClean="0">
                          <a:solidFill>
                            <a:schemeClr val="tx1">
                              <a:lumMod val="75000"/>
                              <a:lumOff val="25000"/>
                            </a:schemeClr>
                          </a:solidFill>
                        </a:rPr>
                        <a:t>perform By :-</a:t>
                      </a:r>
                      <a:endParaRPr lang="en-US" sz="2000" b="1" dirty="0">
                        <a:solidFill>
                          <a:schemeClr val="tx1">
                            <a:lumMod val="75000"/>
                            <a:lumOff val="25000"/>
                          </a:schemeClr>
                        </a:solidFill>
                      </a:endParaRPr>
                    </a:p>
                  </a:txBody>
                  <a:tcPr marL="248658" marR="186493" marT="124329" marB="124329">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ap="flat" cmpd="sng" algn="ctr">
                      <a:solidFill>
                        <a:schemeClr val="tx1"/>
                      </a:solidFill>
                      <a:prstDash val="solid"/>
                    </a:lnB>
                    <a:noFill/>
                  </a:tcPr>
                </a:tc>
                <a:tc>
                  <a:txBody>
                    <a:bodyPr/>
                    <a:lstStyle/>
                    <a:p>
                      <a:pPr algn="l"/>
                      <a:r>
                        <a:rPr lang="en-US" sz="1800" dirty="0" err="1">
                          <a:solidFill>
                            <a:schemeClr val="tx1">
                              <a:lumMod val="75000"/>
                              <a:lumOff val="25000"/>
                            </a:schemeClr>
                          </a:solidFill>
                        </a:rPr>
                        <a:t>Ajaypalsinh</a:t>
                      </a:r>
                      <a:r>
                        <a:rPr lang="en-US" sz="1800" dirty="0">
                          <a:solidFill>
                            <a:schemeClr val="tx1">
                              <a:lumMod val="75000"/>
                              <a:lumOff val="25000"/>
                            </a:schemeClr>
                          </a:solidFill>
                        </a:rPr>
                        <a:t> </a:t>
                      </a:r>
                      <a:r>
                        <a:rPr lang="en-US" sz="1800" dirty="0" err="1">
                          <a:solidFill>
                            <a:schemeClr val="tx1">
                              <a:lumMod val="75000"/>
                              <a:lumOff val="25000"/>
                            </a:schemeClr>
                          </a:solidFill>
                        </a:rPr>
                        <a:t>jadeja</a:t>
                      </a:r>
                      <a:r>
                        <a:rPr lang="en-US" sz="1800" dirty="0">
                          <a:solidFill>
                            <a:schemeClr val="tx1">
                              <a:lumMod val="75000"/>
                              <a:lumOff val="25000"/>
                            </a:schemeClr>
                          </a:solidFill>
                        </a:rPr>
                        <a:t> (E.NO :- 20082291039)</a:t>
                      </a:r>
                    </a:p>
                    <a:p>
                      <a:pPr lvl="0" algn="l">
                        <a:buNone/>
                      </a:pPr>
                      <a:r>
                        <a:rPr lang="en-US" sz="1800" dirty="0" err="1">
                          <a:solidFill>
                            <a:schemeClr val="tx1">
                              <a:lumMod val="75000"/>
                              <a:lumOff val="25000"/>
                            </a:schemeClr>
                          </a:solidFill>
                        </a:rPr>
                        <a:t>Riyakumari</a:t>
                      </a:r>
                      <a:r>
                        <a:rPr lang="en-US" sz="1800" dirty="0">
                          <a:solidFill>
                            <a:schemeClr val="tx1">
                              <a:lumMod val="75000"/>
                              <a:lumOff val="25000"/>
                            </a:schemeClr>
                          </a:solidFill>
                        </a:rPr>
                        <a:t> </a:t>
                      </a:r>
                      <a:r>
                        <a:rPr lang="en-US" sz="1800" dirty="0" err="1">
                          <a:solidFill>
                            <a:schemeClr val="tx1">
                              <a:lumMod val="75000"/>
                              <a:lumOff val="25000"/>
                            </a:schemeClr>
                          </a:solidFill>
                        </a:rPr>
                        <a:t>patel</a:t>
                      </a:r>
                      <a:r>
                        <a:rPr lang="en-US" sz="1800" dirty="0">
                          <a:solidFill>
                            <a:schemeClr val="tx1">
                              <a:lumMod val="75000"/>
                              <a:lumOff val="25000"/>
                            </a:schemeClr>
                          </a:solidFill>
                        </a:rPr>
                        <a:t> (E.NO :- 20082291017)</a:t>
                      </a:r>
                    </a:p>
                  </a:txBody>
                  <a:tcPr marL="248658" marR="186493" marT="124329" marB="124329">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ap="flat" cmpd="sng" algn="ctr">
                      <a:solidFill>
                        <a:schemeClr val="tx1"/>
                      </a:solidFill>
                      <a:prstDash val="solid"/>
                    </a:lnB>
                    <a:noFill/>
                  </a:tcPr>
                </a:tc>
                <a:extLst>
                  <a:ext uri="{0D108BD9-81ED-4DB2-BD59-A6C34878D82A}">
                    <a16:rowId xmlns:a16="http://schemas.microsoft.com/office/drawing/2014/main" val="3930890912"/>
                  </a:ext>
                </a:extLst>
              </a:tr>
              <a:tr h="567769">
                <a:tc>
                  <a:txBody>
                    <a:bodyPr/>
                    <a:lstStyle/>
                    <a:p>
                      <a:pPr algn="l"/>
                      <a:r>
                        <a:rPr lang="en-US" sz="2000" b="1" dirty="0">
                          <a:solidFill>
                            <a:schemeClr val="tx1">
                              <a:lumMod val="75000"/>
                              <a:lumOff val="25000"/>
                            </a:schemeClr>
                          </a:solidFill>
                        </a:rPr>
                        <a:t>Internal </a:t>
                      </a:r>
                      <a:r>
                        <a:rPr lang="en-US" sz="2000" b="1" dirty="0" smtClean="0">
                          <a:solidFill>
                            <a:schemeClr val="tx1">
                              <a:lumMod val="75000"/>
                              <a:lumOff val="25000"/>
                            </a:schemeClr>
                          </a:solidFill>
                        </a:rPr>
                        <a:t>guide :-</a:t>
                      </a:r>
                      <a:endParaRPr lang="en-US" sz="2000" b="1" dirty="0">
                        <a:solidFill>
                          <a:schemeClr val="tx1">
                            <a:lumMod val="75000"/>
                            <a:lumOff val="25000"/>
                          </a:schemeClr>
                        </a:solidFill>
                      </a:endParaRPr>
                    </a:p>
                  </a:txBody>
                  <a:tcPr marL="248658" marR="186493" marT="124329" marB="124329">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ap="flat" cmpd="sng" algn="ctr">
                      <a:solidFill>
                        <a:schemeClr val="tx1"/>
                      </a:solidFill>
                      <a:prstDash val="solid"/>
                    </a:lnB>
                    <a:noFill/>
                  </a:tcPr>
                </a:tc>
                <a:tc>
                  <a:txBody>
                    <a:bodyPr/>
                    <a:lstStyle/>
                    <a:p>
                      <a:pPr algn="l"/>
                      <a:r>
                        <a:rPr lang="en-US" sz="1800" dirty="0">
                          <a:solidFill>
                            <a:schemeClr val="tx1">
                              <a:lumMod val="75000"/>
                              <a:lumOff val="25000"/>
                            </a:schemeClr>
                          </a:solidFill>
                        </a:rPr>
                        <a:t>Prof. Deepika Patel</a:t>
                      </a:r>
                    </a:p>
                  </a:txBody>
                  <a:tcPr marL="248658" marR="186493" marT="124329" marB="124329">
                    <a:lnL w="12700" cmpd="sng">
                      <a:solidFill>
                        <a:schemeClr val="tx1"/>
                      </a:solidFill>
                      <a:prstDash val="solid"/>
                    </a:lnL>
                    <a:lnR w="12700" cmpd="sng">
                      <a:solidFill>
                        <a:schemeClr val="tx1"/>
                      </a:solidFill>
                      <a:prstDash val="solid"/>
                    </a:lnR>
                    <a:lnT w="12700" cap="flat" cmpd="sng" algn="ctr">
                      <a:solidFill>
                        <a:schemeClr val="tx1"/>
                      </a:solidFill>
                      <a:prstDash val="solid"/>
                    </a:lnT>
                    <a:lnB w="12700" cap="flat" cmpd="sng" algn="ctr">
                      <a:solidFill>
                        <a:schemeClr val="tx1"/>
                      </a:solidFill>
                      <a:prstDash val="solid"/>
                    </a:lnB>
                    <a:noFill/>
                  </a:tcPr>
                </a:tc>
                <a:extLst>
                  <a:ext uri="{0D108BD9-81ED-4DB2-BD59-A6C34878D82A}">
                    <a16:rowId xmlns:a16="http://schemas.microsoft.com/office/drawing/2014/main" val="3411939241"/>
                  </a:ext>
                </a:extLst>
              </a:tr>
              <a:tr h="567769">
                <a:tc>
                  <a:txBody>
                    <a:bodyPr/>
                    <a:lstStyle/>
                    <a:p>
                      <a:pPr algn="l"/>
                      <a:r>
                        <a:rPr lang="en-US" sz="2000" b="1" dirty="0" smtClean="0">
                          <a:solidFill>
                            <a:schemeClr val="tx1">
                              <a:lumMod val="75000"/>
                              <a:lumOff val="25000"/>
                            </a:schemeClr>
                          </a:solidFill>
                        </a:rPr>
                        <a:t>Group</a:t>
                      </a:r>
                      <a:r>
                        <a:rPr lang="en-US" sz="2000" b="1" baseline="0" dirty="0" smtClean="0">
                          <a:solidFill>
                            <a:schemeClr val="tx1">
                              <a:lumMod val="75000"/>
                              <a:lumOff val="25000"/>
                            </a:schemeClr>
                          </a:solidFill>
                        </a:rPr>
                        <a:t> no :-</a:t>
                      </a:r>
                      <a:endParaRPr lang="en-US" sz="2000" b="1" dirty="0">
                        <a:solidFill>
                          <a:schemeClr val="tx1">
                            <a:lumMod val="75000"/>
                            <a:lumOff val="25000"/>
                          </a:schemeClr>
                        </a:solidFill>
                      </a:endParaRPr>
                    </a:p>
                  </a:txBody>
                  <a:tcPr marL="248658" marR="186493" marT="124329" marB="124329">
                    <a:lnL w="12700" cmpd="sng">
                      <a:solidFill>
                        <a:schemeClr val="tx1"/>
                      </a:solidFill>
                      <a:prstDash val="soli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lnB>
                    <a:noFill/>
                  </a:tcPr>
                </a:tc>
                <a:tc>
                  <a:txBody>
                    <a:bodyPr/>
                    <a:lstStyle/>
                    <a:p>
                      <a:pPr algn="l"/>
                      <a:r>
                        <a:rPr lang="en-US" sz="1800" dirty="0" smtClean="0">
                          <a:solidFill>
                            <a:schemeClr val="tx1">
                              <a:lumMod val="75000"/>
                              <a:lumOff val="25000"/>
                            </a:schemeClr>
                          </a:solidFill>
                        </a:rPr>
                        <a:t>01</a:t>
                      </a:r>
                      <a:endParaRPr lang="en-US" sz="1800" dirty="0">
                        <a:solidFill>
                          <a:schemeClr val="tx1">
                            <a:lumMod val="75000"/>
                            <a:lumOff val="25000"/>
                          </a:schemeClr>
                        </a:solidFill>
                      </a:endParaRPr>
                    </a:p>
                  </a:txBody>
                  <a:tcPr marL="248658" marR="186493" marT="124329" marB="124329">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28651452"/>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screenshot of a computer&#10;&#10;Description automatically generated">
            <a:extLst>
              <a:ext uri="{FF2B5EF4-FFF2-40B4-BE49-F238E27FC236}">
                <a16:creationId xmlns:a16="http://schemas.microsoft.com/office/drawing/2014/main" id="{E7EB67F1-CEC6-0AC3-95E9-48818184FA93}"/>
              </a:ext>
            </a:extLst>
          </p:cNvPr>
          <p:cNvPicPr>
            <a:picLocks noChangeAspect="1"/>
          </p:cNvPicPr>
          <p:nvPr/>
        </p:nvPicPr>
        <p:blipFill>
          <a:blip r:embed="rId2"/>
          <a:stretch>
            <a:fillRect/>
          </a:stretch>
        </p:blipFill>
        <p:spPr>
          <a:xfrm>
            <a:off x="1143940" y="643466"/>
            <a:ext cx="9904120" cy="5571067"/>
          </a:xfrm>
          <a:prstGeom prst="rect">
            <a:avLst/>
          </a:prstGeom>
        </p:spPr>
      </p:pic>
    </p:spTree>
    <p:extLst>
      <p:ext uri="{BB962C8B-B14F-4D97-AF65-F5344CB8AC3E}">
        <p14:creationId xmlns:p14="http://schemas.microsoft.com/office/powerpoint/2010/main" val="61036276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F5086-ED1E-2598-E1C8-999E04F1E08A}"/>
              </a:ext>
            </a:extLst>
          </p:cNvPr>
          <p:cNvSpPr>
            <a:spLocks noGrp="1"/>
          </p:cNvSpPr>
          <p:nvPr>
            <p:ph idx="1"/>
          </p:nvPr>
        </p:nvSpPr>
        <p:spPr>
          <a:xfrm>
            <a:off x="838200" y="215361"/>
            <a:ext cx="10515600" cy="6579827"/>
          </a:xfrm>
        </p:spPr>
        <p:txBody>
          <a:bodyPr vert="horz" lIns="91440" tIns="45720" rIns="91440" bIns="45720" rtlCol="0" anchor="t">
            <a:normAutofit/>
          </a:bodyPr>
          <a:lstStyle/>
          <a:p>
            <a:pPr>
              <a:lnSpc>
                <a:spcPct val="150000"/>
              </a:lnSpc>
              <a:buFont typeface="Wingdings" panose="020B0604020202020204" pitchFamily="34" charset="0"/>
              <a:buChar char="v"/>
            </a:pPr>
            <a:r>
              <a:rPr lang="en-US" b="1">
                <a:ea typeface="+mn-lt"/>
                <a:cs typeface="+mn-lt"/>
              </a:rPr>
              <a:t> Audio Recording :-</a:t>
            </a:r>
            <a:endParaRPr lang="en-US" sz="2400" dirty="0">
              <a:ea typeface="+mn-lt"/>
              <a:cs typeface="+mn-lt"/>
            </a:endParaRPr>
          </a:p>
          <a:p>
            <a:pPr>
              <a:lnSpc>
                <a:spcPct val="150000"/>
              </a:lnSpc>
              <a:buFont typeface="Wingdings" panose="020B0604020202020204" pitchFamily="34" charset="0"/>
              <a:buChar char="Ø"/>
            </a:pPr>
            <a:r>
              <a:rPr lang="en-US" sz="2400" dirty="0">
                <a:ea typeface="+mn-lt"/>
                <a:cs typeface="+mn-lt"/>
              </a:rPr>
              <a:t>Audio recording is the process by which sound information is captured onto a storage medium like magnetic tape, optical disc, or solid-state drive (SSD). </a:t>
            </a:r>
            <a:endParaRPr lang="en-US" sz="2400">
              <a:cs typeface="Calibri" panose="020F0502020204030204"/>
            </a:endParaRPr>
          </a:p>
          <a:p>
            <a:pPr>
              <a:lnSpc>
                <a:spcPct val="150000"/>
              </a:lnSpc>
              <a:buFont typeface="Wingdings" panose="020B0604020202020204" pitchFamily="34" charset="0"/>
              <a:buChar char="Ø"/>
            </a:pPr>
            <a:r>
              <a:rPr lang="en-US" sz="2400" dirty="0">
                <a:ea typeface="+mn-lt"/>
                <a:cs typeface="+mn-lt"/>
              </a:rPr>
              <a:t>The captured information, also known as audio, can be used to reproduce the original sound if it is fed through a playback machine and loudspeaker system.</a:t>
            </a:r>
            <a:endParaRPr lang="en-US" sz="2400">
              <a:cs typeface="Calibri"/>
            </a:endParaRPr>
          </a:p>
          <a:p>
            <a:pPr>
              <a:lnSpc>
                <a:spcPct val="150000"/>
              </a:lnSpc>
              <a:buFont typeface="Wingdings" panose="020B0604020202020204" pitchFamily="34" charset="0"/>
              <a:buChar char="Ø"/>
            </a:pPr>
            <a:r>
              <a:rPr lang="en-US" sz="2400" dirty="0">
                <a:ea typeface="+mn-lt"/>
                <a:cs typeface="+mn-lt"/>
              </a:rPr>
              <a:t>here we are using wav file.</a:t>
            </a:r>
            <a:endParaRPr lang="en-US" sz="2400">
              <a:cs typeface="Calibri"/>
            </a:endParaRPr>
          </a:p>
          <a:p>
            <a:pPr>
              <a:lnSpc>
                <a:spcPct val="150000"/>
              </a:lnSpc>
              <a:buFont typeface="Wingdings" panose="020B0604020202020204" pitchFamily="34" charset="0"/>
              <a:buChar char="Ø"/>
            </a:pPr>
            <a:r>
              <a:rPr lang="en-US" sz="2400" dirty="0">
                <a:ea typeface="+mn-lt"/>
                <a:cs typeface="+mn-lt"/>
              </a:rPr>
              <a:t>WAV or Waveform Audio File Format was developed jointly by Microsoft and IBM as an audio file standard for storing digital audio on PC. </a:t>
            </a:r>
            <a:endParaRPr lang="en-US" sz="2400">
              <a:cs typeface="Calibri"/>
            </a:endParaRPr>
          </a:p>
          <a:p>
            <a:pPr>
              <a:lnSpc>
                <a:spcPct val="150000"/>
              </a:lnSpc>
              <a:buFont typeface="Wingdings" panose="020B0604020202020204" pitchFamily="34" charset="0"/>
              <a:buChar char="Ø"/>
            </a:pPr>
            <a:r>
              <a:rPr lang="en-US" sz="2400" dirty="0">
                <a:ea typeface="+mn-lt"/>
                <a:cs typeface="+mn-lt"/>
              </a:rPr>
              <a:t>This format originated based on the Resource Interchange File Format (RIFF), a bitstream format that stores audio data in 'chunks'.</a:t>
            </a:r>
            <a:endParaRPr lang="en-US" sz="2400">
              <a:cs typeface="Calibri"/>
            </a:endParaRPr>
          </a:p>
          <a:p>
            <a:pPr>
              <a:lnSpc>
                <a:spcPct val="150000"/>
              </a:lnSpc>
              <a:buFont typeface="Wingdings" panose="020B0604020202020204" pitchFamily="34" charset="0"/>
              <a:buChar char="Ø"/>
            </a:pPr>
            <a:endParaRPr lang="en-US" sz="2400" dirty="0">
              <a:cs typeface="Calibri"/>
            </a:endParaRPr>
          </a:p>
        </p:txBody>
      </p:sp>
    </p:spTree>
    <p:extLst>
      <p:ext uri="{BB962C8B-B14F-4D97-AF65-F5344CB8AC3E}">
        <p14:creationId xmlns:p14="http://schemas.microsoft.com/office/powerpoint/2010/main" val="2644186512"/>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A screenshot of a computer&#10;&#10;Description automatically generated">
            <a:extLst>
              <a:ext uri="{FF2B5EF4-FFF2-40B4-BE49-F238E27FC236}">
                <a16:creationId xmlns:a16="http://schemas.microsoft.com/office/drawing/2014/main" id="{CA3A9BEE-AC22-826C-349C-77CB7380A7B8}"/>
              </a:ext>
            </a:extLst>
          </p:cNvPr>
          <p:cNvPicPr>
            <a:picLocks noGrp="1" noChangeAspect="1"/>
          </p:cNvPicPr>
          <p:nvPr>
            <p:ph idx="1"/>
          </p:nvPr>
        </p:nvPicPr>
        <p:blipFill>
          <a:blip r:embed="rId2"/>
          <a:stretch>
            <a:fillRect/>
          </a:stretch>
        </p:blipFill>
        <p:spPr>
          <a:xfrm>
            <a:off x="1162331" y="646682"/>
            <a:ext cx="9867337" cy="5559035"/>
          </a:xfrm>
        </p:spPr>
      </p:pic>
    </p:spTree>
    <p:extLst>
      <p:ext uri="{BB962C8B-B14F-4D97-AF65-F5344CB8AC3E}">
        <p14:creationId xmlns:p14="http://schemas.microsoft.com/office/powerpoint/2010/main" val="282720147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E58BB919-CB42-6E95-2482-E388BC344587}"/>
              </a:ext>
            </a:extLst>
          </p:cNvPr>
          <p:cNvPicPr>
            <a:picLocks noGrp="1" noChangeAspect="1"/>
          </p:cNvPicPr>
          <p:nvPr>
            <p:ph idx="1"/>
          </p:nvPr>
        </p:nvPicPr>
        <p:blipFill>
          <a:blip r:embed="rId2"/>
          <a:stretch>
            <a:fillRect/>
          </a:stretch>
        </p:blipFill>
        <p:spPr>
          <a:xfrm>
            <a:off x="1162332" y="661059"/>
            <a:ext cx="9881714" cy="5544658"/>
          </a:xfrm>
        </p:spPr>
      </p:pic>
    </p:spTree>
    <p:extLst>
      <p:ext uri="{BB962C8B-B14F-4D97-AF65-F5344CB8AC3E}">
        <p14:creationId xmlns:p14="http://schemas.microsoft.com/office/powerpoint/2010/main" val="287347765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CF02-B12F-362B-1681-05BF16712243}"/>
              </a:ext>
            </a:extLst>
          </p:cNvPr>
          <p:cNvSpPr>
            <a:spLocks noGrp="1"/>
          </p:cNvSpPr>
          <p:nvPr>
            <p:ph type="title"/>
          </p:nvPr>
        </p:nvSpPr>
        <p:spPr/>
        <p:txBody>
          <a:bodyPr>
            <a:normAutofit/>
          </a:bodyPr>
          <a:lstStyle/>
          <a:p>
            <a:pPr marL="571500" indent="-571500">
              <a:buFont typeface="Wingdings"/>
              <a:buChar char="Ø"/>
            </a:pPr>
            <a:r>
              <a:rPr lang="en-US" sz="3200" b="1" dirty="0">
                <a:ea typeface="+mj-lt"/>
                <a:cs typeface="+mj-lt"/>
              </a:rPr>
              <a:t>OUTPUT RESULT </a:t>
            </a:r>
            <a:endParaRPr lang="en-US" sz="3200" b="1" dirty="0">
              <a:ea typeface="Calibri Light" panose="020F0302020204030204"/>
              <a:cs typeface="Calibri Light" panose="020F0302020204030204"/>
            </a:endParaRPr>
          </a:p>
        </p:txBody>
      </p:sp>
      <p:pic>
        <p:nvPicPr>
          <p:cNvPr id="4" name="Picture 4" descr="Graphical user interface, text, application&#10;&#10;Description automatically generated">
            <a:extLst>
              <a:ext uri="{FF2B5EF4-FFF2-40B4-BE49-F238E27FC236}">
                <a16:creationId xmlns:a16="http://schemas.microsoft.com/office/drawing/2014/main" id="{EF5DBD9E-39F5-62D3-9E91-CC4CF2EC9629}"/>
              </a:ext>
            </a:extLst>
          </p:cNvPr>
          <p:cNvPicPr>
            <a:picLocks noChangeAspect="1"/>
          </p:cNvPicPr>
          <p:nvPr/>
        </p:nvPicPr>
        <p:blipFill>
          <a:blip r:embed="rId2"/>
          <a:stretch>
            <a:fillRect/>
          </a:stretch>
        </p:blipFill>
        <p:spPr>
          <a:xfrm>
            <a:off x="1935193" y="1778399"/>
            <a:ext cx="8350369" cy="4710183"/>
          </a:xfrm>
          <a:prstGeom prst="rect">
            <a:avLst/>
          </a:prstGeom>
        </p:spPr>
      </p:pic>
    </p:spTree>
    <p:extLst>
      <p:ext uri="{BB962C8B-B14F-4D97-AF65-F5344CB8AC3E}">
        <p14:creationId xmlns:p14="http://schemas.microsoft.com/office/powerpoint/2010/main" val="16721306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6827C3C-D52F-46CE-A441-3CD6A1A6A0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37" y="0"/>
            <a:ext cx="12192000" cy="6858000"/>
          </a:xfrm>
          <a:prstGeom prst="rect">
            <a:avLst/>
          </a:prstGeom>
          <a:solidFill>
            <a:schemeClr val="bg1">
              <a:lumMod val="8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52A8B51-0A89-497B-B882-6658E029A3F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Graphical user interface, application&#10;&#10;Description automatically generated">
            <a:extLst>
              <a:ext uri="{FF2B5EF4-FFF2-40B4-BE49-F238E27FC236}">
                <a16:creationId xmlns:a16="http://schemas.microsoft.com/office/drawing/2014/main" id="{8AFCD73C-E9EF-D274-C3E8-92C0DA21A715}"/>
              </a:ext>
            </a:extLst>
          </p:cNvPr>
          <p:cNvPicPr>
            <a:picLocks noChangeAspect="1"/>
          </p:cNvPicPr>
          <p:nvPr/>
        </p:nvPicPr>
        <p:blipFill>
          <a:blip r:embed="rId2"/>
          <a:stretch>
            <a:fillRect/>
          </a:stretch>
        </p:blipFill>
        <p:spPr>
          <a:xfrm>
            <a:off x="1246755" y="965199"/>
            <a:ext cx="2315972" cy="4927601"/>
          </a:xfrm>
          <a:prstGeom prst="rect">
            <a:avLst/>
          </a:prstGeom>
        </p:spPr>
      </p:pic>
      <p:sp>
        <p:nvSpPr>
          <p:cNvPr id="24" name="Rectangle 23">
            <a:extLst>
              <a:ext uri="{FF2B5EF4-FFF2-40B4-BE49-F238E27FC236}">
                <a16:creationId xmlns:a16="http://schemas.microsoft.com/office/drawing/2014/main" id="{EB1CEFBF-6F09-4052-862B-E219DA15757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26882"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Graphical user interface, application&#10;&#10;Description automatically generated">
            <a:extLst>
              <a:ext uri="{FF2B5EF4-FFF2-40B4-BE49-F238E27FC236}">
                <a16:creationId xmlns:a16="http://schemas.microsoft.com/office/drawing/2014/main" id="{0644B356-BA8C-5870-CBE8-2A2AE7C77754}"/>
              </a:ext>
            </a:extLst>
          </p:cNvPr>
          <p:cNvPicPr>
            <a:picLocks noChangeAspect="1"/>
          </p:cNvPicPr>
          <p:nvPr/>
        </p:nvPicPr>
        <p:blipFill>
          <a:blip r:embed="rId3"/>
          <a:stretch>
            <a:fillRect/>
          </a:stretch>
        </p:blipFill>
        <p:spPr>
          <a:xfrm>
            <a:off x="4880644" y="965199"/>
            <a:ext cx="2415023" cy="4928616"/>
          </a:xfrm>
          <a:prstGeom prst="rect">
            <a:avLst/>
          </a:prstGeom>
        </p:spPr>
      </p:pic>
      <p:sp>
        <p:nvSpPr>
          <p:cNvPr id="26" name="Rectangle 25">
            <a:extLst>
              <a:ext uri="{FF2B5EF4-FFF2-40B4-BE49-F238E27FC236}">
                <a16:creationId xmlns:a16="http://schemas.microsoft.com/office/drawing/2014/main" id="{BCB5D417-2A71-445D-B4C7-9E814D633D3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22847" y="643466"/>
            <a:ext cx="3522548" cy="5571067"/>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a:extLst>
              <a:ext uri="{FF2B5EF4-FFF2-40B4-BE49-F238E27FC236}">
                <a16:creationId xmlns:a16="http://schemas.microsoft.com/office/drawing/2014/main" id="{F728F121-F77E-ACA5-9888-1D922B1267AB}"/>
              </a:ext>
            </a:extLst>
          </p:cNvPr>
          <p:cNvPicPr>
            <a:picLocks noChangeAspect="1"/>
          </p:cNvPicPr>
          <p:nvPr/>
        </p:nvPicPr>
        <p:blipFill>
          <a:blip r:embed="rId4"/>
          <a:stretch>
            <a:fillRect/>
          </a:stretch>
        </p:blipFill>
        <p:spPr>
          <a:xfrm>
            <a:off x="8343941" y="977629"/>
            <a:ext cx="2880360" cy="4902740"/>
          </a:xfrm>
          <a:prstGeom prst="rect">
            <a:avLst/>
          </a:prstGeom>
        </p:spPr>
      </p:pic>
    </p:spTree>
    <p:extLst>
      <p:ext uri="{BB962C8B-B14F-4D97-AF65-F5344CB8AC3E}">
        <p14:creationId xmlns:p14="http://schemas.microsoft.com/office/powerpoint/2010/main" val="286522714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9E25-D3EE-693B-3EEF-48B091E05320}"/>
              </a:ext>
            </a:extLst>
          </p:cNvPr>
          <p:cNvSpPr>
            <a:spLocks noGrp="1"/>
          </p:cNvSpPr>
          <p:nvPr>
            <p:ph type="title"/>
          </p:nvPr>
        </p:nvSpPr>
        <p:spPr/>
        <p:txBody>
          <a:bodyPr>
            <a:normAutofit/>
          </a:bodyPr>
          <a:lstStyle/>
          <a:p>
            <a:pPr marL="571500" indent="-571500">
              <a:buFont typeface="Wingdings"/>
              <a:buChar char="Ø"/>
            </a:pPr>
            <a:r>
              <a:rPr lang="en-US" sz="3200" b="1" dirty="0">
                <a:latin typeface="Calibri"/>
                <a:ea typeface="Calibri"/>
                <a:cs typeface="Calibri"/>
              </a:rPr>
              <a:t>FUTURE SCOPE </a:t>
            </a:r>
            <a:endParaRPr lang="en-US" sz="3200" b="1" dirty="0">
              <a:ea typeface="Calibri Light" panose="020F0302020204030204"/>
              <a:cs typeface="Calibri Light" panose="020F0302020204030204"/>
            </a:endParaRPr>
          </a:p>
        </p:txBody>
      </p:sp>
      <p:sp>
        <p:nvSpPr>
          <p:cNvPr id="3" name="Content Placeholder 2">
            <a:extLst>
              <a:ext uri="{FF2B5EF4-FFF2-40B4-BE49-F238E27FC236}">
                <a16:creationId xmlns:a16="http://schemas.microsoft.com/office/drawing/2014/main" id="{928F1D65-B030-8872-01E2-77BA77AC48C8}"/>
              </a:ext>
            </a:extLst>
          </p:cNvPr>
          <p:cNvSpPr>
            <a:spLocks noGrp="1"/>
          </p:cNvSpPr>
          <p:nvPr>
            <p:ph idx="1"/>
          </p:nvPr>
        </p:nvSpPr>
        <p:spPr/>
        <p:txBody>
          <a:bodyPr vert="horz" lIns="91440" tIns="45720" rIns="91440" bIns="45720" rtlCol="0" anchor="t">
            <a:normAutofit fontScale="92500" lnSpcReduction="10000"/>
          </a:bodyPr>
          <a:lstStyle/>
          <a:p>
            <a:pPr>
              <a:lnSpc>
                <a:spcPct val="150000"/>
              </a:lnSpc>
            </a:pPr>
            <a:r>
              <a:rPr lang="en-US" sz="2400" dirty="0">
                <a:ea typeface="+mn-lt"/>
                <a:cs typeface="+mn-lt"/>
              </a:rPr>
              <a:t> It also used for </a:t>
            </a:r>
            <a:r>
              <a:rPr lang="en-US" sz="2600" dirty="0">
                <a:ea typeface="+mn-lt"/>
                <a:cs typeface="+mn-lt"/>
              </a:rPr>
              <a:t>parents</a:t>
            </a:r>
            <a:r>
              <a:rPr lang="en-US" sz="2400" dirty="0">
                <a:ea typeface="+mn-lt"/>
                <a:cs typeface="+mn-lt"/>
              </a:rPr>
              <a:t> to monitoring the children’s activity. </a:t>
            </a:r>
            <a:endParaRPr lang="en-US"/>
          </a:p>
          <a:p>
            <a:pPr>
              <a:lnSpc>
                <a:spcPct val="150000"/>
              </a:lnSpc>
            </a:pPr>
            <a:r>
              <a:rPr lang="en-US" sz="2400" dirty="0">
                <a:ea typeface="+mn-lt"/>
                <a:cs typeface="+mn-lt"/>
              </a:rPr>
              <a:t>This technique requires much more calculation to be doe and also the false positive rate is very high. </a:t>
            </a:r>
            <a:endParaRPr lang="en-US" sz="2400">
              <a:ea typeface="+mn-lt"/>
              <a:cs typeface="+mn-lt"/>
            </a:endParaRPr>
          </a:p>
          <a:p>
            <a:pPr>
              <a:lnSpc>
                <a:spcPct val="150000"/>
              </a:lnSpc>
            </a:pPr>
            <a:r>
              <a:rPr lang="en-US" sz="2400" dirty="0">
                <a:ea typeface="+mn-lt"/>
                <a:cs typeface="+mn-lt"/>
              </a:rPr>
              <a:t>This technique has the ability to artificially inject carefully crafted keystroke patterns, and discussed the problem of choosing the best input pattern to improve our detection rate with no false positives and no false negatives reported. </a:t>
            </a:r>
            <a:endParaRPr lang="en-US" sz="2400">
              <a:ea typeface="+mn-lt"/>
              <a:cs typeface="+mn-lt"/>
            </a:endParaRPr>
          </a:p>
          <a:p>
            <a:pPr>
              <a:lnSpc>
                <a:spcPct val="150000"/>
              </a:lnSpc>
            </a:pPr>
            <a:r>
              <a:rPr lang="en-US" sz="2400" dirty="0">
                <a:ea typeface="+mn-lt"/>
                <a:cs typeface="+mn-lt"/>
              </a:rPr>
              <a:t>As a result of this technique, the malicious activities can be known in advance and controlled</a:t>
            </a:r>
            <a:endParaRPr lang="en-US" sz="2400">
              <a:ea typeface="Calibri"/>
              <a:cs typeface="Calibri"/>
            </a:endParaRPr>
          </a:p>
        </p:txBody>
      </p:sp>
    </p:spTree>
    <p:extLst>
      <p:ext uri="{BB962C8B-B14F-4D97-AF65-F5344CB8AC3E}">
        <p14:creationId xmlns:p14="http://schemas.microsoft.com/office/powerpoint/2010/main" val="67137731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References :</a:t>
            </a:r>
            <a:endParaRPr lang="en-US" b="1" u="sng" dirty="0"/>
          </a:p>
        </p:txBody>
      </p:sp>
      <p:sp>
        <p:nvSpPr>
          <p:cNvPr id="3" name="Content Placeholder 2"/>
          <p:cNvSpPr>
            <a:spLocks noGrp="1"/>
          </p:cNvSpPr>
          <p:nvPr>
            <p:ph idx="1"/>
          </p:nvPr>
        </p:nvSpPr>
        <p:spPr/>
        <p:txBody>
          <a:bodyPr>
            <a:normAutofit lnSpcReduction="10000"/>
          </a:bodyPr>
          <a:lstStyle/>
          <a:p>
            <a:pPr>
              <a:lnSpc>
                <a:spcPct val="150000"/>
              </a:lnSpc>
              <a:buFont typeface="Wingdings" pitchFamily="2" charset="2"/>
              <a:buChar char="Ø"/>
            </a:pPr>
            <a:r>
              <a:rPr lang="en-US" dirty="0" smtClean="0">
                <a:hlinkClick r:id="rId2"/>
              </a:rPr>
              <a:t> www.google.com</a:t>
            </a:r>
            <a:endParaRPr lang="en-US" dirty="0" smtClean="0"/>
          </a:p>
          <a:p>
            <a:pPr>
              <a:lnSpc>
                <a:spcPct val="150000"/>
              </a:lnSpc>
              <a:buFont typeface="Wingdings" pitchFamily="2" charset="2"/>
              <a:buChar char="Ø"/>
            </a:pPr>
            <a:r>
              <a:rPr lang="en-US" dirty="0" smtClean="0">
                <a:hlinkClick r:id="rId3"/>
              </a:rPr>
              <a:t> https://www.techtarget.com</a:t>
            </a:r>
            <a:endParaRPr lang="en-US" dirty="0" smtClean="0"/>
          </a:p>
          <a:p>
            <a:pPr>
              <a:lnSpc>
                <a:spcPct val="150000"/>
              </a:lnSpc>
              <a:buFont typeface="Wingdings" pitchFamily="2" charset="2"/>
              <a:buChar char="Ø"/>
            </a:pPr>
            <a:r>
              <a:rPr lang="en-US" dirty="0" smtClean="0">
                <a:hlinkClick r:id="rId4"/>
              </a:rPr>
              <a:t> https://www.w3school.com</a:t>
            </a:r>
            <a:endParaRPr lang="en-US" dirty="0" smtClean="0"/>
          </a:p>
          <a:p>
            <a:pPr>
              <a:lnSpc>
                <a:spcPct val="150000"/>
              </a:lnSpc>
              <a:buFont typeface="Wingdings" pitchFamily="2" charset="2"/>
              <a:buChar char="Ø"/>
            </a:pPr>
            <a:r>
              <a:rPr lang="en-US" dirty="0" smtClean="0">
                <a:hlinkClick r:id="rId5"/>
              </a:rPr>
              <a:t> https://www.geeksforgeeks.org</a:t>
            </a:r>
            <a:endParaRPr lang="en-US" dirty="0" smtClean="0"/>
          </a:p>
          <a:p>
            <a:pPr>
              <a:lnSpc>
                <a:spcPct val="150000"/>
              </a:lnSpc>
              <a:buFont typeface="Wingdings" pitchFamily="2" charset="2"/>
              <a:buChar char="Ø"/>
            </a:pPr>
            <a:r>
              <a:rPr lang="en-US" dirty="0" smtClean="0">
                <a:hlinkClick r:id="rId6"/>
              </a:rPr>
              <a:t> https://www.kaspersky.com.in</a:t>
            </a:r>
            <a:endParaRPr lang="en-US" dirty="0" smtClean="0"/>
          </a:p>
          <a:p>
            <a:pPr>
              <a:lnSpc>
                <a:spcPct val="150000"/>
              </a:lnSpc>
              <a:buFont typeface="Wingdings" pitchFamily="2" charset="2"/>
              <a:buChar char="Ø"/>
            </a:pPr>
            <a:r>
              <a:rPr lang="en-US" dirty="0" smtClean="0">
                <a:hlinkClick r:id="rId3"/>
              </a:rPr>
              <a:t> https://www.veracode.com</a:t>
            </a:r>
            <a:endParaRPr lang="en-US" dirty="0" smtClean="0"/>
          </a:p>
          <a:p>
            <a:pPr>
              <a:lnSpc>
                <a:spcPct val="150000"/>
              </a:lnSpc>
              <a:buFont typeface="Wingdings" pitchFamily="2" charset="2"/>
              <a:buChar char="Ø"/>
            </a:pPr>
            <a:endParaRPr lang="en-US" dirty="0" smtClean="0"/>
          </a:p>
          <a:p>
            <a:pPr>
              <a:lnSpc>
                <a:spcPct val="150000"/>
              </a:lnSpc>
              <a:buFont typeface="Wingdings" pitchFamily="2" charset="2"/>
              <a:buChar char="Ø"/>
            </a:pPr>
            <a:endParaRPr lang="en-US" dirty="0" smtClean="0"/>
          </a:p>
          <a:p>
            <a:pPr>
              <a:lnSpc>
                <a:spcPct val="150000"/>
              </a:lnSpc>
              <a:buFont typeface="Wingdings" pitchFamily="2" charset="2"/>
              <a:buChar char="Ø"/>
            </a:pPr>
            <a:endParaRPr lang="en-US" dirty="0" smtClean="0"/>
          </a:p>
          <a:p>
            <a:pPr>
              <a:lnSpc>
                <a:spcPct val="150000"/>
              </a:lnSpc>
              <a:buFont typeface="Wingdings" pitchFamily="2" charset="2"/>
              <a:buChar char="Ø"/>
            </a:pP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6F9E488-0718-4E1E-9D12-26779F6062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9BE6F6B-19BD-443C-8FB0-FA45F13F95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9505" cy="6857542"/>
          </a:xfrm>
          <a:custGeom>
            <a:avLst/>
            <a:gdLst>
              <a:gd name="connsiteX0" fmla="*/ 0 w 7539505"/>
              <a:gd name="connsiteY0" fmla="*/ 0 h 6857542"/>
              <a:gd name="connsiteX1" fmla="*/ 6392832 w 7539505"/>
              <a:gd name="connsiteY1" fmla="*/ 0 h 6857542"/>
              <a:gd name="connsiteX2" fmla="*/ 6405479 w 7539505"/>
              <a:gd name="connsiteY2" fmla="*/ 31774 h 6857542"/>
              <a:gd name="connsiteX3" fmla="*/ 7460487 w 7539505"/>
              <a:gd name="connsiteY3" fmla="*/ 2682457 h 6857542"/>
              <a:gd name="connsiteX4" fmla="*/ 7460487 w 7539505"/>
              <a:gd name="connsiteY4" fmla="*/ 3752208 h 6857542"/>
              <a:gd name="connsiteX5" fmla="*/ 6302983 w 7539505"/>
              <a:gd name="connsiteY5" fmla="*/ 6660411 h 6857542"/>
              <a:gd name="connsiteX6" fmla="*/ 6224521 w 7539505"/>
              <a:gd name="connsiteY6" fmla="*/ 6857542 h 6857542"/>
              <a:gd name="connsiteX7" fmla="*/ 0 w 7539505"/>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39505" h="6857542">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2" name="Group 21">
            <a:extLst>
              <a:ext uri="{FF2B5EF4-FFF2-40B4-BE49-F238E27FC236}">
                <a16:creationId xmlns:a16="http://schemas.microsoft.com/office/drawing/2014/main" id="{92AAE609-C327-4952-BB48-254E9015AD81}"/>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93178" y="681628"/>
            <a:ext cx="1562267" cy="1172973"/>
            <a:chOff x="7493121" y="1000124"/>
            <a:chExt cx="1562267" cy="1172973"/>
          </a:xfrm>
        </p:grpSpPr>
        <p:sp>
          <p:nvSpPr>
            <p:cNvPr id="23" name="Freeform 5">
              <a:extLst>
                <a:ext uri="{FF2B5EF4-FFF2-40B4-BE49-F238E27FC236}">
                  <a16:creationId xmlns:a16="http://schemas.microsoft.com/office/drawing/2014/main" id="{94F06CAB-1C7B-4E12-B1B8-5F7067FDAD11}"/>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49312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4" name="Freeform 5">
              <a:extLst>
                <a:ext uri="{FF2B5EF4-FFF2-40B4-BE49-F238E27FC236}">
                  <a16:creationId xmlns:a16="http://schemas.microsoft.com/office/drawing/2014/main" id="{48448472-893D-4CE9-9024-B0F79813BF2A}"/>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29322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A753C57-5957-A51C-F7F4-A15F60DFD1C5}"/>
              </a:ext>
            </a:extLst>
          </p:cNvPr>
          <p:cNvSpPr>
            <a:spLocks noGrp="1"/>
          </p:cNvSpPr>
          <p:nvPr>
            <p:ph type="title"/>
          </p:nvPr>
        </p:nvSpPr>
        <p:spPr>
          <a:xfrm>
            <a:off x="539414" y="1270007"/>
            <a:ext cx="5845097" cy="4317987"/>
          </a:xfrm>
        </p:spPr>
        <p:txBody>
          <a:bodyPr vert="horz" lIns="91440" tIns="45720" rIns="91440" bIns="45720" rtlCol="0" anchor="ctr">
            <a:normAutofit/>
          </a:bodyPr>
          <a:lstStyle/>
          <a:p>
            <a:pPr algn="r"/>
            <a:r>
              <a:rPr lang="en-US" sz="7200" b="1" kern="1200">
                <a:solidFill>
                  <a:schemeClr val="bg1"/>
                </a:solidFill>
                <a:latin typeface="+mj-lt"/>
                <a:ea typeface="+mj-ea"/>
                <a:cs typeface="+mj-cs"/>
              </a:rPr>
              <a:t>Thank you</a:t>
            </a:r>
          </a:p>
        </p:txBody>
      </p:sp>
    </p:spTree>
    <p:extLst>
      <p:ext uri="{BB962C8B-B14F-4D97-AF65-F5344CB8AC3E}">
        <p14:creationId xmlns:p14="http://schemas.microsoft.com/office/powerpoint/2010/main" val="32038041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A1375E3-3E53-4D75-BAB7-E5929BFCB25F}"/>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0BFE516C-EFBB-E403-96B8-EBDED74AAFA5}"/>
              </a:ext>
            </a:extLst>
          </p:cNvPr>
          <p:cNvSpPr>
            <a:spLocks noGrp="1"/>
          </p:cNvSpPr>
          <p:nvPr>
            <p:ph type="title"/>
          </p:nvPr>
        </p:nvSpPr>
        <p:spPr>
          <a:xfrm>
            <a:off x="1098468" y="885651"/>
            <a:ext cx="3229803" cy="4624603"/>
          </a:xfrm>
        </p:spPr>
        <p:txBody>
          <a:bodyPr vert="horz" lIns="91440" tIns="45720" rIns="91440" bIns="45720" rtlCol="0">
            <a:normAutofit/>
          </a:bodyPr>
          <a:lstStyle/>
          <a:p>
            <a:r>
              <a:rPr lang="en-US" sz="3700" b="1" u="sng">
                <a:solidFill>
                  <a:srgbClr val="FFFFFF"/>
                </a:solidFill>
                <a:cs typeface="Calibri Light"/>
              </a:rPr>
              <a:t>INTRODUCTION</a:t>
            </a:r>
          </a:p>
        </p:txBody>
      </p:sp>
      <p:sp>
        <p:nvSpPr>
          <p:cNvPr id="3" name="Content Placeholder 2">
            <a:extLst>
              <a:ext uri="{FF2B5EF4-FFF2-40B4-BE49-F238E27FC236}">
                <a16:creationId xmlns:a16="http://schemas.microsoft.com/office/drawing/2014/main" id="{FFDFE839-C56A-D908-39D7-5A82DC214C1D}"/>
              </a:ext>
            </a:extLst>
          </p:cNvPr>
          <p:cNvSpPr>
            <a:spLocks noGrp="1"/>
          </p:cNvSpPr>
          <p:nvPr>
            <p:ph idx="1"/>
          </p:nvPr>
        </p:nvSpPr>
        <p:spPr>
          <a:xfrm>
            <a:off x="4806180" y="569349"/>
            <a:ext cx="7129068" cy="5723906"/>
          </a:xfrm>
        </p:spPr>
        <p:txBody>
          <a:bodyPr vert="horz" lIns="91440" tIns="45720" rIns="91440" bIns="45720" rtlCol="0" anchor="ctr">
            <a:normAutofit lnSpcReduction="10000"/>
          </a:bodyPr>
          <a:lstStyle/>
          <a:p>
            <a:pPr>
              <a:lnSpc>
                <a:spcPct val="150000"/>
              </a:lnSpc>
              <a:buFont typeface="Wingdings" panose="020B0604020202020204" pitchFamily="34" charset="0"/>
              <a:buChar char="ü"/>
            </a:pPr>
            <a:r>
              <a:rPr lang="en-US" sz="2400" dirty="0">
                <a:cs typeface="Calibri"/>
              </a:rPr>
              <a:t> </a:t>
            </a:r>
            <a:r>
              <a:rPr lang="en-US" sz="2400" dirty="0">
                <a:ea typeface="+mn-lt"/>
                <a:cs typeface="+mn-lt"/>
              </a:rPr>
              <a:t>Keyloggers are a particularly insidious type of spyware that can record and steal consecutive keystrokes (and much more) that the user enters on a device.</a:t>
            </a:r>
            <a:endParaRPr lang="en-US" sz="2400" dirty="0">
              <a:cs typeface="Calibri" panose="020F0502020204030204"/>
            </a:endParaRPr>
          </a:p>
          <a:p>
            <a:pPr>
              <a:lnSpc>
                <a:spcPct val="150000"/>
              </a:lnSpc>
              <a:buFont typeface="Wingdings" panose="020B0604020202020204" pitchFamily="34" charset="0"/>
              <a:buChar char="ü"/>
            </a:pPr>
            <a:r>
              <a:rPr lang="en-US" sz="2400" dirty="0">
                <a:ea typeface="+mn-lt"/>
                <a:cs typeface="+mn-lt"/>
              </a:rPr>
              <a:t> Computer monitoring software works in invisible mode and does not appear on the Desktop, Add/Remove Programs, Control panel and even hidden in installation path folders. </a:t>
            </a:r>
          </a:p>
          <a:p>
            <a:pPr>
              <a:lnSpc>
                <a:spcPct val="150000"/>
              </a:lnSpc>
              <a:buFont typeface="Wingdings" panose="020B0604020202020204" pitchFamily="34" charset="0"/>
              <a:buChar char="ü"/>
            </a:pPr>
            <a:r>
              <a:rPr lang="en-US" sz="2400" dirty="0">
                <a:ea typeface="+mn-lt"/>
                <a:cs typeface="+mn-lt"/>
              </a:rPr>
              <a:t> Keyloggers software provides facility to send details of recorded activities at user specified email address.</a:t>
            </a:r>
            <a:endParaRPr lang="en-US" sz="2400" dirty="0">
              <a:cs typeface="Calibri"/>
            </a:endParaRPr>
          </a:p>
        </p:txBody>
      </p:sp>
    </p:spTree>
    <p:extLst>
      <p:ext uri="{BB962C8B-B14F-4D97-AF65-F5344CB8AC3E}">
        <p14:creationId xmlns:p14="http://schemas.microsoft.com/office/powerpoint/2010/main" val="191547185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4A70F4F6-8761-4016-931A-4535464E4C2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696F23E5-0434-FBD1-3349-14CA73B7573F}"/>
              </a:ext>
            </a:extLst>
          </p:cNvPr>
          <p:cNvSpPr>
            <a:spLocks noGrp="1"/>
          </p:cNvSpPr>
          <p:nvPr>
            <p:ph type="subTitle" idx="1"/>
          </p:nvPr>
        </p:nvSpPr>
        <p:spPr>
          <a:xfrm>
            <a:off x="1033272" y="2004771"/>
            <a:ext cx="10513106" cy="3499933"/>
          </a:xfrm>
        </p:spPr>
        <p:txBody>
          <a:bodyPr vert="horz" lIns="91440" tIns="45720" rIns="91440" bIns="45720" rtlCol="0" anchor="t">
            <a:normAutofit/>
          </a:bodyPr>
          <a:lstStyle/>
          <a:p>
            <a:pPr marL="342900" indent="-342900" algn="l">
              <a:buFont typeface="Wingdings" panose="020B0604020202020204" pitchFamily="34" charset="0"/>
              <a:buChar char="v"/>
            </a:pPr>
            <a:r>
              <a:rPr lang="en-US" sz="2800" dirty="0">
                <a:ea typeface="+mn-lt"/>
                <a:cs typeface="+mn-lt"/>
              </a:rPr>
              <a:t>Two types of keyloggers</a:t>
            </a:r>
            <a:r>
              <a:rPr lang="en-US" sz="1300" dirty="0">
                <a:ea typeface="+mn-lt"/>
                <a:cs typeface="+mn-lt"/>
              </a:rPr>
              <a:t> :-</a:t>
            </a:r>
            <a:endParaRPr lang="en-US" sz="1300" dirty="0">
              <a:ea typeface="Calibri" panose="020F0502020204030204"/>
              <a:cs typeface="Calibri" panose="020F0502020204030204"/>
            </a:endParaRPr>
          </a:p>
          <a:p>
            <a:pPr algn="l"/>
            <a:endParaRPr lang="en-US" sz="1300" dirty="0"/>
          </a:p>
          <a:p>
            <a:pPr algn="l">
              <a:lnSpc>
                <a:spcPct val="150000"/>
              </a:lnSpc>
            </a:pPr>
            <a:r>
              <a:rPr lang="en-US" dirty="0">
                <a:ea typeface="+mn-lt"/>
                <a:cs typeface="+mn-lt"/>
              </a:rPr>
              <a:t>1) Hardware keylogger</a:t>
            </a:r>
            <a:endParaRPr lang="en-US" dirty="0">
              <a:ea typeface="Calibri"/>
              <a:cs typeface="Calibri"/>
            </a:endParaRPr>
          </a:p>
          <a:p>
            <a:pPr algn="l">
              <a:lnSpc>
                <a:spcPct val="150000"/>
              </a:lnSpc>
            </a:pPr>
            <a:r>
              <a:rPr lang="en-US" dirty="0">
                <a:ea typeface="+mn-lt"/>
                <a:cs typeface="+mn-lt"/>
              </a:rPr>
              <a:t>2) Software keylogger </a:t>
            </a:r>
            <a:endParaRPr lang="en-US" dirty="0">
              <a:ea typeface="Calibri" panose="020F0502020204030204"/>
              <a:cs typeface="Calibri" panose="020F0502020204030204"/>
            </a:endParaRPr>
          </a:p>
          <a:p>
            <a:pPr algn="l"/>
            <a:endParaRPr lang="en-US" sz="1300" dirty="0">
              <a:ea typeface="Calibri"/>
              <a:cs typeface="Calibri"/>
            </a:endParaRPr>
          </a:p>
        </p:txBody>
      </p:sp>
      <p:sp>
        <p:nvSpPr>
          <p:cNvPr id="45" name="Rectangle 44">
            <a:extLst>
              <a:ext uri="{FF2B5EF4-FFF2-40B4-BE49-F238E27FC236}">
                <a16:creationId xmlns:a16="http://schemas.microsoft.com/office/drawing/2014/main" id="{A5271697-90F1-4A23-8EF2-0179F2EAFAC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B4C49FD3-CD95-4BA4-8BD3-B4A4C6844FCC}"/>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5422392" y="64008"/>
            <a:chExt cx="1178966" cy="232963"/>
          </a:xfrm>
        </p:grpSpPr>
        <p:sp>
          <p:nvSpPr>
            <p:cNvPr id="48" name="Rectangle 64">
              <a:extLst>
                <a:ext uri="{FF2B5EF4-FFF2-40B4-BE49-F238E27FC236}">
                  <a16:creationId xmlns:a16="http://schemas.microsoft.com/office/drawing/2014/main" id="{194125EE-68A0-44AF-9565-81EF0F31186F}"/>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92221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66">
              <a:extLst>
                <a:ext uri="{FF2B5EF4-FFF2-40B4-BE49-F238E27FC236}">
                  <a16:creationId xmlns:a16="http://schemas.microsoft.com/office/drawing/2014/main" id="{47D98E13-5DFC-4FC3-B217-18D7503F2DC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92221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64">
              <a:extLst>
                <a:ext uri="{FF2B5EF4-FFF2-40B4-BE49-F238E27FC236}">
                  <a16:creationId xmlns:a16="http://schemas.microsoft.com/office/drawing/2014/main" id="{1208B249-52C1-45B2-94CA-7FCF767BD53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797258"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66">
              <a:extLst>
                <a:ext uri="{FF2B5EF4-FFF2-40B4-BE49-F238E27FC236}">
                  <a16:creationId xmlns:a16="http://schemas.microsoft.com/office/drawing/2014/main" id="{8E8EC538-BB99-4192-A555-FD23D92C5C3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797258"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64">
              <a:extLst>
                <a:ext uri="{FF2B5EF4-FFF2-40B4-BE49-F238E27FC236}">
                  <a16:creationId xmlns:a16="http://schemas.microsoft.com/office/drawing/2014/main" id="{C818F7CD-D8C3-4B0E-8332-5F5D23675C7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672303"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66">
              <a:extLst>
                <a:ext uri="{FF2B5EF4-FFF2-40B4-BE49-F238E27FC236}">
                  <a16:creationId xmlns:a16="http://schemas.microsoft.com/office/drawing/2014/main" id="{BA3A1026-C945-44C7-95BC-3BF4551EF3F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672303"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64">
              <a:extLst>
                <a:ext uri="{FF2B5EF4-FFF2-40B4-BE49-F238E27FC236}">
                  <a16:creationId xmlns:a16="http://schemas.microsoft.com/office/drawing/2014/main" id="{E7A2271E-1BF0-4DBF-BDC5-8205DFE2B78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547347"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66">
              <a:extLst>
                <a:ext uri="{FF2B5EF4-FFF2-40B4-BE49-F238E27FC236}">
                  <a16:creationId xmlns:a16="http://schemas.microsoft.com/office/drawing/2014/main" id="{FC359C9B-D7DB-4D67-BC20-0ED526C67E4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547347"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64">
              <a:extLst>
                <a:ext uri="{FF2B5EF4-FFF2-40B4-BE49-F238E27FC236}">
                  <a16:creationId xmlns:a16="http://schemas.microsoft.com/office/drawing/2014/main" id="{5DA7CDCF-326D-40F3-9FA1-F6B696E8FF7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422392"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66">
              <a:extLst>
                <a:ext uri="{FF2B5EF4-FFF2-40B4-BE49-F238E27FC236}">
                  <a16:creationId xmlns:a16="http://schemas.microsoft.com/office/drawing/2014/main" id="{42EAB6A2-C79F-4E11-BA2B-823945037E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5422392"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64">
              <a:extLst>
                <a:ext uri="{FF2B5EF4-FFF2-40B4-BE49-F238E27FC236}">
                  <a16:creationId xmlns:a16="http://schemas.microsoft.com/office/drawing/2014/main" id="{0409AE1C-32E7-42F0-8174-D8EC28D1DD1C}"/>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54699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66">
              <a:extLst>
                <a:ext uri="{FF2B5EF4-FFF2-40B4-BE49-F238E27FC236}">
                  <a16:creationId xmlns:a16="http://schemas.microsoft.com/office/drawing/2014/main" id="{6D094018-4CC4-4507-BD21-223B12217DF7}"/>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54699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64">
              <a:extLst>
                <a:ext uri="{FF2B5EF4-FFF2-40B4-BE49-F238E27FC236}">
                  <a16:creationId xmlns:a16="http://schemas.microsoft.com/office/drawing/2014/main" id="{4971B5B3-87D2-49C1-9AD0-984AF7579CC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422035"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6">
              <a:extLst>
                <a:ext uri="{FF2B5EF4-FFF2-40B4-BE49-F238E27FC236}">
                  <a16:creationId xmlns:a16="http://schemas.microsoft.com/office/drawing/2014/main" id="{7F8CC77F-5D16-46D1-9E76-844D3D54B16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422035"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4">
              <a:extLst>
                <a:ext uri="{FF2B5EF4-FFF2-40B4-BE49-F238E27FC236}">
                  <a16:creationId xmlns:a16="http://schemas.microsoft.com/office/drawing/2014/main" id="{3136B198-9314-404B-9B2A-B12F1C81E846}"/>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297080"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6">
              <a:extLst>
                <a:ext uri="{FF2B5EF4-FFF2-40B4-BE49-F238E27FC236}">
                  <a16:creationId xmlns:a16="http://schemas.microsoft.com/office/drawing/2014/main" id="{3AD2B785-CD5F-4846-8278-FD202F836F0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297080"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4">
              <a:extLst>
                <a:ext uri="{FF2B5EF4-FFF2-40B4-BE49-F238E27FC236}">
                  <a16:creationId xmlns:a16="http://schemas.microsoft.com/office/drawing/2014/main" id="{3C6BD3BE-D8A5-4561-9641-5F579267C5D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172124"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6">
              <a:extLst>
                <a:ext uri="{FF2B5EF4-FFF2-40B4-BE49-F238E27FC236}">
                  <a16:creationId xmlns:a16="http://schemas.microsoft.com/office/drawing/2014/main" id="{883722C6-0687-4FBC-924C-022C334B355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172124"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4">
              <a:extLst>
                <a:ext uri="{FF2B5EF4-FFF2-40B4-BE49-F238E27FC236}">
                  <a16:creationId xmlns:a16="http://schemas.microsoft.com/office/drawing/2014/main" id="{50E3342E-EFDF-4EE7-A275-A46FE15FD9F8}"/>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047169" y="6400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02A591D3-77C5-427A-84E7-5040F9C17B32}"/>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a:off x="6047169" y="237744"/>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9" name="Rectangle 68">
            <a:extLst>
              <a:ext uri="{FF2B5EF4-FFF2-40B4-BE49-F238E27FC236}">
                <a16:creationId xmlns:a16="http://schemas.microsoft.com/office/drawing/2014/main" id="{D9F5512A-48E1-4C07-B75E-3CCC517B680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7299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8">
            <a:extLst>
              <a:ext uri="{FF2B5EF4-FFF2-40B4-BE49-F238E27FC236}">
                <a16:creationId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1B4386-4F6A-B4FB-9CA5-A998FFB0A4C9}"/>
              </a:ext>
            </a:extLst>
          </p:cNvPr>
          <p:cNvSpPr>
            <a:spLocks noGrp="1"/>
          </p:cNvSpPr>
          <p:nvPr>
            <p:ph type="title"/>
          </p:nvPr>
        </p:nvSpPr>
        <p:spPr>
          <a:xfrm>
            <a:off x="643467" y="321734"/>
            <a:ext cx="10905066" cy="1135737"/>
          </a:xfrm>
        </p:spPr>
        <p:txBody>
          <a:bodyPr>
            <a:normAutofit/>
          </a:bodyPr>
          <a:lstStyle/>
          <a:p>
            <a:r>
              <a:rPr lang="en-US" sz="2800" b="1" dirty="0">
                <a:ea typeface="+mj-lt"/>
                <a:cs typeface="+mj-lt"/>
              </a:rPr>
              <a:t>1</a:t>
            </a:r>
            <a:r>
              <a:rPr lang="en-US" sz="3200" b="1" dirty="0">
                <a:ea typeface="+mj-lt"/>
                <a:cs typeface="+mj-lt"/>
              </a:rPr>
              <a:t>.</a:t>
            </a:r>
            <a:r>
              <a:rPr lang="en-US" sz="2800" b="1" dirty="0">
                <a:ea typeface="+mj-lt"/>
                <a:cs typeface="+mj-lt"/>
              </a:rPr>
              <a:t> Hardware keylogger:-</a:t>
            </a:r>
            <a:endParaRPr lang="en-US" sz="2800" b="1" dirty="0"/>
          </a:p>
        </p:txBody>
      </p:sp>
      <p:sp>
        <p:nvSpPr>
          <p:cNvPr id="3" name="Content Placeholder 2">
            <a:extLst>
              <a:ext uri="{FF2B5EF4-FFF2-40B4-BE49-F238E27FC236}">
                <a16:creationId xmlns:a16="http://schemas.microsoft.com/office/drawing/2014/main" id="{27827613-777D-711C-6C56-9AFE03FE2647}"/>
              </a:ext>
            </a:extLst>
          </p:cNvPr>
          <p:cNvSpPr>
            <a:spLocks noGrp="1"/>
          </p:cNvSpPr>
          <p:nvPr>
            <p:ph idx="1"/>
          </p:nvPr>
        </p:nvSpPr>
        <p:spPr>
          <a:xfrm>
            <a:off x="643469" y="1452302"/>
            <a:ext cx="4655365" cy="5227868"/>
          </a:xfrm>
        </p:spPr>
        <p:txBody>
          <a:bodyPr vert="horz" lIns="91440" tIns="45720" rIns="91440" bIns="45720" rtlCol="0" anchor="t">
            <a:normAutofit/>
          </a:bodyPr>
          <a:lstStyle/>
          <a:p>
            <a:pPr marL="0" indent="0">
              <a:buNone/>
            </a:pPr>
            <a:endParaRPr lang="en-US" sz="2000" dirty="0">
              <a:ea typeface="+mn-lt"/>
              <a:cs typeface="+mn-lt"/>
            </a:endParaRPr>
          </a:p>
          <a:p>
            <a:r>
              <a:rPr lang="en-US" sz="2400" dirty="0">
                <a:ea typeface="+mn-lt"/>
                <a:cs typeface="+mn-lt"/>
              </a:rPr>
              <a:t>A hardware-based keylogger is a small device that serves as a connector between the keyboard and the computer. </a:t>
            </a:r>
            <a:endParaRPr lang="en-US" sz="2400" dirty="0">
              <a:ea typeface="Calibri" panose="020F0502020204030204"/>
              <a:cs typeface="Calibri" panose="020F0502020204030204"/>
            </a:endParaRPr>
          </a:p>
          <a:p>
            <a:r>
              <a:rPr lang="en-US" sz="2400" dirty="0">
                <a:ea typeface="+mn-lt"/>
                <a:cs typeface="+mn-lt"/>
              </a:rPr>
              <a:t>The device is designed to resemble an ordinary keyboard PS/2 connector, part of the computer cabling or a USB adaptor, making it relatively easy for someone who wants to monitor a user's behavior to hide the device.</a:t>
            </a:r>
            <a:endParaRPr lang="en-US" sz="2400" dirty="0"/>
          </a:p>
        </p:txBody>
      </p:sp>
      <p:grpSp>
        <p:nvGrpSpPr>
          <p:cNvPr id="19" name="Group 10">
            <a:extLst>
              <a:ext uri="{FF2B5EF4-FFF2-40B4-BE49-F238E27FC236}">
                <a16:creationId xmlns:a16="http://schemas.microsoft.com/office/drawing/2014/main" id="{828A5161-06F1-46CF-8AD7-844680A59E1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Diagram&#10;&#10;Description automatically generated">
            <a:extLst>
              <a:ext uri="{FF2B5EF4-FFF2-40B4-BE49-F238E27FC236}">
                <a16:creationId xmlns:a16="http://schemas.microsoft.com/office/drawing/2014/main" id="{46B73836-ADBC-FC34-3ECE-8CB37113F923}"/>
              </a:ext>
            </a:extLst>
          </p:cNvPr>
          <p:cNvPicPr>
            <a:picLocks noChangeAspect="1"/>
          </p:cNvPicPr>
          <p:nvPr/>
        </p:nvPicPr>
        <p:blipFill>
          <a:blip r:embed="rId2"/>
          <a:stretch>
            <a:fillRect/>
          </a:stretch>
        </p:blipFill>
        <p:spPr>
          <a:xfrm>
            <a:off x="5295320" y="2122228"/>
            <a:ext cx="6253212" cy="3683398"/>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13336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27AF5F-9A0E-42B7-A252-FD64C9885F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881C5B-34B1-F340-3716-BFCF4D8FD846}"/>
              </a:ext>
            </a:extLst>
          </p:cNvPr>
          <p:cNvSpPr>
            <a:spLocks noGrp="1"/>
          </p:cNvSpPr>
          <p:nvPr>
            <p:ph type="title"/>
          </p:nvPr>
        </p:nvSpPr>
        <p:spPr>
          <a:xfrm>
            <a:off x="838200" y="365125"/>
            <a:ext cx="10515600" cy="1306443"/>
          </a:xfrm>
        </p:spPr>
        <p:txBody>
          <a:bodyPr>
            <a:normAutofit/>
          </a:bodyPr>
          <a:lstStyle/>
          <a:p>
            <a:r>
              <a:rPr lang="en-US" sz="2800" b="1" dirty="0">
                <a:ea typeface="Calibri Light"/>
                <a:cs typeface="Calibri Light"/>
              </a:rPr>
              <a:t>2. Software Keylogger :-</a:t>
            </a:r>
          </a:p>
        </p:txBody>
      </p:sp>
      <p:sp>
        <p:nvSpPr>
          <p:cNvPr id="3" name="Content Placeholder 2">
            <a:extLst>
              <a:ext uri="{FF2B5EF4-FFF2-40B4-BE49-F238E27FC236}">
                <a16:creationId xmlns:a16="http://schemas.microsoft.com/office/drawing/2014/main" id="{15B0ECB3-0260-86D3-BE22-A8766565E044}"/>
              </a:ext>
            </a:extLst>
          </p:cNvPr>
          <p:cNvSpPr>
            <a:spLocks noGrp="1"/>
          </p:cNvSpPr>
          <p:nvPr>
            <p:ph idx="1"/>
          </p:nvPr>
        </p:nvSpPr>
        <p:spPr>
          <a:xfrm>
            <a:off x="838200" y="1667475"/>
            <a:ext cx="5173566" cy="5194858"/>
          </a:xfrm>
        </p:spPr>
        <p:txBody>
          <a:bodyPr vert="horz" lIns="91440" tIns="45720" rIns="91440" bIns="45720" rtlCol="0" anchor="t">
            <a:normAutofit/>
          </a:bodyPr>
          <a:lstStyle/>
          <a:p>
            <a:r>
              <a:rPr lang="en-US" sz="2400" dirty="0">
                <a:ea typeface="+mn-lt"/>
                <a:cs typeface="+mn-lt"/>
              </a:rPr>
              <a:t>A keylogging software program does not require physical access to the user's computer for installation. </a:t>
            </a:r>
            <a:endParaRPr lang="en-US" sz="2400" dirty="0">
              <a:ea typeface="Calibri" panose="020F0502020204030204"/>
              <a:cs typeface="Calibri" panose="020F0502020204030204"/>
            </a:endParaRPr>
          </a:p>
          <a:p>
            <a:r>
              <a:rPr lang="en-US" sz="2400" dirty="0">
                <a:ea typeface="+mn-lt"/>
                <a:cs typeface="+mn-lt"/>
              </a:rPr>
              <a:t>It can be purposefully downloaded by someone who wants to monitor activity on a particular computer, or it can be malware downloaded unwittingly and executed as part of a rootkit or remote administration Trojan (RAT). </a:t>
            </a:r>
            <a:endParaRPr lang="en-US" sz="2400" dirty="0">
              <a:ea typeface="Calibri"/>
              <a:cs typeface="Calibri"/>
            </a:endParaRPr>
          </a:p>
          <a:p>
            <a:r>
              <a:rPr lang="en-US" sz="2400" dirty="0">
                <a:ea typeface="+mn-lt"/>
                <a:cs typeface="+mn-lt"/>
              </a:rPr>
              <a:t>The rootkit can launch and operate stealthily to evade manual detection or antivirus scans</a:t>
            </a:r>
            <a:r>
              <a:rPr lang="en-US" sz="2000" dirty="0">
                <a:ea typeface="+mn-lt"/>
                <a:cs typeface="+mn-lt"/>
              </a:rPr>
              <a:t>.</a:t>
            </a:r>
            <a:endParaRPr lang="en-US" sz="2000" dirty="0"/>
          </a:p>
        </p:txBody>
      </p:sp>
      <p:pic>
        <p:nvPicPr>
          <p:cNvPr id="4" name="Picture 4" descr="A picture containing text, keyboard, electronics&#10;&#10;Description automatically generated">
            <a:extLst>
              <a:ext uri="{FF2B5EF4-FFF2-40B4-BE49-F238E27FC236}">
                <a16:creationId xmlns:a16="http://schemas.microsoft.com/office/drawing/2014/main" id="{DC5E5CBB-B408-9F01-9A73-B72B373F0AFF}"/>
              </a:ext>
            </a:extLst>
          </p:cNvPr>
          <p:cNvPicPr>
            <a:picLocks noChangeAspect="1"/>
          </p:cNvPicPr>
          <p:nvPr/>
        </p:nvPicPr>
        <p:blipFill rotWithShape="1">
          <a:blip r:embed="rId2"/>
          <a:srcRect l="12446" r="14529"/>
          <a:stretch/>
        </p:blipFill>
        <p:spPr>
          <a:xfrm>
            <a:off x="6103650" y="1832394"/>
            <a:ext cx="5738979" cy="3922884"/>
          </a:xfrm>
          <a:prstGeom prst="rect">
            <a:avLst/>
          </a:prstGeom>
        </p:spPr>
      </p:pic>
    </p:spTree>
    <p:extLst>
      <p:ext uri="{BB962C8B-B14F-4D97-AF65-F5344CB8AC3E}">
        <p14:creationId xmlns:p14="http://schemas.microsoft.com/office/powerpoint/2010/main" val="3146805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F4F666F-D6DB-E69C-EBE5-BC35E429133B}"/>
              </a:ext>
            </a:extLst>
          </p:cNvPr>
          <p:cNvSpPr>
            <a:spLocks noGrp="1"/>
          </p:cNvSpPr>
          <p:nvPr>
            <p:ph type="title"/>
          </p:nvPr>
        </p:nvSpPr>
        <p:spPr>
          <a:xfrm>
            <a:off x="958506" y="800392"/>
            <a:ext cx="10264697" cy="1212102"/>
          </a:xfrm>
        </p:spPr>
        <p:txBody>
          <a:bodyPr vert="horz" lIns="91440" tIns="45720" rIns="91440" bIns="45720" rtlCol="0">
            <a:normAutofit/>
          </a:bodyPr>
          <a:lstStyle/>
          <a:p>
            <a:r>
              <a:rPr lang="en-US" sz="4000" b="1" u="sng">
                <a:solidFill>
                  <a:srgbClr val="FFFFFF"/>
                </a:solidFill>
                <a:cs typeface="Calibri Light"/>
              </a:rPr>
              <a:t>2.1 OVERVIEW</a:t>
            </a:r>
          </a:p>
        </p:txBody>
      </p:sp>
      <p:sp>
        <p:nvSpPr>
          <p:cNvPr id="3" name="Content Placeholder 2">
            <a:extLst>
              <a:ext uri="{FF2B5EF4-FFF2-40B4-BE49-F238E27FC236}">
                <a16:creationId xmlns:a16="http://schemas.microsoft.com/office/drawing/2014/main" id="{5B026BF4-2698-739C-9B0F-F8A64A634938}"/>
              </a:ext>
            </a:extLst>
          </p:cNvPr>
          <p:cNvSpPr>
            <a:spLocks noGrp="1"/>
          </p:cNvSpPr>
          <p:nvPr>
            <p:ph idx="1"/>
          </p:nvPr>
        </p:nvSpPr>
        <p:spPr>
          <a:xfrm>
            <a:off x="1367624" y="2174135"/>
            <a:ext cx="9708995" cy="4401058"/>
          </a:xfrm>
        </p:spPr>
        <p:txBody>
          <a:bodyPr vert="horz" lIns="91440" tIns="45720" rIns="91440" bIns="45720" rtlCol="0" anchor="ctr">
            <a:normAutofit/>
          </a:bodyPr>
          <a:lstStyle/>
          <a:p>
            <a:pPr marL="342900" indent="-342900">
              <a:lnSpc>
                <a:spcPct val="150000"/>
              </a:lnSpc>
            </a:pPr>
            <a:r>
              <a:rPr lang="en-US" sz="2400" dirty="0" smtClean="0">
                <a:ea typeface="+mn-lt"/>
                <a:cs typeface="+mn-lt"/>
              </a:rPr>
              <a:t>Keyloggers </a:t>
            </a:r>
            <a:r>
              <a:rPr lang="en-US" sz="2400" dirty="0">
                <a:ea typeface="+mn-lt"/>
                <a:cs typeface="+mn-lt"/>
              </a:rPr>
              <a:t>operate in the context of malware, they are not always illegal to install and use. </a:t>
            </a:r>
            <a:endParaRPr lang="en-US" sz="2400" dirty="0" smtClean="0">
              <a:ea typeface="+mn-lt"/>
              <a:cs typeface="+mn-lt"/>
            </a:endParaRPr>
          </a:p>
          <a:p>
            <a:pPr marL="342900" indent="-342900">
              <a:lnSpc>
                <a:spcPct val="150000"/>
              </a:lnSpc>
            </a:pPr>
            <a:r>
              <a:rPr lang="en-US" sz="2400" dirty="0" smtClean="0">
                <a:ea typeface="+mn-lt"/>
                <a:cs typeface="+mn-lt"/>
              </a:rPr>
              <a:t>Keyloggers </a:t>
            </a:r>
            <a:r>
              <a:rPr lang="en-US" sz="2400" dirty="0">
                <a:ea typeface="+mn-lt"/>
                <a:cs typeface="+mn-lt"/>
              </a:rPr>
              <a:t>are a common tool for corporations, which information technology departments use to troubleshoot technical problems on their systems and networks—or to keep an eye on employees surreptitiously. </a:t>
            </a:r>
            <a:endParaRPr lang="en-US" sz="2400" b="1" dirty="0">
              <a:ea typeface="+mn-lt"/>
              <a:cs typeface="+mn-lt"/>
            </a:endParaRPr>
          </a:p>
          <a:p>
            <a:pPr marL="342900" indent="-342900">
              <a:lnSpc>
                <a:spcPct val="150000"/>
              </a:lnSpc>
            </a:pPr>
            <a:r>
              <a:rPr lang="en-US" sz="2400" dirty="0">
                <a:ea typeface="+mn-lt"/>
                <a:cs typeface="+mn-lt"/>
              </a:rPr>
              <a:t> The term keylogger, or "keystroke logger," is self-explanatory: Software that logs what you type on your keyboard. </a:t>
            </a:r>
            <a:endParaRPr lang="en-US" sz="2400" b="1" dirty="0">
              <a:ea typeface="+mn-lt"/>
              <a:cs typeface="+mn-lt"/>
            </a:endParaRPr>
          </a:p>
        </p:txBody>
      </p:sp>
    </p:spTree>
    <p:extLst>
      <p:ext uri="{BB962C8B-B14F-4D97-AF65-F5344CB8AC3E}">
        <p14:creationId xmlns:p14="http://schemas.microsoft.com/office/powerpoint/2010/main" val="3060599920"/>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950C465-6F6C-8A65-80DF-CA5BFB093D30}"/>
              </a:ext>
            </a:extLst>
          </p:cNvPr>
          <p:cNvSpPr>
            <a:spLocks noGrp="1"/>
          </p:cNvSpPr>
          <p:nvPr>
            <p:ph type="title"/>
          </p:nvPr>
        </p:nvSpPr>
        <p:spPr>
          <a:xfrm>
            <a:off x="958506" y="800392"/>
            <a:ext cx="10264697" cy="1212102"/>
          </a:xfrm>
        </p:spPr>
        <p:txBody>
          <a:bodyPr vert="horz" lIns="91440" tIns="45720" rIns="91440" bIns="45720" rtlCol="0">
            <a:normAutofit/>
          </a:bodyPr>
          <a:lstStyle/>
          <a:p>
            <a:r>
              <a:rPr lang="en-US" sz="4000" b="1" u="sng">
                <a:solidFill>
                  <a:srgbClr val="FFFFFF"/>
                </a:solidFill>
                <a:cs typeface="Calibri Light"/>
              </a:rPr>
              <a:t>2.2 BACKGROUND and MOTIVATION</a:t>
            </a:r>
            <a:endParaRPr lang="en-US" sz="4000" u="sng">
              <a:solidFill>
                <a:srgbClr val="FFFFFF"/>
              </a:solidFill>
              <a:cs typeface="Calibri Light"/>
            </a:endParaRPr>
          </a:p>
        </p:txBody>
      </p:sp>
      <p:sp>
        <p:nvSpPr>
          <p:cNvPr id="3" name="Content Placeholder 2">
            <a:extLst>
              <a:ext uri="{FF2B5EF4-FFF2-40B4-BE49-F238E27FC236}">
                <a16:creationId xmlns:a16="http://schemas.microsoft.com/office/drawing/2014/main" id="{F9994A92-7B13-FB20-70FA-DA988E4560A4}"/>
              </a:ext>
            </a:extLst>
          </p:cNvPr>
          <p:cNvSpPr>
            <a:spLocks noGrp="1"/>
          </p:cNvSpPr>
          <p:nvPr>
            <p:ph idx="1"/>
          </p:nvPr>
        </p:nvSpPr>
        <p:spPr>
          <a:xfrm>
            <a:off x="1367624" y="2490436"/>
            <a:ext cx="9708995" cy="4185399"/>
          </a:xfrm>
        </p:spPr>
        <p:txBody>
          <a:bodyPr vert="horz" lIns="91440" tIns="45720" rIns="91440" bIns="45720" rtlCol="0" anchor="ctr">
            <a:normAutofit/>
          </a:bodyPr>
          <a:lstStyle/>
          <a:p>
            <a:pPr>
              <a:lnSpc>
                <a:spcPct val="150000"/>
              </a:lnSpc>
              <a:buFont typeface="Wingdings" panose="020B0604020202020204" pitchFamily="34" charset="0"/>
              <a:buChar char="ü"/>
            </a:pPr>
            <a:r>
              <a:rPr lang="en-US" sz="2400" dirty="0" smtClean="0">
                <a:ea typeface="+mn-lt"/>
                <a:cs typeface="+mn-lt"/>
              </a:rPr>
              <a:t> A keyloggers are a form of spyware where users are unaware their actions are being tracked.</a:t>
            </a:r>
          </a:p>
          <a:p>
            <a:pPr>
              <a:lnSpc>
                <a:spcPct val="150000"/>
              </a:lnSpc>
              <a:buFont typeface="Wingdings" panose="020B0604020202020204" pitchFamily="34" charset="0"/>
              <a:buChar char="ü"/>
            </a:pPr>
            <a:r>
              <a:rPr lang="en-US" sz="2400" dirty="0" smtClean="0">
                <a:ea typeface="+mn-lt"/>
                <a:cs typeface="+mn-lt"/>
              </a:rPr>
              <a:t>A </a:t>
            </a:r>
            <a:r>
              <a:rPr lang="en-US" sz="2400" dirty="0">
                <a:ea typeface="+mn-lt"/>
                <a:cs typeface="+mn-lt"/>
              </a:rPr>
              <a:t>keylogger is a form of malware or hardware that </a:t>
            </a:r>
            <a:r>
              <a:rPr lang="en-US" sz="2400" b="1" dirty="0">
                <a:ea typeface="+mn-lt"/>
                <a:cs typeface="+mn-lt"/>
              </a:rPr>
              <a:t>keeps track of and records your keystrokes as you type</a:t>
            </a:r>
            <a:r>
              <a:rPr lang="en-US" sz="2400" dirty="0">
                <a:ea typeface="+mn-lt"/>
                <a:cs typeface="+mn-lt"/>
              </a:rPr>
              <a:t>. </a:t>
            </a:r>
          </a:p>
          <a:p>
            <a:pPr>
              <a:lnSpc>
                <a:spcPct val="150000"/>
              </a:lnSpc>
              <a:buFont typeface="Wingdings" panose="020B0604020202020204" pitchFamily="34" charset="0"/>
              <a:buChar char="ü"/>
            </a:pPr>
            <a:r>
              <a:rPr lang="en-US" sz="2400" dirty="0">
                <a:ea typeface="+mn-lt"/>
                <a:cs typeface="+mn-lt"/>
              </a:rPr>
              <a:t>It takes the information and sends it to a hacker using a command-and-control (C&amp;C) server.</a:t>
            </a:r>
            <a:endParaRPr lang="en-US" sz="2400" dirty="0">
              <a:cs typeface="Calibri"/>
            </a:endParaRPr>
          </a:p>
        </p:txBody>
      </p:sp>
    </p:spTree>
    <p:extLst>
      <p:ext uri="{BB962C8B-B14F-4D97-AF65-F5344CB8AC3E}">
        <p14:creationId xmlns:p14="http://schemas.microsoft.com/office/powerpoint/2010/main" val="17378739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Quotable</Template>
  <TotalTime>26</TotalTime>
  <Words>1483</Words>
  <Application>Microsoft Office PowerPoint</Application>
  <PresentationFormat>Widescreen</PresentationFormat>
  <Paragraphs>165</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Wingdings</vt:lpstr>
      <vt:lpstr>Office Theme</vt:lpstr>
      <vt:lpstr>PowerPoint Presentation</vt:lpstr>
      <vt:lpstr>CONTENTS</vt:lpstr>
      <vt:lpstr>PROJECT PROFILE</vt:lpstr>
      <vt:lpstr>INTRODUCTION</vt:lpstr>
      <vt:lpstr>PowerPoint Presentation</vt:lpstr>
      <vt:lpstr>1. Hardware keylogger:-</vt:lpstr>
      <vt:lpstr>2. Software Keylogger :-</vt:lpstr>
      <vt:lpstr>2.1 OVERVIEW</vt:lpstr>
      <vt:lpstr>2.2 BACKGROUND and MOTIVATION</vt:lpstr>
      <vt:lpstr>2.3 OBJECTIVE</vt:lpstr>
      <vt:lpstr>2.4 METHODOLOGY</vt:lpstr>
      <vt:lpstr>Hardware Requirement</vt:lpstr>
      <vt:lpstr>Software Requirement </vt:lpstr>
      <vt:lpstr>Platform description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Functional specification</vt:lpstr>
      <vt:lpstr>Proof Of Concepts</vt:lpstr>
      <vt:lpstr>Automatically Send The Mail When Start The PC. </vt:lpstr>
      <vt:lpstr>PowerPoint Presentation</vt:lpstr>
      <vt:lpstr>PowerPoint Presentation</vt:lpstr>
      <vt:lpstr>PowerPoint Presentation</vt:lpstr>
      <vt:lpstr>PowerPoint Presentation</vt:lpstr>
      <vt:lpstr>Email Code :-</vt:lpstr>
      <vt:lpstr>PowerPoint Presentation</vt:lpstr>
      <vt:lpstr>PowerPoint Presentation</vt:lpstr>
      <vt:lpstr>PowerPoint Presentation</vt:lpstr>
      <vt:lpstr>PowerPoint Presentation</vt:lpstr>
      <vt:lpstr>OUTPUT RESULT </vt:lpstr>
      <vt:lpstr>PowerPoint Presentation</vt:lpstr>
      <vt:lpstr>FUTURE SCOPE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shrey patel</dc:creator>
  <cp:lastModifiedBy>shrey patel</cp:lastModifiedBy>
  <cp:revision>349</cp:revision>
  <dcterms:created xsi:type="dcterms:W3CDTF">2022-09-30T08:37:20Z</dcterms:created>
  <dcterms:modified xsi:type="dcterms:W3CDTF">2022-12-23T08:30:12Z</dcterms:modified>
</cp:coreProperties>
</file>