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64" r:id="rId3"/>
    <p:sldId id="265" r:id="rId4"/>
    <p:sldId id="258" r:id="rId5"/>
    <p:sldId id="260" r:id="rId6"/>
    <p:sldId id="26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012" autoAdjust="0"/>
  </p:normalViewPr>
  <p:slideViewPr>
    <p:cSldViewPr snapToGrid="0" showGuides="1">
      <p:cViewPr>
        <p:scale>
          <a:sx n="50" d="100"/>
          <a:sy n="50" d="100"/>
        </p:scale>
        <p:origin x="-2400" y="-192"/>
      </p:cViewPr>
      <p:guideLst>
        <p:guide orient="horz" pos="4144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40B99-65AD-AD4C-801C-9221CD699E9E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6BF3A-1272-7845-997B-A18E7097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9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346AE18-729A-DC49-AC59-185F153B923A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808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9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CD81EA0-B710-E64E-835C-0BD6BC931BFD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819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1292B41-DEBE-0E4C-B0E7-61CA60684BBB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829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50533CAD-5B2C-034D-A8E6-A8F429A2A6CE}" type="slidenum">
              <a:rPr lang="en-US">
                <a:cs typeface="Arial" charset="0"/>
              </a:rPr>
              <a:pPr eaLnBrk="1" hangingPunct="1"/>
              <a:t>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79F-3686-8440-ABDD-5EA0FE545D12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785B-4C1E-AC49-AA00-0122D7E5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7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79F-3686-8440-ABDD-5EA0FE545D12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785B-4C1E-AC49-AA00-0122D7E5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79F-3686-8440-ABDD-5EA0FE545D12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785B-4C1E-AC49-AA00-0122D7E5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6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79F-3686-8440-ABDD-5EA0FE545D12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785B-4C1E-AC49-AA00-0122D7E5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8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79F-3686-8440-ABDD-5EA0FE545D12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785B-4C1E-AC49-AA00-0122D7E5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8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79F-3686-8440-ABDD-5EA0FE545D12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785B-4C1E-AC49-AA00-0122D7E5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8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79F-3686-8440-ABDD-5EA0FE545D12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785B-4C1E-AC49-AA00-0122D7E5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3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79F-3686-8440-ABDD-5EA0FE545D12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785B-4C1E-AC49-AA00-0122D7E5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3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79F-3686-8440-ABDD-5EA0FE545D12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785B-4C1E-AC49-AA00-0122D7E5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2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79F-3686-8440-ABDD-5EA0FE545D12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785B-4C1E-AC49-AA00-0122D7E5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2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79F-3686-8440-ABDD-5EA0FE545D12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785B-4C1E-AC49-AA00-0122D7E5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0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8779F-3686-8440-ABDD-5EA0FE545D12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785B-4C1E-AC49-AA00-0122D7E5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9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6A553BC-45E9-7647-8626-F9E51EC70E2C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Monosaccharides: Single Sugars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6186488" cy="4114800"/>
          </a:xfrm>
        </p:spPr>
        <p:txBody>
          <a:bodyPr/>
          <a:lstStyle/>
          <a:p>
            <a:pPr marL="457200" indent="-457200" eaLnBrk="1" hangingPunct="1">
              <a:buSzPct val="90000"/>
              <a:buFont typeface="Wingdings" charset="0"/>
              <a:buNone/>
            </a:pPr>
            <a:r>
              <a:rPr lang="en-US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Glucose</a:t>
            </a:r>
          </a:p>
          <a:p>
            <a:pPr marL="914400" lvl="1" indent="-457200" eaLnBrk="1" hangingPunct="1"/>
            <a:r>
              <a:rPr lang="en-US">
                <a:latin typeface="Arial" charset="0"/>
                <a:ea typeface="ＭＳ Ｐゴシック" charset="0"/>
              </a:rPr>
              <a:t>carbohydrate form used by the body, referred to as </a:t>
            </a:r>
            <a:r>
              <a:rPr lang="ja-JP" altLang="en-US">
                <a:latin typeface="Arial" charset="0"/>
                <a:ea typeface="ＭＳ Ｐゴシック" charset="0"/>
              </a:rPr>
              <a:t>“</a:t>
            </a:r>
            <a:r>
              <a:rPr lang="en-US" altLang="ja-JP">
                <a:latin typeface="Arial" charset="0"/>
                <a:ea typeface="ＭＳ Ｐゴシック" charset="0"/>
              </a:rPr>
              <a:t>blood sugar</a:t>
            </a:r>
            <a:r>
              <a:rPr lang="ja-JP" altLang="en-US">
                <a:latin typeface="Arial" charset="0"/>
                <a:ea typeface="ＭＳ Ｐゴシック" charset="0"/>
              </a:rPr>
              <a:t>”</a:t>
            </a:r>
            <a:endParaRPr lang="en-US" altLang="ja-JP">
              <a:latin typeface="Arial" charset="0"/>
              <a:ea typeface="ＭＳ Ｐゴシック" charset="0"/>
            </a:endParaRPr>
          </a:p>
          <a:p>
            <a:pPr marL="914400" lvl="1" indent="-457200" eaLnBrk="1" hangingPunct="1"/>
            <a:r>
              <a:rPr lang="en-US">
                <a:latin typeface="Arial" charset="0"/>
                <a:ea typeface="ＭＳ Ｐゴシック" charset="0"/>
              </a:rPr>
              <a:t>basic sub-unit of other larger carbohydrate molecules</a:t>
            </a:r>
          </a:p>
          <a:p>
            <a:pPr marL="914400" lvl="1" indent="-457200" eaLnBrk="1" hangingPunct="1"/>
            <a:r>
              <a:rPr lang="en-US">
                <a:latin typeface="Arial" charset="0"/>
                <a:ea typeface="ＭＳ Ｐゴシック" charset="0"/>
              </a:rPr>
              <a:t>found in fruits, vegetables, honey</a:t>
            </a:r>
          </a:p>
        </p:txBody>
      </p:sp>
      <p:pic>
        <p:nvPicPr>
          <p:cNvPr id="7172" name="Picture 4" descr="slide_5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519"/>
          <a:stretch>
            <a:fillRect/>
          </a:stretch>
        </p:blipFill>
        <p:spPr bwMode="auto">
          <a:xfrm>
            <a:off x="7019925" y="2133600"/>
            <a:ext cx="1403350" cy="177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973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86E581-637F-C243-82BE-9C2B7FFD66B6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Monosaccharides: Single Sugars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5668963" cy="41148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SzPct val="90000"/>
              <a:buFont typeface="Wingdings" charset="0"/>
              <a:buNone/>
            </a:pPr>
            <a:r>
              <a:rPr lang="en-US" sz="28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Fructose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>
                <a:latin typeface="Arial" charset="0"/>
                <a:ea typeface="ＭＳ Ｐゴシック" charset="0"/>
              </a:rPr>
              <a:t>sweetest of the sugars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>
                <a:latin typeface="Arial" charset="0"/>
                <a:ea typeface="ＭＳ Ｐゴシック" charset="0"/>
              </a:rPr>
              <a:t>occurs naturally in fruits &amp; honey, </a:t>
            </a:r>
            <a:r>
              <a:rPr lang="ja-JP" altLang="en-US" sz="2400">
                <a:latin typeface="Arial" charset="0"/>
                <a:ea typeface="ＭＳ Ｐゴシック" charset="0"/>
              </a:rPr>
              <a:t>“</a:t>
            </a:r>
            <a:r>
              <a:rPr lang="en-US" altLang="ja-JP" sz="2400">
                <a:latin typeface="Arial" charset="0"/>
                <a:ea typeface="ＭＳ Ｐゴシック" charset="0"/>
              </a:rPr>
              <a:t>fruit sugar</a:t>
            </a:r>
            <a:r>
              <a:rPr lang="ja-JP" altLang="en-US" sz="2400">
                <a:latin typeface="Arial" charset="0"/>
                <a:ea typeface="ＭＳ Ｐゴシック" charset="0"/>
              </a:rPr>
              <a:t>”</a:t>
            </a:r>
            <a:endParaRPr lang="en-US" altLang="ja-JP" sz="2400">
              <a:latin typeface="Arial" charset="0"/>
              <a:ea typeface="ＭＳ Ｐゴシック" charset="0"/>
            </a:endParaRP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>
                <a:latin typeface="Arial" charset="0"/>
                <a:ea typeface="ＭＳ Ｐゴシック" charset="0"/>
              </a:rPr>
              <a:t>combines with glucose to form sucrose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n-US" sz="280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lnSpc>
                <a:spcPct val="90000"/>
              </a:lnSpc>
              <a:buSzPct val="90000"/>
              <a:buFont typeface="Wingdings" charset="0"/>
              <a:buNone/>
            </a:pPr>
            <a:r>
              <a:rPr lang="en-US" sz="28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Galactose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>
                <a:latin typeface="Arial" charset="0"/>
                <a:ea typeface="ＭＳ Ｐゴシック" charset="0"/>
              </a:rPr>
              <a:t>combines with glucose to form lactose, </a:t>
            </a:r>
            <a:r>
              <a:rPr lang="ja-JP" altLang="en-US" sz="2400">
                <a:latin typeface="Arial" charset="0"/>
                <a:ea typeface="ＭＳ Ｐゴシック" charset="0"/>
              </a:rPr>
              <a:t>“</a:t>
            </a:r>
            <a:r>
              <a:rPr lang="en-US" altLang="ja-JP" sz="2400">
                <a:latin typeface="Arial" charset="0"/>
                <a:ea typeface="ＭＳ Ｐゴシック" charset="0"/>
              </a:rPr>
              <a:t>milk sugar</a:t>
            </a:r>
            <a:r>
              <a:rPr lang="ja-JP" altLang="en-US" sz="2400">
                <a:latin typeface="Arial" charset="0"/>
                <a:ea typeface="ＭＳ Ｐゴシック" charset="0"/>
              </a:rPr>
              <a:t>”</a:t>
            </a:r>
            <a:endParaRPr lang="en-US" sz="2400">
              <a:latin typeface="Arial" charset="0"/>
              <a:ea typeface="ＭＳ Ｐゴシック" charset="0"/>
            </a:endParaRPr>
          </a:p>
        </p:txBody>
      </p:sp>
      <p:pic>
        <p:nvPicPr>
          <p:cNvPr id="8196" name="Picture 4" descr="slide_5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43" r="38461"/>
          <a:stretch>
            <a:fillRect/>
          </a:stretch>
        </p:blipFill>
        <p:spPr bwMode="auto">
          <a:xfrm>
            <a:off x="6538913" y="4448175"/>
            <a:ext cx="172085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slide_5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50" t="15271"/>
          <a:stretch>
            <a:fillRect/>
          </a:stretch>
        </p:blipFill>
        <p:spPr bwMode="auto">
          <a:xfrm>
            <a:off x="6538913" y="1874838"/>
            <a:ext cx="167640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723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9BCCA70-0413-B649-B886-25BB1EB5CE61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Disaccharides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6462713" cy="41148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SzPct val="90000"/>
              <a:buFont typeface="Wingdings" charset="0"/>
              <a:buNone/>
            </a:pPr>
            <a:r>
              <a:rPr lang="en-US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Sucrose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(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table sugar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glucose + fructose</a:t>
            </a:r>
          </a:p>
          <a:p>
            <a:pPr marL="914400" lvl="1" indent="-457200" eaLnBrk="1" hangingPunct="1">
              <a:lnSpc>
                <a:spcPct val="90000"/>
              </a:lnSpc>
            </a:pPr>
            <a:endParaRPr lang="en-US">
              <a:latin typeface="Arial" charset="0"/>
              <a:ea typeface="ＭＳ Ｐゴシック" charset="0"/>
            </a:endParaRPr>
          </a:p>
          <a:p>
            <a:pPr marL="457200" indent="-457200" eaLnBrk="1" hangingPunct="1">
              <a:lnSpc>
                <a:spcPct val="90000"/>
              </a:lnSpc>
              <a:buSzPct val="90000"/>
              <a:buFont typeface="Wingdings" charset="0"/>
              <a:buNone/>
            </a:pPr>
            <a:r>
              <a:rPr lang="en-US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Lactose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(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milk sugar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glucose + galactose</a:t>
            </a:r>
          </a:p>
          <a:p>
            <a:pPr marL="457200" indent="-457200" eaLnBrk="1" hangingPunct="1">
              <a:lnSpc>
                <a:spcPct val="90000"/>
              </a:lnSpc>
              <a:buSzPct val="90000"/>
              <a:buFont typeface="Wingdings" charset="0"/>
              <a:buAutoNum type="arabicPeriod"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lnSpc>
                <a:spcPct val="90000"/>
              </a:lnSpc>
              <a:buSzPct val="90000"/>
              <a:buFont typeface="Wingdings" charset="0"/>
              <a:buNone/>
            </a:pPr>
            <a:r>
              <a:rPr lang="en-US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Maltose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(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malt sugar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glucose + glucose</a:t>
            </a:r>
          </a:p>
        </p:txBody>
      </p:sp>
      <p:pic>
        <p:nvPicPr>
          <p:cNvPr id="9220" name="Picture 4" descr="slide_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96" b="79179"/>
          <a:stretch>
            <a:fillRect/>
          </a:stretch>
        </p:blipFill>
        <p:spPr bwMode="auto">
          <a:xfrm>
            <a:off x="7040563" y="1949450"/>
            <a:ext cx="1828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slide_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69" r="8333" b="40176"/>
          <a:stretch>
            <a:fillRect/>
          </a:stretch>
        </p:blipFill>
        <p:spPr bwMode="auto">
          <a:xfrm>
            <a:off x="7024688" y="3763963"/>
            <a:ext cx="1905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 descr="slide_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39" r="8000"/>
          <a:stretch>
            <a:fillRect/>
          </a:stretch>
        </p:blipFill>
        <p:spPr bwMode="auto">
          <a:xfrm>
            <a:off x="6950075" y="5338763"/>
            <a:ext cx="19812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577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 bwMode="auto">
          <a:xfrm>
            <a:off x="533400" y="274638"/>
            <a:ext cx="82296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  <a:normAutofit fontScale="90000"/>
          </a:bodyPr>
          <a:lstStyle/>
          <a:p>
            <a:r>
              <a:rPr lang="ja-JP" altLang="en-US">
                <a:latin typeface="Calibri" charset="0"/>
                <a:ea typeface="MS PGothic" charset="0"/>
              </a:rPr>
              <a:t>“</a:t>
            </a:r>
            <a:r>
              <a:rPr lang="en-US" altLang="ja-JP">
                <a:latin typeface="Calibri" charset="0"/>
                <a:ea typeface="MS PGothic" charset="0"/>
              </a:rPr>
              <a:t>How Much Sugar is in Your Drink?</a:t>
            </a:r>
            <a:r>
              <a:rPr lang="ja-JP" altLang="en-US">
                <a:latin typeface="Calibri" charset="0"/>
                <a:ea typeface="MS PGothic" charset="0"/>
              </a:rPr>
              <a:t>”</a:t>
            </a:r>
            <a:endParaRPr lang="en-US">
              <a:latin typeface="Calibri" charset="0"/>
              <a:ea typeface="MS PGothic" charset="0"/>
            </a:endParaRPr>
          </a:p>
        </p:txBody>
      </p:sp>
      <p:pic>
        <p:nvPicPr>
          <p:cNvPr id="3" name="Picture 2" descr="Screen Shot 2014-10-01 at 10.32.37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2" t="38539" r="42702" b="17020"/>
          <a:stretch/>
        </p:blipFill>
        <p:spPr>
          <a:xfrm>
            <a:off x="833185" y="1192206"/>
            <a:ext cx="3651819" cy="2539816"/>
          </a:xfrm>
          <a:prstGeom prst="rect">
            <a:avLst/>
          </a:prstGeom>
        </p:spPr>
      </p:pic>
      <p:pic>
        <p:nvPicPr>
          <p:cNvPr id="4" name="Picture 3" descr="Screen Shot 2014-10-01 at 10.32.25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1" t="39585" r="42919" b="17363"/>
          <a:stretch/>
        </p:blipFill>
        <p:spPr>
          <a:xfrm>
            <a:off x="4564214" y="1212048"/>
            <a:ext cx="3631973" cy="2460447"/>
          </a:xfrm>
          <a:prstGeom prst="rect">
            <a:avLst/>
          </a:prstGeom>
        </p:spPr>
      </p:pic>
      <p:pic>
        <p:nvPicPr>
          <p:cNvPr id="5" name="Picture 4" descr="Screen Shot 2014-10-01 at 10.32.42 A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1" t="38677" r="42702" b="17230"/>
          <a:stretch/>
        </p:blipFill>
        <p:spPr>
          <a:xfrm>
            <a:off x="833185" y="3802341"/>
            <a:ext cx="3651819" cy="2519975"/>
          </a:xfrm>
          <a:prstGeom prst="rect">
            <a:avLst/>
          </a:prstGeom>
        </p:spPr>
      </p:pic>
      <p:pic>
        <p:nvPicPr>
          <p:cNvPr id="6" name="Picture 5" descr="Screen Shot 2014-10-01 at 10.32.45 A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1" t="38677" r="42485" b="17577"/>
          <a:stretch/>
        </p:blipFill>
        <p:spPr>
          <a:xfrm>
            <a:off x="4564215" y="3762657"/>
            <a:ext cx="3671664" cy="250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90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MS PGothic" charset="0"/>
              </a:rPr>
              <a:t>Health Issues</a:t>
            </a:r>
          </a:p>
        </p:txBody>
      </p:sp>
      <p:sp>
        <p:nvSpPr>
          <p:cNvPr id="26627" name="Content Placeholder 5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sz="3300">
                <a:latin typeface="Calibri" charset="0"/>
                <a:ea typeface="MS PGothic" charset="0"/>
              </a:rPr>
              <a:t>Too much sugar in </a:t>
            </a:r>
            <a:br>
              <a:rPr lang="en-US" sz="3300">
                <a:latin typeface="Calibri" charset="0"/>
                <a:ea typeface="MS PGothic" charset="0"/>
              </a:rPr>
            </a:br>
            <a:r>
              <a:rPr lang="en-US" sz="3300">
                <a:latin typeface="Calibri" charset="0"/>
                <a:ea typeface="MS PGothic" charset="0"/>
              </a:rPr>
              <a:t>your diet can lead to:</a:t>
            </a:r>
          </a:p>
          <a:p>
            <a:pPr lvl="1">
              <a:spcAft>
                <a:spcPts val="1200"/>
              </a:spcAft>
            </a:pPr>
            <a:r>
              <a:rPr lang="en-US" sz="3600">
                <a:solidFill>
                  <a:srgbClr val="35B711"/>
                </a:solidFill>
                <a:latin typeface="Calibri" charset="0"/>
                <a:ea typeface="MS PGothic" charset="0"/>
              </a:rPr>
              <a:t>Cavities</a:t>
            </a:r>
          </a:p>
          <a:p>
            <a:pPr lvl="1">
              <a:spcAft>
                <a:spcPts val="1200"/>
              </a:spcAft>
            </a:pPr>
            <a:r>
              <a:rPr lang="en-US" sz="3600">
                <a:solidFill>
                  <a:srgbClr val="35B711"/>
                </a:solidFill>
                <a:latin typeface="Calibri" charset="0"/>
                <a:ea typeface="MS PGothic" charset="0"/>
              </a:rPr>
              <a:t>Obesity</a:t>
            </a:r>
          </a:p>
          <a:p>
            <a:pPr lvl="1"/>
            <a:r>
              <a:rPr lang="en-US" sz="3600">
                <a:solidFill>
                  <a:srgbClr val="35B711"/>
                </a:solidFill>
                <a:latin typeface="Calibri" charset="0"/>
                <a:ea typeface="MS PGothic" charset="0"/>
              </a:rPr>
              <a:t>Diseases such</a:t>
            </a:r>
            <a:br>
              <a:rPr lang="en-US" sz="3600">
                <a:solidFill>
                  <a:srgbClr val="35B711"/>
                </a:solidFill>
                <a:latin typeface="Calibri" charset="0"/>
                <a:ea typeface="MS PGothic" charset="0"/>
              </a:rPr>
            </a:br>
            <a:r>
              <a:rPr lang="en-US" sz="3600">
                <a:solidFill>
                  <a:srgbClr val="35B711"/>
                </a:solidFill>
                <a:latin typeface="Calibri" charset="0"/>
                <a:ea typeface="MS PGothic" charset="0"/>
              </a:rPr>
              <a:t>as diabetes</a:t>
            </a:r>
          </a:p>
          <a:p>
            <a:pPr lvl="1">
              <a:spcAft>
                <a:spcPts val="1200"/>
              </a:spcAft>
              <a:buFont typeface="Arial" charset="0"/>
              <a:buNone/>
            </a:pPr>
            <a:r>
              <a:rPr lang="en-US">
                <a:latin typeface="Calibri" charset="0"/>
                <a:ea typeface="MS PGothic" charset="0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6800" y="2858276"/>
            <a:ext cx="3657600" cy="2424073"/>
          </a:xfrm>
          <a:prstGeom prst="round2DiagRect">
            <a:avLst>
              <a:gd name="adj1" fmla="val 3461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7785" algn="br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0577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3962401"/>
            <a:ext cx="8229600" cy="1346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This is the color chart on a glucose test strip bottle. After a glucose test strip is dipped in a glucose solution, its color should match a color on its bottle (or be between two colors). The color on the bottle will indicate the percentage of glucose in the solution tested.</a:t>
            </a:r>
          </a:p>
        </p:txBody>
      </p:sp>
      <p:pic>
        <p:nvPicPr>
          <p:cNvPr id="4" name="Picture 3" descr="HumBio_img17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32" y="1447800"/>
            <a:ext cx="7824968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2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34964"/>
              </p:ext>
            </p:extLst>
          </p:nvPr>
        </p:nvGraphicFramePr>
        <p:xfrm>
          <a:off x="242781" y="245894"/>
          <a:ext cx="8612378" cy="2696903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954635"/>
                <a:gridCol w="1954635"/>
                <a:gridCol w="1954635"/>
                <a:gridCol w="2748473"/>
              </a:tblGrid>
              <a:tr h="8763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 of</a:t>
                      </a:r>
                      <a:r>
                        <a:rPr lang="en-US" baseline="0" dirty="0" smtClean="0"/>
                        <a:t> Food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Glucose level: Predicted (High or low)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Glucose level: Experimental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445626">
                <a:tc>
                  <a:txBody>
                    <a:bodyPr/>
                    <a:lstStyle/>
                    <a:p>
                      <a:r>
                        <a:rPr lang="en-US" dirty="0" smtClean="0"/>
                        <a:t>Orange</a:t>
                      </a:r>
                      <a:r>
                        <a:rPr lang="en-US" baseline="0" dirty="0" smtClean="0"/>
                        <a:t> Juice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5626">
                <a:tc>
                  <a:txBody>
                    <a:bodyPr/>
                    <a:lstStyle/>
                    <a:p>
                      <a:r>
                        <a:rPr lang="en-US" dirty="0" smtClean="0"/>
                        <a:t>Coke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5626">
                <a:tc>
                  <a:txBody>
                    <a:bodyPr/>
                    <a:lstStyle/>
                    <a:p>
                      <a:r>
                        <a:rPr lang="en-US" dirty="0" smtClean="0"/>
                        <a:t>Apples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5626">
                <a:tc>
                  <a:txBody>
                    <a:bodyPr/>
                    <a:lstStyle/>
                    <a:p>
                      <a:r>
                        <a:rPr lang="en-US" dirty="0" smtClean="0"/>
                        <a:t>Peanut butter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316860"/>
              </p:ext>
            </p:extLst>
          </p:nvPr>
        </p:nvGraphicFramePr>
        <p:xfrm>
          <a:off x="242781" y="3420894"/>
          <a:ext cx="8612378" cy="2696903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954635"/>
                <a:gridCol w="1954635"/>
                <a:gridCol w="1954635"/>
                <a:gridCol w="2748473"/>
              </a:tblGrid>
              <a:tr h="8763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 of</a:t>
                      </a:r>
                      <a:r>
                        <a:rPr lang="en-US" baseline="0" dirty="0" smtClean="0"/>
                        <a:t> Food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Glucose level: Predicted (High or low)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Glucose level: Experimental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445626">
                <a:tc>
                  <a:txBody>
                    <a:bodyPr/>
                    <a:lstStyle/>
                    <a:p>
                      <a:r>
                        <a:rPr lang="en-US" dirty="0" smtClean="0"/>
                        <a:t>Orange</a:t>
                      </a:r>
                      <a:r>
                        <a:rPr lang="en-US" baseline="0" dirty="0" smtClean="0"/>
                        <a:t> Juice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5626">
                <a:tc>
                  <a:txBody>
                    <a:bodyPr/>
                    <a:lstStyle/>
                    <a:p>
                      <a:r>
                        <a:rPr lang="en-US" dirty="0" smtClean="0"/>
                        <a:t>Coke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5626">
                <a:tc>
                  <a:txBody>
                    <a:bodyPr/>
                    <a:lstStyle/>
                    <a:p>
                      <a:r>
                        <a:rPr lang="en-US" dirty="0" smtClean="0"/>
                        <a:t>Apples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5626">
                <a:tc>
                  <a:txBody>
                    <a:bodyPr/>
                    <a:lstStyle/>
                    <a:p>
                      <a:r>
                        <a:rPr lang="en-US" dirty="0" smtClean="0"/>
                        <a:t>Peanut butter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66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232</Words>
  <Application>Microsoft Macintosh PowerPoint</Application>
  <PresentationFormat>On-screen Show (4:3)</PresentationFormat>
  <Paragraphs>53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Monosaccharides: Single Sugars </vt:lpstr>
      <vt:lpstr> Monosaccharides: Single Sugars </vt:lpstr>
      <vt:lpstr>Disaccharides</vt:lpstr>
      <vt:lpstr>“How Much Sugar is in Your Drink?”</vt:lpstr>
      <vt:lpstr>Health Issues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Leah Guthrie</dc:creator>
  <cp:lastModifiedBy>Leah Guthrie</cp:lastModifiedBy>
  <cp:revision>9</cp:revision>
  <dcterms:created xsi:type="dcterms:W3CDTF">2014-10-01T14:21:51Z</dcterms:created>
  <dcterms:modified xsi:type="dcterms:W3CDTF">2014-12-13T13:22:04Z</dcterms:modified>
</cp:coreProperties>
</file>