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306" r:id="rId6"/>
    <p:sldId id="308" r:id="rId7"/>
    <p:sldId id="261" r:id="rId8"/>
    <p:sldId id="260" r:id="rId9"/>
    <p:sldId id="265" r:id="rId10"/>
    <p:sldId id="262" r:id="rId11"/>
    <p:sldId id="266" r:id="rId12"/>
    <p:sldId id="263" r:id="rId13"/>
    <p:sldId id="267" r:id="rId14"/>
    <p:sldId id="264" r:id="rId15"/>
    <p:sldId id="293" r:id="rId16"/>
    <p:sldId id="294" r:id="rId17"/>
    <p:sldId id="275" r:id="rId18"/>
    <p:sldId id="283" r:id="rId19"/>
    <p:sldId id="282" r:id="rId20"/>
    <p:sldId id="278" r:id="rId21"/>
    <p:sldId id="305" r:id="rId22"/>
    <p:sldId id="281" r:id="rId23"/>
    <p:sldId id="279" r:id="rId24"/>
    <p:sldId id="280" r:id="rId25"/>
    <p:sldId id="315" r:id="rId26"/>
    <p:sldId id="301" r:id="rId27"/>
    <p:sldId id="296" r:id="rId28"/>
    <p:sldId id="297" r:id="rId29"/>
    <p:sldId id="298" r:id="rId30"/>
    <p:sldId id="299" r:id="rId31"/>
    <p:sldId id="300" r:id="rId32"/>
    <p:sldId id="309" r:id="rId33"/>
    <p:sldId id="310" r:id="rId34"/>
    <p:sldId id="303" r:id="rId35"/>
    <p:sldId id="311" r:id="rId36"/>
    <p:sldId id="304" r:id="rId37"/>
    <p:sldId id="286" r:id="rId38"/>
    <p:sldId id="312" r:id="rId39"/>
    <p:sldId id="313" r:id="rId40"/>
    <p:sldId id="31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553E"/>
    <a:srgbClr val="352B1E"/>
    <a:srgbClr val="EACEAE"/>
    <a:srgbClr val="924955"/>
    <a:srgbClr val="B649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40" autoAdjust="0"/>
  </p:normalViewPr>
  <p:slideViewPr>
    <p:cSldViewPr>
      <p:cViewPr varScale="1">
        <p:scale>
          <a:sx n="75" d="100"/>
          <a:sy n="75" d="100"/>
        </p:scale>
        <p:origin x="195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58AF7-4C1F-4518-A5D5-5FB008ECA0FD}" type="datetimeFigureOut">
              <a:rPr lang="en-GB" smtClean="0"/>
              <a:pPr/>
              <a:t>23/03/2018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6800B-AE60-4C05-9424-B46309AC6995}" type="slidenum">
              <a:rPr lang="en-GB" smtClean="0"/>
              <a:pPr/>
              <a:t>‹#›</a:t>
            </a:fld>
            <a:endParaRPr lang="en-GB"/>
          </a:p>
        </p:txBody>
      </p:sp>
    </p:spTree>
    <p:extLst>
      <p:ext uri="{BB962C8B-B14F-4D97-AF65-F5344CB8AC3E}">
        <p14:creationId xmlns:p14="http://schemas.microsoft.com/office/powerpoint/2010/main" val="398202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talk introduces the ‘Wonders</a:t>
            </a:r>
            <a:r>
              <a:rPr lang="en-GB" baseline="0" dirty="0"/>
              <a:t> of Britain’ project and some of its results and </a:t>
            </a:r>
            <a:r>
              <a:rPr lang="en-GB" baseline="0" dirty="0" err="1"/>
              <a:t>ongoing</a:t>
            </a:r>
            <a:r>
              <a:rPr lang="en-GB" baseline="0" dirty="0"/>
              <a:t> work.</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a:t>
            </a:fld>
            <a:endParaRPr lang="en-GB"/>
          </a:p>
        </p:txBody>
      </p:sp>
    </p:spTree>
    <p:extLst>
      <p:ext uri="{BB962C8B-B14F-4D97-AF65-F5344CB8AC3E}">
        <p14:creationId xmlns:p14="http://schemas.microsoft.com/office/powerpoint/2010/main" val="117061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Further dating evidence for</a:t>
            </a:r>
            <a:r>
              <a:rPr lang="en-GB" baseline="0" dirty="0"/>
              <a:t> the whole list might come from the geographical spread of the sites. If we look at the locations, they all fall in certain areas; essentially areas we now think of as ‘Celtic’. Moreover, the list excludes sites from England that appear in slightly later Anglo-Saxon/Norman lists.</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10</a:t>
            </a:fld>
            <a:endParaRPr lang="en-GB"/>
          </a:p>
        </p:txBody>
      </p:sp>
    </p:spTree>
    <p:extLst>
      <p:ext uri="{BB962C8B-B14F-4D97-AF65-F5344CB8AC3E}">
        <p14:creationId xmlns:p14="http://schemas.microsoft.com/office/powerpoint/2010/main" val="1221067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look</a:t>
            </a:r>
            <a:r>
              <a:rPr lang="en-GB" baseline="0" dirty="0"/>
              <a:t> at the dates at which old “British” communities were excluded from England, we may get an idea of when the list was constructed. Of particular interest is those areas that are explicitly recorded as within Anglo-Saxon  territories, as the invasion of these areas can give us dates of more or less reliability. For example, we know that the Bath wonder could not, as recorded, be from before the Battle of </a:t>
            </a:r>
            <a:r>
              <a:rPr lang="en-GB" baseline="0" dirty="0" err="1"/>
              <a:t>Deorham</a:t>
            </a:r>
            <a:r>
              <a:rPr lang="en-GB" baseline="0" dirty="0"/>
              <a:t> in 577 CE. (That’s not, of course, to say it wasn’t in other, lost, lists before then). </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11</a:t>
            </a:fld>
            <a:endParaRPr lang="en-GB"/>
          </a:p>
        </p:txBody>
      </p:sp>
    </p:spTree>
    <p:extLst>
      <p:ext uri="{BB962C8B-B14F-4D97-AF65-F5344CB8AC3E}">
        <p14:creationId xmlns:p14="http://schemas.microsoft.com/office/powerpoint/2010/main" val="1385944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are the sources</a:t>
            </a:r>
            <a:r>
              <a:rPr lang="en-GB" baseline="0" dirty="0"/>
              <a:t> of the materials, and do these give us any clues about the date and purpose of the list?</a:t>
            </a:r>
          </a:p>
          <a:p>
            <a:endParaRPr lang="en-GB" baseline="0" dirty="0"/>
          </a:p>
          <a:p>
            <a:r>
              <a:rPr lang="en-GB" baseline="0" dirty="0"/>
              <a:t>Some of the wonders clearly come from saints “lives”. These were documents written between the late Roman period, through to the late medieval period (and still today). These lives are generally a mix of folklore and history, and have a complex position within the power struggles between the church and others in the early medieval period. Wonders were frequently quoted as stories showing the dominance of the saint (read ‘church’) over secular and local leaders. At least two of the wonders appear to be from this source. For more details, see the papers referenced at the end of the presentation.</a:t>
            </a:r>
          </a:p>
          <a:p>
            <a:endParaRPr lang="en-GB" baseline="0" dirty="0"/>
          </a:p>
          <a:p>
            <a:r>
              <a:rPr lang="en-GB" baseline="0" dirty="0"/>
              <a:t>At least three of the wonders appear group together elsewhere as a ‘triad’. These are early medieval (possibly as early as Iron Age) triplets, used as a memory aid by British (</a:t>
            </a:r>
            <a:r>
              <a:rPr lang="en-GB" baseline="0" dirty="0" err="1"/>
              <a:t>ie</a:t>
            </a:r>
            <a:r>
              <a:rPr lang="en-GB" baseline="0" dirty="0"/>
              <a:t> Celtic) storytellers and Bards. Three of the wonders from </a:t>
            </a:r>
            <a:r>
              <a:rPr lang="en-GB" baseline="0" dirty="0" err="1"/>
              <a:t>S.E.Wales</a:t>
            </a:r>
            <a:r>
              <a:rPr lang="en-GB" baseline="0" dirty="0"/>
              <a:t> appear together in Geoffrey of Monmouth’s  </a:t>
            </a:r>
            <a:r>
              <a:rPr lang="en-GB" sz="1200" i="1" dirty="0" err="1">
                <a:solidFill>
                  <a:srgbClr val="352B1E"/>
                </a:solidFill>
              </a:rPr>
              <a:t>Historia</a:t>
            </a:r>
            <a:r>
              <a:rPr lang="en-GB" sz="1200" i="1" dirty="0">
                <a:solidFill>
                  <a:srgbClr val="352B1E"/>
                </a:solidFill>
              </a:rPr>
              <a:t> </a:t>
            </a:r>
            <a:r>
              <a:rPr lang="en-GB" sz="1200" i="1" dirty="0" err="1">
                <a:solidFill>
                  <a:srgbClr val="352B1E"/>
                </a:solidFill>
              </a:rPr>
              <a:t>Regum</a:t>
            </a:r>
            <a:r>
              <a:rPr lang="en-GB" sz="1200" i="1" dirty="0">
                <a:solidFill>
                  <a:srgbClr val="352B1E"/>
                </a:solidFill>
              </a:rPr>
              <a:t> </a:t>
            </a:r>
            <a:r>
              <a:rPr lang="en-GB" sz="1200" i="1" dirty="0" err="1">
                <a:solidFill>
                  <a:srgbClr val="352B1E"/>
                </a:solidFill>
              </a:rPr>
              <a:t>Brittaniae</a:t>
            </a:r>
            <a:r>
              <a:rPr lang="en-GB" sz="1200" i="1" dirty="0">
                <a:solidFill>
                  <a:srgbClr val="352B1E"/>
                </a:solidFill>
              </a:rPr>
              <a:t>,</a:t>
            </a:r>
            <a:r>
              <a:rPr lang="en-GB" sz="1200" i="1" baseline="0" dirty="0">
                <a:solidFill>
                  <a:srgbClr val="352B1E"/>
                </a:solidFill>
              </a:rPr>
              <a:t> </a:t>
            </a:r>
            <a:r>
              <a:rPr lang="en-GB" sz="1200" i="0" baseline="0" dirty="0">
                <a:solidFill>
                  <a:srgbClr val="352B1E"/>
                </a:solidFill>
              </a:rPr>
              <a:t>and it seems likely there was an extant list at the time that had these specifically as a triad. It is interesting that in the </a:t>
            </a:r>
            <a:r>
              <a:rPr lang="en-GB" sz="1200" i="0" baseline="0" dirty="0" err="1">
                <a:solidFill>
                  <a:srgbClr val="352B1E"/>
                </a:solidFill>
              </a:rPr>
              <a:t>Historia</a:t>
            </a:r>
            <a:r>
              <a:rPr lang="en-GB" sz="1200" i="0" baseline="0" dirty="0">
                <a:solidFill>
                  <a:srgbClr val="352B1E"/>
                </a:solidFill>
              </a:rPr>
              <a:t> list, these also present some of the oldest spellings.</a:t>
            </a:r>
          </a:p>
          <a:p>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12</a:t>
            </a:fld>
            <a:endParaRPr lang="en-GB"/>
          </a:p>
        </p:txBody>
      </p:sp>
    </p:spTree>
    <p:extLst>
      <p:ext uri="{BB962C8B-B14F-4D97-AF65-F5344CB8AC3E}">
        <p14:creationId xmlns:p14="http://schemas.microsoft.com/office/powerpoint/2010/main" val="3032637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Indeed, if one looks at the themes in the list, there do seem</a:t>
            </a:r>
            <a:r>
              <a:rPr lang="en-GB" baseline="0" dirty="0"/>
              <a:t> to be several triads represented when one removes the examples from the saints lives. However, in the absence of further information and a more detailed look at the stylistics it is hard, at this stage, to be more definite.</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13</a:t>
            </a:fld>
            <a:endParaRPr lang="en-GB"/>
          </a:p>
        </p:txBody>
      </p:sp>
    </p:spTree>
    <p:extLst>
      <p:ext uri="{BB962C8B-B14F-4D97-AF65-F5344CB8AC3E}">
        <p14:creationId xmlns:p14="http://schemas.microsoft.com/office/powerpoint/2010/main" val="3286187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 sources. The Returning Plank, in particular appears to be in verse form. Future</a:t>
            </a:r>
            <a:r>
              <a:rPr lang="en-GB" baseline="0" dirty="0"/>
              <a:t> work will try to recreate the original verses.</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14</a:t>
            </a:fld>
            <a:endParaRPr lang="en-GB"/>
          </a:p>
        </p:txBody>
      </p:sp>
    </p:spTree>
    <p:extLst>
      <p:ext uri="{BB962C8B-B14F-4D97-AF65-F5344CB8AC3E}">
        <p14:creationId xmlns:p14="http://schemas.microsoft.com/office/powerpoint/2010/main" val="1031569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list is unusual in that it seems likely</a:t>
            </a:r>
            <a:r>
              <a:rPr lang="en-GB" baseline="0" dirty="0"/>
              <a:t> to have been drawn together by someone in a religious community, but equally is not presented (as other lists are) as being proof of the wonder-making abilities of the Christian god. It seems much more in the classical style, of which Herodotus is the best early example. This includes, for example, the distinction between visited and unvisited sites. The compiler of the </a:t>
            </a:r>
            <a:r>
              <a:rPr lang="en-GB" baseline="0" dirty="0" err="1"/>
              <a:t>Historia</a:t>
            </a:r>
            <a:r>
              <a:rPr lang="en-GB" baseline="0" dirty="0"/>
              <a:t> notes that they drew together a heap of documents, and the same would appear to be true for the list of wonders.</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15</a:t>
            </a:fld>
            <a:endParaRPr lang="en-GB"/>
          </a:p>
        </p:txBody>
      </p:sp>
    </p:spTree>
    <p:extLst>
      <p:ext uri="{BB962C8B-B14F-4D97-AF65-F5344CB8AC3E}">
        <p14:creationId xmlns:p14="http://schemas.microsoft.com/office/powerpoint/2010/main" val="3662073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 list itself seems to have been compiled for unclear reasons, perhaps</a:t>
            </a:r>
            <a:r>
              <a:rPr lang="en-GB" baseline="0" dirty="0"/>
              <a:t> we can look at the individual components and examine why they were constructed in the first place. We’ll look at three examples that seem to exemplify the types of wonders in the list. First up, an example that just seems to involve a joy in  the unusual…</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16</a:t>
            </a:fld>
            <a:endParaRPr lang="en-GB"/>
          </a:p>
        </p:txBody>
      </p:sp>
    </p:spTree>
    <p:extLst>
      <p:ext uri="{BB962C8B-B14F-4D97-AF65-F5344CB8AC3E}">
        <p14:creationId xmlns:p14="http://schemas.microsoft.com/office/powerpoint/2010/main" val="1057715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example is a vomiting lake. </a:t>
            </a:r>
          </a:p>
        </p:txBody>
      </p:sp>
      <p:sp>
        <p:nvSpPr>
          <p:cNvPr id="4" name="Slide Number Placeholder 3"/>
          <p:cNvSpPr>
            <a:spLocks noGrp="1"/>
          </p:cNvSpPr>
          <p:nvPr>
            <p:ph type="sldNum" sz="quarter" idx="10"/>
          </p:nvPr>
        </p:nvSpPr>
        <p:spPr/>
        <p:txBody>
          <a:bodyPr/>
          <a:lstStyle/>
          <a:p>
            <a:fld id="{A016800B-AE60-4C05-9424-B46309AC6995}" type="slidenum">
              <a:rPr lang="en-GB" smtClean="0"/>
              <a:pPr/>
              <a:t>17</a:t>
            </a:fld>
            <a:endParaRPr lang="en-GB"/>
          </a:p>
        </p:txBody>
      </p:sp>
    </p:spTree>
    <p:extLst>
      <p:ext uri="{BB962C8B-B14F-4D97-AF65-F5344CB8AC3E}">
        <p14:creationId xmlns:p14="http://schemas.microsoft.com/office/powerpoint/2010/main" val="2852825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Credit where</a:t>
            </a:r>
            <a:r>
              <a:rPr lang="en-GB" baseline="0" dirty="0"/>
              <a:t> credit is due. I was struggling with finding this wonder, when John </a:t>
            </a:r>
            <a:r>
              <a:rPr lang="en-GB" baseline="0" dirty="0" err="1"/>
              <a:t>Nettleship</a:t>
            </a:r>
            <a:r>
              <a:rPr lang="en-GB" baseline="0" dirty="0"/>
              <a:t> got in touch, saying he recognised the description on my website as being somewhere near him. You may not recognise John, but you probably know more than you think about him.  </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18</a:t>
            </a:fld>
            <a:endParaRPr lang="en-GB"/>
          </a:p>
        </p:txBody>
      </p:sp>
    </p:spTree>
    <p:extLst>
      <p:ext uri="{BB962C8B-B14F-4D97-AF65-F5344CB8AC3E}">
        <p14:creationId xmlns:p14="http://schemas.microsoft.com/office/powerpoint/2010/main" val="2848602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John was, apparently, </a:t>
            </a:r>
            <a:r>
              <a:rPr lang="en-GB" dirty="0" err="1"/>
              <a:t>J.K.Rowling’s</a:t>
            </a:r>
            <a:r>
              <a:rPr lang="en-GB" dirty="0"/>
              <a:t> old chemistry teacher, and her mum worked as his lab assistant for a time. He</a:t>
            </a:r>
            <a:r>
              <a:rPr lang="en-GB" baseline="0" dirty="0"/>
              <a:t> was, allegedly, the model for Severus </a:t>
            </a:r>
            <a:r>
              <a:rPr lang="en-GB" baseline="0" dirty="0" err="1"/>
              <a:t>Snape</a:t>
            </a:r>
            <a:r>
              <a:rPr lang="en-GB" baseline="0" dirty="0"/>
              <a:t>; something he delighted in. Having spent some time with John before he died last year (2011) I can see the similarities. He had a very dry sense of humour, which hid a strong commitment to fighting for social justice.  </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19</a:t>
            </a:fld>
            <a:endParaRPr lang="en-GB"/>
          </a:p>
        </p:txBody>
      </p:sp>
    </p:spTree>
    <p:extLst>
      <p:ext uri="{BB962C8B-B14F-4D97-AF65-F5344CB8AC3E}">
        <p14:creationId xmlns:p14="http://schemas.microsoft.com/office/powerpoint/2010/main" val="245525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text above is the start of the oldest</a:t>
            </a:r>
            <a:r>
              <a:rPr lang="en-GB" baseline="0" dirty="0"/>
              <a:t> version of this we have. The manuscript is from c.1100 CE, but internal evidence suggests the </a:t>
            </a:r>
            <a:r>
              <a:rPr lang="en-GB" baseline="0" dirty="0" err="1"/>
              <a:t>Historia</a:t>
            </a:r>
            <a:r>
              <a:rPr lang="en-GB" baseline="0" dirty="0"/>
              <a:t> itself (though not necessarily the documents appended to it) was pulled together c.829 CE.</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2</a:t>
            </a:fld>
            <a:endParaRPr lang="en-GB"/>
          </a:p>
        </p:txBody>
      </p:sp>
    </p:spTree>
    <p:extLst>
      <p:ext uri="{BB962C8B-B14F-4D97-AF65-F5344CB8AC3E}">
        <p14:creationId xmlns:p14="http://schemas.microsoft.com/office/powerpoint/2010/main" val="1247816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John got in touch and noted that there was</a:t>
            </a:r>
            <a:r>
              <a:rPr lang="en-GB" baseline="0" dirty="0"/>
              <a:t> story local to him, near </a:t>
            </a:r>
            <a:r>
              <a:rPr lang="en-GB" baseline="0" dirty="0" err="1"/>
              <a:t>Caerwent</a:t>
            </a:r>
            <a:r>
              <a:rPr lang="en-GB" baseline="0" dirty="0"/>
              <a:t>, of spectacular fountaining springs that suddenly turned into whirlpools. This seems like it matched up with the wonder, but, unfortunately, they were 8km inland from the Severn, and had stopped working. We spent a year trying to get to the bottom of what had happened. </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20</a:t>
            </a:fld>
            <a:endParaRPr lang="en-GB"/>
          </a:p>
        </p:txBody>
      </p:sp>
    </p:spTree>
    <p:extLst>
      <p:ext uri="{BB962C8B-B14F-4D97-AF65-F5344CB8AC3E}">
        <p14:creationId xmlns:p14="http://schemas.microsoft.com/office/powerpoint/2010/main" val="813436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Trawling back through old</a:t>
            </a:r>
            <a:r>
              <a:rPr lang="en-GB" baseline="0" dirty="0"/>
              <a:t> materials, it became apparent that the Severn did used to have an inlet that ran up to </a:t>
            </a:r>
            <a:r>
              <a:rPr lang="en-GB" baseline="0" dirty="0" err="1"/>
              <a:t>Caerwent</a:t>
            </a:r>
            <a:r>
              <a:rPr lang="en-GB" baseline="0" dirty="0"/>
              <a:t>. There are historical records showing that people sailed up to the foot of the old town. In addition, Geographical Information System modelling suggested that if some areas of infill were now removed, water could still reach the old town. Indeed, when there is heavy rainfall, the areas still forms a lake that gives a convincing outline of the old inlet. </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21</a:t>
            </a:fld>
            <a:endParaRPr lang="en-GB"/>
          </a:p>
        </p:txBody>
      </p:sp>
    </p:spTree>
    <p:extLst>
      <p:ext uri="{BB962C8B-B14F-4D97-AF65-F5344CB8AC3E}">
        <p14:creationId xmlns:p14="http://schemas.microsoft.com/office/powerpoint/2010/main" val="134273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of the wonder. It sounds</a:t>
            </a:r>
            <a:r>
              <a:rPr lang="en-GB" baseline="0" dirty="0"/>
              <a:t> like it is what is know as a ‘syphoning spring’. These are connected to a cave system that acts as a syphon, sucking water into the system as the external water level rises, and vomiting it out again as it falls.</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22</a:t>
            </a:fld>
            <a:endParaRPr lang="en-GB"/>
          </a:p>
        </p:txBody>
      </p:sp>
    </p:spTree>
    <p:extLst>
      <p:ext uri="{BB962C8B-B14F-4D97-AF65-F5344CB8AC3E}">
        <p14:creationId xmlns:p14="http://schemas.microsoft.com/office/powerpoint/2010/main" val="2902585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were two</a:t>
            </a:r>
            <a:r>
              <a:rPr lang="en-GB" baseline="0" dirty="0"/>
              <a:t> (possibly three) of these features that used to be active. However, if you visit them today there are either only small springs, or no water at all. So what changed?</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23</a:t>
            </a:fld>
            <a:endParaRPr lang="en-GB"/>
          </a:p>
        </p:txBody>
      </p:sp>
    </p:spTree>
    <p:extLst>
      <p:ext uri="{BB962C8B-B14F-4D97-AF65-F5344CB8AC3E}">
        <p14:creationId xmlns:p14="http://schemas.microsoft.com/office/powerpoint/2010/main" val="2777496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Thomas A.</a:t>
            </a:r>
            <a:r>
              <a:rPr lang="en-GB" baseline="0" dirty="0"/>
              <a:t> Walker is what changed. To understand what happened, you have to step back a little before Walker, to the initial digging of the Severn Tunnel.  This was a massive project to connect the industrial and resource-heavy South Wales with England. It promised to revolutionise the movement of goods and people from this area. All was going well, until 18</a:t>
            </a:r>
            <a:r>
              <a:rPr lang="en-GB" baseline="30000" dirty="0"/>
              <a:t>th</a:t>
            </a:r>
            <a:r>
              <a:rPr lang="en-GB" baseline="0" dirty="0"/>
              <a:t> Oct 1879. </a:t>
            </a:r>
            <a:endParaRPr lang="en-GB" dirty="0"/>
          </a:p>
          <a:p>
            <a:endParaRPr lang="en-GB" dirty="0"/>
          </a:p>
          <a:p>
            <a:r>
              <a:rPr lang="en-GB" dirty="0"/>
              <a:t>Image from Gathering the Jewels http://www.gtj.org.uk/en/small/item/GTJ01976/</a:t>
            </a:r>
          </a:p>
        </p:txBody>
      </p:sp>
      <p:sp>
        <p:nvSpPr>
          <p:cNvPr id="4" name="Slide Number Placeholder 3"/>
          <p:cNvSpPr>
            <a:spLocks noGrp="1"/>
          </p:cNvSpPr>
          <p:nvPr>
            <p:ph type="sldNum" sz="quarter" idx="10"/>
          </p:nvPr>
        </p:nvSpPr>
        <p:spPr/>
        <p:txBody>
          <a:bodyPr/>
          <a:lstStyle/>
          <a:p>
            <a:fld id="{A016800B-AE60-4C05-9424-B46309AC6995}" type="slidenum">
              <a:rPr lang="en-GB" smtClean="0"/>
              <a:pPr/>
              <a:t>24</a:t>
            </a:fld>
            <a:endParaRPr lang="en-GB"/>
          </a:p>
        </p:txBody>
      </p:sp>
    </p:spTree>
    <p:extLst>
      <p:ext uri="{BB962C8B-B14F-4D97-AF65-F5344CB8AC3E}">
        <p14:creationId xmlns:p14="http://schemas.microsoft.com/office/powerpoint/2010/main" val="470280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this point, the tunnels dug into a giant spring</a:t>
            </a:r>
            <a:r>
              <a:rPr lang="en-GB" baseline="0" dirty="0"/>
              <a:t> system, flooding the miles of almost complete tunnel to the roof. The contractors involved took one look at the water pooled in the tunnel head and gave up; it seemed like an impossible job to drain the tunnel and stop it refilling. At that point, the tunnel owners drafted in engineer </a:t>
            </a:r>
            <a:r>
              <a:rPr lang="en-GB" sz="1200" kern="1200" dirty="0">
                <a:solidFill>
                  <a:srgbClr val="352B1E"/>
                </a:solidFill>
                <a:latin typeface="+mn-lt"/>
                <a:ea typeface="+mn-ea"/>
                <a:cs typeface="+mn-cs"/>
              </a:rPr>
              <a:t>Thomas A. Walker,</a:t>
            </a:r>
            <a:r>
              <a:rPr lang="en-GB" sz="1200" kern="1200" baseline="0" dirty="0">
                <a:solidFill>
                  <a:srgbClr val="352B1E"/>
                </a:solidFill>
                <a:latin typeface="+mn-lt"/>
                <a:ea typeface="+mn-ea"/>
                <a:cs typeface="+mn-cs"/>
              </a:rPr>
              <a:t> Victorian persistence personified. Walker rolled up his sleeves and got to work on what was one of the most titanic struggles of willpower against nature engineering has seen. The tunnel was drained and </a:t>
            </a:r>
            <a:r>
              <a:rPr lang="en-GB" sz="1200" kern="1200" baseline="0" dirty="0" err="1">
                <a:solidFill>
                  <a:srgbClr val="352B1E"/>
                </a:solidFill>
                <a:latin typeface="+mn-lt"/>
                <a:ea typeface="+mn-ea"/>
                <a:cs typeface="+mn-cs"/>
              </a:rPr>
              <a:t>reflooded</a:t>
            </a:r>
            <a:r>
              <a:rPr lang="en-GB" sz="1200" kern="1200" baseline="0" dirty="0">
                <a:solidFill>
                  <a:srgbClr val="352B1E"/>
                </a:solidFill>
                <a:latin typeface="+mn-lt"/>
                <a:ea typeface="+mn-ea"/>
                <a:cs typeface="+mn-cs"/>
              </a:rPr>
              <a:t> at least once more before he’d finished, and capping the spring involved astonishing feats of engineering and bravery, including the first proper use of scuba diving equipment. Nevertheless, the efforts paid off, and Walker not only managed to cap the spring, but also complete the tunnel. </a:t>
            </a:r>
          </a:p>
          <a:p>
            <a:endParaRPr lang="en-GB" sz="1200" kern="1200" baseline="0" dirty="0">
              <a:solidFill>
                <a:srgbClr val="352B1E"/>
              </a:solidFill>
              <a:latin typeface="+mn-lt"/>
              <a:ea typeface="+mn-ea"/>
              <a:cs typeface="+mn-cs"/>
            </a:endParaRPr>
          </a:p>
          <a:p>
            <a:r>
              <a:rPr lang="en-GB" sz="1200" kern="1200" baseline="0" dirty="0">
                <a:solidFill>
                  <a:srgbClr val="352B1E"/>
                </a:solidFill>
                <a:latin typeface="+mn-lt"/>
                <a:ea typeface="+mn-ea"/>
                <a:cs typeface="+mn-cs"/>
              </a:rPr>
              <a:t>However, in his efforts to stop the flooding, Walker did two  things. Firstly, he set up huge pumps to drain the spring system. The system is still pumped out today, and rumour has it that the water pumped out would supply Liverpool with fresh water, if only it could be got there. </a:t>
            </a:r>
          </a:p>
          <a:p>
            <a:endParaRPr lang="en-GB" sz="1200" kern="1200" baseline="0" dirty="0">
              <a:solidFill>
                <a:srgbClr val="352B1E"/>
              </a:solidFill>
              <a:latin typeface="+mn-lt"/>
              <a:ea typeface="+mn-ea"/>
              <a:cs typeface="+mn-cs"/>
            </a:endParaRPr>
          </a:p>
          <a:p>
            <a:r>
              <a:rPr lang="en-GB" sz="1200" kern="1200" baseline="0" dirty="0">
                <a:solidFill>
                  <a:srgbClr val="352B1E"/>
                </a:solidFill>
                <a:latin typeface="+mn-lt"/>
                <a:ea typeface="+mn-ea"/>
                <a:cs typeface="+mn-cs"/>
              </a:rPr>
              <a:t>Secondly, he capped, with concrete, every crack in the surface above the tunnel and the surrounding countryside, to prevent water getting into the system. Not only did this cut off the springs used by local houses, which the company then had to resupply, it also dried up the springs associated with the wonders. </a:t>
            </a:r>
          </a:p>
          <a:p>
            <a:endParaRPr lang="en-GB" sz="1200" kern="1200" baseline="0" dirty="0">
              <a:solidFill>
                <a:srgbClr val="352B1E"/>
              </a:solidFill>
              <a:latin typeface="+mn-lt"/>
              <a:ea typeface="+mn-ea"/>
              <a:cs typeface="+mn-cs"/>
            </a:endParaRPr>
          </a:p>
          <a:p>
            <a:r>
              <a:rPr lang="en-GB" sz="1200" kern="1200" baseline="0" dirty="0">
                <a:solidFill>
                  <a:srgbClr val="352B1E"/>
                </a:solidFill>
                <a:latin typeface="+mn-lt"/>
                <a:ea typeface="+mn-ea"/>
                <a:cs typeface="+mn-cs"/>
              </a:rPr>
              <a:t>(NB if you want more on the story of Walker’s epic engineering, the book he wrote on it is a masterpiece in understated persistence: “The Severn Tunnel: Its Construction and Difficulties (1872–1887).”)</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25</a:t>
            </a:fld>
            <a:endParaRPr lang="en-GB"/>
          </a:p>
        </p:txBody>
      </p:sp>
    </p:spTree>
    <p:extLst>
      <p:ext uri="{BB962C8B-B14F-4D97-AF65-F5344CB8AC3E}">
        <p14:creationId xmlns:p14="http://schemas.microsoft.com/office/powerpoint/2010/main" val="470280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a:t>
            </a:r>
            <a:r>
              <a:rPr lang="en-GB" baseline="0" dirty="0"/>
              <a:t> of the wonders, however, seem to be included to do more than just highlight oddities. There is also a desire to test and explain the oddities, or the landscape features involved.  These include some examples that capture older or perhaps more folk ways of understanding. A good example of this is Cabal’s Cairn…</a:t>
            </a:r>
          </a:p>
        </p:txBody>
      </p:sp>
      <p:sp>
        <p:nvSpPr>
          <p:cNvPr id="4" name="Slide Number Placeholder 3"/>
          <p:cNvSpPr>
            <a:spLocks noGrp="1"/>
          </p:cNvSpPr>
          <p:nvPr>
            <p:ph type="sldNum" sz="quarter" idx="10"/>
          </p:nvPr>
        </p:nvSpPr>
        <p:spPr/>
        <p:txBody>
          <a:bodyPr/>
          <a:lstStyle/>
          <a:p>
            <a:fld id="{A016800B-AE60-4C05-9424-B46309AC6995}" type="slidenum">
              <a:rPr lang="en-GB" smtClean="0"/>
              <a:pPr/>
              <a:t>26</a:t>
            </a:fld>
            <a:endParaRPr lang="en-GB"/>
          </a:p>
        </p:txBody>
      </p:sp>
    </p:spTree>
    <p:extLst>
      <p:ext uri="{BB962C8B-B14F-4D97-AF65-F5344CB8AC3E}">
        <p14:creationId xmlns:p14="http://schemas.microsoft.com/office/powerpoint/2010/main" val="3062580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Cabal’s cairn</a:t>
            </a:r>
            <a:r>
              <a:rPr lang="en-GB" baseline="0" dirty="0"/>
              <a:t> is a onomastic tale, that is, it seeks to explain the name of something. In addition, it also contains a tale about the testing of the wonder, so it represents an interesting mix of methods of explanation.</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27</a:t>
            </a:fld>
            <a:endParaRPr lang="en-GB"/>
          </a:p>
        </p:txBody>
      </p:sp>
    </p:spTree>
    <p:extLst>
      <p:ext uri="{BB962C8B-B14F-4D97-AF65-F5344CB8AC3E}">
        <p14:creationId xmlns:p14="http://schemas.microsoft.com/office/powerpoint/2010/main" val="2521416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site was identified by the translator and energetic researcher of Welsh history, Charlotte Guest. </a:t>
            </a:r>
          </a:p>
        </p:txBody>
      </p:sp>
      <p:sp>
        <p:nvSpPr>
          <p:cNvPr id="4" name="Slide Number Placeholder 3"/>
          <p:cNvSpPr>
            <a:spLocks noGrp="1"/>
          </p:cNvSpPr>
          <p:nvPr>
            <p:ph type="sldNum" sz="quarter" idx="10"/>
          </p:nvPr>
        </p:nvSpPr>
        <p:spPr/>
        <p:txBody>
          <a:bodyPr/>
          <a:lstStyle/>
          <a:p>
            <a:fld id="{A016800B-AE60-4C05-9424-B46309AC6995}" type="slidenum">
              <a:rPr lang="en-GB" smtClean="0"/>
              <a:pPr/>
              <a:t>28</a:t>
            </a:fld>
            <a:endParaRPr lang="en-GB"/>
          </a:p>
        </p:txBody>
      </p:sp>
    </p:spTree>
    <p:extLst>
      <p:ext uri="{BB962C8B-B14F-4D97-AF65-F5344CB8AC3E}">
        <p14:creationId xmlns:p14="http://schemas.microsoft.com/office/powerpoint/2010/main" val="1130443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site includes</a:t>
            </a:r>
            <a:r>
              <a:rPr lang="en-GB" baseline="0" dirty="0"/>
              <a:t> cairns made of Lower Silurian conglomerate. Conglomerate is a rock in which other rocks are embedded. They indicate that rocks have been produced, then eroded (for example, into pebbles in a sea or river), and then this material has been turned back into another rock, entrapping the original pebbles or broken up rocks. In the case of </a:t>
            </a:r>
            <a:r>
              <a:rPr lang="en-GB" sz="1200" kern="1200" dirty="0" err="1">
                <a:solidFill>
                  <a:srgbClr val="352B1E"/>
                </a:solidFill>
                <a:latin typeface="+mn-lt"/>
                <a:ea typeface="+mn-ea"/>
                <a:cs typeface="+mn-cs"/>
              </a:rPr>
              <a:t>Carn</a:t>
            </a:r>
            <a:r>
              <a:rPr lang="en-GB" sz="1200" kern="1200" dirty="0">
                <a:solidFill>
                  <a:srgbClr val="352B1E"/>
                </a:solidFill>
                <a:latin typeface="+mn-lt"/>
                <a:ea typeface="+mn-ea"/>
                <a:cs typeface="+mn-cs"/>
              </a:rPr>
              <a:t> </a:t>
            </a:r>
            <a:r>
              <a:rPr lang="en-GB" sz="1200" kern="1200" dirty="0" err="1">
                <a:solidFill>
                  <a:srgbClr val="352B1E"/>
                </a:solidFill>
                <a:latin typeface="+mn-lt"/>
                <a:ea typeface="+mn-ea"/>
                <a:cs typeface="+mn-cs"/>
              </a:rPr>
              <a:t>Gafallt</a:t>
            </a:r>
            <a:r>
              <a:rPr lang="en-GB" sz="1200" kern="1200" dirty="0">
                <a:solidFill>
                  <a:srgbClr val="352B1E"/>
                </a:solidFill>
                <a:latin typeface="+mn-lt"/>
                <a:ea typeface="+mn-ea"/>
                <a:cs typeface="+mn-cs"/>
              </a:rPr>
              <a:t>, the conglomerate includes pebbles that are easily knocked out to give shapes</a:t>
            </a:r>
            <a:r>
              <a:rPr lang="en-GB" sz="1200" kern="1200" baseline="0" dirty="0">
                <a:solidFill>
                  <a:srgbClr val="352B1E"/>
                </a:solidFill>
                <a:latin typeface="+mn-lt"/>
                <a:ea typeface="+mn-ea"/>
                <a:cs typeface="+mn-cs"/>
              </a:rPr>
              <a:t> like the pads of dogs’ feet, and about the right size for a </a:t>
            </a:r>
            <a:r>
              <a:rPr lang="en-GB" sz="1200" kern="1200" baseline="0" dirty="0" err="1">
                <a:solidFill>
                  <a:srgbClr val="352B1E"/>
                </a:solidFill>
                <a:latin typeface="+mn-lt"/>
                <a:ea typeface="+mn-ea"/>
                <a:cs typeface="+mn-cs"/>
              </a:rPr>
              <a:t>heroicly</a:t>
            </a:r>
            <a:r>
              <a:rPr lang="en-GB" sz="1200" kern="1200" baseline="0" dirty="0">
                <a:solidFill>
                  <a:srgbClr val="352B1E"/>
                </a:solidFill>
                <a:latin typeface="+mn-lt"/>
                <a:ea typeface="+mn-ea"/>
                <a:cs typeface="+mn-cs"/>
              </a:rPr>
              <a:t> sized dog. Above is just one example, but they are easy to find.</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29</a:t>
            </a:fld>
            <a:endParaRPr lang="en-GB"/>
          </a:p>
        </p:txBody>
      </p:sp>
    </p:spTree>
    <p:extLst>
      <p:ext uri="{BB962C8B-B14F-4D97-AF65-F5344CB8AC3E}">
        <p14:creationId xmlns:p14="http://schemas.microsoft.com/office/powerpoint/2010/main" val="4188069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Historia</a:t>
            </a:r>
            <a:r>
              <a:rPr lang="en-GB" baseline="0" dirty="0"/>
              <a:t> includes a folk history of Britain, which is extremely unreliable as history, but very interesting as folklore. It includes one of the earliest mentions of King Arthur. Here we’re interested in the list of wonders appended to the history. </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3</a:t>
            </a:fld>
            <a:endParaRPr lang="en-GB"/>
          </a:p>
        </p:txBody>
      </p:sp>
    </p:spTree>
    <p:extLst>
      <p:ext uri="{BB962C8B-B14F-4D97-AF65-F5344CB8AC3E}">
        <p14:creationId xmlns:p14="http://schemas.microsoft.com/office/powerpoint/2010/main" val="402423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wonder relates the feature to a famous boar hunt, which appears in other tales. Most notably, this includes a section in the early Arthurian tale “</a:t>
            </a:r>
            <a:r>
              <a:rPr lang="en-GB" sz="1200" i="1" kern="1200" dirty="0" err="1">
                <a:solidFill>
                  <a:srgbClr val="352B1E"/>
                </a:solidFill>
                <a:latin typeface="+mn-lt"/>
                <a:ea typeface="+mn-ea"/>
                <a:cs typeface="+mn-cs"/>
              </a:rPr>
              <a:t>Culhwch</a:t>
            </a:r>
            <a:r>
              <a:rPr lang="en-GB" sz="1200" i="1" kern="1200" dirty="0">
                <a:solidFill>
                  <a:srgbClr val="352B1E"/>
                </a:solidFill>
                <a:latin typeface="+mn-lt"/>
                <a:ea typeface="+mn-ea"/>
                <a:cs typeface="+mn-cs"/>
              </a:rPr>
              <a:t> and </a:t>
            </a:r>
            <a:r>
              <a:rPr lang="en-GB" sz="1200" i="1" kern="1200" dirty="0" err="1">
                <a:solidFill>
                  <a:srgbClr val="352B1E"/>
                </a:solidFill>
                <a:latin typeface="+mn-lt"/>
                <a:ea typeface="+mn-ea"/>
                <a:cs typeface="+mn-cs"/>
              </a:rPr>
              <a:t>Olwen</a:t>
            </a:r>
            <a:r>
              <a:rPr lang="en-GB" sz="1200" i="1" kern="1200" dirty="0">
                <a:solidFill>
                  <a:srgbClr val="352B1E"/>
                </a:solidFill>
                <a:latin typeface="+mn-lt"/>
                <a:ea typeface="+mn-ea"/>
                <a:cs typeface="+mn-cs"/>
              </a:rPr>
              <a:t>” .</a:t>
            </a:r>
            <a:r>
              <a:rPr lang="en-GB" sz="1200" i="1" kern="1200" baseline="0" dirty="0">
                <a:solidFill>
                  <a:srgbClr val="352B1E"/>
                </a:solidFill>
                <a:latin typeface="+mn-lt"/>
                <a:ea typeface="+mn-ea"/>
                <a:cs typeface="+mn-cs"/>
              </a:rPr>
              <a:t> </a:t>
            </a:r>
            <a:r>
              <a:rPr lang="en-GB" sz="1200" i="0" kern="1200" baseline="0" dirty="0">
                <a:solidFill>
                  <a:srgbClr val="352B1E"/>
                </a:solidFill>
                <a:latin typeface="+mn-lt"/>
                <a:ea typeface="+mn-ea"/>
                <a:cs typeface="+mn-cs"/>
              </a:rPr>
              <a:t>This tale describes the route taken by the boar, starting on the SW Welsh coast and ending near the vomiting lake mentioned above, though, strangely, it doesn’t include </a:t>
            </a:r>
            <a:r>
              <a:rPr lang="en-GB" sz="1200" kern="1200" dirty="0" err="1">
                <a:solidFill>
                  <a:srgbClr val="352B1E"/>
                </a:solidFill>
                <a:latin typeface="+mn-lt"/>
                <a:ea typeface="+mn-ea"/>
                <a:cs typeface="+mn-cs"/>
              </a:rPr>
              <a:t>Carn</a:t>
            </a:r>
            <a:r>
              <a:rPr lang="en-GB" sz="1200" kern="1200" dirty="0">
                <a:solidFill>
                  <a:srgbClr val="352B1E"/>
                </a:solidFill>
                <a:latin typeface="+mn-lt"/>
                <a:ea typeface="+mn-ea"/>
                <a:cs typeface="+mn-cs"/>
              </a:rPr>
              <a:t> </a:t>
            </a:r>
            <a:r>
              <a:rPr lang="en-GB" sz="1200" kern="1200" dirty="0" err="1">
                <a:solidFill>
                  <a:srgbClr val="352B1E"/>
                </a:solidFill>
                <a:latin typeface="+mn-lt"/>
                <a:ea typeface="+mn-ea"/>
                <a:cs typeface="+mn-cs"/>
              </a:rPr>
              <a:t>Gafallt</a:t>
            </a:r>
            <a:r>
              <a:rPr lang="en-GB" sz="1200" kern="1200" dirty="0">
                <a:solidFill>
                  <a:srgbClr val="352B1E"/>
                </a:solidFill>
                <a:latin typeface="+mn-lt"/>
                <a:ea typeface="+mn-ea"/>
                <a:cs typeface="+mn-cs"/>
              </a:rPr>
              <a:t>. This is a</a:t>
            </a:r>
            <a:r>
              <a:rPr lang="en-GB" sz="1200" kern="1200" baseline="0" dirty="0">
                <a:solidFill>
                  <a:srgbClr val="352B1E"/>
                </a:solidFill>
                <a:latin typeface="+mn-lt"/>
                <a:ea typeface="+mn-ea"/>
                <a:cs typeface="+mn-cs"/>
              </a:rPr>
              <a:t> really nice example, however, of an onomastic tale, as it has the boar stopping at various points across the landscape, and each stop explains the name of the location.</a:t>
            </a:r>
            <a:endParaRPr lang="en-GB" i="0"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30</a:t>
            </a:fld>
            <a:endParaRPr lang="en-GB"/>
          </a:p>
        </p:txBody>
      </p:sp>
    </p:spTree>
    <p:extLst>
      <p:ext uri="{BB962C8B-B14F-4D97-AF65-F5344CB8AC3E}">
        <p14:creationId xmlns:p14="http://schemas.microsoft.com/office/powerpoint/2010/main" val="74604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reverse version of it that starts more explicitly at the site we’ve identified as the vomiting</a:t>
            </a:r>
            <a:r>
              <a:rPr lang="en-GB" baseline="0" dirty="0"/>
              <a:t> lake (</a:t>
            </a:r>
            <a:r>
              <a:rPr lang="en-GB" sz="1200" i="1" dirty="0" err="1"/>
              <a:t>Aber</a:t>
            </a:r>
            <a:r>
              <a:rPr lang="en-GB" sz="1200" i="1" dirty="0"/>
              <a:t> </a:t>
            </a:r>
            <a:r>
              <a:rPr lang="en-GB" sz="1200" i="1" dirty="0" err="1"/>
              <a:t>Tarogi</a:t>
            </a:r>
            <a:r>
              <a:rPr lang="en-GB" sz="1200" i="1" dirty="0"/>
              <a:t> </a:t>
            </a:r>
            <a:r>
              <a:rPr lang="en-GB" sz="1200" i="0" dirty="0"/>
              <a:t>).</a:t>
            </a:r>
            <a:endParaRPr lang="en-GB" i="0"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31</a:t>
            </a:fld>
            <a:endParaRPr lang="en-GB"/>
          </a:p>
        </p:txBody>
      </p:sp>
    </p:spTree>
    <p:extLst>
      <p:ext uri="{BB962C8B-B14F-4D97-AF65-F5344CB8AC3E}">
        <p14:creationId xmlns:p14="http://schemas.microsoft.com/office/powerpoint/2010/main" val="4093079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Although there are many folk explanations in the list, one of the amazing things about the list is that it also represents the first real attempt in Britain at research geography. Previous information about geography and topology in Britain has concentrated on description: the length of the country and its exports, for example. Here, however, the author goes further, claiming to have visited sites and tested them out. This is a significant step; it represents the first real engagement in Britain with the scientific methodology, and it is interesting that this is in a document that is so secularly put together, despite the likelihood that it was pulled together in a religious house.</a:t>
            </a:r>
          </a:p>
          <a:p>
            <a:endParaRPr lang="en-GB" baseline="0" dirty="0"/>
          </a:p>
          <a:p>
            <a:r>
              <a:rPr lang="en-GB" baseline="0" dirty="0"/>
              <a:t>In some cases the author claims to have visited and tested the sites. This has a tradition outside of Britain dating back to Herodotus. It is unclear whether this really happened or not, but, given the clustering of these sites in SE Wales, where the </a:t>
            </a:r>
            <a:r>
              <a:rPr lang="en-GB" baseline="0" dirty="0" err="1"/>
              <a:t>Historia</a:t>
            </a:r>
            <a:r>
              <a:rPr lang="en-GB" baseline="0" dirty="0"/>
              <a:t> was probably compiled, it seems likely, and it seems likely that these comments were added by the compiler. </a:t>
            </a:r>
          </a:p>
          <a:p>
            <a:endParaRPr lang="en-GB" dirty="0"/>
          </a:p>
          <a:p>
            <a:r>
              <a:rPr lang="en-GB" dirty="0"/>
              <a:t>Equally, however, some wonders are</a:t>
            </a:r>
            <a:r>
              <a:rPr lang="en-GB" baseline="0" dirty="0"/>
              <a:t> only reported as having been tested. If we look at these alone, it is plain  that the ones taken from saints’ lives are the only ones where a critical approach is rewarded with death.</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32</a:t>
            </a:fld>
            <a:endParaRPr lang="en-GB"/>
          </a:p>
        </p:txBody>
      </p:sp>
    </p:spTree>
    <p:extLst>
      <p:ext uri="{BB962C8B-B14F-4D97-AF65-F5344CB8AC3E}">
        <p14:creationId xmlns:p14="http://schemas.microsoft.com/office/powerpoint/2010/main" val="2010344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a:t>
            </a:r>
            <a:r>
              <a:rPr lang="en-GB" baseline="0" dirty="0"/>
              <a:t> we’ve seen from the example of the vomiting lake, famous sites are referred to across a folklore tradition, and utilised in multiple ways.</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33</a:t>
            </a:fld>
            <a:endParaRPr lang="en-GB"/>
          </a:p>
        </p:txBody>
      </p:sp>
    </p:spTree>
    <p:extLst>
      <p:ext uri="{BB962C8B-B14F-4D97-AF65-F5344CB8AC3E}">
        <p14:creationId xmlns:p14="http://schemas.microsoft.com/office/powerpoint/2010/main" val="2202459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Nevertheless, looking at the wonders alone, key themes do seem to jump out. </a:t>
            </a:r>
          </a:p>
          <a:p>
            <a:r>
              <a:rPr lang="en-GB" dirty="0"/>
              <a:t>Many of these themes map on  to features</a:t>
            </a:r>
            <a:r>
              <a:rPr lang="en-GB" baseline="0" dirty="0"/>
              <a:t> that the early church regarded as sites of pagan worship. </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34</a:t>
            </a:fld>
            <a:endParaRPr lang="en-GB"/>
          </a:p>
        </p:txBody>
      </p:sp>
    </p:spTree>
    <p:extLst>
      <p:ext uri="{BB962C8B-B14F-4D97-AF65-F5344CB8AC3E}">
        <p14:creationId xmlns:p14="http://schemas.microsoft.com/office/powerpoint/2010/main" val="3286187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Overall then, there</a:t>
            </a:r>
            <a:r>
              <a:rPr lang="en-GB" baseline="0" dirty="0"/>
              <a:t> is strong evidence that the list has been constructed from several sources, at least some of which may be a good deal older, if not pre-Christian. The nearest analogy may, therefore, be the </a:t>
            </a:r>
            <a:r>
              <a:rPr lang="en-GB" sz="1200" i="1" kern="1200" dirty="0" err="1">
                <a:solidFill>
                  <a:srgbClr val="352B1E"/>
                </a:solidFill>
                <a:latin typeface="+mn-lt"/>
                <a:ea typeface="+mn-ea"/>
                <a:cs typeface="+mn-cs"/>
              </a:rPr>
              <a:t>Dindshenchas</a:t>
            </a:r>
            <a:r>
              <a:rPr lang="en-GB" sz="1200" kern="1200" dirty="0">
                <a:solidFill>
                  <a:srgbClr val="352B1E"/>
                </a:solidFill>
                <a:latin typeface="+mn-lt"/>
                <a:ea typeface="+mn-ea"/>
                <a:cs typeface="+mn-cs"/>
              </a:rPr>
              <a:t> of Ireland. These are exactly the same kinds of lists,</a:t>
            </a:r>
            <a:r>
              <a:rPr lang="en-GB" sz="1200" kern="1200" baseline="0" dirty="0">
                <a:solidFill>
                  <a:srgbClr val="352B1E"/>
                </a:solidFill>
                <a:latin typeface="+mn-lt"/>
                <a:ea typeface="+mn-ea"/>
                <a:cs typeface="+mn-cs"/>
              </a:rPr>
              <a:t> containing very similar material, including material that is felt to be potentially pre-Christian cultic sites.</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35</a:t>
            </a:fld>
            <a:endParaRPr lang="en-GB"/>
          </a:p>
        </p:txBody>
      </p:sp>
    </p:spTree>
    <p:extLst>
      <p:ext uri="{BB962C8B-B14F-4D97-AF65-F5344CB8AC3E}">
        <p14:creationId xmlns:p14="http://schemas.microsoft.com/office/powerpoint/2010/main" val="2839899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then, these examples have show that there’s a wealth of interesting material in these wonder lists, if only we look at them closely enough. Material that reflects on a very broad swathe</a:t>
            </a:r>
            <a:r>
              <a:rPr lang="en-GB" baseline="0" dirty="0"/>
              <a:t> of the early medieval period and potentially before. </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36</a:t>
            </a:fld>
            <a:endParaRPr lang="en-GB"/>
          </a:p>
        </p:txBody>
      </p:sp>
    </p:spTree>
    <p:extLst>
      <p:ext uri="{BB962C8B-B14F-4D97-AF65-F5344CB8AC3E}">
        <p14:creationId xmlns:p14="http://schemas.microsoft.com/office/powerpoint/2010/main" val="3488437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Extra slide</a:t>
            </a:r>
          </a:p>
        </p:txBody>
      </p:sp>
      <p:sp>
        <p:nvSpPr>
          <p:cNvPr id="4" name="Slide Number Placeholder 3"/>
          <p:cNvSpPr>
            <a:spLocks noGrp="1"/>
          </p:cNvSpPr>
          <p:nvPr>
            <p:ph type="sldNum" sz="quarter" idx="10"/>
          </p:nvPr>
        </p:nvSpPr>
        <p:spPr/>
        <p:txBody>
          <a:bodyPr/>
          <a:lstStyle/>
          <a:p>
            <a:fld id="{A016800B-AE60-4C05-9424-B46309AC6995}" type="slidenum">
              <a:rPr lang="en-GB" smtClean="0"/>
              <a:pPr/>
              <a:t>38</a:t>
            </a:fld>
            <a:endParaRPr lang="en-GB"/>
          </a:p>
        </p:txBody>
      </p:sp>
    </p:spTree>
    <p:extLst>
      <p:ext uri="{BB962C8B-B14F-4D97-AF65-F5344CB8AC3E}">
        <p14:creationId xmlns:p14="http://schemas.microsoft.com/office/powerpoint/2010/main" val="3638564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Extra slide</a:t>
            </a:r>
          </a:p>
          <a:p>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39</a:t>
            </a:fld>
            <a:endParaRPr lang="en-GB"/>
          </a:p>
        </p:txBody>
      </p:sp>
    </p:spTree>
    <p:extLst>
      <p:ext uri="{BB962C8B-B14F-4D97-AF65-F5344CB8AC3E}">
        <p14:creationId xmlns:p14="http://schemas.microsoft.com/office/powerpoint/2010/main" val="1671610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Extra slide</a:t>
            </a:r>
          </a:p>
          <a:p>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40</a:t>
            </a:fld>
            <a:endParaRPr lang="en-GB"/>
          </a:p>
        </p:txBody>
      </p:sp>
    </p:spTree>
    <p:extLst>
      <p:ext uri="{BB962C8B-B14F-4D97-AF65-F5344CB8AC3E}">
        <p14:creationId xmlns:p14="http://schemas.microsoft.com/office/powerpoint/2010/main" val="3213450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list (usually</a:t>
            </a:r>
            <a:r>
              <a:rPr lang="en-GB" baseline="0" dirty="0"/>
              <a:t> in a section called “</a:t>
            </a:r>
            <a:r>
              <a:rPr lang="en-GB" sz="1200" i="1" dirty="0"/>
              <a:t>de </a:t>
            </a:r>
            <a:r>
              <a:rPr lang="en-GB" sz="1200" i="1" dirty="0" err="1"/>
              <a:t>mirabilibus</a:t>
            </a:r>
            <a:r>
              <a:rPr lang="en-GB" sz="1200" i="1" dirty="0"/>
              <a:t> </a:t>
            </a:r>
            <a:r>
              <a:rPr lang="en-GB" sz="1200" i="1" dirty="0" err="1"/>
              <a:t>britanniae</a:t>
            </a:r>
            <a:r>
              <a:rPr lang="en-GB" sz="1200" i="0" dirty="0"/>
              <a:t>”) </a:t>
            </a:r>
            <a:r>
              <a:rPr lang="en-GB" dirty="0"/>
              <a:t>varies slightly in both content and number of wonders, depending on which manuscript you  look at, but the above is a list of everything that features. “Britain” here largely</a:t>
            </a:r>
            <a:r>
              <a:rPr lang="en-GB" baseline="0" dirty="0"/>
              <a:t> means Wales and Scotland, in the older sense of the area the British were pushed into by the Anglo-Saxons -- though some sites are within Saxon areas. The numbering is an indication of the order they appear in manuscripts. The manuscripts explicitly divide off Mona (probably Anglesey) and Ireland.</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4</a:t>
            </a:fld>
            <a:endParaRPr lang="en-GB"/>
          </a:p>
        </p:txBody>
      </p:sp>
    </p:spTree>
    <p:extLst>
      <p:ext uri="{BB962C8B-B14F-4D97-AF65-F5344CB8AC3E}">
        <p14:creationId xmlns:p14="http://schemas.microsoft.com/office/powerpoint/2010/main" val="348843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Structure of this talk. I’ll detail</a:t>
            </a:r>
            <a:r>
              <a:rPr lang="en-GB" baseline="0" dirty="0"/>
              <a:t> some of the work I’ve done looking at dating this list, which may be older or younger than 829 CE. I’ll then talk about some of the sources used to construct the list, before looking at the purpose of the list when it was constructed and why it might have survived. To do this, I’ll talk about three of the wonders which exemplify different purposes and types of wonder.</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5</a:t>
            </a:fld>
            <a:endParaRPr lang="en-GB"/>
          </a:p>
        </p:txBody>
      </p:sp>
    </p:spTree>
    <p:extLst>
      <p:ext uri="{BB962C8B-B14F-4D97-AF65-F5344CB8AC3E}">
        <p14:creationId xmlns:p14="http://schemas.microsoft.com/office/powerpoint/2010/main" val="88223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 mentioned above, the appended list may not be as old as 829 CE; it could have been appended to the oldest manuscript after this</a:t>
            </a:r>
            <a:r>
              <a:rPr lang="en-GB" baseline="0" dirty="0"/>
              <a:t> – any time up  to 1100 CE. Equally, it may be constructed from much older material. The date is important if we are to understand what the list represented for the people making it. 8</a:t>
            </a:r>
            <a:r>
              <a:rPr lang="en-GB" baseline="30000" dirty="0"/>
              <a:t>th</a:t>
            </a:r>
            <a:r>
              <a:rPr lang="en-GB" baseline="0" dirty="0"/>
              <a:t> C Britain (or, at least, England) was still, in parts pagan, whereas by the 12</a:t>
            </a:r>
            <a:r>
              <a:rPr lang="en-GB" baseline="30000" dirty="0"/>
              <a:t>th</a:t>
            </a:r>
            <a:r>
              <a:rPr lang="en-GB" baseline="0" dirty="0"/>
              <a:t> C Britain was entirely Christian, at least officially. So what evidence is there for the date? Unlike the </a:t>
            </a:r>
            <a:r>
              <a:rPr lang="en-GB" baseline="0" dirty="0" err="1"/>
              <a:t>Historia</a:t>
            </a:r>
            <a:r>
              <a:rPr lang="en-GB" baseline="0" dirty="0"/>
              <a:t> itself, there are no specific dates in the list, so we can’t use that kind of evidence. We have to look in more detail at what is said, and how.</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6</a:t>
            </a:fld>
            <a:endParaRPr lang="en-GB"/>
          </a:p>
        </p:txBody>
      </p:sp>
    </p:spTree>
    <p:extLst>
      <p:ext uri="{BB962C8B-B14F-4D97-AF65-F5344CB8AC3E}">
        <p14:creationId xmlns:p14="http://schemas.microsoft.com/office/powerpoint/2010/main" val="1646553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four potential forms of evidence, listed above.</a:t>
            </a:r>
          </a:p>
        </p:txBody>
      </p:sp>
      <p:sp>
        <p:nvSpPr>
          <p:cNvPr id="4" name="Slide Number Placeholder 3"/>
          <p:cNvSpPr>
            <a:spLocks noGrp="1"/>
          </p:cNvSpPr>
          <p:nvPr>
            <p:ph type="sldNum" sz="quarter" idx="10"/>
          </p:nvPr>
        </p:nvSpPr>
        <p:spPr/>
        <p:txBody>
          <a:bodyPr/>
          <a:lstStyle/>
          <a:p>
            <a:fld id="{A016800B-AE60-4C05-9424-B46309AC6995}" type="slidenum">
              <a:rPr lang="en-GB" smtClean="0"/>
              <a:pPr/>
              <a:t>7</a:t>
            </a:fld>
            <a:endParaRPr lang="en-GB"/>
          </a:p>
        </p:txBody>
      </p:sp>
    </p:spTree>
    <p:extLst>
      <p:ext uri="{BB962C8B-B14F-4D97-AF65-F5344CB8AC3E}">
        <p14:creationId xmlns:p14="http://schemas.microsoft.com/office/powerpoint/2010/main" val="59970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those forms of evidence, with</a:t>
            </a:r>
            <a:r>
              <a:rPr lang="en-GB" baseline="0" dirty="0"/>
              <a:t> the evidence from the wonders divided up, with potential dates. The blocks are the most likely periods, where a likely period can be assigned.</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8</a:t>
            </a:fld>
            <a:endParaRPr lang="en-GB"/>
          </a:p>
        </p:txBody>
      </p:sp>
    </p:spTree>
    <p:extLst>
      <p:ext uri="{BB962C8B-B14F-4D97-AF65-F5344CB8AC3E}">
        <p14:creationId xmlns:p14="http://schemas.microsoft.com/office/powerpoint/2010/main" val="314458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Given this, I’m inclined to assign the list in total to the date of the </a:t>
            </a:r>
            <a:r>
              <a:rPr lang="en-GB" dirty="0" err="1"/>
              <a:t>Historia</a:t>
            </a:r>
            <a:r>
              <a:rPr lang="en-GB" baseline="0" dirty="0"/>
              <a:t> compilation c.829 CE. More significantly and more solidly, perhaps, it is clear that the list is constructed from a variety of materials that are older. Future work will compare this dating work with the style in the text to see if it is possible to reconstruct the original lists.</a:t>
            </a:r>
            <a:endParaRPr lang="en-GB" dirty="0"/>
          </a:p>
        </p:txBody>
      </p:sp>
      <p:sp>
        <p:nvSpPr>
          <p:cNvPr id="4" name="Slide Number Placeholder 3"/>
          <p:cNvSpPr>
            <a:spLocks noGrp="1"/>
          </p:cNvSpPr>
          <p:nvPr>
            <p:ph type="sldNum" sz="quarter" idx="10"/>
          </p:nvPr>
        </p:nvSpPr>
        <p:spPr/>
        <p:txBody>
          <a:bodyPr/>
          <a:lstStyle/>
          <a:p>
            <a:fld id="{A016800B-AE60-4C05-9424-B46309AC699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2000" b="-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GB" dirty="0">
                <a:solidFill>
                  <a:srgbClr val="352B1E"/>
                </a:solidFill>
              </a:rPr>
              <a:t>The Wonders of Britain</a:t>
            </a:r>
          </a:p>
        </p:txBody>
      </p:sp>
      <p:sp>
        <p:nvSpPr>
          <p:cNvPr id="3" name="Subtitle 2"/>
          <p:cNvSpPr>
            <a:spLocks noGrp="1"/>
          </p:cNvSpPr>
          <p:nvPr>
            <p:ph type="subTitle" idx="1"/>
          </p:nvPr>
        </p:nvSpPr>
        <p:spPr>
          <a:xfrm>
            <a:off x="2057400" y="3352800"/>
            <a:ext cx="6400800" cy="1752600"/>
          </a:xfrm>
        </p:spPr>
        <p:txBody>
          <a:bodyPr/>
          <a:lstStyle/>
          <a:p>
            <a:pPr algn="r"/>
            <a:r>
              <a:rPr lang="en-GB" dirty="0">
                <a:solidFill>
                  <a:srgbClr val="AB553E"/>
                </a:solidFill>
              </a:rPr>
              <a:t>Andy Evans</a:t>
            </a:r>
          </a:p>
        </p:txBody>
      </p:sp>
    </p:spTree>
    <p:extLst>
      <p:ext uri="{BB962C8B-B14F-4D97-AF65-F5344CB8AC3E}">
        <p14:creationId xmlns:p14="http://schemas.microsoft.com/office/powerpoint/2010/main" val="2707407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Date</a:t>
            </a:r>
          </a:p>
        </p:txBody>
      </p:sp>
      <p:sp>
        <p:nvSpPr>
          <p:cNvPr id="3" name="Content Placeholder 2"/>
          <p:cNvSpPr>
            <a:spLocks noGrp="1"/>
          </p:cNvSpPr>
          <p:nvPr>
            <p:ph idx="1"/>
          </p:nvPr>
        </p:nvSpPr>
        <p:spPr>
          <a:xfrm>
            <a:off x="228600" y="2667000"/>
            <a:ext cx="3352800" cy="3840163"/>
          </a:xfrm>
        </p:spPr>
        <p:txBody>
          <a:bodyPr>
            <a:normAutofit/>
          </a:bodyPr>
          <a:lstStyle/>
          <a:p>
            <a:pPr marL="0" indent="0">
              <a:buNone/>
            </a:pPr>
            <a:r>
              <a:rPr lang="en-GB" sz="2800" dirty="0">
                <a:solidFill>
                  <a:srgbClr val="352B1E"/>
                </a:solidFill>
                <a:latin typeface="+mj-lt"/>
                <a:ea typeface="+mj-ea"/>
                <a:cs typeface="+mj-cs"/>
              </a:rPr>
              <a:t>Locations may give a clue.</a:t>
            </a:r>
          </a:p>
          <a:p>
            <a:pPr marL="0" indent="0">
              <a:buNone/>
            </a:pPr>
            <a:r>
              <a:rPr lang="en-GB" sz="2800" dirty="0">
                <a:solidFill>
                  <a:srgbClr val="352B1E"/>
                </a:solidFill>
                <a:latin typeface="+mj-lt"/>
                <a:ea typeface="+mj-ea"/>
                <a:cs typeface="+mj-cs"/>
              </a:rPr>
              <a:t>Concentrated in: 	South Wales; 	Anglesey; 	</a:t>
            </a:r>
          </a:p>
          <a:p>
            <a:pPr marL="0" indent="0">
              <a:buNone/>
            </a:pPr>
            <a:r>
              <a:rPr lang="en-GB" sz="2800" dirty="0">
                <a:solidFill>
                  <a:srgbClr val="352B1E"/>
                </a:solidFill>
                <a:latin typeface="+mj-lt"/>
                <a:ea typeface="+mj-ea"/>
                <a:cs typeface="+mj-cs"/>
              </a:rPr>
              <a:t>	S. Scotland.</a:t>
            </a:r>
          </a:p>
        </p:txBody>
      </p:sp>
      <p:pic>
        <p:nvPicPr>
          <p:cNvPr id="3078" name="Picture 6" descr="C:\Nennius\other\science\Talk\location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76200"/>
            <a:ext cx="5017829" cy="6591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9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Date</a:t>
            </a:r>
          </a:p>
        </p:txBody>
      </p:sp>
      <p:sp>
        <p:nvSpPr>
          <p:cNvPr id="3" name="Content Placeholder 2"/>
          <p:cNvSpPr>
            <a:spLocks noGrp="1"/>
          </p:cNvSpPr>
          <p:nvPr>
            <p:ph idx="1"/>
          </p:nvPr>
        </p:nvSpPr>
        <p:spPr>
          <a:xfrm>
            <a:off x="228600" y="2667000"/>
            <a:ext cx="3352800" cy="3840163"/>
          </a:xfrm>
        </p:spPr>
        <p:txBody>
          <a:bodyPr>
            <a:normAutofit/>
          </a:bodyPr>
          <a:lstStyle/>
          <a:p>
            <a:pPr marL="0" indent="0">
              <a:buNone/>
            </a:pPr>
            <a:r>
              <a:rPr lang="en-GB" sz="2800" dirty="0">
                <a:solidFill>
                  <a:srgbClr val="352B1E"/>
                </a:solidFill>
                <a:latin typeface="+mj-lt"/>
                <a:ea typeface="+mj-ea"/>
                <a:cs typeface="+mj-cs"/>
              </a:rPr>
              <a:t>Match up reasonably well with stable British areas.</a:t>
            </a:r>
          </a:p>
        </p:txBody>
      </p:sp>
      <p:pic>
        <p:nvPicPr>
          <p:cNvPr id="3078" name="Picture 6" descr="C:\Nennius\other\science\Talk\location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76200"/>
            <a:ext cx="5017829" cy="6591649"/>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3"/>
          <p:cNvSpPr/>
          <p:nvPr/>
        </p:nvSpPr>
        <p:spPr>
          <a:xfrm>
            <a:off x="6764493" y="5055577"/>
            <a:ext cx="322819" cy="650631"/>
          </a:xfrm>
          <a:custGeom>
            <a:avLst/>
            <a:gdLst>
              <a:gd name="connsiteX0" fmla="*/ 76456 w 322819"/>
              <a:gd name="connsiteY0" fmla="*/ 650631 h 650631"/>
              <a:gd name="connsiteX1" fmla="*/ 14910 w 322819"/>
              <a:gd name="connsiteY1" fmla="*/ 404446 h 650631"/>
              <a:gd name="connsiteX2" fmla="*/ 322641 w 322819"/>
              <a:gd name="connsiteY2" fmla="*/ 272561 h 650631"/>
              <a:gd name="connsiteX3" fmla="*/ 50080 w 322819"/>
              <a:gd name="connsiteY3" fmla="*/ 0 h 650631"/>
            </a:gdLst>
            <a:ahLst/>
            <a:cxnLst>
              <a:cxn ang="0">
                <a:pos x="connsiteX0" y="connsiteY0"/>
              </a:cxn>
              <a:cxn ang="0">
                <a:pos x="connsiteX1" y="connsiteY1"/>
              </a:cxn>
              <a:cxn ang="0">
                <a:pos x="connsiteX2" y="connsiteY2"/>
              </a:cxn>
              <a:cxn ang="0">
                <a:pos x="connsiteX3" y="connsiteY3"/>
              </a:cxn>
            </a:cxnLst>
            <a:rect l="l" t="t" r="r" b="b"/>
            <a:pathLst>
              <a:path w="322819" h="650631">
                <a:moveTo>
                  <a:pt x="76456" y="650631"/>
                </a:moveTo>
                <a:cubicBezTo>
                  <a:pt x="25167" y="559044"/>
                  <a:pt x="-26121" y="467457"/>
                  <a:pt x="14910" y="404446"/>
                </a:cubicBezTo>
                <a:cubicBezTo>
                  <a:pt x="55941" y="341435"/>
                  <a:pt x="316779" y="339968"/>
                  <a:pt x="322641" y="272561"/>
                </a:cubicBezTo>
                <a:cubicBezTo>
                  <a:pt x="328503" y="205154"/>
                  <a:pt x="189291" y="102577"/>
                  <a:pt x="50080" y="0"/>
                </a:cubicBezTo>
              </a:path>
            </a:pathLst>
          </a:custGeom>
          <a:noFill/>
          <a:ln w="12700">
            <a:solidFill>
              <a:srgbClr val="AB553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6956835" y="5483358"/>
            <a:ext cx="1011815" cy="415498"/>
          </a:xfrm>
          <a:prstGeom prst="rect">
            <a:avLst/>
          </a:prstGeom>
          <a:solidFill>
            <a:srgbClr val="EACEAE"/>
          </a:solidFill>
        </p:spPr>
        <p:txBody>
          <a:bodyPr wrap="none" rtlCol="0">
            <a:spAutoFit/>
          </a:bodyPr>
          <a:lstStyle/>
          <a:p>
            <a:r>
              <a:rPr lang="en-GB" sz="1050" dirty="0">
                <a:solidFill>
                  <a:srgbClr val="352B1E"/>
                </a:solidFill>
                <a:latin typeface="+mj-lt"/>
                <a:ea typeface="+mj-ea"/>
                <a:cs typeface="+mj-cs"/>
              </a:rPr>
              <a:t>After Battle of </a:t>
            </a:r>
          </a:p>
          <a:p>
            <a:r>
              <a:rPr lang="en-GB" sz="1050" dirty="0" err="1">
                <a:solidFill>
                  <a:srgbClr val="352B1E"/>
                </a:solidFill>
                <a:latin typeface="+mj-lt"/>
                <a:ea typeface="+mj-ea"/>
                <a:cs typeface="+mj-cs"/>
              </a:rPr>
              <a:t>Deorham</a:t>
            </a:r>
            <a:r>
              <a:rPr lang="en-GB" sz="1050" dirty="0">
                <a:solidFill>
                  <a:srgbClr val="352B1E"/>
                </a:solidFill>
                <a:latin typeface="+mj-lt"/>
                <a:ea typeface="+mj-ea"/>
                <a:cs typeface="+mj-cs"/>
              </a:rPr>
              <a:t> (577)</a:t>
            </a:r>
          </a:p>
        </p:txBody>
      </p:sp>
      <p:sp>
        <p:nvSpPr>
          <p:cNvPr id="6" name="TextBox 5"/>
          <p:cNvSpPr txBox="1"/>
          <p:nvPr/>
        </p:nvSpPr>
        <p:spPr>
          <a:xfrm>
            <a:off x="6613582" y="4419600"/>
            <a:ext cx="1178528" cy="430887"/>
          </a:xfrm>
          <a:prstGeom prst="rect">
            <a:avLst/>
          </a:prstGeom>
          <a:solidFill>
            <a:srgbClr val="EACEAE"/>
          </a:solidFill>
        </p:spPr>
        <p:txBody>
          <a:bodyPr wrap="none" rtlCol="0">
            <a:spAutoFit/>
          </a:bodyPr>
          <a:lstStyle/>
          <a:p>
            <a:r>
              <a:rPr lang="en-GB" sz="1100" dirty="0"/>
              <a:t>Battle of Chester </a:t>
            </a:r>
          </a:p>
          <a:p>
            <a:r>
              <a:rPr lang="en-GB" sz="1100" dirty="0"/>
              <a:t>(c.600)</a:t>
            </a:r>
          </a:p>
        </p:txBody>
      </p:sp>
      <p:sp>
        <p:nvSpPr>
          <p:cNvPr id="7" name="TextBox 6"/>
          <p:cNvSpPr txBox="1"/>
          <p:nvPr/>
        </p:nvSpPr>
        <p:spPr>
          <a:xfrm>
            <a:off x="6956835" y="2011187"/>
            <a:ext cx="927213" cy="600164"/>
          </a:xfrm>
          <a:prstGeom prst="rect">
            <a:avLst/>
          </a:prstGeom>
          <a:solidFill>
            <a:srgbClr val="EACEAE"/>
          </a:solidFill>
        </p:spPr>
        <p:txBody>
          <a:bodyPr wrap="square" rtlCol="0">
            <a:spAutoFit/>
          </a:bodyPr>
          <a:lstStyle/>
          <a:p>
            <a:r>
              <a:rPr lang="en-GB" sz="1100" dirty="0"/>
              <a:t>British control lost by c. 1030s</a:t>
            </a:r>
            <a:endParaRPr lang="en-GB" sz="1600" dirty="0"/>
          </a:p>
        </p:txBody>
      </p:sp>
      <p:sp>
        <p:nvSpPr>
          <p:cNvPr id="9" name="TextBox 8"/>
          <p:cNvSpPr txBox="1"/>
          <p:nvPr/>
        </p:nvSpPr>
        <p:spPr>
          <a:xfrm>
            <a:off x="4870938" y="4155330"/>
            <a:ext cx="1072527" cy="769441"/>
          </a:xfrm>
          <a:prstGeom prst="rect">
            <a:avLst/>
          </a:prstGeom>
          <a:solidFill>
            <a:srgbClr val="EACEAE"/>
          </a:solidFill>
        </p:spPr>
        <p:txBody>
          <a:bodyPr wrap="square" rtlCol="0">
            <a:spAutoFit/>
          </a:bodyPr>
          <a:lstStyle/>
          <a:p>
            <a:r>
              <a:rPr lang="en-GB" sz="1100" dirty="0"/>
              <a:t>British lose </a:t>
            </a:r>
            <a:r>
              <a:rPr lang="en-GB" sz="1100" dirty="0" err="1"/>
              <a:t>N.Wales</a:t>
            </a:r>
            <a:r>
              <a:rPr lang="en-GB" sz="1100" dirty="0"/>
              <a:t> for short period </a:t>
            </a:r>
          </a:p>
          <a:p>
            <a:r>
              <a:rPr lang="en-GB" sz="1100" dirty="0"/>
              <a:t>c .624</a:t>
            </a:r>
          </a:p>
        </p:txBody>
      </p:sp>
      <p:sp>
        <p:nvSpPr>
          <p:cNvPr id="8" name="TextBox 7"/>
          <p:cNvSpPr txBox="1"/>
          <p:nvPr/>
        </p:nvSpPr>
        <p:spPr>
          <a:xfrm>
            <a:off x="6784024" y="3385871"/>
            <a:ext cx="1868221" cy="430887"/>
          </a:xfrm>
          <a:prstGeom prst="rect">
            <a:avLst/>
          </a:prstGeom>
          <a:solidFill>
            <a:srgbClr val="EACEAE"/>
          </a:solidFill>
        </p:spPr>
        <p:txBody>
          <a:bodyPr wrap="square" rtlCol="0">
            <a:spAutoFit/>
          </a:bodyPr>
          <a:lstStyle/>
          <a:p>
            <a:r>
              <a:rPr lang="en-GB" sz="1100" dirty="0"/>
              <a:t>Lack south  Solway Firth matches 638 – c.975</a:t>
            </a:r>
          </a:p>
        </p:txBody>
      </p:sp>
    </p:spTree>
    <p:extLst>
      <p:ext uri="{BB962C8B-B14F-4D97-AF65-F5344CB8AC3E}">
        <p14:creationId xmlns:p14="http://schemas.microsoft.com/office/powerpoint/2010/main" val="115437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Sources</a:t>
            </a:r>
          </a:p>
        </p:txBody>
      </p:sp>
      <p:sp>
        <p:nvSpPr>
          <p:cNvPr id="3" name="Content Placeholder 2"/>
          <p:cNvSpPr>
            <a:spLocks noGrp="1"/>
          </p:cNvSpPr>
          <p:nvPr>
            <p:ph idx="1"/>
          </p:nvPr>
        </p:nvSpPr>
        <p:spPr>
          <a:xfrm>
            <a:off x="228600" y="2286000"/>
            <a:ext cx="8229600" cy="4221163"/>
          </a:xfrm>
        </p:spPr>
        <p:txBody>
          <a:bodyPr>
            <a:normAutofit fontScale="92500" lnSpcReduction="20000"/>
          </a:bodyPr>
          <a:lstStyle/>
          <a:p>
            <a:pPr marL="896938" indent="-896938">
              <a:buNone/>
            </a:pPr>
            <a:r>
              <a:rPr lang="en-GB" sz="2800" dirty="0">
                <a:solidFill>
                  <a:srgbClr val="352B1E"/>
                </a:solidFill>
              </a:rPr>
              <a:t>Saints’ lives</a:t>
            </a:r>
          </a:p>
          <a:p>
            <a:pPr marL="896938" indent="-896938">
              <a:buNone/>
            </a:pPr>
            <a:r>
              <a:rPr lang="en-GB" sz="2800" dirty="0">
                <a:solidFill>
                  <a:srgbClr val="352B1E"/>
                </a:solidFill>
              </a:rPr>
              <a:t>	The Levitating Altar</a:t>
            </a:r>
          </a:p>
          <a:p>
            <a:pPr marL="896938" indent="-896938">
              <a:buNone/>
            </a:pPr>
            <a:r>
              <a:rPr lang="en-GB" sz="2800" dirty="0">
                <a:solidFill>
                  <a:srgbClr val="352B1E"/>
                </a:solidFill>
              </a:rPr>
              <a:t>	The Returning Plank?</a:t>
            </a:r>
            <a:endParaRPr lang="en-GB" sz="2000" dirty="0">
              <a:solidFill>
                <a:srgbClr val="352B1E"/>
              </a:solidFill>
            </a:endParaRPr>
          </a:p>
          <a:p>
            <a:pPr marL="0" indent="0">
              <a:buNone/>
            </a:pP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Triads</a:t>
            </a:r>
          </a:p>
          <a:p>
            <a:pPr marL="0" indent="0">
              <a:buNone/>
            </a:pPr>
            <a:r>
              <a:rPr lang="en-GB" sz="2800" dirty="0">
                <a:solidFill>
                  <a:srgbClr val="352B1E"/>
                </a:solidFill>
              </a:rPr>
              <a:t>	Loch </a:t>
            </a:r>
            <a:r>
              <a:rPr lang="en-GB" sz="2800" dirty="0" err="1">
                <a:solidFill>
                  <a:srgbClr val="352B1E"/>
                </a:solidFill>
              </a:rPr>
              <a:t>Lumonoy</a:t>
            </a:r>
            <a:r>
              <a:rPr lang="en-GB" sz="2800" dirty="0">
                <a:solidFill>
                  <a:srgbClr val="352B1E"/>
                </a:solidFill>
              </a:rPr>
              <a:t> </a:t>
            </a:r>
            <a:r>
              <a:rPr lang="en-GB" sz="2800" dirty="0">
                <a:solidFill>
                  <a:srgbClr val="352B1E"/>
                </a:solidFill>
                <a:latin typeface="+mj-lt"/>
                <a:ea typeface="+mj-ea"/>
                <a:cs typeface="+mj-cs"/>
              </a:rPr>
              <a:t>	</a:t>
            </a:r>
          </a:p>
          <a:p>
            <a:pPr marL="0" indent="0">
              <a:buNone/>
            </a:pPr>
            <a:r>
              <a:rPr lang="en-GB" sz="2800" dirty="0">
                <a:solidFill>
                  <a:srgbClr val="352B1E"/>
                </a:solidFill>
              </a:rPr>
              <a:t>	Linn </a:t>
            </a:r>
            <a:r>
              <a:rPr lang="en-GB" sz="2800" dirty="0" err="1">
                <a:solidFill>
                  <a:srgbClr val="352B1E"/>
                </a:solidFill>
              </a:rPr>
              <a:t>Liuan</a:t>
            </a:r>
            <a:endParaRPr lang="en-GB" sz="2800" dirty="0">
              <a:solidFill>
                <a:srgbClr val="352B1E"/>
              </a:solidFill>
            </a:endParaRPr>
          </a:p>
          <a:p>
            <a:pPr marL="0" indent="0">
              <a:buNone/>
            </a:pPr>
            <a:r>
              <a:rPr lang="en-GB" sz="2800" dirty="0">
                <a:solidFill>
                  <a:srgbClr val="352B1E"/>
                </a:solidFill>
              </a:rPr>
              <a:t>	Fount </a:t>
            </a:r>
            <a:r>
              <a:rPr lang="en-GB" sz="2800" dirty="0" err="1">
                <a:solidFill>
                  <a:srgbClr val="352B1E"/>
                </a:solidFill>
              </a:rPr>
              <a:t>Guur</a:t>
            </a:r>
            <a:r>
              <a:rPr lang="en-GB" sz="2800" dirty="0">
                <a:solidFill>
                  <a:srgbClr val="352B1E"/>
                </a:solidFill>
              </a:rPr>
              <a:t> </a:t>
            </a:r>
            <a:r>
              <a:rPr lang="en-GB" sz="2800" dirty="0" err="1">
                <a:solidFill>
                  <a:srgbClr val="352B1E"/>
                </a:solidFill>
              </a:rPr>
              <a:t>Helic</a:t>
            </a:r>
            <a:endParaRPr lang="en-GB" sz="2800" dirty="0">
              <a:solidFill>
                <a:srgbClr val="352B1E"/>
              </a:solidFill>
            </a:endParaRPr>
          </a:p>
          <a:p>
            <a:pPr marL="1882775" indent="-1882775">
              <a:buNone/>
            </a:pPr>
            <a:r>
              <a:rPr lang="en-GB" sz="2800" dirty="0">
                <a:solidFill>
                  <a:srgbClr val="352B1E"/>
                </a:solidFill>
              </a:rPr>
              <a:t>	Geoffrey of Monmouth: </a:t>
            </a:r>
            <a:r>
              <a:rPr lang="en-GB" sz="2800" i="1" dirty="0" err="1">
                <a:solidFill>
                  <a:srgbClr val="352B1E"/>
                </a:solidFill>
              </a:rPr>
              <a:t>Historia</a:t>
            </a:r>
            <a:r>
              <a:rPr lang="en-GB" sz="2800" i="1" dirty="0">
                <a:solidFill>
                  <a:srgbClr val="352B1E"/>
                </a:solidFill>
              </a:rPr>
              <a:t> </a:t>
            </a:r>
            <a:r>
              <a:rPr lang="en-GB" sz="2800" i="1" dirty="0" err="1">
                <a:solidFill>
                  <a:srgbClr val="352B1E"/>
                </a:solidFill>
              </a:rPr>
              <a:t>Regum</a:t>
            </a:r>
            <a:r>
              <a:rPr lang="en-GB" sz="2800" i="1" dirty="0">
                <a:solidFill>
                  <a:srgbClr val="352B1E"/>
                </a:solidFill>
              </a:rPr>
              <a:t> </a:t>
            </a:r>
            <a:r>
              <a:rPr lang="en-GB" sz="2800" i="1" dirty="0" err="1">
                <a:solidFill>
                  <a:srgbClr val="352B1E"/>
                </a:solidFill>
              </a:rPr>
              <a:t>Brittaniae</a:t>
            </a:r>
            <a:r>
              <a:rPr lang="en-GB" sz="2800" i="1" dirty="0">
                <a:solidFill>
                  <a:srgbClr val="352B1E"/>
                </a:solidFill>
              </a:rPr>
              <a:t> </a:t>
            </a:r>
            <a:r>
              <a:rPr lang="en-GB" sz="2800" dirty="0">
                <a:solidFill>
                  <a:srgbClr val="352B1E"/>
                </a:solidFill>
              </a:rPr>
              <a:t>(1129 to 1151 CE)</a:t>
            </a:r>
          </a:p>
          <a:p>
            <a:pPr marL="896938" indent="-896938">
              <a:buNone/>
            </a:pPr>
            <a:endParaRPr lang="en-GB" sz="2800" dirty="0">
              <a:solidFill>
                <a:srgbClr val="352B1E"/>
              </a:solidFill>
            </a:endParaRPr>
          </a:p>
          <a:p>
            <a:pPr marL="896938" indent="-896938">
              <a:buNone/>
            </a:pPr>
            <a:endParaRPr lang="en-GB" sz="2800" dirty="0">
              <a:solidFill>
                <a:srgbClr val="352B1E"/>
              </a:solidFill>
            </a:endParaRPr>
          </a:p>
          <a:p>
            <a:pPr marL="0" indent="0">
              <a:buNone/>
            </a:pPr>
            <a:endParaRPr lang="en-GB" sz="2800" dirty="0">
              <a:solidFill>
                <a:srgbClr val="352B1E"/>
              </a:solidFill>
              <a:latin typeface="+mj-lt"/>
              <a:ea typeface="+mj-ea"/>
              <a:cs typeface="+mj-cs"/>
            </a:endParaRPr>
          </a:p>
        </p:txBody>
      </p:sp>
    </p:spTree>
    <p:extLst>
      <p:ext uri="{BB962C8B-B14F-4D97-AF65-F5344CB8AC3E}">
        <p14:creationId xmlns:p14="http://schemas.microsoft.com/office/powerpoint/2010/main" val="4126992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Themes</a:t>
            </a:r>
          </a:p>
        </p:txBody>
      </p:sp>
      <p:sp>
        <p:nvSpPr>
          <p:cNvPr id="3" name="Content Placeholder 2"/>
          <p:cNvSpPr>
            <a:spLocks noGrp="1"/>
          </p:cNvSpPr>
          <p:nvPr>
            <p:ph idx="1"/>
          </p:nvPr>
        </p:nvSpPr>
        <p:spPr>
          <a:xfrm>
            <a:off x="152400" y="2292498"/>
            <a:ext cx="3962400" cy="4144963"/>
          </a:xfrm>
        </p:spPr>
        <p:txBody>
          <a:bodyPr>
            <a:normAutofit fontScale="85000" lnSpcReduction="20000"/>
          </a:bodyPr>
          <a:lstStyle/>
          <a:p>
            <a:pPr marL="0" indent="0">
              <a:spcAft>
                <a:spcPts val="1200"/>
              </a:spcAft>
              <a:buNone/>
            </a:pPr>
            <a:r>
              <a:rPr lang="en-GB" sz="2800" dirty="0">
                <a:solidFill>
                  <a:srgbClr val="352B1E"/>
                </a:solidFill>
                <a:latin typeface="+mj-lt"/>
                <a:ea typeface="+mj-ea"/>
                <a:cs typeface="+mj-cs"/>
              </a:rPr>
              <a:t>Lakes Wonders</a:t>
            </a:r>
          </a:p>
          <a:p>
            <a:pPr marL="0" indent="0">
              <a:buNone/>
            </a:pPr>
            <a:r>
              <a:rPr lang="en-GB" sz="2800" dirty="0">
                <a:solidFill>
                  <a:srgbClr val="352B1E"/>
                </a:solidFill>
                <a:latin typeface="+mj-lt"/>
                <a:ea typeface="+mj-ea"/>
                <a:cs typeface="+mj-cs"/>
              </a:rPr>
              <a:t>    1: Loch </a:t>
            </a:r>
            <a:r>
              <a:rPr lang="en-GB" sz="2800" dirty="0" err="1">
                <a:solidFill>
                  <a:srgbClr val="352B1E"/>
                </a:solidFill>
                <a:latin typeface="+mj-lt"/>
                <a:ea typeface="+mj-ea"/>
                <a:cs typeface="+mj-cs"/>
              </a:rPr>
              <a:t>Lumonoy</a:t>
            </a: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    7: Fount </a:t>
            </a:r>
            <a:r>
              <a:rPr lang="en-GB" sz="2800" dirty="0" err="1">
                <a:solidFill>
                  <a:srgbClr val="352B1E"/>
                </a:solidFill>
                <a:latin typeface="+mj-lt"/>
                <a:ea typeface="+mj-ea"/>
                <a:cs typeface="+mj-cs"/>
              </a:rPr>
              <a:t>Guur</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Helic</a:t>
            </a: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    6: Linn </a:t>
            </a:r>
            <a:r>
              <a:rPr lang="en-GB" sz="2800" dirty="0" err="1">
                <a:solidFill>
                  <a:srgbClr val="352B1E"/>
                </a:solidFill>
                <a:latin typeface="+mj-lt"/>
                <a:ea typeface="+mj-ea"/>
                <a:cs typeface="+mj-cs"/>
              </a:rPr>
              <a:t>Liuan</a:t>
            </a:r>
            <a:endParaRPr lang="en-GB" sz="2800" dirty="0">
              <a:solidFill>
                <a:srgbClr val="352B1E"/>
              </a:solidFill>
              <a:latin typeface="+mj-lt"/>
              <a:ea typeface="+mj-ea"/>
              <a:cs typeface="+mj-cs"/>
            </a:endParaRPr>
          </a:p>
          <a:p>
            <a:pPr marL="0" indent="0">
              <a:buNone/>
            </a:pPr>
            <a:endParaRPr lang="en-GB" sz="2800" dirty="0">
              <a:solidFill>
                <a:srgbClr val="352B1E"/>
              </a:solidFill>
              <a:latin typeface="+mj-lt"/>
              <a:ea typeface="+mj-ea"/>
              <a:cs typeface="+mj-cs"/>
            </a:endParaRPr>
          </a:p>
          <a:p>
            <a:pPr marL="0" indent="0">
              <a:spcAft>
                <a:spcPts val="1200"/>
              </a:spcAft>
              <a:buNone/>
            </a:pPr>
            <a:r>
              <a:rPr lang="en-GB" sz="2800" dirty="0">
                <a:solidFill>
                  <a:srgbClr val="352B1E"/>
                </a:solidFill>
                <a:latin typeface="+mj-lt"/>
                <a:ea typeface="+mj-ea"/>
                <a:cs typeface="+mj-cs"/>
              </a:rPr>
              <a:t>The Severn (Bore) Wonders</a:t>
            </a:r>
          </a:p>
          <a:p>
            <a:pPr marL="0" indent="0">
              <a:buNone/>
            </a:pPr>
            <a:r>
              <a:rPr lang="en-GB" sz="2800" dirty="0">
                <a:solidFill>
                  <a:srgbClr val="352B1E"/>
                </a:solidFill>
                <a:latin typeface="+mj-lt"/>
                <a:ea typeface="+mj-ea"/>
                <a:cs typeface="+mj-cs"/>
              </a:rPr>
              <a:t>    2: </a:t>
            </a:r>
            <a:r>
              <a:rPr lang="en-GB" sz="2800" dirty="0" err="1">
                <a:solidFill>
                  <a:srgbClr val="352B1E"/>
                </a:solidFill>
                <a:latin typeface="+mj-lt"/>
                <a:ea typeface="+mj-ea"/>
                <a:cs typeface="+mj-cs"/>
              </a:rPr>
              <a:t>Trahannon</a:t>
            </a:r>
            <a:r>
              <a:rPr lang="en-GB" sz="2800" dirty="0">
                <a:solidFill>
                  <a:srgbClr val="352B1E"/>
                </a:solidFill>
                <a:latin typeface="+mj-lt"/>
                <a:ea typeface="+mj-ea"/>
                <a:cs typeface="+mj-cs"/>
              </a:rPr>
              <a:t> River</a:t>
            </a:r>
          </a:p>
          <a:p>
            <a:pPr marL="0" indent="0">
              <a:buNone/>
            </a:pPr>
            <a:r>
              <a:rPr lang="en-GB" sz="2800" dirty="0">
                <a:solidFill>
                  <a:srgbClr val="352B1E"/>
                </a:solidFill>
                <a:latin typeface="+mj-lt"/>
                <a:ea typeface="+mj-ea"/>
                <a:cs typeface="+mj-cs"/>
              </a:rPr>
              <a:t>    5: Two Severn Kings</a:t>
            </a:r>
          </a:p>
          <a:p>
            <a:pPr marL="0" indent="0">
              <a:buNone/>
            </a:pPr>
            <a:r>
              <a:rPr lang="en-GB" sz="2800" dirty="0">
                <a:solidFill>
                  <a:srgbClr val="352B1E"/>
                </a:solidFill>
                <a:latin typeface="+mj-lt"/>
                <a:ea typeface="+mj-ea"/>
                <a:cs typeface="+mj-cs"/>
              </a:rPr>
              <a:t>    6: Linn </a:t>
            </a:r>
            <a:r>
              <a:rPr lang="en-GB" sz="2800" dirty="0" err="1">
                <a:solidFill>
                  <a:srgbClr val="352B1E"/>
                </a:solidFill>
                <a:latin typeface="+mj-lt"/>
                <a:ea typeface="+mj-ea"/>
                <a:cs typeface="+mj-cs"/>
              </a:rPr>
              <a:t>Liuan</a:t>
            </a:r>
            <a:endParaRPr lang="en-GB" sz="2800" dirty="0">
              <a:solidFill>
                <a:srgbClr val="352B1E"/>
              </a:solidFill>
              <a:latin typeface="+mj-lt"/>
              <a:ea typeface="+mj-ea"/>
              <a:cs typeface="+mj-cs"/>
            </a:endParaRPr>
          </a:p>
          <a:p>
            <a:pPr marL="0" indent="0">
              <a:buNone/>
            </a:pPr>
            <a:r>
              <a:rPr lang="en-GB" sz="2800" dirty="0">
                <a:solidFill>
                  <a:srgbClr val="AB553E"/>
                </a:solidFill>
                <a:latin typeface="+mj-lt"/>
                <a:ea typeface="+mj-ea"/>
                <a:cs typeface="+mj-cs"/>
              </a:rPr>
              <a:t>    11: The Returning Plank</a:t>
            </a:r>
          </a:p>
          <a:p>
            <a:pPr marL="0" indent="0">
              <a:buNone/>
            </a:pPr>
            <a:endParaRPr lang="en-GB" sz="2800" dirty="0">
              <a:solidFill>
                <a:srgbClr val="352B1E"/>
              </a:solidFill>
              <a:latin typeface="+mj-lt"/>
              <a:ea typeface="+mj-ea"/>
              <a:cs typeface="+mj-cs"/>
            </a:endParaRPr>
          </a:p>
          <a:p>
            <a:pPr marL="0" indent="0">
              <a:buNone/>
            </a:pPr>
            <a:endParaRPr lang="en-GB" sz="2800" dirty="0">
              <a:solidFill>
                <a:srgbClr val="352B1E"/>
              </a:solidFill>
              <a:latin typeface="+mj-lt"/>
              <a:ea typeface="+mj-ea"/>
              <a:cs typeface="+mj-cs"/>
            </a:endParaRPr>
          </a:p>
        </p:txBody>
      </p:sp>
      <p:sp>
        <p:nvSpPr>
          <p:cNvPr id="4" name="Rectangle 3"/>
          <p:cNvSpPr/>
          <p:nvPr/>
        </p:nvSpPr>
        <p:spPr>
          <a:xfrm>
            <a:off x="4114800" y="2133600"/>
            <a:ext cx="4572000" cy="4462760"/>
          </a:xfrm>
          <a:prstGeom prst="rect">
            <a:avLst/>
          </a:prstGeom>
        </p:spPr>
        <p:txBody>
          <a:bodyPr>
            <a:spAutoFit/>
          </a:bodyPr>
          <a:lstStyle/>
          <a:p>
            <a:pPr>
              <a:spcAft>
                <a:spcPts val="1200"/>
              </a:spcAft>
            </a:pPr>
            <a:r>
              <a:rPr lang="en-GB" sz="2400" dirty="0">
                <a:solidFill>
                  <a:srgbClr val="352B1E"/>
                </a:solidFill>
              </a:rPr>
              <a:t>Wondrous Springs</a:t>
            </a:r>
          </a:p>
          <a:p>
            <a:r>
              <a:rPr lang="en-GB" sz="2400" dirty="0">
                <a:solidFill>
                  <a:srgbClr val="352B1E"/>
                </a:solidFill>
              </a:rPr>
              <a:t>    3: The Fiery Pool</a:t>
            </a:r>
          </a:p>
          <a:p>
            <a:r>
              <a:rPr lang="en-GB" sz="2400" dirty="0">
                <a:solidFill>
                  <a:srgbClr val="352B1E"/>
                </a:solidFill>
              </a:rPr>
              <a:t>    4: The Salt Fountains</a:t>
            </a:r>
          </a:p>
          <a:p>
            <a:r>
              <a:rPr lang="en-GB" sz="2400" dirty="0">
                <a:solidFill>
                  <a:srgbClr val="352B1E"/>
                </a:solidFill>
              </a:rPr>
              <a:t>    6: Linn </a:t>
            </a:r>
            <a:r>
              <a:rPr lang="en-GB" sz="2400" dirty="0" err="1">
                <a:solidFill>
                  <a:srgbClr val="352B1E"/>
                </a:solidFill>
              </a:rPr>
              <a:t>Liuan</a:t>
            </a:r>
            <a:endParaRPr lang="en-GB" sz="2400" dirty="0">
              <a:solidFill>
                <a:srgbClr val="352B1E"/>
              </a:solidFill>
            </a:endParaRPr>
          </a:p>
          <a:p>
            <a:r>
              <a:rPr lang="en-GB" sz="2400" dirty="0">
                <a:solidFill>
                  <a:srgbClr val="352B1E"/>
                </a:solidFill>
              </a:rPr>
              <a:t>    </a:t>
            </a:r>
            <a:r>
              <a:rPr lang="en-GB" sz="2400" dirty="0">
                <a:solidFill>
                  <a:srgbClr val="AB553E"/>
                </a:solidFill>
              </a:rPr>
              <a:t>11: The Returning Plank</a:t>
            </a:r>
          </a:p>
          <a:p>
            <a:endParaRPr lang="en-GB" sz="2400" dirty="0">
              <a:solidFill>
                <a:srgbClr val="352B1E"/>
              </a:solidFill>
            </a:endParaRPr>
          </a:p>
          <a:p>
            <a:pPr>
              <a:spcAft>
                <a:spcPts val="1200"/>
              </a:spcAft>
            </a:pPr>
            <a:r>
              <a:rPr lang="en-GB" sz="2400" dirty="0">
                <a:solidFill>
                  <a:srgbClr val="352B1E"/>
                </a:solidFill>
              </a:rPr>
              <a:t>Wondrous Tombs</a:t>
            </a:r>
          </a:p>
          <a:p>
            <a:r>
              <a:rPr lang="en-GB" sz="2400" dirty="0">
                <a:solidFill>
                  <a:srgbClr val="352B1E"/>
                </a:solidFill>
              </a:rPr>
              <a:t> </a:t>
            </a:r>
            <a:r>
              <a:rPr lang="en-GB" sz="2400" dirty="0">
                <a:solidFill>
                  <a:srgbClr val="AB553E"/>
                </a:solidFill>
              </a:rPr>
              <a:t>   10: The Levitating Altar</a:t>
            </a:r>
          </a:p>
          <a:p>
            <a:r>
              <a:rPr lang="en-GB" sz="2400" dirty="0">
                <a:solidFill>
                  <a:srgbClr val="352B1E"/>
                </a:solidFill>
              </a:rPr>
              <a:t>    12: Cabal's Cairn</a:t>
            </a:r>
          </a:p>
          <a:p>
            <a:r>
              <a:rPr lang="en-GB" sz="2400" dirty="0">
                <a:solidFill>
                  <a:srgbClr val="352B1E"/>
                </a:solidFill>
              </a:rPr>
              <a:t>    13: </a:t>
            </a:r>
            <a:r>
              <a:rPr lang="en-GB" sz="2400" dirty="0" err="1">
                <a:solidFill>
                  <a:srgbClr val="352B1E"/>
                </a:solidFill>
              </a:rPr>
              <a:t>Amr's</a:t>
            </a:r>
            <a:r>
              <a:rPr lang="en-GB" sz="2400" dirty="0">
                <a:solidFill>
                  <a:srgbClr val="352B1E"/>
                </a:solidFill>
              </a:rPr>
              <a:t> Tomb</a:t>
            </a:r>
          </a:p>
          <a:p>
            <a:r>
              <a:rPr lang="en-GB" sz="2400" dirty="0">
                <a:solidFill>
                  <a:srgbClr val="352B1E"/>
                </a:solidFill>
              </a:rPr>
              <a:t>    14: </a:t>
            </a:r>
            <a:r>
              <a:rPr lang="en-GB" sz="2400" dirty="0" err="1">
                <a:solidFill>
                  <a:srgbClr val="352B1E"/>
                </a:solidFill>
              </a:rPr>
              <a:t>Cruc</a:t>
            </a:r>
            <a:r>
              <a:rPr lang="en-GB" sz="2400" dirty="0">
                <a:solidFill>
                  <a:srgbClr val="352B1E"/>
                </a:solidFill>
              </a:rPr>
              <a:t> </a:t>
            </a:r>
            <a:r>
              <a:rPr lang="en-GB" sz="2400" dirty="0" err="1">
                <a:solidFill>
                  <a:srgbClr val="352B1E"/>
                </a:solidFill>
              </a:rPr>
              <a:t>Mawr</a:t>
            </a:r>
            <a:r>
              <a:rPr lang="en-GB" sz="2400" dirty="0">
                <a:solidFill>
                  <a:srgbClr val="352B1E"/>
                </a:solidFill>
              </a:rPr>
              <a:t> Tomb</a:t>
            </a:r>
          </a:p>
        </p:txBody>
      </p:sp>
    </p:spTree>
    <p:extLst>
      <p:ext uri="{BB962C8B-B14F-4D97-AF65-F5344CB8AC3E}">
        <p14:creationId xmlns:p14="http://schemas.microsoft.com/office/powerpoint/2010/main" val="405672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Sources</a:t>
            </a:r>
          </a:p>
        </p:txBody>
      </p:sp>
      <p:sp>
        <p:nvSpPr>
          <p:cNvPr id="3" name="Content Placeholder 2"/>
          <p:cNvSpPr>
            <a:spLocks noGrp="1"/>
          </p:cNvSpPr>
          <p:nvPr>
            <p:ph idx="1"/>
          </p:nvPr>
        </p:nvSpPr>
        <p:spPr>
          <a:xfrm>
            <a:off x="228600" y="2667000"/>
            <a:ext cx="8229600" cy="3840163"/>
          </a:xfrm>
        </p:spPr>
        <p:txBody>
          <a:bodyPr>
            <a:normAutofit fontScale="40000" lnSpcReduction="20000"/>
          </a:bodyPr>
          <a:lstStyle/>
          <a:p>
            <a:pPr marL="0" indent="0">
              <a:buNone/>
            </a:pPr>
            <a:r>
              <a:rPr lang="en-GB" sz="7000" dirty="0">
                <a:solidFill>
                  <a:srgbClr val="352B1E"/>
                </a:solidFill>
                <a:latin typeface="+mj-lt"/>
                <a:ea typeface="+mj-ea"/>
                <a:cs typeface="+mj-cs"/>
              </a:rPr>
              <a:t>Other wonder lists</a:t>
            </a:r>
          </a:p>
          <a:p>
            <a:pPr marL="0" indent="0">
              <a:buNone/>
            </a:pPr>
            <a:r>
              <a:rPr lang="en-GB" sz="7000" dirty="0">
                <a:solidFill>
                  <a:srgbClr val="352B1E"/>
                </a:solidFill>
                <a:latin typeface="+mj-lt"/>
                <a:ea typeface="+mj-ea"/>
                <a:cs typeface="+mj-cs"/>
              </a:rPr>
              <a:t>	Wonders of Scotland / Mona</a:t>
            </a:r>
          </a:p>
          <a:p>
            <a:pPr marL="1792288" indent="-1792288">
              <a:buNone/>
            </a:pPr>
            <a:r>
              <a:rPr lang="en-GB" sz="7000" dirty="0">
                <a:solidFill>
                  <a:srgbClr val="352B1E"/>
                </a:solidFill>
                <a:latin typeface="+mj-lt"/>
                <a:ea typeface="+mj-ea"/>
                <a:cs typeface="+mj-cs"/>
              </a:rPr>
              <a:t>		Possible Irish influence (though not for the Irish wonders, strangely)</a:t>
            </a:r>
          </a:p>
          <a:p>
            <a:pPr marL="0" indent="0">
              <a:buNone/>
            </a:pPr>
            <a:endParaRPr lang="en-GB" sz="7000" dirty="0">
              <a:solidFill>
                <a:srgbClr val="352B1E"/>
              </a:solidFill>
            </a:endParaRPr>
          </a:p>
          <a:p>
            <a:pPr marL="0" indent="0">
              <a:buNone/>
            </a:pPr>
            <a:r>
              <a:rPr lang="en-GB" sz="7000" dirty="0">
                <a:solidFill>
                  <a:srgbClr val="352B1E"/>
                </a:solidFill>
              </a:rPr>
              <a:t>Poetry</a:t>
            </a:r>
          </a:p>
          <a:p>
            <a:pPr marL="0" indent="0">
              <a:buNone/>
            </a:pPr>
            <a:r>
              <a:rPr lang="en-GB" sz="7000" dirty="0">
                <a:solidFill>
                  <a:srgbClr val="352B1E"/>
                </a:solidFill>
              </a:rPr>
              <a:t>	The Returning Plank</a:t>
            </a:r>
          </a:p>
          <a:p>
            <a:pPr marL="0" indent="0">
              <a:buNone/>
            </a:pPr>
            <a:r>
              <a:rPr lang="en-GB" sz="7000" dirty="0">
                <a:solidFill>
                  <a:srgbClr val="352B1E"/>
                </a:solidFill>
              </a:rPr>
              <a:t>		Appears to be in </a:t>
            </a:r>
            <a:r>
              <a:rPr lang="en-GB" sz="7000" dirty="0" err="1">
                <a:solidFill>
                  <a:srgbClr val="352B1E"/>
                </a:solidFill>
              </a:rPr>
              <a:t>homeoteleutic</a:t>
            </a:r>
            <a:r>
              <a:rPr lang="en-GB" sz="7000" dirty="0">
                <a:solidFill>
                  <a:srgbClr val="352B1E"/>
                </a:solidFill>
              </a:rPr>
              <a:t> verse</a:t>
            </a:r>
          </a:p>
          <a:p>
            <a:pPr marL="896938" indent="-896938">
              <a:buNone/>
            </a:pPr>
            <a:endParaRPr lang="en-GB" sz="3300" dirty="0">
              <a:solidFill>
                <a:srgbClr val="352B1E"/>
              </a:solidFill>
              <a:latin typeface="+mj-lt"/>
              <a:ea typeface="+mj-ea"/>
              <a:cs typeface="+mj-cs"/>
            </a:endParaRPr>
          </a:p>
          <a:p>
            <a:pPr marL="896938" indent="-896938">
              <a:buNone/>
            </a:pPr>
            <a:r>
              <a:rPr lang="en-GB" sz="2800" dirty="0">
                <a:solidFill>
                  <a:srgbClr val="352B1E"/>
                </a:solidFill>
                <a:latin typeface="+mj-lt"/>
                <a:ea typeface="+mj-ea"/>
                <a:cs typeface="+mj-cs"/>
              </a:rPr>
              <a:t>	</a:t>
            </a:r>
          </a:p>
        </p:txBody>
      </p:sp>
    </p:spTree>
    <p:extLst>
      <p:ext uri="{BB962C8B-B14F-4D97-AF65-F5344CB8AC3E}">
        <p14:creationId xmlns:p14="http://schemas.microsoft.com/office/powerpoint/2010/main" val="412699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Purpose</a:t>
            </a:r>
          </a:p>
        </p:txBody>
      </p:sp>
      <p:sp>
        <p:nvSpPr>
          <p:cNvPr id="3" name="Content Placeholder 2"/>
          <p:cNvSpPr>
            <a:spLocks noGrp="1"/>
          </p:cNvSpPr>
          <p:nvPr>
            <p:ph idx="1"/>
          </p:nvPr>
        </p:nvSpPr>
        <p:spPr>
          <a:xfrm>
            <a:off x="228600" y="2667000"/>
            <a:ext cx="8229600" cy="3840163"/>
          </a:xfrm>
        </p:spPr>
        <p:txBody>
          <a:bodyPr>
            <a:normAutofit/>
          </a:bodyPr>
          <a:lstStyle/>
          <a:p>
            <a:pPr marL="0" indent="0">
              <a:buNone/>
            </a:pPr>
            <a:r>
              <a:rPr lang="en-GB" sz="2800" dirty="0">
                <a:solidFill>
                  <a:srgbClr val="352B1E"/>
                </a:solidFill>
                <a:latin typeface="+mj-lt"/>
                <a:ea typeface="+mj-ea"/>
                <a:cs typeface="+mj-cs"/>
              </a:rPr>
              <a:t>Purposes of individual descriptions may have been different (saints’ lives, in particular).</a:t>
            </a:r>
          </a:p>
          <a:p>
            <a:pPr marL="0" indent="0">
              <a:buNone/>
            </a:pP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Classical interest in the natural world?</a:t>
            </a:r>
          </a:p>
          <a:p>
            <a:pPr marL="0" indent="0">
              <a:buNone/>
            </a:pPr>
            <a:r>
              <a:rPr lang="en-GB" sz="2800" dirty="0">
                <a:solidFill>
                  <a:srgbClr val="352B1E"/>
                </a:solidFill>
                <a:latin typeface="+mj-lt"/>
                <a:ea typeface="+mj-ea"/>
                <a:cs typeface="+mj-cs"/>
              </a:rPr>
              <a:t>Doesn’t seem to be any explicit religious message.</a:t>
            </a:r>
          </a:p>
          <a:p>
            <a:pPr marL="0" indent="0">
              <a:buNone/>
            </a:pPr>
            <a:endParaRPr lang="en-GB" sz="2800" dirty="0">
              <a:solidFill>
                <a:srgbClr val="352B1E"/>
              </a:solidFill>
              <a:latin typeface="+mj-lt"/>
              <a:ea typeface="+mj-ea"/>
              <a:cs typeface="+mj-cs"/>
            </a:endParaRPr>
          </a:p>
        </p:txBody>
      </p:sp>
    </p:spTree>
    <p:extLst>
      <p:ext uri="{BB962C8B-B14F-4D97-AF65-F5344CB8AC3E}">
        <p14:creationId xmlns:p14="http://schemas.microsoft.com/office/powerpoint/2010/main" val="141488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Purpose</a:t>
            </a:r>
          </a:p>
        </p:txBody>
      </p:sp>
      <p:sp>
        <p:nvSpPr>
          <p:cNvPr id="3" name="Content Placeholder 2"/>
          <p:cNvSpPr>
            <a:spLocks noGrp="1"/>
          </p:cNvSpPr>
          <p:nvPr>
            <p:ph idx="1"/>
          </p:nvPr>
        </p:nvSpPr>
        <p:spPr>
          <a:xfrm>
            <a:off x="228600" y="2667000"/>
            <a:ext cx="8229600" cy="3840163"/>
          </a:xfrm>
        </p:spPr>
        <p:txBody>
          <a:bodyPr>
            <a:normAutofit/>
          </a:bodyPr>
          <a:lstStyle/>
          <a:p>
            <a:pPr marL="0" indent="0">
              <a:buNone/>
            </a:pPr>
            <a:r>
              <a:rPr lang="en-GB" sz="2800" dirty="0">
                <a:solidFill>
                  <a:srgbClr val="352B1E"/>
                </a:solidFill>
                <a:latin typeface="+mj-lt"/>
                <a:ea typeface="+mj-ea"/>
                <a:cs typeface="+mj-cs"/>
              </a:rPr>
              <a:t>Explanation of landscape features:</a:t>
            </a:r>
          </a:p>
          <a:p>
            <a:pPr marL="0" indent="0">
              <a:buNone/>
            </a:pPr>
            <a:r>
              <a:rPr lang="en-GB" sz="2800" dirty="0">
                <a:solidFill>
                  <a:srgbClr val="352B1E"/>
                </a:solidFill>
                <a:latin typeface="+mj-lt"/>
                <a:ea typeface="+mj-ea"/>
                <a:cs typeface="+mj-cs"/>
              </a:rPr>
              <a:t>	Joy in the unusual?</a:t>
            </a:r>
          </a:p>
        </p:txBody>
      </p:sp>
    </p:spTree>
    <p:extLst>
      <p:ext uri="{BB962C8B-B14F-4D97-AF65-F5344CB8AC3E}">
        <p14:creationId xmlns:p14="http://schemas.microsoft.com/office/powerpoint/2010/main" val="348383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Linn </a:t>
            </a:r>
            <a:r>
              <a:rPr lang="en-GB" sz="4000" dirty="0" err="1">
                <a:solidFill>
                  <a:srgbClr val="352B1E"/>
                </a:solidFill>
              </a:rPr>
              <a:t>Liuan</a:t>
            </a:r>
            <a:endParaRPr lang="en-GB" sz="4000" dirty="0">
              <a:solidFill>
                <a:srgbClr val="352B1E"/>
              </a:solidFill>
            </a:endParaRPr>
          </a:p>
        </p:txBody>
      </p:sp>
      <p:sp>
        <p:nvSpPr>
          <p:cNvPr id="3" name="Content Placeholder 2"/>
          <p:cNvSpPr>
            <a:spLocks noGrp="1"/>
          </p:cNvSpPr>
          <p:nvPr>
            <p:ph idx="1"/>
          </p:nvPr>
        </p:nvSpPr>
        <p:spPr>
          <a:xfrm>
            <a:off x="228600" y="1981200"/>
            <a:ext cx="8229600" cy="4525963"/>
          </a:xfrm>
        </p:spPr>
        <p:txBody>
          <a:bodyPr>
            <a:noAutofit/>
          </a:bodyPr>
          <a:lstStyle/>
          <a:p>
            <a:pPr marL="0" indent="0" algn="just">
              <a:buNone/>
            </a:pPr>
            <a:r>
              <a:rPr lang="en-GB" sz="2000" i="1" dirty="0"/>
              <a:t>There is another wonder: it is the confluence of Linn </a:t>
            </a:r>
            <a:r>
              <a:rPr lang="en-GB" sz="2000" i="1" dirty="0" err="1"/>
              <a:t>Liuan</a:t>
            </a:r>
            <a:r>
              <a:rPr lang="en-GB" sz="2000" i="1" dirty="0"/>
              <a:t>; the mouth of that river flows into the Severn, and when both the Severn is flooded to The </a:t>
            </a:r>
            <a:r>
              <a:rPr lang="en-GB" sz="2000" i="1" dirty="0" err="1"/>
              <a:t>Teared</a:t>
            </a:r>
            <a:r>
              <a:rPr lang="en-GB" sz="2000" i="1" dirty="0"/>
              <a:t> [the bore], and the sea is flooded similarly into the aforementioned mouth of the river, both it is received into the lake/pool of the mouth in the mode of a whirlpool and the sea does not advance up. And a bank/shore exists near the river, and so long as the Severn is flooded to The </a:t>
            </a:r>
            <a:r>
              <a:rPr lang="en-GB" sz="2000" i="1" dirty="0" err="1"/>
              <a:t>Teared</a:t>
            </a:r>
            <a:r>
              <a:rPr lang="en-GB" sz="2000" i="1" dirty="0"/>
              <a:t> </a:t>
            </a:r>
            <a:r>
              <a:rPr lang="en-GB" sz="2000" dirty="0"/>
              <a:t>[the bore] </a:t>
            </a:r>
            <a:r>
              <a:rPr lang="en-GB" sz="2000" i="1" dirty="0"/>
              <a:t>that bank/shore is not covered, and when the sea and Severn ebbs, at that time lake </a:t>
            </a:r>
            <a:r>
              <a:rPr lang="en-GB" sz="2000" i="1" dirty="0" err="1"/>
              <a:t>Liuan</a:t>
            </a:r>
            <a:r>
              <a:rPr lang="en-GB" sz="2000" i="1" dirty="0"/>
              <a:t> vomits all that it has devoured from the sea and both that bank/shore is covered and in the likeness of a mountain in one wave it spews and bursts. And if there was the army of the whole region, in the midst of where it is, and it directed its face against the wave, even the army the wave carries off through the force, by fluid full clothes. If, on the other hand, the backs of the army were turned against it, the same wave doesn’t harm, and when the sea may have ebbed, then the entire bank, which the wave covers, backwards is bared and the sea recedes from it.</a:t>
            </a:r>
            <a:endParaRPr lang="en-GB" sz="2000" i="1" dirty="0">
              <a:solidFill>
                <a:srgbClr val="352B1E"/>
              </a:solidFill>
              <a:latin typeface="+mj-lt"/>
              <a:ea typeface="+mj-ea"/>
              <a:cs typeface="+mj-cs"/>
            </a:endParaRPr>
          </a:p>
        </p:txBody>
      </p:sp>
    </p:spTree>
    <p:extLst>
      <p:ext uri="{BB962C8B-B14F-4D97-AF65-F5344CB8AC3E}">
        <p14:creationId xmlns:p14="http://schemas.microsoft.com/office/powerpoint/2010/main" val="429465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John </a:t>
            </a:r>
            <a:r>
              <a:rPr lang="en-GB" sz="4000" dirty="0" err="1">
                <a:solidFill>
                  <a:srgbClr val="352B1E"/>
                </a:solidFill>
              </a:rPr>
              <a:t>Nettleship</a:t>
            </a:r>
            <a:endParaRPr lang="en-GB" sz="4000" dirty="0">
              <a:solidFill>
                <a:srgbClr val="352B1E"/>
              </a:solidFill>
            </a:endParaRPr>
          </a:p>
        </p:txBody>
      </p:sp>
      <p:sp>
        <p:nvSpPr>
          <p:cNvPr id="3" name="Content Placeholder 2"/>
          <p:cNvSpPr>
            <a:spLocks noGrp="1"/>
          </p:cNvSpPr>
          <p:nvPr>
            <p:ph idx="1"/>
          </p:nvPr>
        </p:nvSpPr>
        <p:spPr>
          <a:xfrm>
            <a:off x="296333" y="2438400"/>
            <a:ext cx="8229600" cy="3840163"/>
          </a:xfrm>
        </p:spPr>
        <p:txBody>
          <a:bodyPr>
            <a:normAutofit/>
          </a:bodyPr>
          <a:lstStyle/>
          <a:p>
            <a:pPr marL="0" indent="0">
              <a:buNone/>
            </a:pPr>
            <a:r>
              <a:rPr lang="en-GB" sz="2800" dirty="0">
                <a:solidFill>
                  <a:srgbClr val="352B1E"/>
                </a:solidFill>
                <a:latin typeface="+mj-lt"/>
                <a:ea typeface="+mj-ea"/>
                <a:cs typeface="+mj-cs"/>
              </a:rPr>
              <a:t>The Late John </a:t>
            </a:r>
            <a:r>
              <a:rPr lang="en-GB" sz="2800" dirty="0" err="1">
                <a:solidFill>
                  <a:srgbClr val="352B1E"/>
                </a:solidFill>
                <a:latin typeface="+mj-lt"/>
                <a:ea typeface="+mj-ea"/>
                <a:cs typeface="+mj-cs"/>
              </a:rPr>
              <a:t>Nettleship</a:t>
            </a:r>
            <a:endParaRPr lang="en-GB" sz="2800" dirty="0">
              <a:solidFill>
                <a:srgbClr val="352B1E"/>
              </a:solidFill>
              <a:latin typeface="+mj-lt"/>
              <a:ea typeface="+mj-ea"/>
              <a:cs typeface="+mj-cs"/>
            </a:endParaRPr>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048000"/>
            <a:ext cx="41148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44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John </a:t>
            </a:r>
            <a:r>
              <a:rPr lang="en-GB" sz="4000" dirty="0" err="1">
                <a:solidFill>
                  <a:srgbClr val="352B1E"/>
                </a:solidFill>
              </a:rPr>
              <a:t>Nettleship</a:t>
            </a:r>
            <a:endParaRPr lang="en-GB" sz="4000" dirty="0">
              <a:solidFill>
                <a:srgbClr val="352B1E"/>
              </a:solidFill>
            </a:endParaRPr>
          </a:p>
        </p:txBody>
      </p:sp>
      <p:sp>
        <p:nvSpPr>
          <p:cNvPr id="3" name="Content Placeholder 2"/>
          <p:cNvSpPr>
            <a:spLocks noGrp="1"/>
          </p:cNvSpPr>
          <p:nvPr>
            <p:ph idx="1"/>
          </p:nvPr>
        </p:nvSpPr>
        <p:spPr>
          <a:xfrm>
            <a:off x="296333" y="2438400"/>
            <a:ext cx="8229600" cy="3840163"/>
          </a:xfrm>
        </p:spPr>
        <p:txBody>
          <a:bodyPr>
            <a:normAutofit/>
          </a:bodyPr>
          <a:lstStyle/>
          <a:p>
            <a:pPr marL="0" indent="0">
              <a:buNone/>
            </a:pPr>
            <a:r>
              <a:rPr lang="en-GB" sz="2800" dirty="0">
                <a:solidFill>
                  <a:srgbClr val="352B1E"/>
                </a:solidFill>
                <a:latin typeface="+mj-lt"/>
                <a:ea typeface="+mj-ea"/>
                <a:cs typeface="+mj-cs"/>
              </a:rPr>
              <a:t>The Late John </a:t>
            </a:r>
            <a:r>
              <a:rPr lang="en-GB" sz="2800" dirty="0" err="1">
                <a:solidFill>
                  <a:srgbClr val="352B1E"/>
                </a:solidFill>
                <a:latin typeface="+mj-lt"/>
                <a:ea typeface="+mj-ea"/>
                <a:cs typeface="+mj-cs"/>
              </a:rPr>
              <a:t>Nettleship</a:t>
            </a:r>
            <a:endParaRPr lang="en-GB" sz="2800" dirty="0">
              <a:solidFill>
                <a:srgbClr val="352B1E"/>
              </a:solidFill>
              <a:latin typeface="+mj-lt"/>
              <a:ea typeface="+mj-ea"/>
              <a:cs typeface="+mj-cs"/>
            </a:endParaRPr>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048000"/>
            <a:ext cx="41148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047999"/>
            <a:ext cx="4279900" cy="3526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28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i="1" dirty="0" err="1">
                <a:solidFill>
                  <a:srgbClr val="352B1E"/>
                </a:solidFill>
              </a:rPr>
              <a:t>Historia</a:t>
            </a:r>
            <a:r>
              <a:rPr lang="en-GB" sz="4000" i="1" dirty="0">
                <a:solidFill>
                  <a:srgbClr val="352B1E"/>
                </a:solidFill>
              </a:rPr>
              <a:t> </a:t>
            </a:r>
            <a:r>
              <a:rPr lang="en-GB" sz="4000" i="1" dirty="0" err="1">
                <a:solidFill>
                  <a:srgbClr val="352B1E"/>
                </a:solidFill>
              </a:rPr>
              <a:t>Brittonum</a:t>
            </a:r>
            <a:endParaRPr lang="en-GB" sz="4000" dirty="0">
              <a:solidFill>
                <a:srgbClr val="352B1E"/>
              </a:solidFill>
            </a:endParaRPr>
          </a:p>
        </p:txBody>
      </p:sp>
      <p:sp>
        <p:nvSpPr>
          <p:cNvPr id="3" name="Content Placeholder 2"/>
          <p:cNvSpPr>
            <a:spLocks noGrp="1"/>
          </p:cNvSpPr>
          <p:nvPr>
            <p:ph idx="1"/>
          </p:nvPr>
        </p:nvSpPr>
        <p:spPr>
          <a:xfrm>
            <a:off x="228600" y="5029200"/>
            <a:ext cx="8229600" cy="1676400"/>
          </a:xfrm>
        </p:spPr>
        <p:txBody>
          <a:bodyPr>
            <a:normAutofit fontScale="85000" lnSpcReduction="10000"/>
          </a:bodyPr>
          <a:lstStyle/>
          <a:p>
            <a:pPr marL="0" indent="0">
              <a:spcAft>
                <a:spcPts val="1200"/>
              </a:spcAft>
              <a:buNone/>
            </a:pPr>
            <a:r>
              <a:rPr lang="en-GB" sz="2800" dirty="0">
                <a:solidFill>
                  <a:srgbClr val="352B1E"/>
                </a:solidFill>
                <a:latin typeface="+mj-lt"/>
                <a:ea typeface="+mj-ea"/>
                <a:cs typeface="+mj-cs"/>
              </a:rPr>
              <a:t>Around 829 CE a monk compiled a series of folk histories. Oldest datable bits might be at least 796 CE (some possibly much older).</a:t>
            </a:r>
          </a:p>
          <a:p>
            <a:pPr marL="0" indent="0">
              <a:buNone/>
            </a:pPr>
            <a:r>
              <a:rPr lang="en-GB" sz="2800" dirty="0">
                <a:solidFill>
                  <a:srgbClr val="352B1E"/>
                </a:solidFill>
                <a:latin typeface="+mj-lt"/>
                <a:ea typeface="+mj-ea"/>
                <a:cs typeface="+mj-cs"/>
              </a:rPr>
              <a:t>35 full Latin versions plus a handful of Irish versions of different detail.</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981200"/>
            <a:ext cx="61912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161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err="1">
                <a:solidFill>
                  <a:srgbClr val="352B1E"/>
                </a:solidFill>
              </a:rPr>
              <a:t>Whirlyholes</a:t>
            </a:r>
            <a:r>
              <a:rPr lang="en-GB" sz="4000" dirty="0">
                <a:solidFill>
                  <a:srgbClr val="352B1E"/>
                </a:solidFill>
              </a:rPr>
              <a:t>, </a:t>
            </a:r>
            <a:r>
              <a:rPr lang="en-GB" sz="4000" dirty="0" err="1">
                <a:solidFill>
                  <a:srgbClr val="352B1E"/>
                </a:solidFill>
              </a:rPr>
              <a:t>Caerwent</a:t>
            </a:r>
            <a:endParaRPr lang="en-GB" sz="4000" dirty="0">
              <a:solidFill>
                <a:srgbClr val="352B1E"/>
              </a:solidFill>
            </a:endParaRPr>
          </a:p>
        </p:txBody>
      </p:sp>
      <p:sp>
        <p:nvSpPr>
          <p:cNvPr id="3" name="Content Placeholder 2"/>
          <p:cNvSpPr>
            <a:spLocks noGrp="1"/>
          </p:cNvSpPr>
          <p:nvPr>
            <p:ph idx="1"/>
          </p:nvPr>
        </p:nvSpPr>
        <p:spPr>
          <a:xfrm>
            <a:off x="228600" y="2590801"/>
            <a:ext cx="8229600" cy="533400"/>
          </a:xfrm>
        </p:spPr>
        <p:txBody>
          <a:bodyPr>
            <a:normAutofit/>
          </a:bodyPr>
          <a:lstStyle/>
          <a:p>
            <a:pPr marL="0" indent="0">
              <a:buNone/>
            </a:pPr>
            <a:r>
              <a:rPr lang="en-GB" sz="2800" dirty="0" err="1">
                <a:solidFill>
                  <a:srgbClr val="352B1E"/>
                </a:solidFill>
                <a:latin typeface="+mj-lt"/>
                <a:ea typeface="+mj-ea"/>
                <a:cs typeface="+mj-cs"/>
              </a:rPr>
              <a:t>Whirlyholes</a:t>
            </a:r>
            <a:endParaRPr lang="en-GB" sz="2800" dirty="0">
              <a:solidFill>
                <a:srgbClr val="352B1E"/>
              </a:solidFill>
              <a:latin typeface="+mj-lt"/>
              <a:ea typeface="+mj-ea"/>
              <a:cs typeface="+mj-cs"/>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200400"/>
            <a:ext cx="391477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390177" y="3124200"/>
            <a:ext cx="4191000" cy="2246769"/>
          </a:xfrm>
          <a:prstGeom prst="rect">
            <a:avLst/>
          </a:prstGeom>
          <a:noFill/>
        </p:spPr>
        <p:txBody>
          <a:bodyPr wrap="square" rtlCol="0">
            <a:spAutoFit/>
          </a:bodyPr>
          <a:lstStyle/>
          <a:p>
            <a:r>
              <a:rPr lang="en-GB" sz="2800" dirty="0"/>
              <a:t>Local sources note the </a:t>
            </a:r>
            <a:r>
              <a:rPr lang="en-GB" sz="2800" dirty="0" err="1"/>
              <a:t>whirlyholes</a:t>
            </a:r>
            <a:r>
              <a:rPr lang="en-GB" sz="2800" dirty="0"/>
              <a:t> fountaining spectacularly and then rapidly turning into whirlpools to drain.</a:t>
            </a:r>
          </a:p>
        </p:txBody>
      </p:sp>
    </p:spTree>
    <p:extLst>
      <p:ext uri="{BB962C8B-B14F-4D97-AF65-F5344CB8AC3E}">
        <p14:creationId xmlns:p14="http://schemas.microsoft.com/office/powerpoint/2010/main" val="279257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err="1">
                <a:solidFill>
                  <a:srgbClr val="352B1E"/>
                </a:solidFill>
              </a:rPr>
              <a:t>Whirlyholes</a:t>
            </a:r>
            <a:r>
              <a:rPr lang="en-GB" sz="4000" dirty="0">
                <a:solidFill>
                  <a:srgbClr val="352B1E"/>
                </a:solidFill>
              </a:rPr>
              <a:t>, </a:t>
            </a:r>
            <a:r>
              <a:rPr lang="en-GB" sz="4000" dirty="0" err="1">
                <a:solidFill>
                  <a:srgbClr val="352B1E"/>
                </a:solidFill>
              </a:rPr>
              <a:t>Caerwent</a:t>
            </a:r>
            <a:endParaRPr lang="en-GB" sz="4000" dirty="0">
              <a:solidFill>
                <a:srgbClr val="352B1E"/>
              </a:solidFill>
            </a:endParaRPr>
          </a:p>
        </p:txBody>
      </p:sp>
      <p:sp>
        <p:nvSpPr>
          <p:cNvPr id="3" name="Content Placeholder 2"/>
          <p:cNvSpPr>
            <a:spLocks noGrp="1"/>
          </p:cNvSpPr>
          <p:nvPr>
            <p:ph idx="1"/>
          </p:nvPr>
        </p:nvSpPr>
        <p:spPr>
          <a:xfrm>
            <a:off x="228600" y="2590801"/>
            <a:ext cx="8229600" cy="533400"/>
          </a:xfrm>
        </p:spPr>
        <p:txBody>
          <a:bodyPr>
            <a:normAutofit/>
          </a:bodyPr>
          <a:lstStyle/>
          <a:p>
            <a:pPr marL="0" indent="0">
              <a:buNone/>
            </a:pPr>
            <a:r>
              <a:rPr lang="en-GB" sz="2800" dirty="0" err="1">
                <a:solidFill>
                  <a:srgbClr val="352B1E"/>
                </a:solidFill>
                <a:latin typeface="+mj-lt"/>
                <a:ea typeface="+mj-ea"/>
                <a:cs typeface="+mj-cs"/>
              </a:rPr>
              <a:t>Whirlyholes</a:t>
            </a:r>
            <a:endParaRPr lang="en-GB" sz="2800" dirty="0">
              <a:solidFill>
                <a:srgbClr val="352B1E"/>
              </a:solidFill>
              <a:latin typeface="+mj-lt"/>
              <a:ea typeface="+mj-ea"/>
              <a:cs typeface="+mj-cs"/>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200400"/>
            <a:ext cx="391477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399" y="3200400"/>
            <a:ext cx="4489939" cy="329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843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Syphoning springs</a:t>
            </a:r>
          </a:p>
        </p:txBody>
      </p:sp>
      <p:sp>
        <p:nvSpPr>
          <p:cNvPr id="3" name="Content Placeholder 2"/>
          <p:cNvSpPr>
            <a:spLocks noGrp="1"/>
          </p:cNvSpPr>
          <p:nvPr>
            <p:ph idx="1"/>
          </p:nvPr>
        </p:nvSpPr>
        <p:spPr>
          <a:xfrm>
            <a:off x="228600" y="2667000"/>
            <a:ext cx="8229600" cy="3840163"/>
          </a:xfrm>
        </p:spPr>
        <p:txBody>
          <a:bodyPr>
            <a:normAutofit/>
          </a:bodyPr>
          <a:lstStyle/>
          <a:p>
            <a:pPr marL="0" indent="0">
              <a:spcAft>
                <a:spcPts val="1200"/>
              </a:spcAft>
              <a:buNone/>
            </a:pPr>
            <a:r>
              <a:rPr lang="en-GB" sz="2800" dirty="0" err="1">
                <a:solidFill>
                  <a:srgbClr val="352B1E"/>
                </a:solidFill>
                <a:latin typeface="+mj-lt"/>
                <a:ea typeface="+mj-ea"/>
                <a:cs typeface="+mj-cs"/>
              </a:rPr>
              <a:t>Hydrologically</a:t>
            </a:r>
            <a:r>
              <a:rPr lang="en-GB" sz="2800" dirty="0">
                <a:solidFill>
                  <a:srgbClr val="352B1E"/>
                </a:solidFill>
                <a:latin typeface="+mj-lt"/>
                <a:ea typeface="+mj-ea"/>
                <a:cs typeface="+mj-cs"/>
              </a:rPr>
              <a:t> ‘complex’.</a:t>
            </a:r>
          </a:p>
          <a:p>
            <a:pPr marL="0" indent="0">
              <a:buNone/>
            </a:pPr>
            <a:r>
              <a:rPr lang="en-GB" sz="2800" dirty="0">
                <a:solidFill>
                  <a:srgbClr val="352B1E"/>
                </a:solidFill>
                <a:latin typeface="+mj-lt"/>
                <a:ea typeface="+mj-ea"/>
                <a:cs typeface="+mj-cs"/>
              </a:rPr>
              <a:t>Charles Hutton in 1796.</a:t>
            </a:r>
          </a:p>
          <a:p>
            <a:pPr marL="0" indent="0">
              <a:buNone/>
            </a:pPr>
            <a:endParaRPr lang="en-GB" sz="2800" dirty="0">
              <a:solidFill>
                <a:srgbClr val="352B1E"/>
              </a:solidFill>
              <a:latin typeface="+mj-lt"/>
              <a:ea typeface="+mj-ea"/>
              <a:cs typeface="+mj-cs"/>
            </a:endParaRPr>
          </a:p>
        </p:txBody>
      </p:sp>
      <p:pic>
        <p:nvPicPr>
          <p:cNvPr id="14340" name="Picture 4" descr="C:\Nennius\other\science\Talk\sprin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0448" y="2514600"/>
            <a:ext cx="5357025" cy="307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574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Visit</a:t>
            </a:r>
          </a:p>
        </p:txBody>
      </p:sp>
      <p:sp>
        <p:nvSpPr>
          <p:cNvPr id="3" name="Content Placeholder 2"/>
          <p:cNvSpPr>
            <a:spLocks noGrp="1"/>
          </p:cNvSpPr>
          <p:nvPr>
            <p:ph idx="1"/>
          </p:nvPr>
        </p:nvSpPr>
        <p:spPr>
          <a:xfrm>
            <a:off x="6019800" y="4233335"/>
            <a:ext cx="2865822" cy="1695980"/>
          </a:xfrm>
        </p:spPr>
        <p:txBody>
          <a:bodyPr>
            <a:normAutofit/>
          </a:bodyPr>
          <a:lstStyle/>
          <a:p>
            <a:pPr marL="0" indent="0">
              <a:buNone/>
            </a:pPr>
            <a:r>
              <a:rPr lang="en-GB" sz="2800" dirty="0" err="1">
                <a:solidFill>
                  <a:srgbClr val="352B1E"/>
                </a:solidFill>
                <a:latin typeface="+mj-lt"/>
                <a:ea typeface="+mj-ea"/>
                <a:cs typeface="+mj-cs"/>
              </a:rPr>
              <a:t>Whirlyholes</a:t>
            </a:r>
            <a:r>
              <a:rPr lang="en-GB" sz="2800" dirty="0">
                <a:solidFill>
                  <a:srgbClr val="352B1E"/>
                </a:solidFill>
                <a:latin typeface="+mj-lt"/>
                <a:ea typeface="+mj-ea"/>
                <a:cs typeface="+mj-cs"/>
              </a:rPr>
              <a:t> today</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209800"/>
            <a:ext cx="9144000" cy="138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267201"/>
            <a:ext cx="5770178"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57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Severn tunnel</a:t>
            </a:r>
          </a:p>
        </p:txBody>
      </p:sp>
      <p:sp>
        <p:nvSpPr>
          <p:cNvPr id="3" name="Content Placeholder 2"/>
          <p:cNvSpPr>
            <a:spLocks noGrp="1"/>
          </p:cNvSpPr>
          <p:nvPr>
            <p:ph idx="1"/>
          </p:nvPr>
        </p:nvSpPr>
        <p:spPr>
          <a:xfrm>
            <a:off x="228600" y="2667000"/>
            <a:ext cx="4876800" cy="3840163"/>
          </a:xfrm>
        </p:spPr>
        <p:txBody>
          <a:bodyPr>
            <a:normAutofit/>
          </a:bodyPr>
          <a:lstStyle/>
          <a:p>
            <a:pPr marL="0" indent="0">
              <a:buNone/>
            </a:pPr>
            <a:r>
              <a:rPr lang="en-GB" sz="2800" dirty="0">
                <a:solidFill>
                  <a:srgbClr val="352B1E"/>
                </a:solidFill>
                <a:latin typeface="+mj-lt"/>
                <a:ea typeface="+mj-ea"/>
                <a:cs typeface="+mj-cs"/>
              </a:rPr>
              <a:t>Building ok until 18</a:t>
            </a:r>
            <a:r>
              <a:rPr lang="en-GB" sz="2800" baseline="30000" dirty="0">
                <a:solidFill>
                  <a:srgbClr val="352B1E"/>
                </a:solidFill>
                <a:latin typeface="+mj-lt"/>
                <a:ea typeface="+mj-ea"/>
                <a:cs typeface="+mj-cs"/>
              </a:rPr>
              <a:t>th</a:t>
            </a:r>
            <a:r>
              <a:rPr lang="en-GB" sz="2800" dirty="0">
                <a:solidFill>
                  <a:srgbClr val="352B1E"/>
                </a:solidFill>
                <a:latin typeface="+mj-lt"/>
                <a:ea typeface="+mj-ea"/>
                <a:cs typeface="+mj-cs"/>
              </a:rPr>
              <a:t> October 1879.</a:t>
            </a:r>
          </a:p>
          <a:p>
            <a:pPr marL="0" indent="0">
              <a:buNone/>
            </a:pPr>
            <a:endParaRPr lang="en-GB" sz="2800" dirty="0">
              <a:solidFill>
                <a:srgbClr val="352B1E"/>
              </a:solidFill>
              <a:latin typeface="+mj-lt"/>
              <a:ea typeface="+mj-ea"/>
              <a:cs typeface="+mj-cs"/>
            </a:endParaRPr>
          </a:p>
          <a:p>
            <a:pPr marL="0" indent="0">
              <a:buNone/>
            </a:pPr>
            <a:endParaRPr lang="en-GB" sz="1600" dirty="0">
              <a:solidFill>
                <a:srgbClr val="352B1E"/>
              </a:solidFill>
              <a:latin typeface="+mj-lt"/>
              <a:ea typeface="+mj-ea"/>
              <a:cs typeface="+mj-cs"/>
            </a:endParaRPr>
          </a:p>
          <a:p>
            <a:pPr marL="0" indent="0">
              <a:buNone/>
            </a:pPr>
            <a:endParaRPr lang="en-GB" sz="2800" dirty="0">
              <a:solidFill>
                <a:srgbClr val="352B1E"/>
              </a:solidFill>
              <a:latin typeface="+mj-lt"/>
              <a:ea typeface="+mj-ea"/>
              <a:cs typeface="+mj-cs"/>
            </a:endParaRPr>
          </a:p>
          <a:p>
            <a:pPr marL="0" indent="0">
              <a:buNone/>
            </a:pP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Thomas A. Walker</a:t>
            </a: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667000"/>
            <a:ext cx="3736636"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574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Severn tunnel</a:t>
            </a:r>
          </a:p>
        </p:txBody>
      </p:sp>
      <p:sp>
        <p:nvSpPr>
          <p:cNvPr id="3" name="Content Placeholder 2"/>
          <p:cNvSpPr>
            <a:spLocks noGrp="1"/>
          </p:cNvSpPr>
          <p:nvPr>
            <p:ph idx="1"/>
          </p:nvPr>
        </p:nvSpPr>
        <p:spPr>
          <a:xfrm>
            <a:off x="228600" y="2667000"/>
            <a:ext cx="4876800" cy="3840163"/>
          </a:xfrm>
        </p:spPr>
        <p:txBody>
          <a:bodyPr>
            <a:normAutofit lnSpcReduction="10000"/>
          </a:bodyPr>
          <a:lstStyle/>
          <a:p>
            <a:pPr marL="0" indent="0">
              <a:buNone/>
            </a:pPr>
            <a:r>
              <a:rPr lang="en-GB" sz="2800" dirty="0">
                <a:solidFill>
                  <a:srgbClr val="352B1E"/>
                </a:solidFill>
                <a:latin typeface="+mj-lt"/>
                <a:ea typeface="+mj-ea"/>
                <a:cs typeface="+mj-cs"/>
              </a:rPr>
              <a:t>Building ok until 18</a:t>
            </a:r>
            <a:r>
              <a:rPr lang="en-GB" sz="2800" baseline="30000" dirty="0">
                <a:solidFill>
                  <a:srgbClr val="352B1E"/>
                </a:solidFill>
                <a:latin typeface="+mj-lt"/>
                <a:ea typeface="+mj-ea"/>
                <a:cs typeface="+mj-cs"/>
              </a:rPr>
              <a:t>th</a:t>
            </a:r>
            <a:r>
              <a:rPr lang="en-GB" sz="2800" dirty="0">
                <a:solidFill>
                  <a:srgbClr val="352B1E"/>
                </a:solidFill>
                <a:latin typeface="+mj-lt"/>
                <a:ea typeface="+mj-ea"/>
                <a:cs typeface="+mj-cs"/>
              </a:rPr>
              <a:t> October 1879.</a:t>
            </a:r>
          </a:p>
          <a:p>
            <a:pPr marL="0" indent="0">
              <a:buNone/>
            </a:pPr>
            <a:r>
              <a:rPr lang="en-GB" sz="2800" dirty="0">
                <a:solidFill>
                  <a:srgbClr val="352B1E"/>
                </a:solidFill>
                <a:latin typeface="+mj-lt"/>
                <a:ea typeface="+mj-ea"/>
                <a:cs typeface="+mj-cs"/>
              </a:rPr>
              <a:t>Severn Tunnel Great Spring (5681.25 m</a:t>
            </a:r>
            <a:r>
              <a:rPr lang="en-GB" sz="2800" baseline="30000" dirty="0">
                <a:solidFill>
                  <a:srgbClr val="352B1E"/>
                </a:solidFill>
                <a:latin typeface="+mj-lt"/>
                <a:ea typeface="+mj-ea"/>
                <a:cs typeface="+mj-cs"/>
              </a:rPr>
              <a:t>3</a:t>
            </a:r>
            <a:r>
              <a:rPr lang="en-GB" sz="2800" dirty="0">
                <a:solidFill>
                  <a:srgbClr val="352B1E"/>
                </a:solidFill>
                <a:latin typeface="+mj-lt"/>
                <a:ea typeface="+mj-ea"/>
                <a:cs typeface="+mj-cs"/>
              </a:rPr>
              <a:t>h</a:t>
            </a:r>
            <a:r>
              <a:rPr lang="en-GB" sz="2800" baseline="30000" dirty="0">
                <a:solidFill>
                  <a:srgbClr val="352B1E"/>
                </a:solidFill>
                <a:latin typeface="+mj-lt"/>
                <a:ea typeface="+mj-ea"/>
                <a:cs typeface="+mj-cs"/>
              </a:rPr>
              <a:t>-1</a:t>
            </a:r>
            <a:r>
              <a:rPr lang="en-GB" sz="2800" dirty="0">
                <a:solidFill>
                  <a:srgbClr val="352B1E"/>
                </a:solidFill>
                <a:latin typeface="+mj-lt"/>
                <a:ea typeface="+mj-ea"/>
                <a:cs typeface="+mj-cs"/>
              </a:rPr>
              <a:t>) </a:t>
            </a:r>
          </a:p>
          <a:p>
            <a:pPr marL="982663" indent="-982663">
              <a:buNone/>
            </a:pPr>
            <a:r>
              <a:rPr lang="en-GB" sz="2800" dirty="0">
                <a:solidFill>
                  <a:srgbClr val="352B1E"/>
                </a:solidFill>
                <a:latin typeface="+mj-lt"/>
                <a:ea typeface="+mj-ea"/>
                <a:cs typeface="+mj-cs"/>
              </a:rPr>
              <a:t>	</a:t>
            </a:r>
            <a:r>
              <a:rPr lang="en-GB" sz="2400" dirty="0">
                <a:solidFill>
                  <a:srgbClr val="352B1E"/>
                </a:solidFill>
                <a:latin typeface="+mj-lt"/>
                <a:ea typeface="+mj-ea"/>
                <a:cs typeface="+mj-cs"/>
              </a:rPr>
              <a:t>Thames flow is ~3180</a:t>
            </a:r>
            <a:r>
              <a:rPr lang="en-GB" sz="2400" dirty="0">
                <a:solidFill>
                  <a:srgbClr val="352B1E"/>
                </a:solidFill>
              </a:rPr>
              <a:t> m</a:t>
            </a:r>
            <a:r>
              <a:rPr lang="en-GB" sz="2400" baseline="30000" dirty="0">
                <a:solidFill>
                  <a:srgbClr val="352B1E"/>
                </a:solidFill>
              </a:rPr>
              <a:t>3</a:t>
            </a:r>
            <a:r>
              <a:rPr lang="en-GB" sz="2400" dirty="0">
                <a:solidFill>
                  <a:srgbClr val="352B1E"/>
                </a:solidFill>
              </a:rPr>
              <a:t>h</a:t>
            </a:r>
            <a:r>
              <a:rPr lang="en-GB" sz="2400" baseline="30000" dirty="0">
                <a:solidFill>
                  <a:srgbClr val="352B1E"/>
                </a:solidFill>
              </a:rPr>
              <a:t>-1</a:t>
            </a:r>
            <a:r>
              <a:rPr lang="en-GB" sz="2400" dirty="0">
                <a:solidFill>
                  <a:srgbClr val="352B1E"/>
                </a:solidFill>
              </a:rPr>
              <a:t> </a:t>
            </a:r>
          </a:p>
          <a:p>
            <a:pPr marL="0" indent="0">
              <a:buNone/>
            </a:pPr>
            <a:r>
              <a:rPr lang="en-GB" sz="2800" dirty="0">
                <a:solidFill>
                  <a:srgbClr val="352B1E"/>
                </a:solidFill>
              </a:rPr>
              <a:t>Tunnel flooded to ground level. </a:t>
            </a:r>
          </a:p>
          <a:p>
            <a:pPr marL="0" indent="0">
              <a:buNone/>
            </a:pPr>
            <a:r>
              <a:rPr lang="en-GB" sz="2800" dirty="0">
                <a:solidFill>
                  <a:srgbClr val="352B1E"/>
                </a:solidFill>
                <a:latin typeface="+mj-lt"/>
                <a:ea typeface="+mj-ea"/>
                <a:cs typeface="+mj-cs"/>
              </a:rPr>
              <a:t>Thomas A. Walker – persistence personified.</a:t>
            </a: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667000"/>
            <a:ext cx="3736636"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029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Purpose</a:t>
            </a:r>
          </a:p>
        </p:txBody>
      </p:sp>
      <p:sp>
        <p:nvSpPr>
          <p:cNvPr id="3" name="Content Placeholder 2"/>
          <p:cNvSpPr>
            <a:spLocks noGrp="1"/>
          </p:cNvSpPr>
          <p:nvPr>
            <p:ph idx="1"/>
          </p:nvPr>
        </p:nvSpPr>
        <p:spPr>
          <a:xfrm>
            <a:off x="228600" y="2667000"/>
            <a:ext cx="8229600" cy="3840163"/>
          </a:xfrm>
        </p:spPr>
        <p:txBody>
          <a:bodyPr>
            <a:normAutofit/>
          </a:bodyPr>
          <a:lstStyle/>
          <a:p>
            <a:pPr marL="0" indent="0">
              <a:buNone/>
            </a:pPr>
            <a:r>
              <a:rPr lang="en-GB" sz="2800" dirty="0">
                <a:solidFill>
                  <a:srgbClr val="352B1E"/>
                </a:solidFill>
                <a:latin typeface="+mj-lt"/>
                <a:ea typeface="+mj-ea"/>
                <a:cs typeface="+mj-cs"/>
              </a:rPr>
              <a:t>Explanation of landscape features:</a:t>
            </a:r>
          </a:p>
          <a:p>
            <a:pPr marL="0" indent="0">
              <a:buNone/>
            </a:pPr>
            <a:r>
              <a:rPr lang="en-GB" sz="2800" dirty="0">
                <a:solidFill>
                  <a:srgbClr val="352B1E"/>
                </a:solidFill>
                <a:latin typeface="+mj-lt"/>
                <a:ea typeface="+mj-ea"/>
                <a:cs typeface="+mj-cs"/>
              </a:rPr>
              <a:t>	The desire to explain.</a:t>
            </a:r>
          </a:p>
        </p:txBody>
      </p:sp>
    </p:spTree>
    <p:extLst>
      <p:ext uri="{BB962C8B-B14F-4D97-AF65-F5344CB8AC3E}">
        <p14:creationId xmlns:p14="http://schemas.microsoft.com/office/powerpoint/2010/main" val="129649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t>Cabal's Cairn and Onomastic Tales</a:t>
            </a:r>
            <a:endParaRPr lang="en-GB" sz="4000" dirty="0">
              <a:solidFill>
                <a:srgbClr val="352B1E"/>
              </a:solidFill>
            </a:endParaRPr>
          </a:p>
        </p:txBody>
      </p:sp>
      <p:sp>
        <p:nvSpPr>
          <p:cNvPr id="3" name="Content Placeholder 2"/>
          <p:cNvSpPr>
            <a:spLocks noGrp="1"/>
          </p:cNvSpPr>
          <p:nvPr>
            <p:ph idx="1"/>
          </p:nvPr>
        </p:nvSpPr>
        <p:spPr>
          <a:xfrm>
            <a:off x="152400" y="1600200"/>
            <a:ext cx="8229600" cy="3840163"/>
          </a:xfrm>
        </p:spPr>
        <p:txBody>
          <a:bodyPr>
            <a:normAutofit/>
          </a:bodyPr>
          <a:lstStyle/>
          <a:p>
            <a:pPr marL="0" indent="0" algn="just">
              <a:buNone/>
            </a:pPr>
            <a:r>
              <a:rPr lang="en-GB" sz="2400" i="1" dirty="0"/>
              <a:t>There is another wonderful thing in the region which is called </a:t>
            </a:r>
            <a:r>
              <a:rPr lang="en-GB" sz="2400" i="1" dirty="0" err="1"/>
              <a:t>Bucit</a:t>
            </a:r>
            <a:r>
              <a:rPr lang="en-GB" sz="2400" i="1" dirty="0"/>
              <a:t> </a:t>
            </a:r>
            <a:r>
              <a:rPr lang="en-GB" sz="2400" dirty="0"/>
              <a:t>[</a:t>
            </a:r>
            <a:r>
              <a:rPr lang="en-GB" sz="2400" dirty="0" err="1"/>
              <a:t>Builth</a:t>
            </a:r>
            <a:r>
              <a:rPr lang="en-GB" sz="2400" dirty="0"/>
              <a:t>]</a:t>
            </a:r>
            <a:r>
              <a:rPr lang="en-GB" sz="2400" i="1" dirty="0"/>
              <a:t>. There is there a mound of stones and one stone placed on top has a footprint of a dog on it. When hunting the porker </a:t>
            </a:r>
            <a:r>
              <a:rPr lang="en-GB" sz="2400" i="1" dirty="0" err="1"/>
              <a:t>Troynt</a:t>
            </a:r>
            <a:r>
              <a:rPr lang="en-GB" sz="2400" i="1" dirty="0"/>
              <a:t>, stamped Cabal (who was the dog of the soldier Arthur) the step in the stone, and afterward Arthur gathered together stones under the stone on which was the track of his dog, and it is called </a:t>
            </a:r>
            <a:r>
              <a:rPr lang="en-GB" sz="2400" i="1" dirty="0" err="1"/>
              <a:t>Carn</a:t>
            </a:r>
            <a:r>
              <a:rPr lang="en-GB" sz="2400" i="1" dirty="0"/>
              <a:t> Cabal. And men come, and they take the stone in their hands through the space of the day and night, even so, in the daylight of the following day it is come upon on top of his collection.</a:t>
            </a:r>
            <a:endParaRPr lang="en-GB" sz="2400" i="1" dirty="0">
              <a:solidFill>
                <a:srgbClr val="352B1E"/>
              </a:solidFill>
              <a:latin typeface="+mj-lt"/>
              <a:ea typeface="+mj-ea"/>
              <a:cs typeface="+mj-cs"/>
            </a:endParaRPr>
          </a:p>
        </p:txBody>
      </p:sp>
    </p:spTree>
    <p:extLst>
      <p:ext uri="{BB962C8B-B14F-4D97-AF65-F5344CB8AC3E}">
        <p14:creationId xmlns:p14="http://schemas.microsoft.com/office/powerpoint/2010/main" val="3066690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t>Cabal's Cairn</a:t>
            </a:r>
            <a:endParaRPr lang="en-GB" sz="4000" dirty="0">
              <a:solidFill>
                <a:srgbClr val="352B1E"/>
              </a:solidFill>
            </a:endParaRPr>
          </a:p>
        </p:txBody>
      </p:sp>
      <p:sp>
        <p:nvSpPr>
          <p:cNvPr id="3" name="Content Placeholder 2"/>
          <p:cNvSpPr>
            <a:spLocks noGrp="1"/>
          </p:cNvSpPr>
          <p:nvPr>
            <p:ph idx="1"/>
          </p:nvPr>
        </p:nvSpPr>
        <p:spPr>
          <a:xfrm>
            <a:off x="206905" y="2209800"/>
            <a:ext cx="8229600" cy="762000"/>
          </a:xfrm>
        </p:spPr>
        <p:txBody>
          <a:bodyPr>
            <a:normAutofit/>
          </a:bodyPr>
          <a:lstStyle/>
          <a:p>
            <a:pPr marL="0" indent="0">
              <a:buNone/>
            </a:pPr>
            <a:r>
              <a:rPr lang="en-GB" sz="2800" dirty="0" err="1">
                <a:solidFill>
                  <a:srgbClr val="352B1E"/>
                </a:solidFill>
                <a:latin typeface="+mj-lt"/>
                <a:ea typeface="+mj-ea"/>
                <a:cs typeface="+mj-cs"/>
              </a:rPr>
              <a:t>Carn</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Gafallt</a:t>
            </a:r>
            <a:r>
              <a:rPr lang="en-GB" sz="2800" dirty="0">
                <a:solidFill>
                  <a:srgbClr val="352B1E"/>
                </a:solidFill>
                <a:latin typeface="+mj-lt"/>
                <a:ea typeface="+mj-ea"/>
                <a:cs typeface="+mj-cs"/>
              </a:rPr>
              <a:t>, in the </a:t>
            </a:r>
            <a:r>
              <a:rPr lang="en-GB" sz="2800" dirty="0" err="1">
                <a:solidFill>
                  <a:srgbClr val="352B1E"/>
                </a:solidFill>
                <a:latin typeface="+mj-lt"/>
                <a:ea typeface="+mj-ea"/>
                <a:cs typeface="+mj-cs"/>
              </a:rPr>
              <a:t>Elan</a:t>
            </a:r>
            <a:r>
              <a:rPr lang="en-GB" sz="2800" dirty="0">
                <a:solidFill>
                  <a:srgbClr val="352B1E"/>
                </a:solidFill>
                <a:latin typeface="+mj-lt"/>
                <a:ea typeface="+mj-ea"/>
                <a:cs typeface="+mj-cs"/>
              </a:rPr>
              <a:t> Valley</a:t>
            </a:r>
          </a:p>
        </p:txBody>
      </p:sp>
      <p:pic>
        <p:nvPicPr>
          <p:cNvPr id="5122"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06905" y="2971800"/>
            <a:ext cx="869632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406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t>Cabal's Cairn</a:t>
            </a:r>
            <a:endParaRPr lang="en-GB" sz="4000" dirty="0">
              <a:solidFill>
                <a:srgbClr val="352B1E"/>
              </a:solidFill>
            </a:endParaRPr>
          </a:p>
        </p:txBody>
      </p:sp>
      <p:sp>
        <p:nvSpPr>
          <p:cNvPr id="3" name="Content Placeholder 2"/>
          <p:cNvSpPr>
            <a:spLocks noGrp="1"/>
          </p:cNvSpPr>
          <p:nvPr>
            <p:ph idx="1"/>
          </p:nvPr>
        </p:nvSpPr>
        <p:spPr>
          <a:xfrm>
            <a:off x="228600" y="2514600"/>
            <a:ext cx="8229600" cy="3840163"/>
          </a:xfrm>
        </p:spPr>
        <p:txBody>
          <a:bodyPr>
            <a:normAutofit/>
          </a:bodyPr>
          <a:lstStyle/>
          <a:p>
            <a:pPr marL="0" indent="0">
              <a:buNone/>
            </a:pPr>
            <a:r>
              <a:rPr lang="en-GB" sz="2800" dirty="0">
                <a:solidFill>
                  <a:srgbClr val="352B1E"/>
                </a:solidFill>
                <a:latin typeface="+mj-lt"/>
                <a:ea typeface="+mj-ea"/>
                <a:cs typeface="+mj-cs"/>
              </a:rPr>
              <a:t>Lower Silurian conglomerate</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600" y="3048000"/>
            <a:ext cx="69723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6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Contents</a:t>
            </a:r>
          </a:p>
        </p:txBody>
      </p:sp>
      <p:graphicFrame>
        <p:nvGraphicFramePr>
          <p:cNvPr id="4" name="Table 3"/>
          <p:cNvGraphicFramePr>
            <a:graphicFrameLocks noGrp="1"/>
          </p:cNvGraphicFramePr>
          <p:nvPr>
            <p:extLst>
              <p:ext uri="{D42A27DB-BD31-4B8C-83A1-F6EECF244321}">
                <p14:modId xmlns:p14="http://schemas.microsoft.com/office/powerpoint/2010/main" val="3387390979"/>
              </p:ext>
            </p:extLst>
          </p:nvPr>
        </p:nvGraphicFramePr>
        <p:xfrm>
          <a:off x="228600" y="2057400"/>
          <a:ext cx="8686800" cy="4095750"/>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0">
                <a:tc>
                  <a:txBody>
                    <a:bodyPr/>
                    <a:lstStyle/>
                    <a:p>
                      <a:pPr>
                        <a:buFont typeface="Arial"/>
                        <a:buNone/>
                      </a:pPr>
                      <a:r>
                        <a:rPr lang="en-GB" sz="2000" dirty="0"/>
                        <a:t>I The Ages of the World</a:t>
                      </a:r>
                    </a:p>
                    <a:p>
                      <a:pPr>
                        <a:buFont typeface="Arial"/>
                        <a:buNone/>
                      </a:pPr>
                      <a:r>
                        <a:rPr lang="en-GB" sz="2000" dirty="0"/>
                        <a:t>II British and Irish Origins: </a:t>
                      </a:r>
                    </a:p>
                    <a:p>
                      <a:pPr marL="457200" lvl="1" indent="0">
                        <a:buFont typeface="Arial"/>
                        <a:buNone/>
                      </a:pPr>
                      <a:r>
                        <a:rPr lang="en-GB" sz="2000" dirty="0"/>
                        <a:t>Abridged late Roman cosmography</a:t>
                      </a:r>
                    </a:p>
                    <a:p>
                      <a:pPr marL="457200" lvl="1" indent="0">
                        <a:buFont typeface="Arial"/>
                        <a:buNone/>
                      </a:pPr>
                      <a:r>
                        <a:rPr lang="en-GB" sz="2000" dirty="0"/>
                        <a:t>Brutus the Roman (Trojan)</a:t>
                      </a:r>
                    </a:p>
                    <a:p>
                      <a:pPr marL="457200" lvl="1" indent="0">
                        <a:buFont typeface="Arial"/>
                        <a:buNone/>
                      </a:pPr>
                      <a:r>
                        <a:rPr lang="en-GB" sz="2000" dirty="0"/>
                        <a:t>The </a:t>
                      </a:r>
                      <a:r>
                        <a:rPr lang="en-GB" sz="2000" dirty="0" err="1"/>
                        <a:t>Picts</a:t>
                      </a:r>
                      <a:r>
                        <a:rPr lang="en-GB" sz="2000" dirty="0"/>
                        <a:t> </a:t>
                      </a:r>
                    </a:p>
                    <a:p>
                      <a:pPr marL="457200" lvl="1" indent="0">
                        <a:buFont typeface="Arial"/>
                        <a:buNone/>
                      </a:pPr>
                      <a:r>
                        <a:rPr lang="en-GB" sz="2000" dirty="0"/>
                        <a:t>The Irish </a:t>
                      </a:r>
                    </a:p>
                    <a:p>
                      <a:pPr marL="457200" lvl="1" indent="0">
                        <a:buFont typeface="Arial"/>
                        <a:buNone/>
                      </a:pPr>
                      <a:r>
                        <a:rPr lang="en-GB" sz="2000" dirty="0"/>
                        <a:t>Date Summary </a:t>
                      </a:r>
                    </a:p>
                    <a:p>
                      <a:pPr marL="457200" lvl="1" indent="0">
                        <a:buFont typeface="Arial"/>
                        <a:buNone/>
                      </a:pPr>
                      <a:r>
                        <a:rPr lang="en-GB" sz="2000" dirty="0"/>
                        <a:t>Biblical origins of British </a:t>
                      </a:r>
                    </a:p>
                    <a:p>
                      <a:pPr>
                        <a:buFont typeface="Arial"/>
                        <a:buNone/>
                      </a:pPr>
                      <a:r>
                        <a:rPr lang="en-GB" sz="2000" dirty="0"/>
                        <a:t>III The Roman Empire </a:t>
                      </a:r>
                    </a:p>
                    <a:p>
                      <a:pPr>
                        <a:buFont typeface="Arial"/>
                        <a:buNone/>
                      </a:pPr>
                      <a:r>
                        <a:rPr lang="en-GB" sz="2000" dirty="0"/>
                        <a:t>IV After the Romans: </a:t>
                      </a:r>
                    </a:p>
                    <a:p>
                      <a:pPr marL="457200" lvl="1" indent="0">
                        <a:buFont typeface="Arial"/>
                        <a:buNone/>
                      </a:pPr>
                      <a:r>
                        <a:rPr lang="en-GB" sz="2000" dirty="0"/>
                        <a:t>The Kentish Chronicle </a:t>
                      </a:r>
                    </a:p>
                    <a:p>
                      <a:pPr marL="457200" lvl="1" indent="0">
                        <a:buFont typeface="Arial"/>
                        <a:buNone/>
                      </a:pPr>
                      <a:r>
                        <a:rPr lang="en-GB" sz="2000" dirty="0"/>
                        <a:t>Life of St. </a:t>
                      </a:r>
                      <a:r>
                        <a:rPr lang="en-GB" sz="2000" dirty="0" err="1"/>
                        <a:t>Germanus</a:t>
                      </a:r>
                      <a:r>
                        <a:rPr lang="en-GB" sz="2000" dirty="0"/>
                        <a:t> </a:t>
                      </a:r>
                    </a:p>
                    <a:p>
                      <a:pPr marL="457200" lvl="1" indent="0">
                        <a:buFont typeface="Arial"/>
                        <a:buNone/>
                      </a:pPr>
                      <a:r>
                        <a:rPr lang="en-GB" sz="2000" dirty="0"/>
                        <a:t>The Tale of </a:t>
                      </a:r>
                      <a:r>
                        <a:rPr lang="en-GB" sz="2000" dirty="0" err="1"/>
                        <a:t>Emrys</a:t>
                      </a:r>
                      <a:r>
                        <a:rPr lang="en-GB" sz="2000" dirty="0"/>
                        <a:t> </a:t>
                      </a:r>
                    </a:p>
                  </a:txBody>
                  <a:tcPr marL="66675" marR="66675" marT="66675" marB="66675">
                    <a:lnL>
                      <a:noFill/>
                    </a:lnL>
                    <a:lnR>
                      <a:noFill/>
                    </a:lnR>
                    <a:lnT>
                      <a:noFill/>
                    </a:lnT>
                    <a:lnB>
                      <a:noFill/>
                    </a:lnB>
                  </a:tcPr>
                </a:tc>
                <a:tc>
                  <a:txBody>
                    <a:bodyPr/>
                    <a:lstStyle/>
                    <a:p>
                      <a:pPr marL="457200" lvl="1" indent="0">
                        <a:buFont typeface="Arial"/>
                        <a:buNone/>
                      </a:pPr>
                      <a:r>
                        <a:rPr lang="en-GB" sz="2000" dirty="0"/>
                        <a:t>        Life of St. Patrick </a:t>
                      </a:r>
                    </a:p>
                    <a:p>
                      <a:pPr marL="457200" lvl="1" indent="0">
                        <a:buFont typeface="Arial"/>
                        <a:buNone/>
                      </a:pPr>
                      <a:r>
                        <a:rPr lang="en-GB" sz="2000" dirty="0"/>
                        <a:t>        Campaigns of Arthur </a:t>
                      </a:r>
                    </a:p>
                    <a:p>
                      <a:pPr marL="457200" lvl="1" indent="0">
                        <a:buFont typeface="Arial"/>
                        <a:buNone/>
                      </a:pPr>
                      <a:r>
                        <a:rPr lang="en-GB" sz="2000" dirty="0"/>
                        <a:t>V Northern History: </a:t>
                      </a:r>
                    </a:p>
                    <a:p>
                      <a:pPr marL="914400" lvl="2" indent="0">
                        <a:buFont typeface="Arial"/>
                        <a:buNone/>
                      </a:pPr>
                      <a:r>
                        <a:rPr lang="en-GB" sz="2000" dirty="0"/>
                        <a:t>English Genealogies </a:t>
                      </a:r>
                    </a:p>
                    <a:p>
                      <a:pPr marL="914400" lvl="2" indent="0">
                        <a:buFont typeface="Arial"/>
                        <a:buNone/>
                      </a:pPr>
                      <a:r>
                        <a:rPr lang="en-GB" sz="2000" dirty="0"/>
                        <a:t>Northumbria </a:t>
                      </a:r>
                    </a:p>
                    <a:p>
                      <a:pPr>
                        <a:buFont typeface="Arial"/>
                        <a:buNone/>
                      </a:pPr>
                      <a:r>
                        <a:rPr lang="en-GB" sz="2000" dirty="0"/>
                        <a:t>        VI The Chronographer </a:t>
                      </a:r>
                    </a:p>
                    <a:p>
                      <a:pPr>
                        <a:buFont typeface="Arial"/>
                        <a:buNone/>
                      </a:pPr>
                      <a:endParaRPr lang="en-GB" sz="2000" dirty="0"/>
                    </a:p>
                    <a:p>
                      <a:pPr>
                        <a:buFont typeface="Arial"/>
                        <a:buNone/>
                      </a:pPr>
                      <a:r>
                        <a:rPr lang="en-GB" sz="2000" dirty="0"/>
                        <a:t>Addenda: </a:t>
                      </a:r>
                    </a:p>
                    <a:p>
                      <a:pPr marL="457200" lvl="1" indent="0">
                        <a:buFont typeface="Arial"/>
                        <a:buNone/>
                      </a:pPr>
                      <a:r>
                        <a:rPr lang="en-GB" sz="2000" dirty="0"/>
                        <a:t>VII The 28 Cities </a:t>
                      </a:r>
                    </a:p>
                    <a:p>
                      <a:pPr marL="457200" lvl="1" indent="0">
                        <a:buFont typeface="Arial"/>
                        <a:buNone/>
                      </a:pPr>
                      <a:r>
                        <a:rPr lang="en-GB" sz="2000" dirty="0"/>
                        <a:t>VIII The Wonders: </a:t>
                      </a:r>
                    </a:p>
                    <a:p>
                      <a:pPr marL="914400" lvl="2" indent="0">
                        <a:buFont typeface="Arial"/>
                        <a:buNone/>
                      </a:pPr>
                      <a:r>
                        <a:rPr lang="en-GB" sz="2000" dirty="0"/>
                        <a:t>of Britain </a:t>
                      </a:r>
                    </a:p>
                    <a:p>
                      <a:pPr marL="914400" lvl="2" indent="0">
                        <a:buFont typeface="Arial"/>
                        <a:buNone/>
                      </a:pPr>
                      <a:r>
                        <a:rPr lang="en-GB" sz="2000" dirty="0"/>
                        <a:t>of Mona </a:t>
                      </a:r>
                    </a:p>
                    <a:p>
                      <a:pPr marL="914400" lvl="2" indent="0">
                        <a:buFont typeface="Arial"/>
                        <a:buNone/>
                      </a:pPr>
                      <a:r>
                        <a:rPr lang="en-GB" sz="2000" dirty="0"/>
                        <a:t>of Ireland </a:t>
                      </a:r>
                    </a:p>
                  </a:txBody>
                  <a:tcPr marL="66675" marR="66675" marT="66675" marB="66675">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26992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5" y="152400"/>
            <a:ext cx="8229600" cy="1219200"/>
          </a:xfrm>
        </p:spPr>
        <p:txBody>
          <a:bodyPr>
            <a:normAutofit fontScale="90000"/>
          </a:bodyPr>
          <a:lstStyle/>
          <a:p>
            <a:pPr algn="r"/>
            <a:r>
              <a:rPr lang="en-GB" dirty="0">
                <a:solidFill>
                  <a:srgbClr val="352B1E"/>
                </a:solidFill>
              </a:rPr>
              <a:t>The Twrch </a:t>
            </a:r>
            <a:r>
              <a:rPr lang="en-GB" dirty="0" err="1">
                <a:solidFill>
                  <a:srgbClr val="352B1E"/>
                </a:solidFill>
              </a:rPr>
              <a:t>Trwyth</a:t>
            </a:r>
            <a:br>
              <a:rPr lang="en-GB" dirty="0">
                <a:solidFill>
                  <a:srgbClr val="352B1E"/>
                </a:solidFill>
              </a:rPr>
            </a:br>
            <a:r>
              <a:rPr lang="en-GB" sz="4000" dirty="0">
                <a:solidFill>
                  <a:srgbClr val="AB553E"/>
                </a:solidFill>
              </a:rPr>
              <a:t>The </a:t>
            </a:r>
            <a:r>
              <a:rPr lang="en-GB" sz="3600" dirty="0">
                <a:solidFill>
                  <a:srgbClr val="AB553E"/>
                </a:solidFill>
              </a:rPr>
              <a:t>Boar </a:t>
            </a:r>
            <a:r>
              <a:rPr lang="en-GB" sz="3600" dirty="0" err="1">
                <a:solidFill>
                  <a:srgbClr val="AB553E"/>
                </a:solidFill>
              </a:rPr>
              <a:t>Trwyth</a:t>
            </a:r>
            <a:endParaRPr lang="en-GB" sz="4000" dirty="0">
              <a:solidFill>
                <a:srgbClr val="AB553E"/>
              </a:solidFill>
            </a:endParaRPr>
          </a:p>
        </p:txBody>
      </p:sp>
      <p:sp>
        <p:nvSpPr>
          <p:cNvPr id="3" name="Content Placeholder 2"/>
          <p:cNvSpPr>
            <a:spLocks noGrp="1"/>
          </p:cNvSpPr>
          <p:nvPr>
            <p:ph idx="1"/>
          </p:nvPr>
        </p:nvSpPr>
        <p:spPr>
          <a:xfrm>
            <a:off x="228600" y="2667000"/>
            <a:ext cx="4419600" cy="3840163"/>
          </a:xfrm>
        </p:spPr>
        <p:txBody>
          <a:bodyPr>
            <a:normAutofit fontScale="92500" lnSpcReduction="20000"/>
          </a:bodyPr>
          <a:lstStyle/>
          <a:p>
            <a:pPr marL="0" indent="0">
              <a:buNone/>
            </a:pPr>
            <a:r>
              <a:rPr lang="en-GB" sz="2800" i="1" dirty="0" err="1">
                <a:solidFill>
                  <a:srgbClr val="352B1E"/>
                </a:solidFill>
                <a:latin typeface="+mj-lt"/>
                <a:ea typeface="+mj-ea"/>
                <a:cs typeface="+mj-cs"/>
              </a:rPr>
              <a:t>Culhwch</a:t>
            </a:r>
            <a:r>
              <a:rPr lang="en-GB" sz="2800" i="1" dirty="0">
                <a:solidFill>
                  <a:srgbClr val="352B1E"/>
                </a:solidFill>
                <a:latin typeface="+mj-lt"/>
                <a:ea typeface="+mj-ea"/>
                <a:cs typeface="+mj-cs"/>
              </a:rPr>
              <a:t> ac </a:t>
            </a:r>
            <a:r>
              <a:rPr lang="en-GB" sz="2800" i="1" dirty="0" err="1">
                <a:solidFill>
                  <a:srgbClr val="352B1E"/>
                </a:solidFill>
                <a:latin typeface="+mj-lt"/>
                <a:ea typeface="+mj-ea"/>
                <a:cs typeface="+mj-cs"/>
              </a:rPr>
              <a:t>Olwen</a:t>
            </a:r>
            <a:r>
              <a:rPr lang="en-GB" sz="2800" i="1" dirty="0">
                <a:solidFill>
                  <a:srgbClr val="352B1E"/>
                </a:solidFill>
                <a:latin typeface="+mj-lt"/>
                <a:ea typeface="+mj-ea"/>
                <a:cs typeface="+mj-cs"/>
              </a:rPr>
              <a:t> </a:t>
            </a:r>
            <a:r>
              <a:rPr lang="en-GB" sz="2800" dirty="0">
                <a:solidFill>
                  <a:srgbClr val="352B1E"/>
                </a:solidFill>
                <a:latin typeface="+mj-lt"/>
                <a:ea typeface="+mj-ea"/>
                <a:cs typeface="+mj-cs"/>
              </a:rPr>
              <a:t>(11</a:t>
            </a:r>
            <a:r>
              <a:rPr lang="en-GB" sz="2800" baseline="30000" dirty="0">
                <a:solidFill>
                  <a:srgbClr val="352B1E"/>
                </a:solidFill>
                <a:latin typeface="+mj-lt"/>
                <a:ea typeface="+mj-ea"/>
                <a:cs typeface="+mj-cs"/>
              </a:rPr>
              <a:t>th</a:t>
            </a:r>
            <a:r>
              <a:rPr lang="en-GB" sz="2800" dirty="0">
                <a:solidFill>
                  <a:srgbClr val="352B1E"/>
                </a:solidFill>
                <a:latin typeface="+mj-lt"/>
                <a:ea typeface="+mj-ea"/>
                <a:cs typeface="+mj-cs"/>
              </a:rPr>
              <a:t>C, but possibly 9</a:t>
            </a:r>
            <a:r>
              <a:rPr lang="en-GB" sz="2800" baseline="30000" dirty="0">
                <a:solidFill>
                  <a:srgbClr val="352B1E"/>
                </a:solidFill>
                <a:latin typeface="+mj-lt"/>
                <a:ea typeface="+mj-ea"/>
                <a:cs typeface="+mj-cs"/>
              </a:rPr>
              <a:t>th</a:t>
            </a:r>
            <a:r>
              <a:rPr lang="en-GB" sz="2800" dirty="0">
                <a:solidFill>
                  <a:srgbClr val="352B1E"/>
                </a:solidFill>
                <a:latin typeface="+mj-lt"/>
                <a:ea typeface="+mj-ea"/>
                <a:cs typeface="+mj-cs"/>
              </a:rPr>
              <a:t>C material)</a:t>
            </a:r>
          </a:p>
          <a:p>
            <a:pPr marL="0" indent="0">
              <a:buNone/>
            </a:pP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Route used to comment on locations, but possibly also a military satire.</a:t>
            </a:r>
          </a:p>
          <a:p>
            <a:pPr marL="0" indent="0">
              <a:buNone/>
            </a:pPr>
            <a:endParaRPr lang="en-GB" sz="2800" dirty="0">
              <a:solidFill>
                <a:srgbClr val="352B1E"/>
              </a:solidFill>
              <a:latin typeface="+mj-lt"/>
              <a:ea typeface="+mj-ea"/>
              <a:cs typeface="+mj-cs"/>
            </a:endParaRPr>
          </a:p>
          <a:p>
            <a:pPr marL="0" indent="0">
              <a:buNone/>
            </a:pPr>
            <a:r>
              <a:rPr lang="en-GB" sz="2800" dirty="0" err="1">
                <a:solidFill>
                  <a:srgbClr val="352B1E"/>
                </a:solidFill>
                <a:latin typeface="+mj-lt"/>
                <a:ea typeface="+mj-ea"/>
                <a:cs typeface="+mj-cs"/>
              </a:rPr>
              <a:t>Cafall</a:t>
            </a:r>
            <a:r>
              <a:rPr lang="en-GB" sz="2800" dirty="0">
                <a:solidFill>
                  <a:srgbClr val="352B1E"/>
                </a:solidFill>
                <a:latin typeface="+mj-lt"/>
                <a:ea typeface="+mj-ea"/>
                <a:cs typeface="+mj-cs"/>
              </a:rPr>
              <a:t> "horse" from the Latin </a:t>
            </a:r>
            <a:r>
              <a:rPr lang="en-GB" sz="2800" dirty="0" err="1">
                <a:solidFill>
                  <a:srgbClr val="352B1E"/>
                </a:solidFill>
                <a:latin typeface="+mj-lt"/>
                <a:ea typeface="+mj-ea"/>
                <a:cs typeface="+mj-cs"/>
              </a:rPr>
              <a:t>caballus</a:t>
            </a:r>
            <a:r>
              <a:rPr lang="en-GB" sz="2800" dirty="0">
                <a:solidFill>
                  <a:srgbClr val="352B1E"/>
                </a:solidFill>
                <a:latin typeface="+mj-lt"/>
                <a:ea typeface="+mj-ea"/>
                <a:cs typeface="+mj-cs"/>
              </a:rPr>
              <a:t>, though possibly from root “</a:t>
            </a:r>
            <a:r>
              <a:rPr lang="en-GB" sz="2800" i="1" dirty="0">
                <a:solidFill>
                  <a:srgbClr val="352B1E"/>
                </a:solidFill>
                <a:latin typeface="+mj-lt"/>
                <a:ea typeface="+mj-ea"/>
                <a:cs typeface="+mj-cs"/>
              </a:rPr>
              <a:t>Cap</a:t>
            </a:r>
            <a:r>
              <a:rPr lang="en-GB" sz="2800" dirty="0">
                <a:solidFill>
                  <a:srgbClr val="352B1E"/>
                </a:solidFill>
                <a:latin typeface="+mj-lt"/>
                <a:ea typeface="+mj-ea"/>
                <a:cs typeface="+mj-cs"/>
              </a:rPr>
              <a:t>” to capture.</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9745" y="2438400"/>
            <a:ext cx="416242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788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err="1">
                <a:solidFill>
                  <a:srgbClr val="352B1E"/>
                </a:solidFill>
              </a:rPr>
              <a:t>Henwen</a:t>
            </a:r>
            <a:endParaRPr lang="en-GB" sz="4000" dirty="0">
              <a:solidFill>
                <a:srgbClr val="352B1E"/>
              </a:solidFill>
            </a:endParaRPr>
          </a:p>
        </p:txBody>
      </p:sp>
      <p:sp>
        <p:nvSpPr>
          <p:cNvPr id="3" name="Content Placeholder 2"/>
          <p:cNvSpPr>
            <a:spLocks noGrp="1"/>
          </p:cNvSpPr>
          <p:nvPr>
            <p:ph idx="1"/>
          </p:nvPr>
        </p:nvSpPr>
        <p:spPr>
          <a:xfrm>
            <a:off x="228600" y="1676400"/>
            <a:ext cx="8610600" cy="4830763"/>
          </a:xfrm>
        </p:spPr>
        <p:txBody>
          <a:bodyPr>
            <a:normAutofit fontScale="77500" lnSpcReduction="20000"/>
          </a:bodyPr>
          <a:lstStyle/>
          <a:p>
            <a:pPr marL="0" indent="0" algn="just">
              <a:buNone/>
            </a:pPr>
            <a:r>
              <a:rPr lang="en-GB" sz="2800" i="1" dirty="0"/>
              <a:t>...who went about to bring forth to </a:t>
            </a:r>
            <a:r>
              <a:rPr lang="en-GB" sz="2800" dirty="0"/>
              <a:t>[</a:t>
            </a:r>
            <a:r>
              <a:rPr lang="en-GB" sz="2800" dirty="0" err="1"/>
              <a:t>Aust</a:t>
            </a:r>
            <a:r>
              <a:rPr lang="en-GB" sz="2800" dirty="0"/>
              <a:t>]</a:t>
            </a:r>
            <a:r>
              <a:rPr lang="en-GB" sz="2800" i="1" dirty="0"/>
              <a:t> in Cornwall, and there she went into the sea. And at </a:t>
            </a:r>
            <a:r>
              <a:rPr lang="en-GB" sz="2800" i="1" dirty="0" err="1"/>
              <a:t>Aber</a:t>
            </a:r>
            <a:r>
              <a:rPr lang="en-GB" sz="2800" i="1" dirty="0"/>
              <a:t> </a:t>
            </a:r>
            <a:r>
              <a:rPr lang="en-GB" sz="2800" i="1" dirty="0" err="1"/>
              <a:t>Tarogi</a:t>
            </a:r>
            <a:r>
              <a:rPr lang="en-GB" sz="2800" i="1" dirty="0"/>
              <a:t> in Gwent Is </a:t>
            </a:r>
            <a:r>
              <a:rPr lang="en-GB" sz="2800" i="1" dirty="0" err="1"/>
              <a:t>Coed</a:t>
            </a:r>
            <a:r>
              <a:rPr lang="en-GB" sz="2800" i="1" dirty="0"/>
              <a:t> she came to land… </a:t>
            </a:r>
            <a:r>
              <a:rPr lang="en-GB" sz="2800" dirty="0"/>
              <a:t>[At the foot of </a:t>
            </a:r>
            <a:r>
              <a:rPr lang="en-GB" sz="2800" dirty="0" err="1"/>
              <a:t>Mynydd</a:t>
            </a:r>
            <a:r>
              <a:rPr lang="en-GB" sz="2800" dirty="0"/>
              <a:t> </a:t>
            </a:r>
            <a:r>
              <a:rPr lang="en-GB" sz="2800" dirty="0" err="1"/>
              <a:t>Llwyd</a:t>
            </a:r>
            <a:r>
              <a:rPr lang="en-GB" sz="2800" dirty="0"/>
              <a:t>]</a:t>
            </a:r>
            <a:r>
              <a:rPr lang="en-GB" sz="2800" i="1" dirty="0"/>
              <a:t> she brought forth a grain of wheat and a bee; and therefore that place is the best for wheat and bees. And from there she went to </a:t>
            </a:r>
            <a:r>
              <a:rPr lang="en-GB" sz="2800" dirty="0"/>
              <a:t>[</a:t>
            </a:r>
            <a:r>
              <a:rPr lang="en-GB" sz="2800" dirty="0" err="1"/>
              <a:t>Lanion</a:t>
            </a:r>
            <a:r>
              <a:rPr lang="en-GB" sz="2800" dirty="0"/>
              <a:t>?]</a:t>
            </a:r>
            <a:r>
              <a:rPr lang="en-GB" sz="2800" i="1" dirty="0"/>
              <a:t> in Pembroke, and there she brought forth a grain of barley and a bee. And therefore </a:t>
            </a:r>
            <a:r>
              <a:rPr lang="en-GB" sz="2800" dirty="0"/>
              <a:t>[</a:t>
            </a:r>
            <a:r>
              <a:rPr lang="en-GB" sz="2800" dirty="0" err="1"/>
              <a:t>Lanion</a:t>
            </a:r>
            <a:r>
              <a:rPr lang="en-GB" sz="2800" dirty="0"/>
              <a:t>?]</a:t>
            </a:r>
            <a:r>
              <a:rPr lang="en-GB" sz="2800" i="1" dirty="0"/>
              <a:t> is the best place for Barley. From thence she made for the </a:t>
            </a:r>
            <a:r>
              <a:rPr lang="en-GB" sz="2800" dirty="0"/>
              <a:t>["Slope of groaning"] </a:t>
            </a:r>
            <a:r>
              <a:rPr lang="en-GB" sz="2800" i="1" dirty="0"/>
              <a:t>in </a:t>
            </a:r>
            <a:r>
              <a:rPr lang="en-GB" sz="2800" dirty="0"/>
              <a:t>[Snowdonia]</a:t>
            </a:r>
            <a:r>
              <a:rPr lang="en-GB" sz="2800" i="1" dirty="0"/>
              <a:t>; there she brought forth a wolf-cub and a young eagle. And </a:t>
            </a:r>
            <a:r>
              <a:rPr lang="en-GB" sz="2800" i="1" dirty="0" err="1"/>
              <a:t>Coll</a:t>
            </a:r>
            <a:r>
              <a:rPr lang="en-GB" sz="2800" i="1" dirty="0"/>
              <a:t> son of </a:t>
            </a:r>
            <a:r>
              <a:rPr lang="en-GB" sz="2800" i="1" dirty="0" err="1"/>
              <a:t>Collfrewy</a:t>
            </a:r>
            <a:r>
              <a:rPr lang="en-GB" sz="2800" i="1" dirty="0"/>
              <a:t> gave the eagle to </a:t>
            </a:r>
            <a:r>
              <a:rPr lang="en-GB" sz="2800" i="1" dirty="0" err="1"/>
              <a:t>Bre</a:t>
            </a:r>
            <a:r>
              <a:rPr lang="en-GB" sz="2800" i="1" dirty="0"/>
              <a:t>(r)</a:t>
            </a:r>
            <a:r>
              <a:rPr lang="en-GB" sz="2800" i="1" dirty="0" err="1"/>
              <a:t>nnach</a:t>
            </a:r>
            <a:r>
              <a:rPr lang="en-GB" sz="2800" i="1" dirty="0"/>
              <a:t> the Irishman of the North, and the wolf he gave to Me(n)</a:t>
            </a:r>
            <a:r>
              <a:rPr lang="en-GB" sz="2800" i="1" dirty="0" err="1"/>
              <a:t>waedd</a:t>
            </a:r>
            <a:r>
              <a:rPr lang="en-GB" sz="2800" i="1" dirty="0"/>
              <a:t> of... </a:t>
            </a:r>
            <a:r>
              <a:rPr lang="en-GB" sz="2800" i="1" dirty="0" err="1"/>
              <a:t>Arllechwedd</a:t>
            </a:r>
            <a:r>
              <a:rPr lang="en-GB" sz="2800" i="1" dirty="0"/>
              <a:t>; and these were the Wolf of Me(n)</a:t>
            </a:r>
            <a:r>
              <a:rPr lang="en-GB" sz="2800" i="1" dirty="0" err="1"/>
              <a:t>waedd</a:t>
            </a:r>
            <a:r>
              <a:rPr lang="en-GB" sz="2800" i="1" dirty="0"/>
              <a:t> and the Eagle of </a:t>
            </a:r>
            <a:r>
              <a:rPr lang="en-GB" sz="2800" i="1" dirty="0" err="1"/>
              <a:t>Brennach</a:t>
            </a:r>
            <a:r>
              <a:rPr lang="en-GB" sz="2800" i="1" dirty="0"/>
              <a:t>. And from thence she went to the Black Stone </a:t>
            </a:r>
            <a:r>
              <a:rPr lang="en-GB" sz="2800" dirty="0"/>
              <a:t>[around Llanfair Hall]</a:t>
            </a:r>
            <a:r>
              <a:rPr lang="en-GB" sz="2800" i="1" dirty="0"/>
              <a:t>, and there she brought forth a kitten; and </a:t>
            </a:r>
            <a:r>
              <a:rPr lang="en-GB" sz="2800" i="1" dirty="0" err="1"/>
              <a:t>Coll</a:t>
            </a:r>
            <a:r>
              <a:rPr lang="en-GB" sz="2800" i="1" dirty="0"/>
              <a:t> son of </a:t>
            </a:r>
            <a:r>
              <a:rPr lang="en-GB" sz="2800" i="1" dirty="0" err="1"/>
              <a:t>Collfrewy</a:t>
            </a:r>
            <a:r>
              <a:rPr lang="en-GB" sz="2800" i="1" dirty="0"/>
              <a:t> threw that kitten into the </a:t>
            </a:r>
            <a:r>
              <a:rPr lang="en-GB" sz="2800" i="1" dirty="0" err="1"/>
              <a:t>Menai</a:t>
            </a:r>
            <a:r>
              <a:rPr lang="en-GB" sz="2800" i="1" dirty="0"/>
              <a:t>. And she was afterwards </a:t>
            </a:r>
            <a:r>
              <a:rPr lang="en-GB" sz="2800" i="1" dirty="0" err="1"/>
              <a:t>Palug's</a:t>
            </a:r>
            <a:r>
              <a:rPr lang="en-GB" sz="2800" i="1" dirty="0"/>
              <a:t> Cat. </a:t>
            </a:r>
          </a:p>
          <a:p>
            <a:pPr marL="0" indent="0" algn="r">
              <a:buNone/>
            </a:pPr>
            <a:r>
              <a:rPr lang="en-GB" sz="2800" dirty="0"/>
              <a:t>The Three Powerful Swineherds of the Island of Britain</a:t>
            </a:r>
            <a:endParaRPr lang="en-GB" sz="2800" dirty="0">
              <a:solidFill>
                <a:srgbClr val="352B1E"/>
              </a:solidFill>
              <a:latin typeface="+mj-lt"/>
              <a:ea typeface="+mj-ea"/>
              <a:cs typeface="+mj-cs"/>
            </a:endParaRPr>
          </a:p>
        </p:txBody>
      </p:sp>
    </p:spTree>
    <p:extLst>
      <p:ext uri="{BB962C8B-B14F-4D97-AF65-F5344CB8AC3E}">
        <p14:creationId xmlns:p14="http://schemas.microsoft.com/office/powerpoint/2010/main" val="4240604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Purpose</a:t>
            </a:r>
          </a:p>
        </p:txBody>
      </p:sp>
      <p:sp>
        <p:nvSpPr>
          <p:cNvPr id="3" name="Content Placeholder 2"/>
          <p:cNvSpPr>
            <a:spLocks noGrp="1"/>
          </p:cNvSpPr>
          <p:nvPr>
            <p:ph idx="1"/>
          </p:nvPr>
        </p:nvSpPr>
        <p:spPr>
          <a:xfrm>
            <a:off x="228600" y="2133600"/>
            <a:ext cx="8229600" cy="4572000"/>
          </a:xfrm>
        </p:spPr>
        <p:txBody>
          <a:bodyPr>
            <a:normAutofit fontScale="85000" lnSpcReduction="20000"/>
          </a:bodyPr>
          <a:lstStyle/>
          <a:p>
            <a:pPr marL="0" indent="0">
              <a:buNone/>
            </a:pPr>
            <a:r>
              <a:rPr lang="en-GB" sz="2800" dirty="0">
                <a:solidFill>
                  <a:srgbClr val="352B1E"/>
                </a:solidFill>
                <a:latin typeface="+mj-lt"/>
                <a:ea typeface="+mj-ea"/>
                <a:cs typeface="+mj-cs"/>
              </a:rPr>
              <a:t>Desire to explain:</a:t>
            </a:r>
          </a:p>
          <a:p>
            <a:pPr marL="0" indent="0">
              <a:buNone/>
            </a:pPr>
            <a:r>
              <a:rPr lang="en-GB" sz="2800" dirty="0">
                <a:solidFill>
                  <a:srgbClr val="352B1E"/>
                </a:solidFill>
                <a:latin typeface="+mj-lt"/>
                <a:ea typeface="+mj-ea"/>
                <a:cs typeface="+mj-cs"/>
              </a:rPr>
              <a:t>	Not just folk explanations. </a:t>
            </a:r>
          </a:p>
          <a:p>
            <a:pPr marL="0" indent="0">
              <a:buNone/>
            </a:pPr>
            <a:r>
              <a:rPr lang="en-GB" sz="2800" dirty="0">
                <a:solidFill>
                  <a:srgbClr val="352B1E"/>
                </a:solidFill>
                <a:latin typeface="+mj-lt"/>
                <a:ea typeface="+mj-ea"/>
                <a:cs typeface="+mj-cs"/>
              </a:rPr>
              <a:t>	First recorded British scientific geographer.</a:t>
            </a:r>
          </a:p>
          <a:p>
            <a:pPr marL="0" indent="0">
              <a:buNone/>
            </a:pP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	Wonders tested: </a:t>
            </a:r>
          </a:p>
          <a:p>
            <a:pPr marL="0" indent="0">
              <a:buNone/>
            </a:pPr>
            <a:r>
              <a:rPr lang="en-GB" sz="2800" dirty="0">
                <a:solidFill>
                  <a:srgbClr val="352B1E"/>
                </a:solidFill>
                <a:latin typeface="+mj-lt"/>
                <a:ea typeface="+mj-ea"/>
                <a:cs typeface="+mj-cs"/>
              </a:rPr>
              <a:t>		Cabal's Cairn</a:t>
            </a:r>
          </a:p>
          <a:p>
            <a:pPr marL="0" indent="0">
              <a:buNone/>
            </a:pPr>
            <a:r>
              <a:rPr lang="en-GB" sz="2800" dirty="0">
                <a:solidFill>
                  <a:srgbClr val="352B1E"/>
                </a:solidFill>
                <a:latin typeface="+mj-lt"/>
                <a:ea typeface="+mj-ea"/>
                <a:cs typeface="+mj-cs"/>
              </a:rPr>
              <a:t>		The Walking Stone</a:t>
            </a:r>
          </a:p>
          <a:p>
            <a:pPr marL="0" indent="0">
              <a:buNone/>
            </a:pP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Cruc</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Mawr</a:t>
            </a:r>
            <a:r>
              <a:rPr lang="en-GB" sz="2800" dirty="0">
                <a:solidFill>
                  <a:srgbClr val="352B1E"/>
                </a:solidFill>
                <a:latin typeface="+mj-lt"/>
                <a:ea typeface="+mj-ea"/>
                <a:cs typeface="+mj-cs"/>
              </a:rPr>
              <a:t> Tomb</a:t>
            </a:r>
          </a:p>
          <a:p>
            <a:pPr marL="0" indent="0">
              <a:buNone/>
            </a:pP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Amr's</a:t>
            </a:r>
            <a:r>
              <a:rPr lang="en-GB" sz="2800" dirty="0">
                <a:solidFill>
                  <a:srgbClr val="352B1E"/>
                </a:solidFill>
                <a:latin typeface="+mj-lt"/>
                <a:ea typeface="+mj-ea"/>
                <a:cs typeface="+mj-cs"/>
              </a:rPr>
              <a:t> Tomb (narrator of list, or section?)</a:t>
            </a:r>
          </a:p>
          <a:p>
            <a:pPr marL="0" indent="0">
              <a:buNone/>
            </a:pPr>
            <a:r>
              <a:rPr lang="en-GB" sz="2800" dirty="0">
                <a:solidFill>
                  <a:srgbClr val="352B1E"/>
                </a:solidFill>
                <a:latin typeface="+mj-lt"/>
                <a:ea typeface="+mj-ea"/>
                <a:cs typeface="+mj-cs"/>
              </a:rPr>
              <a:t>	Wonders taboo: </a:t>
            </a:r>
          </a:p>
          <a:p>
            <a:pPr marL="0" indent="0">
              <a:buNone/>
            </a:pPr>
            <a:r>
              <a:rPr lang="en-GB" sz="2800" dirty="0">
                <a:solidFill>
                  <a:srgbClr val="352B1E"/>
                </a:solidFill>
                <a:latin typeface="+mj-lt"/>
                <a:ea typeface="+mj-ea"/>
                <a:cs typeface="+mj-cs"/>
              </a:rPr>
              <a:t>		The Levitating Altar</a:t>
            </a:r>
          </a:p>
          <a:p>
            <a:pPr marL="0" indent="0">
              <a:buNone/>
            </a:pPr>
            <a:r>
              <a:rPr lang="en-GB" sz="2800" dirty="0">
                <a:solidFill>
                  <a:srgbClr val="352B1E"/>
                </a:solidFill>
                <a:latin typeface="+mj-lt"/>
                <a:ea typeface="+mj-ea"/>
                <a:cs typeface="+mj-cs"/>
              </a:rPr>
              <a:t>		The Returning Plank</a:t>
            </a:r>
          </a:p>
        </p:txBody>
      </p:sp>
    </p:spTree>
    <p:extLst>
      <p:ext uri="{BB962C8B-B14F-4D97-AF65-F5344CB8AC3E}">
        <p14:creationId xmlns:p14="http://schemas.microsoft.com/office/powerpoint/2010/main" val="4096863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Purpose</a:t>
            </a:r>
          </a:p>
        </p:txBody>
      </p:sp>
      <p:sp>
        <p:nvSpPr>
          <p:cNvPr id="3" name="Content Placeholder 2"/>
          <p:cNvSpPr>
            <a:spLocks noGrp="1"/>
          </p:cNvSpPr>
          <p:nvPr>
            <p:ph idx="1"/>
          </p:nvPr>
        </p:nvSpPr>
        <p:spPr>
          <a:xfrm>
            <a:off x="228600" y="2667000"/>
            <a:ext cx="8229600" cy="3840163"/>
          </a:xfrm>
        </p:spPr>
        <p:txBody>
          <a:bodyPr>
            <a:normAutofit lnSpcReduction="10000"/>
          </a:bodyPr>
          <a:lstStyle/>
          <a:p>
            <a:pPr marL="0" indent="0">
              <a:buNone/>
            </a:pPr>
            <a:r>
              <a:rPr lang="en-GB" sz="2800" dirty="0">
                <a:solidFill>
                  <a:srgbClr val="352B1E"/>
                </a:solidFill>
                <a:latin typeface="+mj-lt"/>
                <a:ea typeface="+mj-ea"/>
                <a:cs typeface="+mj-cs"/>
              </a:rPr>
              <a:t>Linn </a:t>
            </a:r>
            <a:r>
              <a:rPr lang="en-GB" sz="2800" dirty="0" err="1">
                <a:solidFill>
                  <a:srgbClr val="352B1E"/>
                </a:solidFill>
                <a:latin typeface="+mj-lt"/>
                <a:ea typeface="+mj-ea"/>
                <a:cs typeface="+mj-cs"/>
              </a:rPr>
              <a:t>Liuan</a:t>
            </a: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	[Appears as the landing point of </a:t>
            </a:r>
            <a:r>
              <a:rPr lang="en-GB" sz="2800" dirty="0" err="1">
                <a:solidFill>
                  <a:srgbClr val="352B1E"/>
                </a:solidFill>
                <a:latin typeface="+mj-lt"/>
                <a:ea typeface="+mj-ea"/>
                <a:cs typeface="+mj-cs"/>
              </a:rPr>
              <a:t>Henwen</a:t>
            </a:r>
            <a:r>
              <a:rPr lang="en-GB" sz="2800" dirty="0">
                <a:solidFill>
                  <a:srgbClr val="352B1E"/>
                </a:solidFill>
                <a:latin typeface="+mj-lt"/>
                <a:ea typeface="+mj-ea"/>
                <a:cs typeface="+mj-cs"/>
              </a:rPr>
              <a:t>.]</a:t>
            </a:r>
          </a:p>
          <a:p>
            <a:pPr marL="0" indent="0">
              <a:buNone/>
            </a:pPr>
            <a:r>
              <a:rPr lang="en-GB" sz="2800" dirty="0">
                <a:solidFill>
                  <a:srgbClr val="352B1E"/>
                </a:solidFill>
                <a:latin typeface="+mj-lt"/>
                <a:ea typeface="+mj-ea"/>
                <a:cs typeface="+mj-cs"/>
              </a:rPr>
              <a:t>	Appears near the exit point of the </a:t>
            </a:r>
            <a:r>
              <a:rPr lang="en-GB" sz="2800" dirty="0">
                <a:solidFill>
                  <a:srgbClr val="352B1E"/>
                </a:solidFill>
              </a:rPr>
              <a:t>Twrch </a:t>
            </a:r>
            <a:r>
              <a:rPr lang="en-GB" sz="2800" dirty="0" err="1">
                <a:solidFill>
                  <a:srgbClr val="352B1E"/>
                </a:solidFill>
              </a:rPr>
              <a:t>Trwyth</a:t>
            </a:r>
            <a:r>
              <a:rPr lang="en-GB" sz="2800" dirty="0">
                <a:solidFill>
                  <a:srgbClr val="352B1E"/>
                </a:solidFill>
              </a:rPr>
              <a:t>.</a:t>
            </a:r>
          </a:p>
          <a:p>
            <a:pPr marL="0" indent="0">
              <a:buNone/>
            </a:pPr>
            <a:r>
              <a:rPr lang="en-GB" sz="2800" dirty="0">
                <a:solidFill>
                  <a:srgbClr val="352B1E"/>
                </a:solidFill>
                <a:latin typeface="+mj-lt"/>
                <a:ea typeface="+mj-ea"/>
                <a:cs typeface="+mj-cs"/>
              </a:rPr>
              <a:t>	Appears as the home of the wise salmon in the 	tale of the rescue of </a:t>
            </a:r>
            <a:r>
              <a:rPr lang="en-GB" sz="2800" dirty="0" err="1">
                <a:solidFill>
                  <a:srgbClr val="352B1E"/>
                </a:solidFill>
                <a:latin typeface="+mj-lt"/>
                <a:ea typeface="+mj-ea"/>
                <a:cs typeface="+mj-cs"/>
              </a:rPr>
              <a:t>Mabon</a:t>
            </a:r>
            <a:r>
              <a:rPr lang="en-GB" sz="2800" dirty="0">
                <a:solidFill>
                  <a:srgbClr val="352B1E"/>
                </a:solidFill>
                <a:latin typeface="+mj-lt"/>
                <a:ea typeface="+mj-ea"/>
                <a:cs typeface="+mj-cs"/>
              </a:rPr>
              <a:t> son of </a:t>
            </a:r>
            <a:r>
              <a:rPr lang="en-GB" sz="2800" dirty="0" err="1">
                <a:solidFill>
                  <a:srgbClr val="352B1E"/>
                </a:solidFill>
                <a:latin typeface="+mj-lt"/>
                <a:ea typeface="+mj-ea"/>
                <a:cs typeface="+mj-cs"/>
              </a:rPr>
              <a:t>Modron</a:t>
            </a:r>
            <a:r>
              <a:rPr lang="en-GB" sz="2800" dirty="0">
                <a:solidFill>
                  <a:srgbClr val="352B1E"/>
                </a:solidFill>
                <a:latin typeface="+mj-lt"/>
                <a:ea typeface="+mj-ea"/>
                <a:cs typeface="+mj-cs"/>
              </a:rPr>
              <a:t>. </a:t>
            </a:r>
          </a:p>
          <a:p>
            <a:pPr marL="0" indent="0">
              <a:buNone/>
            </a:pP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Hard to determine what is folkloric use of a famous area from some more significant element.</a:t>
            </a:r>
          </a:p>
        </p:txBody>
      </p:sp>
    </p:spTree>
    <p:extLst>
      <p:ext uri="{BB962C8B-B14F-4D97-AF65-F5344CB8AC3E}">
        <p14:creationId xmlns:p14="http://schemas.microsoft.com/office/powerpoint/2010/main" val="113309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Themes</a:t>
            </a:r>
          </a:p>
        </p:txBody>
      </p:sp>
      <p:sp>
        <p:nvSpPr>
          <p:cNvPr id="3" name="Content Placeholder 2"/>
          <p:cNvSpPr>
            <a:spLocks noGrp="1"/>
          </p:cNvSpPr>
          <p:nvPr>
            <p:ph idx="1"/>
          </p:nvPr>
        </p:nvSpPr>
        <p:spPr>
          <a:xfrm>
            <a:off x="152400" y="1981200"/>
            <a:ext cx="3962400" cy="4648200"/>
          </a:xfrm>
        </p:spPr>
        <p:txBody>
          <a:bodyPr>
            <a:normAutofit fontScale="92500" lnSpcReduction="10000"/>
          </a:bodyPr>
          <a:lstStyle/>
          <a:p>
            <a:pPr marL="0" indent="0">
              <a:spcAft>
                <a:spcPts val="1200"/>
              </a:spcAft>
              <a:buNone/>
            </a:pPr>
            <a:r>
              <a:rPr lang="en-GB" sz="2400" dirty="0">
                <a:solidFill>
                  <a:srgbClr val="352B1E"/>
                </a:solidFill>
                <a:latin typeface="+mj-lt"/>
                <a:ea typeface="+mj-ea"/>
                <a:cs typeface="+mj-cs"/>
              </a:rPr>
              <a:t>Lakes Wonders</a:t>
            </a:r>
          </a:p>
          <a:p>
            <a:pPr marL="0" indent="0">
              <a:buNone/>
            </a:pPr>
            <a:r>
              <a:rPr lang="en-GB" sz="2400" dirty="0">
                <a:solidFill>
                  <a:srgbClr val="352B1E"/>
                </a:solidFill>
                <a:latin typeface="+mj-lt"/>
                <a:ea typeface="+mj-ea"/>
                <a:cs typeface="+mj-cs"/>
              </a:rPr>
              <a:t>    1: Loch </a:t>
            </a:r>
            <a:r>
              <a:rPr lang="en-GB" sz="2400" dirty="0" err="1">
                <a:solidFill>
                  <a:srgbClr val="352B1E"/>
                </a:solidFill>
                <a:latin typeface="+mj-lt"/>
                <a:ea typeface="+mj-ea"/>
                <a:cs typeface="+mj-cs"/>
              </a:rPr>
              <a:t>Lumonoy</a:t>
            </a:r>
            <a:endParaRPr lang="en-GB" sz="2400" dirty="0">
              <a:solidFill>
                <a:srgbClr val="352B1E"/>
              </a:solidFill>
              <a:latin typeface="+mj-lt"/>
              <a:ea typeface="+mj-ea"/>
              <a:cs typeface="+mj-cs"/>
            </a:endParaRPr>
          </a:p>
          <a:p>
            <a:pPr marL="0" indent="0">
              <a:buNone/>
            </a:pPr>
            <a:r>
              <a:rPr lang="en-GB" sz="2400" dirty="0">
                <a:solidFill>
                  <a:srgbClr val="352B1E"/>
                </a:solidFill>
                <a:latin typeface="+mj-lt"/>
                <a:ea typeface="+mj-ea"/>
                <a:cs typeface="+mj-cs"/>
              </a:rPr>
              <a:t>    7: Fount </a:t>
            </a:r>
            <a:r>
              <a:rPr lang="en-GB" sz="2400" dirty="0" err="1">
                <a:solidFill>
                  <a:srgbClr val="352B1E"/>
                </a:solidFill>
                <a:latin typeface="+mj-lt"/>
                <a:ea typeface="+mj-ea"/>
                <a:cs typeface="+mj-cs"/>
              </a:rPr>
              <a:t>Guur</a:t>
            </a:r>
            <a:r>
              <a:rPr lang="en-GB" sz="2400" dirty="0">
                <a:solidFill>
                  <a:srgbClr val="352B1E"/>
                </a:solidFill>
                <a:latin typeface="+mj-lt"/>
                <a:ea typeface="+mj-ea"/>
                <a:cs typeface="+mj-cs"/>
              </a:rPr>
              <a:t> </a:t>
            </a:r>
            <a:r>
              <a:rPr lang="en-GB" sz="2400" dirty="0" err="1">
                <a:solidFill>
                  <a:srgbClr val="352B1E"/>
                </a:solidFill>
                <a:latin typeface="+mj-lt"/>
                <a:ea typeface="+mj-ea"/>
                <a:cs typeface="+mj-cs"/>
              </a:rPr>
              <a:t>Helic</a:t>
            </a:r>
            <a:endParaRPr lang="en-GB" sz="2400" dirty="0">
              <a:solidFill>
                <a:srgbClr val="352B1E"/>
              </a:solidFill>
              <a:latin typeface="+mj-lt"/>
              <a:ea typeface="+mj-ea"/>
              <a:cs typeface="+mj-cs"/>
            </a:endParaRPr>
          </a:p>
          <a:p>
            <a:pPr marL="0" indent="0">
              <a:buNone/>
            </a:pPr>
            <a:endParaRPr lang="en-GB" sz="2400" dirty="0">
              <a:solidFill>
                <a:srgbClr val="352B1E"/>
              </a:solidFill>
              <a:latin typeface="+mj-lt"/>
              <a:ea typeface="+mj-ea"/>
              <a:cs typeface="+mj-cs"/>
            </a:endParaRPr>
          </a:p>
          <a:p>
            <a:pPr marL="0" indent="0">
              <a:spcAft>
                <a:spcPts val="1200"/>
              </a:spcAft>
              <a:buNone/>
            </a:pPr>
            <a:r>
              <a:rPr lang="en-GB" sz="2400" dirty="0">
                <a:solidFill>
                  <a:srgbClr val="352B1E"/>
                </a:solidFill>
                <a:latin typeface="+mj-lt"/>
                <a:ea typeface="+mj-ea"/>
                <a:cs typeface="+mj-cs"/>
              </a:rPr>
              <a:t>The Severn Bore Wonders</a:t>
            </a:r>
          </a:p>
          <a:p>
            <a:pPr marL="0" indent="0">
              <a:buNone/>
            </a:pPr>
            <a:r>
              <a:rPr lang="en-GB" sz="2400" dirty="0">
                <a:solidFill>
                  <a:srgbClr val="352B1E"/>
                </a:solidFill>
                <a:latin typeface="+mj-lt"/>
                <a:ea typeface="+mj-ea"/>
                <a:cs typeface="+mj-cs"/>
              </a:rPr>
              <a:t>    2: </a:t>
            </a:r>
            <a:r>
              <a:rPr lang="en-GB" sz="2400" dirty="0" err="1">
                <a:solidFill>
                  <a:srgbClr val="352B1E"/>
                </a:solidFill>
                <a:latin typeface="+mj-lt"/>
                <a:ea typeface="+mj-ea"/>
                <a:cs typeface="+mj-cs"/>
              </a:rPr>
              <a:t>Trahannon</a:t>
            </a:r>
            <a:r>
              <a:rPr lang="en-GB" sz="2400" dirty="0">
                <a:solidFill>
                  <a:srgbClr val="352B1E"/>
                </a:solidFill>
                <a:latin typeface="+mj-lt"/>
                <a:ea typeface="+mj-ea"/>
                <a:cs typeface="+mj-cs"/>
              </a:rPr>
              <a:t> River</a:t>
            </a:r>
          </a:p>
          <a:p>
            <a:pPr marL="0" indent="0">
              <a:buNone/>
            </a:pPr>
            <a:r>
              <a:rPr lang="en-GB" sz="2400" dirty="0">
                <a:solidFill>
                  <a:srgbClr val="352B1E"/>
                </a:solidFill>
                <a:latin typeface="+mj-lt"/>
                <a:ea typeface="+mj-ea"/>
                <a:cs typeface="+mj-cs"/>
              </a:rPr>
              <a:t>    5: Two Severn Kings</a:t>
            </a:r>
          </a:p>
          <a:p>
            <a:pPr marL="0" indent="0">
              <a:buNone/>
            </a:pPr>
            <a:r>
              <a:rPr lang="en-GB" sz="2400" dirty="0">
                <a:solidFill>
                  <a:srgbClr val="352B1E"/>
                </a:solidFill>
                <a:latin typeface="+mj-lt"/>
                <a:ea typeface="+mj-ea"/>
                <a:cs typeface="+mj-cs"/>
              </a:rPr>
              <a:t>    6: Linn </a:t>
            </a:r>
            <a:r>
              <a:rPr lang="en-GB" sz="2400" dirty="0" err="1">
                <a:solidFill>
                  <a:srgbClr val="352B1E"/>
                </a:solidFill>
                <a:latin typeface="+mj-lt"/>
                <a:ea typeface="+mj-ea"/>
                <a:cs typeface="+mj-cs"/>
              </a:rPr>
              <a:t>Liuan</a:t>
            </a:r>
            <a:endParaRPr lang="en-GB" sz="2400" dirty="0">
              <a:solidFill>
                <a:srgbClr val="352B1E"/>
              </a:solidFill>
              <a:latin typeface="+mj-lt"/>
              <a:ea typeface="+mj-ea"/>
              <a:cs typeface="+mj-cs"/>
            </a:endParaRPr>
          </a:p>
          <a:p>
            <a:pPr marL="0" indent="0">
              <a:buNone/>
            </a:pPr>
            <a:endParaRPr lang="en-GB" sz="2400" dirty="0">
              <a:solidFill>
                <a:srgbClr val="352B1E"/>
              </a:solidFill>
              <a:latin typeface="+mj-lt"/>
              <a:ea typeface="+mj-ea"/>
              <a:cs typeface="+mj-cs"/>
            </a:endParaRPr>
          </a:p>
          <a:p>
            <a:pPr marL="0" indent="0">
              <a:buNone/>
            </a:pPr>
            <a:r>
              <a:rPr lang="en-GB" sz="2400" dirty="0">
                <a:solidFill>
                  <a:srgbClr val="352B1E"/>
                </a:solidFill>
                <a:latin typeface="+mj-lt"/>
                <a:ea typeface="+mj-ea"/>
                <a:cs typeface="+mj-cs"/>
              </a:rPr>
              <a:t>Wondrous Caves</a:t>
            </a:r>
          </a:p>
          <a:p>
            <a:pPr marL="0" indent="0">
              <a:buNone/>
            </a:pPr>
            <a:r>
              <a:rPr lang="en-GB" sz="2400" dirty="0">
                <a:solidFill>
                  <a:srgbClr val="352B1E"/>
                </a:solidFill>
              </a:rPr>
              <a:t>    9: The Wind Hole</a:t>
            </a:r>
          </a:p>
          <a:p>
            <a:pPr marL="0" indent="0">
              <a:buNone/>
            </a:pPr>
            <a:endParaRPr lang="en-GB" sz="2800" dirty="0">
              <a:solidFill>
                <a:srgbClr val="352B1E"/>
              </a:solidFill>
              <a:latin typeface="+mj-lt"/>
              <a:ea typeface="+mj-ea"/>
              <a:cs typeface="+mj-cs"/>
            </a:endParaRPr>
          </a:p>
          <a:p>
            <a:pPr marL="0" indent="0">
              <a:buNone/>
            </a:pPr>
            <a:endParaRPr lang="en-GB" sz="2800" dirty="0">
              <a:solidFill>
                <a:srgbClr val="352B1E"/>
              </a:solidFill>
              <a:latin typeface="+mj-lt"/>
              <a:ea typeface="+mj-ea"/>
              <a:cs typeface="+mj-cs"/>
            </a:endParaRPr>
          </a:p>
        </p:txBody>
      </p:sp>
      <p:sp>
        <p:nvSpPr>
          <p:cNvPr id="4" name="Rectangle 3"/>
          <p:cNvSpPr/>
          <p:nvPr/>
        </p:nvSpPr>
        <p:spPr>
          <a:xfrm>
            <a:off x="4114800" y="1905000"/>
            <a:ext cx="4572000" cy="4462760"/>
          </a:xfrm>
          <a:prstGeom prst="rect">
            <a:avLst/>
          </a:prstGeom>
        </p:spPr>
        <p:txBody>
          <a:bodyPr>
            <a:spAutoFit/>
          </a:bodyPr>
          <a:lstStyle/>
          <a:p>
            <a:pPr>
              <a:spcAft>
                <a:spcPts val="1200"/>
              </a:spcAft>
            </a:pPr>
            <a:r>
              <a:rPr lang="en-GB" sz="2200" dirty="0">
                <a:solidFill>
                  <a:srgbClr val="352B1E"/>
                </a:solidFill>
              </a:rPr>
              <a:t>Wondrous Springs</a:t>
            </a:r>
          </a:p>
          <a:p>
            <a:r>
              <a:rPr lang="en-GB" sz="2200" dirty="0">
                <a:solidFill>
                  <a:srgbClr val="352B1E"/>
                </a:solidFill>
              </a:rPr>
              <a:t>    3: The Fiery Pool</a:t>
            </a:r>
          </a:p>
          <a:p>
            <a:r>
              <a:rPr lang="en-GB" sz="2200" dirty="0">
                <a:solidFill>
                  <a:srgbClr val="352B1E"/>
                </a:solidFill>
              </a:rPr>
              <a:t>    4: The Salt Fountains</a:t>
            </a:r>
          </a:p>
          <a:p>
            <a:r>
              <a:rPr lang="en-GB" sz="2200" dirty="0">
                <a:solidFill>
                  <a:srgbClr val="352B1E"/>
                </a:solidFill>
              </a:rPr>
              <a:t>  11: The Returning Plank</a:t>
            </a:r>
          </a:p>
          <a:p>
            <a:endParaRPr lang="en-GB" sz="2200" dirty="0">
              <a:solidFill>
                <a:srgbClr val="352B1E"/>
              </a:solidFill>
            </a:endParaRPr>
          </a:p>
          <a:p>
            <a:pPr>
              <a:spcAft>
                <a:spcPts val="1200"/>
              </a:spcAft>
            </a:pPr>
            <a:r>
              <a:rPr lang="en-GB" sz="2200" dirty="0">
                <a:solidFill>
                  <a:srgbClr val="352B1E"/>
                </a:solidFill>
              </a:rPr>
              <a:t>Wondrous Tombs</a:t>
            </a:r>
          </a:p>
          <a:p>
            <a:r>
              <a:rPr lang="en-GB" sz="2200" dirty="0">
                <a:solidFill>
                  <a:srgbClr val="352B1E"/>
                </a:solidFill>
              </a:rPr>
              <a:t>    12: Cabal's Cairn</a:t>
            </a:r>
          </a:p>
          <a:p>
            <a:r>
              <a:rPr lang="en-GB" sz="2200" dirty="0">
                <a:solidFill>
                  <a:srgbClr val="352B1E"/>
                </a:solidFill>
              </a:rPr>
              <a:t>    13: </a:t>
            </a:r>
            <a:r>
              <a:rPr lang="en-GB" sz="2200" dirty="0" err="1">
                <a:solidFill>
                  <a:srgbClr val="352B1E"/>
                </a:solidFill>
              </a:rPr>
              <a:t>Amr's</a:t>
            </a:r>
            <a:r>
              <a:rPr lang="en-GB" sz="2200" dirty="0">
                <a:solidFill>
                  <a:srgbClr val="352B1E"/>
                </a:solidFill>
              </a:rPr>
              <a:t> Tomb</a:t>
            </a:r>
          </a:p>
          <a:p>
            <a:r>
              <a:rPr lang="en-GB" sz="2200" dirty="0">
                <a:solidFill>
                  <a:srgbClr val="352B1E"/>
                </a:solidFill>
              </a:rPr>
              <a:t>    14: </a:t>
            </a:r>
            <a:r>
              <a:rPr lang="en-GB" sz="2200" dirty="0" err="1">
                <a:solidFill>
                  <a:srgbClr val="352B1E"/>
                </a:solidFill>
              </a:rPr>
              <a:t>Cruc</a:t>
            </a:r>
            <a:r>
              <a:rPr lang="en-GB" sz="2200" dirty="0">
                <a:solidFill>
                  <a:srgbClr val="352B1E"/>
                </a:solidFill>
              </a:rPr>
              <a:t> </a:t>
            </a:r>
            <a:r>
              <a:rPr lang="en-GB" sz="2200" dirty="0" err="1">
                <a:solidFill>
                  <a:srgbClr val="352B1E"/>
                </a:solidFill>
              </a:rPr>
              <a:t>Mawr</a:t>
            </a:r>
            <a:r>
              <a:rPr lang="en-GB" sz="2200" dirty="0">
                <a:solidFill>
                  <a:srgbClr val="352B1E"/>
                </a:solidFill>
              </a:rPr>
              <a:t> Tomb</a:t>
            </a:r>
          </a:p>
          <a:p>
            <a:endParaRPr lang="en-GB" sz="2200" dirty="0">
              <a:solidFill>
                <a:srgbClr val="352B1E"/>
              </a:solidFill>
            </a:endParaRPr>
          </a:p>
          <a:p>
            <a:r>
              <a:rPr lang="en-GB" sz="2200" dirty="0">
                <a:solidFill>
                  <a:srgbClr val="352B1E"/>
                </a:solidFill>
              </a:rPr>
              <a:t>Wondrous Trees</a:t>
            </a:r>
          </a:p>
          <a:p>
            <a:r>
              <a:rPr lang="en-GB" sz="2200" dirty="0">
                <a:solidFill>
                  <a:srgbClr val="352B1E"/>
                </a:solidFill>
              </a:rPr>
              <a:t>       8: The </a:t>
            </a:r>
            <a:r>
              <a:rPr lang="en-GB" sz="2200" dirty="0" err="1">
                <a:solidFill>
                  <a:srgbClr val="352B1E"/>
                </a:solidFill>
              </a:rPr>
              <a:t>Appled</a:t>
            </a:r>
            <a:r>
              <a:rPr lang="en-GB" sz="2200" dirty="0">
                <a:solidFill>
                  <a:srgbClr val="352B1E"/>
                </a:solidFill>
              </a:rPr>
              <a:t> Ash</a:t>
            </a:r>
          </a:p>
        </p:txBody>
      </p:sp>
    </p:spTree>
    <p:extLst>
      <p:ext uri="{BB962C8B-B14F-4D97-AF65-F5344CB8AC3E}">
        <p14:creationId xmlns:p14="http://schemas.microsoft.com/office/powerpoint/2010/main" val="3498796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Overall</a:t>
            </a:r>
          </a:p>
        </p:txBody>
      </p:sp>
      <p:sp>
        <p:nvSpPr>
          <p:cNvPr id="3" name="Content Placeholder 2"/>
          <p:cNvSpPr>
            <a:spLocks noGrp="1"/>
          </p:cNvSpPr>
          <p:nvPr>
            <p:ph idx="1"/>
          </p:nvPr>
        </p:nvSpPr>
        <p:spPr>
          <a:xfrm>
            <a:off x="228600" y="2514600"/>
            <a:ext cx="8686800" cy="3992563"/>
          </a:xfrm>
        </p:spPr>
        <p:txBody>
          <a:bodyPr>
            <a:noAutofit/>
          </a:bodyPr>
          <a:lstStyle/>
          <a:p>
            <a:pPr marL="0" indent="0" algn="just">
              <a:buNone/>
            </a:pPr>
            <a:r>
              <a:rPr lang="en-GB" sz="2800" dirty="0">
                <a:solidFill>
                  <a:srgbClr val="352B1E"/>
                </a:solidFill>
                <a:latin typeface="+mj-lt"/>
                <a:ea typeface="+mj-ea"/>
                <a:cs typeface="+mj-cs"/>
              </a:rPr>
              <a:t>Mix of folklore explanations of names.</a:t>
            </a:r>
          </a:p>
          <a:p>
            <a:pPr marL="0" indent="0" algn="just">
              <a:buNone/>
            </a:pPr>
            <a:r>
              <a:rPr lang="en-GB" sz="2800" dirty="0">
                <a:solidFill>
                  <a:srgbClr val="352B1E"/>
                </a:solidFill>
                <a:latin typeface="+mj-lt"/>
                <a:ea typeface="+mj-ea"/>
                <a:cs typeface="+mj-cs"/>
              </a:rPr>
              <a:t>Chunks of saints lives</a:t>
            </a:r>
          </a:p>
          <a:p>
            <a:pPr marL="0" indent="0" algn="just">
              <a:buNone/>
            </a:pPr>
            <a:r>
              <a:rPr lang="en-GB" sz="2800" dirty="0">
                <a:solidFill>
                  <a:srgbClr val="352B1E"/>
                </a:solidFill>
                <a:latin typeface="+mj-lt"/>
                <a:ea typeface="+mj-ea"/>
                <a:cs typeface="+mj-cs"/>
              </a:rPr>
              <a:t>	(which have their own political purposes).</a:t>
            </a:r>
          </a:p>
          <a:p>
            <a:pPr marL="0" indent="0" algn="just">
              <a:buNone/>
            </a:pPr>
            <a:r>
              <a:rPr lang="en-GB" sz="2800" dirty="0">
                <a:solidFill>
                  <a:srgbClr val="352B1E"/>
                </a:solidFill>
                <a:latin typeface="+mj-lt"/>
                <a:ea typeface="+mj-ea"/>
                <a:cs typeface="+mj-cs"/>
              </a:rPr>
              <a:t>Pre-Christian(?) sites.</a:t>
            </a:r>
          </a:p>
          <a:p>
            <a:pPr marL="0" indent="0" algn="just">
              <a:buNone/>
            </a:pPr>
            <a:r>
              <a:rPr lang="en-GB" sz="2800" dirty="0">
                <a:solidFill>
                  <a:srgbClr val="352B1E"/>
                </a:solidFill>
                <a:latin typeface="+mj-lt"/>
                <a:ea typeface="+mj-ea"/>
                <a:cs typeface="+mj-cs"/>
              </a:rPr>
              <a:t>Genuine wonders.</a:t>
            </a:r>
          </a:p>
          <a:p>
            <a:pPr marL="0" indent="0" algn="just">
              <a:buNone/>
            </a:pPr>
            <a:endParaRPr lang="en-GB" sz="2800" dirty="0">
              <a:solidFill>
                <a:srgbClr val="352B1E"/>
              </a:solidFill>
              <a:latin typeface="+mj-lt"/>
              <a:ea typeface="+mj-ea"/>
              <a:cs typeface="+mj-cs"/>
            </a:endParaRPr>
          </a:p>
          <a:p>
            <a:pPr marL="0" indent="0" algn="just">
              <a:buNone/>
            </a:pPr>
            <a:r>
              <a:rPr lang="en-GB" sz="2800" dirty="0">
                <a:solidFill>
                  <a:srgbClr val="352B1E"/>
                </a:solidFill>
                <a:latin typeface="+mj-lt"/>
                <a:ea typeface="+mj-ea"/>
                <a:cs typeface="+mj-cs"/>
              </a:rPr>
              <a:t>In this sense, nearest equivalent literature is the </a:t>
            </a:r>
            <a:r>
              <a:rPr lang="en-GB" sz="2800" i="1" dirty="0" err="1">
                <a:solidFill>
                  <a:srgbClr val="352B1E"/>
                </a:solidFill>
                <a:latin typeface="+mj-lt"/>
                <a:ea typeface="+mj-ea"/>
                <a:cs typeface="+mj-cs"/>
              </a:rPr>
              <a:t>Dindshenchas</a:t>
            </a:r>
            <a:r>
              <a:rPr lang="en-GB" sz="2800" dirty="0">
                <a:solidFill>
                  <a:srgbClr val="352B1E"/>
                </a:solidFill>
                <a:latin typeface="+mj-lt"/>
                <a:ea typeface="+mj-ea"/>
                <a:cs typeface="+mj-cs"/>
              </a:rPr>
              <a:t> of Ireland.</a:t>
            </a:r>
          </a:p>
        </p:txBody>
      </p:sp>
    </p:spTree>
    <p:extLst>
      <p:ext uri="{BB962C8B-B14F-4D97-AF65-F5344CB8AC3E}">
        <p14:creationId xmlns:p14="http://schemas.microsoft.com/office/powerpoint/2010/main" val="3617824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295400"/>
          </a:xfrm>
        </p:spPr>
        <p:txBody>
          <a:bodyPr>
            <a:noAutofit/>
          </a:bodyPr>
          <a:lstStyle/>
          <a:p>
            <a:pPr algn="r"/>
            <a:r>
              <a:rPr lang="en-GB" sz="4000" i="1" dirty="0"/>
              <a:t>de </a:t>
            </a:r>
            <a:r>
              <a:rPr lang="en-GB" sz="4000" i="1" dirty="0" err="1"/>
              <a:t>mirabilibus</a:t>
            </a:r>
            <a:r>
              <a:rPr lang="en-GB" sz="4000" i="1" dirty="0"/>
              <a:t> </a:t>
            </a:r>
            <a:r>
              <a:rPr lang="en-GB" sz="4000" i="1" dirty="0" err="1"/>
              <a:t>britanniae</a:t>
            </a:r>
            <a:br>
              <a:rPr lang="en-GB" sz="4000" i="1" dirty="0"/>
            </a:br>
            <a:r>
              <a:rPr lang="en-GB" sz="3600" dirty="0">
                <a:solidFill>
                  <a:srgbClr val="AB553E"/>
                </a:solidFill>
                <a:latin typeface="+mn-lt"/>
                <a:ea typeface="+mn-ea"/>
                <a:cs typeface="+mn-cs"/>
              </a:rPr>
              <a:t>of the Wonders of Britain</a:t>
            </a:r>
          </a:p>
        </p:txBody>
      </p:sp>
      <p:sp>
        <p:nvSpPr>
          <p:cNvPr id="3" name="Content Placeholder 2"/>
          <p:cNvSpPr>
            <a:spLocks noGrp="1"/>
          </p:cNvSpPr>
          <p:nvPr>
            <p:ph idx="1"/>
          </p:nvPr>
        </p:nvSpPr>
        <p:spPr>
          <a:xfrm>
            <a:off x="228600" y="2057400"/>
            <a:ext cx="3200400" cy="4602163"/>
          </a:xfrm>
        </p:spPr>
        <p:txBody>
          <a:bodyPr>
            <a:normAutofit fontScale="70000" lnSpcReduction="20000"/>
          </a:bodyPr>
          <a:lstStyle/>
          <a:p>
            <a:pPr marL="0" indent="0">
              <a:buNone/>
            </a:pPr>
            <a:r>
              <a:rPr lang="en-GB" sz="4000" dirty="0">
                <a:solidFill>
                  <a:srgbClr val="352B1E"/>
                </a:solidFill>
                <a:latin typeface="+mj-lt"/>
                <a:ea typeface="+mj-ea"/>
                <a:cs typeface="+mj-cs"/>
              </a:rPr>
              <a:t>Britain:</a:t>
            </a:r>
          </a:p>
          <a:p>
            <a:pPr marL="0" indent="0">
              <a:buNone/>
            </a:pPr>
            <a:r>
              <a:rPr lang="en-GB" sz="2800" dirty="0">
                <a:solidFill>
                  <a:srgbClr val="352B1E"/>
                </a:solidFill>
                <a:latin typeface="+mj-lt"/>
                <a:ea typeface="+mj-ea"/>
                <a:cs typeface="+mj-cs"/>
              </a:rPr>
              <a:t>2: </a:t>
            </a:r>
            <a:r>
              <a:rPr lang="en-GB" sz="2800" dirty="0" err="1">
                <a:solidFill>
                  <a:srgbClr val="352B1E"/>
                </a:solidFill>
                <a:latin typeface="+mj-lt"/>
                <a:ea typeface="+mj-ea"/>
                <a:cs typeface="+mj-cs"/>
              </a:rPr>
              <a:t>Trahannon</a:t>
            </a:r>
            <a:r>
              <a:rPr lang="en-GB" sz="2800" dirty="0">
                <a:solidFill>
                  <a:srgbClr val="352B1E"/>
                </a:solidFill>
                <a:latin typeface="+mj-lt"/>
                <a:ea typeface="+mj-ea"/>
                <a:cs typeface="+mj-cs"/>
              </a:rPr>
              <a:t> River</a:t>
            </a:r>
          </a:p>
          <a:p>
            <a:pPr marL="0" indent="0">
              <a:buNone/>
            </a:pPr>
            <a:r>
              <a:rPr lang="en-GB" sz="2800" dirty="0">
                <a:solidFill>
                  <a:srgbClr val="352B1E"/>
                </a:solidFill>
                <a:latin typeface="+mj-lt"/>
                <a:ea typeface="+mj-ea"/>
                <a:cs typeface="+mj-cs"/>
              </a:rPr>
              <a:t>3: The Fiery Pool</a:t>
            </a:r>
          </a:p>
          <a:p>
            <a:pPr marL="0" indent="0">
              <a:buNone/>
            </a:pPr>
            <a:r>
              <a:rPr lang="en-GB" sz="2800" dirty="0">
                <a:solidFill>
                  <a:srgbClr val="352B1E"/>
                </a:solidFill>
                <a:latin typeface="+mj-lt"/>
                <a:ea typeface="+mj-ea"/>
                <a:cs typeface="+mj-cs"/>
              </a:rPr>
              <a:t>4: The Salt Fountains</a:t>
            </a:r>
          </a:p>
          <a:p>
            <a:pPr marL="0" indent="0">
              <a:buNone/>
            </a:pPr>
            <a:r>
              <a:rPr lang="en-GB" sz="2800" dirty="0">
                <a:solidFill>
                  <a:srgbClr val="352B1E"/>
                </a:solidFill>
                <a:latin typeface="+mj-lt"/>
                <a:ea typeface="+mj-ea"/>
                <a:cs typeface="+mj-cs"/>
              </a:rPr>
              <a:t>5: Two Severn Kings</a:t>
            </a:r>
          </a:p>
          <a:p>
            <a:pPr marL="0" indent="0">
              <a:buNone/>
            </a:pPr>
            <a:r>
              <a:rPr lang="en-GB" sz="2800" dirty="0">
                <a:solidFill>
                  <a:srgbClr val="352B1E"/>
                </a:solidFill>
                <a:latin typeface="+mj-lt"/>
                <a:ea typeface="+mj-ea"/>
                <a:cs typeface="+mj-cs"/>
              </a:rPr>
              <a:t>6: </a:t>
            </a:r>
            <a:r>
              <a:rPr lang="en-GB" sz="2800" dirty="0" err="1">
                <a:solidFill>
                  <a:srgbClr val="352B1E"/>
                </a:solidFill>
                <a:latin typeface="+mj-lt"/>
                <a:ea typeface="+mj-ea"/>
                <a:cs typeface="+mj-cs"/>
              </a:rPr>
              <a:t>Llyn</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Liuan</a:t>
            </a: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7: Fount </a:t>
            </a:r>
            <a:r>
              <a:rPr lang="en-GB" sz="2800" dirty="0" err="1">
                <a:solidFill>
                  <a:srgbClr val="352B1E"/>
                </a:solidFill>
                <a:latin typeface="+mj-lt"/>
                <a:ea typeface="+mj-ea"/>
                <a:cs typeface="+mj-cs"/>
              </a:rPr>
              <a:t>Guur</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Helic</a:t>
            </a: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8: The Apple Ash</a:t>
            </a:r>
          </a:p>
          <a:p>
            <a:pPr marL="0" indent="0">
              <a:buNone/>
            </a:pPr>
            <a:r>
              <a:rPr lang="en-GB" sz="2800" dirty="0">
                <a:solidFill>
                  <a:srgbClr val="352B1E"/>
                </a:solidFill>
                <a:latin typeface="+mj-lt"/>
                <a:ea typeface="+mj-ea"/>
                <a:cs typeface="+mj-cs"/>
              </a:rPr>
              <a:t>9: The Wind Hole</a:t>
            </a:r>
          </a:p>
          <a:p>
            <a:pPr marL="0" indent="0">
              <a:buNone/>
            </a:pPr>
            <a:r>
              <a:rPr lang="en-GB" sz="2800" dirty="0">
                <a:solidFill>
                  <a:srgbClr val="352B1E"/>
                </a:solidFill>
                <a:latin typeface="+mj-lt"/>
                <a:ea typeface="+mj-ea"/>
                <a:cs typeface="+mj-cs"/>
              </a:rPr>
              <a:t>10: The Levitating Altar</a:t>
            </a:r>
          </a:p>
          <a:p>
            <a:pPr marL="0" indent="0">
              <a:buNone/>
            </a:pPr>
            <a:r>
              <a:rPr lang="en-GB" sz="2800" dirty="0">
                <a:solidFill>
                  <a:srgbClr val="352B1E"/>
                </a:solidFill>
                <a:latin typeface="+mj-lt"/>
                <a:ea typeface="+mj-ea"/>
                <a:cs typeface="+mj-cs"/>
              </a:rPr>
              <a:t>11: The Returning Plank</a:t>
            </a:r>
          </a:p>
          <a:p>
            <a:pPr marL="0" indent="0">
              <a:buNone/>
            </a:pPr>
            <a:r>
              <a:rPr lang="en-GB" sz="2800" dirty="0">
                <a:solidFill>
                  <a:srgbClr val="352B1E"/>
                </a:solidFill>
                <a:latin typeface="+mj-lt"/>
                <a:ea typeface="+mj-ea"/>
                <a:cs typeface="+mj-cs"/>
              </a:rPr>
              <a:t>12: </a:t>
            </a:r>
            <a:r>
              <a:rPr lang="en-GB" sz="2800" dirty="0" err="1">
                <a:solidFill>
                  <a:srgbClr val="352B1E"/>
                </a:solidFill>
                <a:latin typeface="+mj-lt"/>
                <a:ea typeface="+mj-ea"/>
                <a:cs typeface="+mj-cs"/>
              </a:rPr>
              <a:t>Builth</a:t>
            </a:r>
            <a:r>
              <a:rPr lang="en-GB" sz="2800" dirty="0">
                <a:solidFill>
                  <a:srgbClr val="352B1E"/>
                </a:solidFill>
                <a:latin typeface="+mj-lt"/>
                <a:ea typeface="+mj-ea"/>
                <a:cs typeface="+mj-cs"/>
              </a:rPr>
              <a:t> Cairn</a:t>
            </a:r>
          </a:p>
          <a:p>
            <a:pPr marL="0" indent="0">
              <a:buNone/>
            </a:pPr>
            <a:r>
              <a:rPr lang="en-GB" sz="2800" dirty="0">
                <a:solidFill>
                  <a:srgbClr val="352B1E"/>
                </a:solidFill>
                <a:latin typeface="+mj-lt"/>
                <a:ea typeface="+mj-ea"/>
                <a:cs typeface="+mj-cs"/>
              </a:rPr>
              <a:t>13: </a:t>
            </a:r>
            <a:r>
              <a:rPr lang="en-GB" sz="2800" dirty="0" err="1">
                <a:solidFill>
                  <a:srgbClr val="352B1E"/>
                </a:solidFill>
                <a:latin typeface="+mj-lt"/>
                <a:ea typeface="+mj-ea"/>
                <a:cs typeface="+mj-cs"/>
              </a:rPr>
              <a:t>Amr's</a:t>
            </a:r>
            <a:r>
              <a:rPr lang="en-GB" sz="2800" dirty="0">
                <a:solidFill>
                  <a:srgbClr val="352B1E"/>
                </a:solidFill>
                <a:latin typeface="+mj-lt"/>
                <a:ea typeface="+mj-ea"/>
                <a:cs typeface="+mj-cs"/>
              </a:rPr>
              <a:t> Tomb</a:t>
            </a:r>
          </a:p>
          <a:p>
            <a:pPr marL="0" indent="0">
              <a:buNone/>
            </a:pPr>
            <a:r>
              <a:rPr lang="en-GB" sz="2800" dirty="0">
                <a:solidFill>
                  <a:srgbClr val="352B1E"/>
                </a:solidFill>
                <a:latin typeface="+mj-lt"/>
                <a:ea typeface="+mj-ea"/>
                <a:cs typeface="+mj-cs"/>
              </a:rPr>
              <a:t>14: </a:t>
            </a:r>
            <a:r>
              <a:rPr lang="en-GB" sz="2800" dirty="0" err="1">
                <a:solidFill>
                  <a:srgbClr val="352B1E"/>
                </a:solidFill>
                <a:latin typeface="+mj-lt"/>
                <a:ea typeface="+mj-ea"/>
                <a:cs typeface="+mj-cs"/>
              </a:rPr>
              <a:t>Cruc</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Mawr</a:t>
            </a:r>
            <a:r>
              <a:rPr lang="en-GB" sz="2800" dirty="0">
                <a:solidFill>
                  <a:srgbClr val="352B1E"/>
                </a:solidFill>
                <a:latin typeface="+mj-lt"/>
                <a:ea typeface="+mj-ea"/>
                <a:cs typeface="+mj-cs"/>
              </a:rPr>
              <a:t> Tomb</a:t>
            </a:r>
          </a:p>
          <a:p>
            <a:pPr marL="0" indent="0">
              <a:buNone/>
            </a:pPr>
            <a:endParaRPr lang="en-GB" sz="2800" dirty="0">
              <a:solidFill>
                <a:srgbClr val="352B1E"/>
              </a:solidFill>
              <a:latin typeface="+mj-lt"/>
              <a:ea typeface="+mj-ea"/>
              <a:cs typeface="+mj-cs"/>
            </a:endParaRPr>
          </a:p>
        </p:txBody>
      </p:sp>
      <p:sp>
        <p:nvSpPr>
          <p:cNvPr id="4" name="TextBox 3"/>
          <p:cNvSpPr txBox="1"/>
          <p:nvPr/>
        </p:nvSpPr>
        <p:spPr>
          <a:xfrm>
            <a:off x="3962400" y="2057400"/>
            <a:ext cx="3289490" cy="5047536"/>
          </a:xfrm>
          <a:prstGeom prst="rect">
            <a:avLst/>
          </a:prstGeom>
          <a:noFill/>
        </p:spPr>
        <p:txBody>
          <a:bodyPr wrap="none" rtlCol="0">
            <a:spAutoFit/>
          </a:bodyPr>
          <a:lstStyle/>
          <a:p>
            <a:pPr lvl="0"/>
            <a:r>
              <a:rPr lang="en-GB" sz="2000" dirty="0">
                <a:solidFill>
                  <a:srgbClr val="352B1E"/>
                </a:solidFill>
              </a:rPr>
              <a:t>17: The Well of Bones</a:t>
            </a:r>
          </a:p>
          <a:p>
            <a:pPr lvl="0"/>
            <a:r>
              <a:rPr lang="en-GB" sz="2000" dirty="0">
                <a:solidFill>
                  <a:srgbClr val="352B1E"/>
                </a:solidFill>
              </a:rPr>
              <a:t>18: The Undersea Birds</a:t>
            </a:r>
          </a:p>
          <a:p>
            <a:r>
              <a:rPr lang="en-GB" sz="2800" dirty="0">
                <a:solidFill>
                  <a:srgbClr val="352B1E"/>
                </a:solidFill>
              </a:rPr>
              <a:t>[Scotland?]</a:t>
            </a:r>
          </a:p>
          <a:p>
            <a:r>
              <a:rPr lang="en-GB" sz="2000" dirty="0">
                <a:solidFill>
                  <a:srgbClr val="352B1E"/>
                </a:solidFill>
              </a:rPr>
              <a:t>1: Loch </a:t>
            </a:r>
            <a:r>
              <a:rPr lang="en-GB" sz="2000" dirty="0" err="1">
                <a:solidFill>
                  <a:srgbClr val="352B1E"/>
                </a:solidFill>
              </a:rPr>
              <a:t>Lumonoy</a:t>
            </a:r>
            <a:r>
              <a:rPr lang="en-GB" sz="2000" dirty="0">
                <a:solidFill>
                  <a:srgbClr val="352B1E"/>
                </a:solidFill>
              </a:rPr>
              <a:t>?</a:t>
            </a:r>
          </a:p>
          <a:p>
            <a:r>
              <a:rPr lang="en-GB" sz="2000" dirty="0">
                <a:solidFill>
                  <a:srgbClr val="352B1E"/>
                </a:solidFill>
              </a:rPr>
              <a:t>15: </a:t>
            </a:r>
            <a:r>
              <a:rPr lang="en-GB" sz="2000" dirty="0" err="1">
                <a:solidFill>
                  <a:srgbClr val="352B1E"/>
                </a:solidFill>
              </a:rPr>
              <a:t>Brebic’s</a:t>
            </a:r>
            <a:r>
              <a:rPr lang="en-GB" sz="2000" dirty="0">
                <a:solidFill>
                  <a:srgbClr val="352B1E"/>
                </a:solidFill>
              </a:rPr>
              <a:t> Stone Cataract</a:t>
            </a:r>
          </a:p>
          <a:p>
            <a:r>
              <a:rPr lang="en-GB" sz="2000" dirty="0">
                <a:solidFill>
                  <a:srgbClr val="352B1E"/>
                </a:solidFill>
              </a:rPr>
              <a:t>16: </a:t>
            </a:r>
            <a:r>
              <a:rPr lang="en-GB" sz="2000" dirty="0" err="1">
                <a:solidFill>
                  <a:srgbClr val="352B1E"/>
                </a:solidFill>
              </a:rPr>
              <a:t>Mauchline’s</a:t>
            </a:r>
            <a:r>
              <a:rPr lang="en-GB" sz="2000" dirty="0">
                <a:solidFill>
                  <a:srgbClr val="352B1E"/>
                </a:solidFill>
              </a:rPr>
              <a:t> Quern</a:t>
            </a:r>
          </a:p>
          <a:p>
            <a:r>
              <a:rPr lang="en-GB" sz="2000" dirty="0">
                <a:solidFill>
                  <a:srgbClr val="352B1E"/>
                </a:solidFill>
              </a:rPr>
              <a:t>19: The Limpets of </a:t>
            </a:r>
            <a:r>
              <a:rPr lang="en-GB" sz="2000" dirty="0" err="1">
                <a:solidFill>
                  <a:srgbClr val="352B1E"/>
                </a:solidFill>
              </a:rPr>
              <a:t>Ceoil</a:t>
            </a:r>
            <a:endParaRPr lang="en-GB" sz="2000" dirty="0">
              <a:solidFill>
                <a:srgbClr val="352B1E"/>
              </a:solidFill>
            </a:endParaRPr>
          </a:p>
          <a:p>
            <a:r>
              <a:rPr lang="en-GB" sz="2000" dirty="0">
                <a:solidFill>
                  <a:srgbClr val="352B1E"/>
                </a:solidFill>
              </a:rPr>
              <a:t>20: The Screams of Glen </a:t>
            </a:r>
            <a:r>
              <a:rPr lang="en-GB" sz="2000" dirty="0" err="1">
                <a:solidFill>
                  <a:srgbClr val="352B1E"/>
                </a:solidFill>
              </a:rPr>
              <a:t>Ailbe</a:t>
            </a:r>
            <a:endParaRPr lang="en-GB" sz="2000" dirty="0">
              <a:solidFill>
                <a:srgbClr val="352B1E"/>
              </a:solidFill>
            </a:endParaRPr>
          </a:p>
          <a:p>
            <a:endParaRPr lang="en-GB" sz="2000" dirty="0">
              <a:solidFill>
                <a:srgbClr val="352B1E"/>
              </a:solidFill>
            </a:endParaRPr>
          </a:p>
          <a:p>
            <a:r>
              <a:rPr lang="en-GB" sz="2800" dirty="0">
                <a:solidFill>
                  <a:srgbClr val="352B1E"/>
                </a:solidFill>
              </a:rPr>
              <a:t>Mona</a:t>
            </a:r>
          </a:p>
          <a:p>
            <a:r>
              <a:rPr lang="en-GB" sz="2000" dirty="0">
                <a:solidFill>
                  <a:srgbClr val="352B1E"/>
                </a:solidFill>
              </a:rPr>
              <a:t>21: The </a:t>
            </a:r>
            <a:r>
              <a:rPr lang="en-GB" sz="2000" dirty="0" err="1">
                <a:solidFill>
                  <a:srgbClr val="352B1E"/>
                </a:solidFill>
              </a:rPr>
              <a:t>Sealess</a:t>
            </a:r>
            <a:r>
              <a:rPr lang="en-GB" sz="2000" dirty="0">
                <a:solidFill>
                  <a:srgbClr val="352B1E"/>
                </a:solidFill>
              </a:rPr>
              <a:t> Shore</a:t>
            </a:r>
          </a:p>
          <a:p>
            <a:r>
              <a:rPr lang="en-GB" sz="2000" dirty="0">
                <a:solidFill>
                  <a:srgbClr val="352B1E"/>
                </a:solidFill>
              </a:rPr>
              <a:t>22: The Circling Rock</a:t>
            </a:r>
          </a:p>
          <a:p>
            <a:r>
              <a:rPr lang="en-GB" sz="2000" dirty="0">
                <a:solidFill>
                  <a:srgbClr val="352B1E"/>
                </a:solidFill>
              </a:rPr>
              <a:t>23: The Swelling Ford</a:t>
            </a:r>
          </a:p>
          <a:p>
            <a:r>
              <a:rPr lang="en-GB" sz="2000" dirty="0">
                <a:solidFill>
                  <a:srgbClr val="352B1E"/>
                </a:solidFill>
              </a:rPr>
              <a:t>24: The Walking Stone</a:t>
            </a:r>
          </a:p>
          <a:p>
            <a:endParaRPr lang="en-GB" dirty="0">
              <a:solidFill>
                <a:srgbClr val="352B1E"/>
              </a:solidFill>
            </a:endParaRPr>
          </a:p>
        </p:txBody>
      </p:sp>
      <p:sp>
        <p:nvSpPr>
          <p:cNvPr id="5" name="Rectangle 4"/>
          <p:cNvSpPr/>
          <p:nvPr/>
        </p:nvSpPr>
        <p:spPr>
          <a:xfrm>
            <a:off x="6652846" y="4953000"/>
            <a:ext cx="2286000" cy="1415772"/>
          </a:xfrm>
          <a:prstGeom prst="rect">
            <a:avLst/>
          </a:prstGeom>
        </p:spPr>
        <p:txBody>
          <a:bodyPr wrap="square">
            <a:spAutoFit/>
          </a:bodyPr>
          <a:lstStyle/>
          <a:p>
            <a:r>
              <a:rPr lang="en-GB" sz="2800" dirty="0">
                <a:solidFill>
                  <a:srgbClr val="352B1E"/>
                </a:solidFill>
              </a:rPr>
              <a:t>Ireland</a:t>
            </a:r>
          </a:p>
          <a:p>
            <a:r>
              <a:rPr lang="en-GB" sz="2000" dirty="0">
                <a:solidFill>
                  <a:srgbClr val="352B1E"/>
                </a:solidFill>
              </a:rPr>
              <a:t>25: Loch </a:t>
            </a:r>
            <a:r>
              <a:rPr lang="en-GB" sz="2000" dirty="0" err="1">
                <a:solidFill>
                  <a:srgbClr val="352B1E"/>
                </a:solidFill>
              </a:rPr>
              <a:t>Lein</a:t>
            </a:r>
            <a:endParaRPr lang="en-GB" sz="2000" dirty="0">
              <a:solidFill>
                <a:srgbClr val="352B1E"/>
              </a:solidFill>
            </a:endParaRPr>
          </a:p>
          <a:p>
            <a:r>
              <a:rPr lang="en-GB" sz="2000" dirty="0">
                <a:solidFill>
                  <a:srgbClr val="352B1E"/>
                </a:solidFill>
              </a:rPr>
              <a:t>26: Loch </a:t>
            </a:r>
            <a:r>
              <a:rPr lang="en-GB" sz="2000" dirty="0" err="1">
                <a:solidFill>
                  <a:srgbClr val="352B1E"/>
                </a:solidFill>
              </a:rPr>
              <a:t>Echach</a:t>
            </a:r>
            <a:endParaRPr lang="en-GB" sz="2000" dirty="0">
              <a:solidFill>
                <a:srgbClr val="352B1E"/>
              </a:solidFill>
            </a:endParaRPr>
          </a:p>
          <a:p>
            <a:endParaRPr lang="en-GB" dirty="0"/>
          </a:p>
        </p:txBody>
      </p:sp>
    </p:spTree>
    <p:extLst>
      <p:ext uri="{BB962C8B-B14F-4D97-AF65-F5344CB8AC3E}">
        <p14:creationId xmlns:p14="http://schemas.microsoft.com/office/powerpoint/2010/main" val="3029284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More information</a:t>
            </a:r>
          </a:p>
        </p:txBody>
      </p:sp>
      <p:sp>
        <p:nvSpPr>
          <p:cNvPr id="3" name="Content Placeholder 2"/>
          <p:cNvSpPr>
            <a:spLocks noGrp="1"/>
          </p:cNvSpPr>
          <p:nvPr>
            <p:ph idx="1"/>
          </p:nvPr>
        </p:nvSpPr>
        <p:spPr>
          <a:xfrm>
            <a:off x="228600" y="2667000"/>
            <a:ext cx="8229600" cy="3840163"/>
          </a:xfrm>
        </p:spPr>
        <p:txBody>
          <a:bodyPr>
            <a:normAutofit fontScale="92500" lnSpcReduction="10000"/>
          </a:bodyPr>
          <a:lstStyle/>
          <a:p>
            <a:pPr marL="0" indent="0">
              <a:buNone/>
            </a:pPr>
            <a:endParaRPr lang="en-GB" sz="2800" dirty="0">
              <a:solidFill>
                <a:srgbClr val="352B1E"/>
              </a:solidFill>
              <a:latin typeface="+mj-lt"/>
              <a:ea typeface="+mj-ea"/>
              <a:cs typeface="+mj-cs"/>
            </a:endParaRPr>
          </a:p>
          <a:p>
            <a:pPr marL="0" indent="0">
              <a:spcAft>
                <a:spcPts val="1200"/>
              </a:spcAft>
              <a:buNone/>
            </a:pPr>
            <a:r>
              <a:rPr lang="en-GB" sz="2800" dirty="0">
                <a:solidFill>
                  <a:srgbClr val="352B1E"/>
                </a:solidFill>
                <a:latin typeface="+mj-lt"/>
                <a:ea typeface="+mj-ea"/>
                <a:cs typeface="+mj-cs"/>
              </a:rPr>
              <a:t>Evans, A.J. (2011) The Levitating Altar of Saint </a:t>
            </a:r>
            <a:r>
              <a:rPr lang="en-GB" sz="2800" dirty="0" err="1">
                <a:solidFill>
                  <a:srgbClr val="352B1E"/>
                </a:solidFill>
                <a:latin typeface="+mj-lt"/>
                <a:ea typeface="+mj-ea"/>
                <a:cs typeface="+mj-cs"/>
              </a:rPr>
              <a:t>Illtud</a:t>
            </a:r>
            <a:r>
              <a:rPr lang="en-GB" sz="2800" dirty="0">
                <a:solidFill>
                  <a:srgbClr val="352B1E"/>
                </a:solidFill>
                <a:latin typeface="+mj-lt"/>
                <a:ea typeface="+mj-ea"/>
                <a:cs typeface="+mj-cs"/>
              </a:rPr>
              <a:t>. </a:t>
            </a:r>
            <a:r>
              <a:rPr lang="en-GB" sz="2800" i="1" dirty="0">
                <a:solidFill>
                  <a:srgbClr val="352B1E"/>
                </a:solidFill>
                <a:latin typeface="+mj-lt"/>
                <a:ea typeface="+mj-ea"/>
                <a:cs typeface="+mj-cs"/>
              </a:rPr>
              <a:t>Folklore</a:t>
            </a:r>
            <a:r>
              <a:rPr lang="en-GB" sz="2800" dirty="0">
                <a:solidFill>
                  <a:srgbClr val="352B1E"/>
                </a:solidFill>
                <a:latin typeface="+mj-lt"/>
                <a:ea typeface="+mj-ea"/>
                <a:cs typeface="+mj-cs"/>
              </a:rPr>
              <a:t> 122(1), 55-75.</a:t>
            </a:r>
          </a:p>
          <a:p>
            <a:pPr marL="0" indent="0">
              <a:buNone/>
            </a:pPr>
            <a:r>
              <a:rPr lang="en-GB" sz="2800" dirty="0">
                <a:solidFill>
                  <a:srgbClr val="352B1E"/>
                </a:solidFill>
                <a:latin typeface="+mj-lt"/>
                <a:ea typeface="+mj-ea"/>
                <a:cs typeface="+mj-cs"/>
              </a:rPr>
              <a:t>Evans, A.J., </a:t>
            </a:r>
            <a:r>
              <a:rPr lang="en-GB" sz="2800" dirty="0" err="1">
                <a:solidFill>
                  <a:srgbClr val="352B1E"/>
                </a:solidFill>
                <a:latin typeface="+mj-lt"/>
                <a:ea typeface="+mj-ea"/>
                <a:cs typeface="+mj-cs"/>
              </a:rPr>
              <a:t>Nettleship</a:t>
            </a:r>
            <a:r>
              <a:rPr lang="en-GB" sz="2800" dirty="0">
                <a:solidFill>
                  <a:srgbClr val="352B1E"/>
                </a:solidFill>
                <a:latin typeface="+mj-lt"/>
                <a:ea typeface="+mj-ea"/>
                <a:cs typeface="+mj-cs"/>
              </a:rPr>
              <a:t>, J. and Perry, S. (2008) Linn </a:t>
            </a:r>
            <a:r>
              <a:rPr lang="en-GB" sz="2800" dirty="0" err="1">
                <a:solidFill>
                  <a:srgbClr val="352B1E"/>
                </a:solidFill>
                <a:latin typeface="+mj-lt"/>
                <a:ea typeface="+mj-ea"/>
                <a:cs typeface="+mj-cs"/>
              </a:rPr>
              <a:t>Liuan</a:t>
            </a:r>
            <a:r>
              <a:rPr lang="en-GB" sz="2800" dirty="0">
                <a:solidFill>
                  <a:srgbClr val="352B1E"/>
                </a:solidFill>
                <a:latin typeface="+mj-lt"/>
                <a:ea typeface="+mj-ea"/>
                <a:cs typeface="+mj-cs"/>
              </a:rPr>
              <a:t> / </a:t>
            </a:r>
            <a:r>
              <a:rPr lang="en-GB" sz="2800" dirty="0" err="1">
                <a:solidFill>
                  <a:srgbClr val="352B1E"/>
                </a:solidFill>
                <a:latin typeface="+mj-lt"/>
                <a:ea typeface="+mj-ea"/>
                <a:cs typeface="+mj-cs"/>
              </a:rPr>
              <a:t>Llynn</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Llyw</a:t>
            </a:r>
            <a:r>
              <a:rPr lang="en-GB" sz="2800" dirty="0">
                <a:solidFill>
                  <a:srgbClr val="352B1E"/>
                </a:solidFill>
                <a:latin typeface="+mj-lt"/>
                <a:ea typeface="+mj-ea"/>
                <a:cs typeface="+mj-cs"/>
              </a:rPr>
              <a:t>: the </a:t>
            </a:r>
            <a:r>
              <a:rPr lang="en-GB" sz="2800" dirty="0" err="1">
                <a:solidFill>
                  <a:srgbClr val="352B1E"/>
                </a:solidFill>
                <a:latin typeface="+mj-lt"/>
                <a:ea typeface="+mj-ea"/>
                <a:cs typeface="+mj-cs"/>
              </a:rPr>
              <a:t>wonderous</a:t>
            </a:r>
            <a:r>
              <a:rPr lang="en-GB" sz="2800" dirty="0">
                <a:solidFill>
                  <a:srgbClr val="352B1E"/>
                </a:solidFill>
                <a:latin typeface="+mj-lt"/>
                <a:ea typeface="+mj-ea"/>
                <a:cs typeface="+mj-cs"/>
              </a:rPr>
              <a:t> lake of the </a:t>
            </a:r>
            <a:r>
              <a:rPr lang="en-GB" sz="2800" dirty="0" err="1">
                <a:solidFill>
                  <a:srgbClr val="352B1E"/>
                </a:solidFill>
                <a:latin typeface="+mj-lt"/>
                <a:ea typeface="+mj-ea"/>
                <a:cs typeface="+mj-cs"/>
              </a:rPr>
              <a:t>Historia</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Brittonum's</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mirabilibus</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britanniae</a:t>
            </a:r>
            <a:r>
              <a:rPr lang="en-GB" sz="2800" dirty="0">
                <a:solidFill>
                  <a:srgbClr val="352B1E"/>
                </a:solidFill>
                <a:latin typeface="+mj-lt"/>
                <a:ea typeface="+mj-ea"/>
                <a:cs typeface="+mj-cs"/>
              </a:rPr>
              <a:t> and </a:t>
            </a:r>
            <a:r>
              <a:rPr lang="en-GB" sz="2800" dirty="0" err="1">
                <a:solidFill>
                  <a:srgbClr val="352B1E"/>
                </a:solidFill>
                <a:latin typeface="+mj-lt"/>
                <a:ea typeface="+mj-ea"/>
                <a:cs typeface="+mj-cs"/>
              </a:rPr>
              <a:t>Culhwch</a:t>
            </a:r>
            <a:r>
              <a:rPr lang="en-GB" sz="2800" dirty="0">
                <a:solidFill>
                  <a:srgbClr val="352B1E"/>
                </a:solidFill>
                <a:latin typeface="+mj-lt"/>
                <a:ea typeface="+mj-ea"/>
                <a:cs typeface="+mj-cs"/>
              </a:rPr>
              <a:t> ac </a:t>
            </a:r>
            <a:r>
              <a:rPr lang="en-GB" sz="2800" dirty="0" err="1">
                <a:solidFill>
                  <a:srgbClr val="352B1E"/>
                </a:solidFill>
                <a:latin typeface="+mj-lt"/>
                <a:ea typeface="+mj-ea"/>
                <a:cs typeface="+mj-cs"/>
              </a:rPr>
              <a:t>Olwen</a:t>
            </a:r>
            <a:r>
              <a:rPr lang="en-GB" sz="2800" dirty="0">
                <a:solidFill>
                  <a:srgbClr val="352B1E"/>
                </a:solidFill>
                <a:latin typeface="+mj-lt"/>
                <a:ea typeface="+mj-ea"/>
                <a:cs typeface="+mj-cs"/>
              </a:rPr>
              <a:t>. </a:t>
            </a:r>
            <a:r>
              <a:rPr lang="en-GB" sz="2800" i="1" dirty="0">
                <a:solidFill>
                  <a:srgbClr val="352B1E"/>
                </a:solidFill>
                <a:latin typeface="+mj-lt"/>
                <a:ea typeface="+mj-ea"/>
                <a:cs typeface="+mj-cs"/>
              </a:rPr>
              <a:t>Folklore</a:t>
            </a:r>
            <a:r>
              <a:rPr lang="en-GB" sz="2800" dirty="0">
                <a:solidFill>
                  <a:srgbClr val="352B1E"/>
                </a:solidFill>
                <a:latin typeface="+mj-lt"/>
                <a:ea typeface="+mj-ea"/>
                <a:cs typeface="+mj-cs"/>
              </a:rPr>
              <a:t>, 119, 3, 295-318.</a:t>
            </a:r>
          </a:p>
          <a:p>
            <a:pPr marL="0" indent="0">
              <a:buNone/>
            </a:pP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http://www.wondersofbritain.org/</a:t>
            </a:r>
          </a:p>
        </p:txBody>
      </p:sp>
    </p:spTree>
    <p:extLst>
      <p:ext uri="{BB962C8B-B14F-4D97-AF65-F5344CB8AC3E}">
        <p14:creationId xmlns:p14="http://schemas.microsoft.com/office/powerpoint/2010/main" val="2103871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The fiery pool</a:t>
            </a:r>
          </a:p>
        </p:txBody>
      </p:sp>
      <p:sp>
        <p:nvSpPr>
          <p:cNvPr id="3" name="Content Placeholder 2"/>
          <p:cNvSpPr>
            <a:spLocks noGrp="1"/>
          </p:cNvSpPr>
          <p:nvPr>
            <p:ph idx="1"/>
          </p:nvPr>
        </p:nvSpPr>
        <p:spPr>
          <a:xfrm>
            <a:off x="228600" y="2667000"/>
            <a:ext cx="8229600" cy="3840163"/>
          </a:xfrm>
        </p:spPr>
        <p:txBody>
          <a:bodyPr>
            <a:normAutofit/>
          </a:bodyPr>
          <a:lstStyle/>
          <a:p>
            <a:pPr marL="0" indent="0" algn="just">
              <a:buNone/>
            </a:pPr>
            <a:r>
              <a:rPr lang="en-GB" sz="2800" i="1" dirty="0">
                <a:solidFill>
                  <a:srgbClr val="352B1E"/>
                </a:solidFill>
                <a:latin typeface="+mj-lt"/>
                <a:ea typeface="+mj-ea"/>
                <a:cs typeface="+mj-cs"/>
              </a:rPr>
              <a:t>Wonder three - the hot pool, which is in the region of the </a:t>
            </a:r>
            <a:r>
              <a:rPr lang="en-GB" sz="2800" i="1" dirty="0" err="1">
                <a:solidFill>
                  <a:srgbClr val="352B1E"/>
                </a:solidFill>
                <a:latin typeface="+mj-lt"/>
                <a:ea typeface="+mj-ea"/>
                <a:cs typeface="+mj-cs"/>
              </a:rPr>
              <a:t>Huich</a:t>
            </a:r>
            <a:r>
              <a:rPr lang="en-GB" sz="2800" i="1" dirty="0">
                <a:solidFill>
                  <a:srgbClr val="352B1E"/>
                </a:solidFill>
                <a:latin typeface="+mj-lt"/>
                <a:ea typeface="+mj-ea"/>
                <a:cs typeface="+mj-cs"/>
              </a:rPr>
              <a:t> and encircled by a wall made of brick and stone and to that place men go during all seasons to be washed and to each, as it may have pleased them, the bath thus may be made according to his own will: if he may have willed, the bath will be cold, if warm, it will be warm.</a:t>
            </a:r>
          </a:p>
        </p:txBody>
      </p:sp>
    </p:spTree>
    <p:extLst>
      <p:ext uri="{BB962C8B-B14F-4D97-AF65-F5344CB8AC3E}">
        <p14:creationId xmlns:p14="http://schemas.microsoft.com/office/powerpoint/2010/main" val="3183937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Bath</a:t>
            </a:r>
          </a:p>
        </p:txBody>
      </p:sp>
      <p:sp>
        <p:nvSpPr>
          <p:cNvPr id="3" name="Content Placeholder 2"/>
          <p:cNvSpPr>
            <a:spLocks noGrp="1"/>
          </p:cNvSpPr>
          <p:nvPr>
            <p:ph idx="1"/>
          </p:nvPr>
        </p:nvSpPr>
        <p:spPr>
          <a:xfrm>
            <a:off x="228600" y="2209800"/>
            <a:ext cx="5456237" cy="4297363"/>
          </a:xfrm>
        </p:spPr>
        <p:txBody>
          <a:bodyPr>
            <a:normAutofit fontScale="77500" lnSpcReduction="20000"/>
          </a:bodyPr>
          <a:lstStyle/>
          <a:p>
            <a:pPr marL="0" indent="0">
              <a:buNone/>
            </a:pPr>
            <a:r>
              <a:rPr lang="en-GB" sz="2800" i="1" dirty="0"/>
              <a:t>Mood quickened mind, and a man of wit, </a:t>
            </a:r>
          </a:p>
          <a:p>
            <a:pPr marL="0" indent="0">
              <a:buNone/>
            </a:pPr>
            <a:r>
              <a:rPr lang="en-GB" sz="2800" i="1" dirty="0"/>
              <a:t>Cunning in rings, bound bravely the </a:t>
            </a:r>
            <a:r>
              <a:rPr lang="en-GB" sz="2800" i="1" dirty="0" err="1"/>
              <a:t>wallbase</a:t>
            </a:r>
            <a:r>
              <a:rPr lang="en-GB" sz="2800" i="1" dirty="0"/>
              <a:t> </a:t>
            </a:r>
          </a:p>
          <a:p>
            <a:pPr marL="0" indent="0">
              <a:buNone/>
            </a:pPr>
            <a:r>
              <a:rPr lang="en-GB" sz="2800" i="1" dirty="0"/>
              <a:t>With iron, a wonder… </a:t>
            </a:r>
          </a:p>
          <a:p>
            <a:pPr marL="0" indent="0">
              <a:buNone/>
            </a:pPr>
            <a:r>
              <a:rPr lang="en-GB" sz="2800" i="1" dirty="0"/>
              <a:t>Wide streams welled  </a:t>
            </a:r>
          </a:p>
          <a:p>
            <a:pPr marL="0" indent="0">
              <a:buNone/>
            </a:pPr>
            <a:r>
              <a:rPr lang="en-GB" sz="2800" i="1" dirty="0"/>
              <a:t>Hot from source, and a wall all caught </a:t>
            </a:r>
          </a:p>
          <a:p>
            <a:pPr marL="0" indent="0">
              <a:buNone/>
            </a:pPr>
            <a:r>
              <a:rPr lang="en-GB" sz="2800" i="1" dirty="0"/>
              <a:t>In its bright bosom, that the baths were </a:t>
            </a:r>
          </a:p>
          <a:p>
            <a:pPr marL="0" indent="0">
              <a:buNone/>
            </a:pPr>
            <a:r>
              <a:rPr lang="en-GB" sz="2800" i="1" dirty="0"/>
              <a:t>Hot at hall's hearth, that was fitting... </a:t>
            </a:r>
          </a:p>
          <a:p>
            <a:pPr marL="0" indent="0">
              <a:buNone/>
            </a:pPr>
            <a:r>
              <a:rPr lang="en-GB" sz="2800" i="1" dirty="0"/>
              <a:t>Thence hot streams loosed, ran over hoar stone,... </a:t>
            </a:r>
          </a:p>
          <a:p>
            <a:pPr marL="0" indent="0">
              <a:buNone/>
            </a:pPr>
            <a:r>
              <a:rPr lang="en-GB" sz="2800" i="1" dirty="0"/>
              <a:t>Into the ring tank. </a:t>
            </a:r>
          </a:p>
          <a:p>
            <a:pPr marL="0" indent="0" algn="r">
              <a:buNone/>
            </a:pPr>
            <a:r>
              <a:rPr lang="en-GB" sz="2800" dirty="0">
                <a:solidFill>
                  <a:srgbClr val="352B1E"/>
                </a:solidFill>
                <a:latin typeface="+mj-lt"/>
                <a:ea typeface="+mj-ea"/>
                <a:cs typeface="+mj-cs"/>
              </a:rPr>
              <a:t>(8</a:t>
            </a:r>
            <a:r>
              <a:rPr lang="en-GB" sz="2800" baseline="30000" dirty="0">
                <a:solidFill>
                  <a:srgbClr val="352B1E"/>
                </a:solidFill>
                <a:latin typeface="+mj-lt"/>
                <a:ea typeface="+mj-ea"/>
                <a:cs typeface="+mj-cs"/>
              </a:rPr>
              <a:t>th</a:t>
            </a:r>
            <a:r>
              <a:rPr lang="en-GB" sz="2800" dirty="0">
                <a:solidFill>
                  <a:srgbClr val="352B1E"/>
                </a:solidFill>
                <a:latin typeface="+mj-lt"/>
                <a:ea typeface="+mj-ea"/>
                <a:cs typeface="+mj-cs"/>
              </a:rPr>
              <a:t>C?) Saxon poem </a:t>
            </a:r>
            <a:r>
              <a:rPr lang="en-GB" sz="2800" i="1" dirty="0">
                <a:solidFill>
                  <a:srgbClr val="352B1E"/>
                </a:solidFill>
                <a:latin typeface="+mj-lt"/>
                <a:ea typeface="+mj-ea"/>
                <a:cs typeface="+mj-cs"/>
              </a:rPr>
              <a:t>The Ruin</a:t>
            </a:r>
            <a:r>
              <a:rPr lang="en-GB" sz="2800" dirty="0">
                <a:solidFill>
                  <a:srgbClr val="352B1E"/>
                </a:solidFill>
                <a:latin typeface="+mj-lt"/>
                <a:ea typeface="+mj-ea"/>
                <a:cs typeface="+mj-cs"/>
              </a:rPr>
              <a:t> </a:t>
            </a:r>
          </a:p>
          <a:p>
            <a:pPr marL="0" indent="0" algn="r">
              <a:buNone/>
            </a:pPr>
            <a:r>
              <a:rPr lang="en-GB" sz="2800" dirty="0">
                <a:solidFill>
                  <a:srgbClr val="352B1E"/>
                </a:solidFill>
                <a:latin typeface="+mj-lt"/>
                <a:ea typeface="+mj-ea"/>
                <a:cs typeface="+mj-cs"/>
              </a:rPr>
              <a:t>from the 10</a:t>
            </a:r>
            <a:r>
              <a:rPr lang="en-GB" sz="2800" baseline="30000" dirty="0">
                <a:solidFill>
                  <a:srgbClr val="352B1E"/>
                </a:solidFill>
                <a:latin typeface="+mj-lt"/>
                <a:ea typeface="+mj-ea"/>
                <a:cs typeface="+mj-cs"/>
              </a:rPr>
              <a:t>th</a:t>
            </a:r>
            <a:r>
              <a:rPr lang="en-GB" sz="2800" dirty="0">
                <a:solidFill>
                  <a:srgbClr val="352B1E"/>
                </a:solidFill>
                <a:latin typeface="+mj-lt"/>
                <a:ea typeface="+mj-ea"/>
                <a:cs typeface="+mj-cs"/>
              </a:rPr>
              <a:t>C Exeter Book.</a:t>
            </a:r>
          </a:p>
        </p:txBody>
      </p:sp>
      <p:sp>
        <p:nvSpPr>
          <p:cNvPr id="4" name="TextBox 3"/>
          <p:cNvSpPr txBox="1"/>
          <p:nvPr/>
        </p:nvSpPr>
        <p:spPr>
          <a:xfrm>
            <a:off x="6004718" y="5114923"/>
            <a:ext cx="2978089" cy="523220"/>
          </a:xfrm>
          <a:prstGeom prst="rect">
            <a:avLst/>
          </a:prstGeom>
          <a:noFill/>
        </p:spPr>
        <p:txBody>
          <a:bodyPr wrap="square" rtlCol="0">
            <a:spAutoFit/>
          </a:bodyPr>
          <a:lstStyle/>
          <a:p>
            <a:pPr algn="r"/>
            <a:r>
              <a:rPr lang="en-GB" sz="1400" dirty="0">
                <a:solidFill>
                  <a:srgbClr val="AB553E"/>
                </a:solidFill>
              </a:rPr>
              <a:t>Bath Heritage Services reconstruction</a:t>
            </a:r>
          </a:p>
          <a:p>
            <a:pPr algn="r"/>
            <a:r>
              <a:rPr lang="en-GB" sz="1400" dirty="0">
                <a:solidFill>
                  <a:srgbClr val="AB553E"/>
                </a:solidFill>
              </a:rPr>
              <a:t>of Roman bath development</a:t>
            </a:r>
          </a:p>
        </p:txBody>
      </p:sp>
    </p:spTree>
    <p:extLst>
      <p:ext uri="{BB962C8B-B14F-4D97-AF65-F5344CB8AC3E}">
        <p14:creationId xmlns:p14="http://schemas.microsoft.com/office/powerpoint/2010/main" val="369600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295400"/>
          </a:xfrm>
        </p:spPr>
        <p:txBody>
          <a:bodyPr>
            <a:noAutofit/>
          </a:bodyPr>
          <a:lstStyle/>
          <a:p>
            <a:pPr algn="r"/>
            <a:r>
              <a:rPr lang="en-GB" sz="4000" i="1" dirty="0"/>
              <a:t>de </a:t>
            </a:r>
            <a:r>
              <a:rPr lang="en-GB" sz="4000" i="1" dirty="0" err="1"/>
              <a:t>mirabilibus</a:t>
            </a:r>
            <a:r>
              <a:rPr lang="en-GB" sz="4000" i="1" dirty="0"/>
              <a:t> </a:t>
            </a:r>
            <a:r>
              <a:rPr lang="en-GB" sz="4000" i="1" dirty="0" err="1"/>
              <a:t>britanniae</a:t>
            </a:r>
            <a:br>
              <a:rPr lang="en-GB" sz="4000" i="1" dirty="0"/>
            </a:br>
            <a:r>
              <a:rPr lang="en-GB" sz="3600" dirty="0">
                <a:solidFill>
                  <a:srgbClr val="AB553E"/>
                </a:solidFill>
                <a:latin typeface="+mn-lt"/>
                <a:ea typeface="+mn-ea"/>
                <a:cs typeface="+mn-cs"/>
              </a:rPr>
              <a:t>of the Wonders of Britain</a:t>
            </a:r>
          </a:p>
        </p:txBody>
      </p:sp>
      <p:sp>
        <p:nvSpPr>
          <p:cNvPr id="3" name="Content Placeholder 2"/>
          <p:cNvSpPr>
            <a:spLocks noGrp="1"/>
          </p:cNvSpPr>
          <p:nvPr>
            <p:ph idx="1"/>
          </p:nvPr>
        </p:nvSpPr>
        <p:spPr>
          <a:xfrm>
            <a:off x="228600" y="2057400"/>
            <a:ext cx="3200400" cy="4602163"/>
          </a:xfrm>
        </p:spPr>
        <p:txBody>
          <a:bodyPr>
            <a:normAutofit fontScale="70000" lnSpcReduction="20000"/>
          </a:bodyPr>
          <a:lstStyle/>
          <a:p>
            <a:pPr marL="0" indent="0">
              <a:buNone/>
            </a:pPr>
            <a:r>
              <a:rPr lang="en-GB" sz="4500" dirty="0">
                <a:solidFill>
                  <a:srgbClr val="352B1E"/>
                </a:solidFill>
                <a:latin typeface="+mj-lt"/>
                <a:ea typeface="+mj-ea"/>
                <a:cs typeface="+mj-cs"/>
              </a:rPr>
              <a:t>Britain:</a:t>
            </a:r>
          </a:p>
          <a:p>
            <a:pPr marL="0" indent="0">
              <a:buNone/>
            </a:pPr>
            <a:r>
              <a:rPr lang="en-GB" sz="2800" dirty="0">
                <a:solidFill>
                  <a:srgbClr val="352B1E"/>
                </a:solidFill>
                <a:latin typeface="+mj-lt"/>
                <a:ea typeface="+mj-ea"/>
                <a:cs typeface="+mj-cs"/>
              </a:rPr>
              <a:t>2: </a:t>
            </a:r>
            <a:r>
              <a:rPr lang="en-GB" sz="2800" dirty="0" err="1">
                <a:solidFill>
                  <a:srgbClr val="352B1E"/>
                </a:solidFill>
                <a:latin typeface="+mj-lt"/>
                <a:ea typeface="+mj-ea"/>
                <a:cs typeface="+mj-cs"/>
              </a:rPr>
              <a:t>Trahannon</a:t>
            </a:r>
            <a:r>
              <a:rPr lang="en-GB" sz="2800" dirty="0">
                <a:solidFill>
                  <a:srgbClr val="352B1E"/>
                </a:solidFill>
                <a:latin typeface="+mj-lt"/>
                <a:ea typeface="+mj-ea"/>
                <a:cs typeface="+mj-cs"/>
              </a:rPr>
              <a:t> River</a:t>
            </a:r>
          </a:p>
          <a:p>
            <a:pPr marL="0" indent="0">
              <a:buNone/>
            </a:pPr>
            <a:r>
              <a:rPr lang="en-GB" sz="2800" dirty="0">
                <a:solidFill>
                  <a:srgbClr val="352B1E"/>
                </a:solidFill>
                <a:latin typeface="+mj-lt"/>
                <a:ea typeface="+mj-ea"/>
                <a:cs typeface="+mj-cs"/>
              </a:rPr>
              <a:t>3: The Fiery Pool</a:t>
            </a:r>
          </a:p>
          <a:p>
            <a:pPr marL="0" indent="0">
              <a:buNone/>
            </a:pPr>
            <a:r>
              <a:rPr lang="en-GB" sz="2800" dirty="0">
                <a:solidFill>
                  <a:srgbClr val="352B1E"/>
                </a:solidFill>
                <a:latin typeface="+mj-lt"/>
                <a:ea typeface="+mj-ea"/>
                <a:cs typeface="+mj-cs"/>
              </a:rPr>
              <a:t>4: The Salt Fountains</a:t>
            </a:r>
          </a:p>
          <a:p>
            <a:pPr marL="0" indent="0">
              <a:buNone/>
            </a:pPr>
            <a:r>
              <a:rPr lang="en-GB" sz="2800" dirty="0">
                <a:solidFill>
                  <a:srgbClr val="352B1E"/>
                </a:solidFill>
                <a:latin typeface="+mj-lt"/>
                <a:ea typeface="+mj-ea"/>
                <a:cs typeface="+mj-cs"/>
              </a:rPr>
              <a:t>5: Two Severn Kings</a:t>
            </a:r>
          </a:p>
          <a:p>
            <a:pPr marL="0" indent="0">
              <a:buNone/>
            </a:pPr>
            <a:r>
              <a:rPr lang="en-GB" sz="2800" dirty="0">
                <a:solidFill>
                  <a:srgbClr val="352B1E"/>
                </a:solidFill>
                <a:latin typeface="+mj-lt"/>
                <a:ea typeface="+mj-ea"/>
                <a:cs typeface="+mj-cs"/>
              </a:rPr>
              <a:t>6: Linn </a:t>
            </a:r>
            <a:r>
              <a:rPr lang="en-GB" sz="2800" dirty="0" err="1">
                <a:solidFill>
                  <a:srgbClr val="352B1E"/>
                </a:solidFill>
                <a:latin typeface="+mj-lt"/>
                <a:ea typeface="+mj-ea"/>
                <a:cs typeface="+mj-cs"/>
              </a:rPr>
              <a:t>Liuan</a:t>
            </a: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7: Fount </a:t>
            </a:r>
            <a:r>
              <a:rPr lang="en-GB" sz="2800" dirty="0" err="1">
                <a:solidFill>
                  <a:srgbClr val="352B1E"/>
                </a:solidFill>
                <a:latin typeface="+mj-lt"/>
                <a:ea typeface="+mj-ea"/>
                <a:cs typeface="+mj-cs"/>
              </a:rPr>
              <a:t>Guur</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Helic</a:t>
            </a:r>
            <a:endParaRPr lang="en-GB" sz="2800" dirty="0">
              <a:solidFill>
                <a:srgbClr val="352B1E"/>
              </a:solidFill>
              <a:latin typeface="+mj-lt"/>
              <a:ea typeface="+mj-ea"/>
              <a:cs typeface="+mj-cs"/>
            </a:endParaRPr>
          </a:p>
          <a:p>
            <a:pPr marL="0" indent="0">
              <a:buNone/>
            </a:pPr>
            <a:r>
              <a:rPr lang="en-GB" sz="2800" dirty="0">
                <a:solidFill>
                  <a:srgbClr val="352B1E"/>
                </a:solidFill>
                <a:latin typeface="+mj-lt"/>
                <a:ea typeface="+mj-ea"/>
                <a:cs typeface="+mj-cs"/>
              </a:rPr>
              <a:t>8: The Apple Ash</a:t>
            </a:r>
          </a:p>
          <a:p>
            <a:pPr marL="0" indent="0">
              <a:buNone/>
            </a:pPr>
            <a:r>
              <a:rPr lang="en-GB" sz="2800" dirty="0">
                <a:solidFill>
                  <a:srgbClr val="352B1E"/>
                </a:solidFill>
                <a:latin typeface="+mj-lt"/>
                <a:ea typeface="+mj-ea"/>
                <a:cs typeface="+mj-cs"/>
              </a:rPr>
              <a:t>9: The Wind Hole</a:t>
            </a:r>
          </a:p>
          <a:p>
            <a:pPr marL="0" indent="0">
              <a:buNone/>
            </a:pPr>
            <a:r>
              <a:rPr lang="en-GB" sz="2800" dirty="0">
                <a:solidFill>
                  <a:srgbClr val="352B1E"/>
                </a:solidFill>
                <a:latin typeface="+mj-lt"/>
                <a:ea typeface="+mj-ea"/>
                <a:cs typeface="+mj-cs"/>
              </a:rPr>
              <a:t>10: The Levitating Altar</a:t>
            </a:r>
          </a:p>
          <a:p>
            <a:pPr marL="0" indent="0">
              <a:buNone/>
            </a:pPr>
            <a:r>
              <a:rPr lang="en-GB" sz="2800" dirty="0">
                <a:solidFill>
                  <a:srgbClr val="352B1E"/>
                </a:solidFill>
                <a:latin typeface="+mj-lt"/>
                <a:ea typeface="+mj-ea"/>
                <a:cs typeface="+mj-cs"/>
              </a:rPr>
              <a:t>11: The Returning Plank</a:t>
            </a:r>
          </a:p>
          <a:p>
            <a:pPr marL="0" indent="0">
              <a:buNone/>
            </a:pPr>
            <a:r>
              <a:rPr lang="en-GB" sz="2800" dirty="0">
                <a:solidFill>
                  <a:srgbClr val="352B1E"/>
                </a:solidFill>
                <a:latin typeface="+mj-lt"/>
                <a:ea typeface="+mj-ea"/>
                <a:cs typeface="+mj-cs"/>
              </a:rPr>
              <a:t>12: Cabal’s Cairn</a:t>
            </a:r>
          </a:p>
          <a:p>
            <a:pPr marL="0" indent="0">
              <a:buNone/>
            </a:pPr>
            <a:r>
              <a:rPr lang="en-GB" sz="2800" dirty="0">
                <a:solidFill>
                  <a:srgbClr val="352B1E"/>
                </a:solidFill>
                <a:latin typeface="+mj-lt"/>
                <a:ea typeface="+mj-ea"/>
                <a:cs typeface="+mj-cs"/>
              </a:rPr>
              <a:t>13: </a:t>
            </a:r>
            <a:r>
              <a:rPr lang="en-GB" sz="2800" dirty="0" err="1">
                <a:solidFill>
                  <a:srgbClr val="352B1E"/>
                </a:solidFill>
                <a:latin typeface="+mj-lt"/>
                <a:ea typeface="+mj-ea"/>
                <a:cs typeface="+mj-cs"/>
              </a:rPr>
              <a:t>Amr's</a:t>
            </a:r>
            <a:r>
              <a:rPr lang="en-GB" sz="2800" dirty="0">
                <a:solidFill>
                  <a:srgbClr val="352B1E"/>
                </a:solidFill>
                <a:latin typeface="+mj-lt"/>
                <a:ea typeface="+mj-ea"/>
                <a:cs typeface="+mj-cs"/>
              </a:rPr>
              <a:t> Tomb</a:t>
            </a:r>
          </a:p>
          <a:p>
            <a:pPr marL="0" indent="0">
              <a:buNone/>
            </a:pPr>
            <a:r>
              <a:rPr lang="en-GB" sz="2800" dirty="0">
                <a:solidFill>
                  <a:srgbClr val="352B1E"/>
                </a:solidFill>
                <a:latin typeface="+mj-lt"/>
                <a:ea typeface="+mj-ea"/>
                <a:cs typeface="+mj-cs"/>
              </a:rPr>
              <a:t>14: </a:t>
            </a:r>
            <a:r>
              <a:rPr lang="en-GB" sz="2800" dirty="0" err="1">
                <a:solidFill>
                  <a:srgbClr val="352B1E"/>
                </a:solidFill>
                <a:latin typeface="+mj-lt"/>
                <a:ea typeface="+mj-ea"/>
                <a:cs typeface="+mj-cs"/>
              </a:rPr>
              <a:t>Cruc</a:t>
            </a:r>
            <a:r>
              <a:rPr lang="en-GB" sz="2800" dirty="0">
                <a:solidFill>
                  <a:srgbClr val="352B1E"/>
                </a:solidFill>
                <a:latin typeface="+mj-lt"/>
                <a:ea typeface="+mj-ea"/>
                <a:cs typeface="+mj-cs"/>
              </a:rPr>
              <a:t> </a:t>
            </a:r>
            <a:r>
              <a:rPr lang="en-GB" sz="2800" dirty="0" err="1">
                <a:solidFill>
                  <a:srgbClr val="352B1E"/>
                </a:solidFill>
                <a:latin typeface="+mj-lt"/>
                <a:ea typeface="+mj-ea"/>
                <a:cs typeface="+mj-cs"/>
              </a:rPr>
              <a:t>Mawr</a:t>
            </a:r>
            <a:r>
              <a:rPr lang="en-GB" sz="2800" dirty="0">
                <a:solidFill>
                  <a:srgbClr val="352B1E"/>
                </a:solidFill>
                <a:latin typeface="+mj-lt"/>
                <a:ea typeface="+mj-ea"/>
                <a:cs typeface="+mj-cs"/>
              </a:rPr>
              <a:t> Tomb</a:t>
            </a:r>
          </a:p>
          <a:p>
            <a:pPr marL="0" indent="0">
              <a:buNone/>
            </a:pPr>
            <a:endParaRPr lang="en-GB" sz="2800" dirty="0">
              <a:solidFill>
                <a:srgbClr val="352B1E"/>
              </a:solidFill>
              <a:latin typeface="+mj-lt"/>
              <a:ea typeface="+mj-ea"/>
              <a:cs typeface="+mj-cs"/>
            </a:endParaRPr>
          </a:p>
        </p:txBody>
      </p:sp>
      <p:sp>
        <p:nvSpPr>
          <p:cNvPr id="4" name="TextBox 3"/>
          <p:cNvSpPr txBox="1"/>
          <p:nvPr/>
        </p:nvSpPr>
        <p:spPr>
          <a:xfrm>
            <a:off x="3962400" y="2057400"/>
            <a:ext cx="2980496" cy="4555093"/>
          </a:xfrm>
          <a:prstGeom prst="rect">
            <a:avLst/>
          </a:prstGeom>
          <a:noFill/>
        </p:spPr>
        <p:txBody>
          <a:bodyPr wrap="none" rtlCol="0">
            <a:spAutoFit/>
          </a:bodyPr>
          <a:lstStyle/>
          <a:p>
            <a:pPr lvl="0"/>
            <a:r>
              <a:rPr lang="en-GB" dirty="0">
                <a:solidFill>
                  <a:srgbClr val="352B1E"/>
                </a:solidFill>
              </a:rPr>
              <a:t>17: The Well of Bones</a:t>
            </a:r>
          </a:p>
          <a:p>
            <a:pPr lvl="0"/>
            <a:r>
              <a:rPr lang="en-GB" dirty="0">
                <a:solidFill>
                  <a:srgbClr val="352B1E"/>
                </a:solidFill>
              </a:rPr>
              <a:t>18: The Undersea Birds</a:t>
            </a:r>
          </a:p>
          <a:p>
            <a:r>
              <a:rPr lang="en-GB" sz="2800" dirty="0">
                <a:solidFill>
                  <a:srgbClr val="352B1E"/>
                </a:solidFill>
              </a:rPr>
              <a:t>[Scotland?]</a:t>
            </a:r>
          </a:p>
          <a:p>
            <a:r>
              <a:rPr lang="en-GB" dirty="0">
                <a:solidFill>
                  <a:srgbClr val="352B1E"/>
                </a:solidFill>
              </a:rPr>
              <a:t>1: Loch </a:t>
            </a:r>
            <a:r>
              <a:rPr lang="en-GB" dirty="0" err="1">
                <a:solidFill>
                  <a:srgbClr val="352B1E"/>
                </a:solidFill>
              </a:rPr>
              <a:t>Lumonoy</a:t>
            </a:r>
            <a:r>
              <a:rPr lang="en-GB" dirty="0">
                <a:solidFill>
                  <a:srgbClr val="352B1E"/>
                </a:solidFill>
              </a:rPr>
              <a:t>?</a:t>
            </a:r>
          </a:p>
          <a:p>
            <a:r>
              <a:rPr lang="en-GB" dirty="0">
                <a:solidFill>
                  <a:srgbClr val="352B1E"/>
                </a:solidFill>
              </a:rPr>
              <a:t>15: </a:t>
            </a:r>
            <a:r>
              <a:rPr lang="en-GB" dirty="0" err="1">
                <a:solidFill>
                  <a:srgbClr val="352B1E"/>
                </a:solidFill>
              </a:rPr>
              <a:t>Brebic’s</a:t>
            </a:r>
            <a:r>
              <a:rPr lang="en-GB" dirty="0">
                <a:solidFill>
                  <a:srgbClr val="352B1E"/>
                </a:solidFill>
              </a:rPr>
              <a:t> Stone Cataract</a:t>
            </a:r>
          </a:p>
          <a:p>
            <a:r>
              <a:rPr lang="en-GB" dirty="0">
                <a:solidFill>
                  <a:srgbClr val="352B1E"/>
                </a:solidFill>
              </a:rPr>
              <a:t>16: </a:t>
            </a:r>
            <a:r>
              <a:rPr lang="en-GB" dirty="0" err="1">
                <a:solidFill>
                  <a:srgbClr val="352B1E"/>
                </a:solidFill>
              </a:rPr>
              <a:t>Mauchline’s</a:t>
            </a:r>
            <a:r>
              <a:rPr lang="en-GB" dirty="0">
                <a:solidFill>
                  <a:srgbClr val="352B1E"/>
                </a:solidFill>
              </a:rPr>
              <a:t> Quern</a:t>
            </a:r>
          </a:p>
          <a:p>
            <a:r>
              <a:rPr lang="en-GB" dirty="0">
                <a:solidFill>
                  <a:srgbClr val="352B1E"/>
                </a:solidFill>
              </a:rPr>
              <a:t>19: The Limpets of </a:t>
            </a:r>
            <a:r>
              <a:rPr lang="en-GB" dirty="0" err="1">
                <a:solidFill>
                  <a:srgbClr val="352B1E"/>
                </a:solidFill>
              </a:rPr>
              <a:t>Ceoil</a:t>
            </a:r>
            <a:endParaRPr lang="en-GB" dirty="0">
              <a:solidFill>
                <a:srgbClr val="352B1E"/>
              </a:solidFill>
            </a:endParaRPr>
          </a:p>
          <a:p>
            <a:r>
              <a:rPr lang="en-GB" dirty="0">
                <a:solidFill>
                  <a:srgbClr val="352B1E"/>
                </a:solidFill>
              </a:rPr>
              <a:t>20: The Screams of Glen </a:t>
            </a:r>
            <a:r>
              <a:rPr lang="en-GB" dirty="0" err="1">
                <a:solidFill>
                  <a:srgbClr val="352B1E"/>
                </a:solidFill>
              </a:rPr>
              <a:t>Ailbe</a:t>
            </a:r>
            <a:endParaRPr lang="en-GB" dirty="0">
              <a:solidFill>
                <a:srgbClr val="352B1E"/>
              </a:solidFill>
            </a:endParaRPr>
          </a:p>
          <a:p>
            <a:endParaRPr lang="en-GB" dirty="0">
              <a:solidFill>
                <a:srgbClr val="352B1E"/>
              </a:solidFill>
            </a:endParaRPr>
          </a:p>
          <a:p>
            <a:r>
              <a:rPr lang="en-GB" sz="2800" dirty="0">
                <a:solidFill>
                  <a:srgbClr val="352B1E"/>
                </a:solidFill>
              </a:rPr>
              <a:t>Mona</a:t>
            </a:r>
          </a:p>
          <a:p>
            <a:r>
              <a:rPr lang="en-GB" dirty="0">
                <a:solidFill>
                  <a:srgbClr val="352B1E"/>
                </a:solidFill>
              </a:rPr>
              <a:t>21: The </a:t>
            </a:r>
            <a:r>
              <a:rPr lang="en-GB" dirty="0" err="1">
                <a:solidFill>
                  <a:srgbClr val="352B1E"/>
                </a:solidFill>
              </a:rPr>
              <a:t>Sealess</a:t>
            </a:r>
            <a:r>
              <a:rPr lang="en-GB" dirty="0">
                <a:solidFill>
                  <a:srgbClr val="352B1E"/>
                </a:solidFill>
              </a:rPr>
              <a:t> Shore</a:t>
            </a:r>
          </a:p>
          <a:p>
            <a:r>
              <a:rPr lang="en-GB" dirty="0">
                <a:solidFill>
                  <a:srgbClr val="352B1E"/>
                </a:solidFill>
              </a:rPr>
              <a:t>22: The Circling Rock</a:t>
            </a:r>
          </a:p>
          <a:p>
            <a:r>
              <a:rPr lang="en-GB" dirty="0">
                <a:solidFill>
                  <a:srgbClr val="352B1E"/>
                </a:solidFill>
              </a:rPr>
              <a:t>23: The Swelling Ford</a:t>
            </a:r>
          </a:p>
          <a:p>
            <a:r>
              <a:rPr lang="en-GB" dirty="0">
                <a:solidFill>
                  <a:srgbClr val="352B1E"/>
                </a:solidFill>
              </a:rPr>
              <a:t>24: The Walking Stone</a:t>
            </a:r>
          </a:p>
          <a:p>
            <a:endParaRPr lang="en-GB" dirty="0">
              <a:solidFill>
                <a:srgbClr val="352B1E"/>
              </a:solidFill>
            </a:endParaRPr>
          </a:p>
        </p:txBody>
      </p:sp>
      <p:sp>
        <p:nvSpPr>
          <p:cNvPr id="5" name="Rectangle 4"/>
          <p:cNvSpPr/>
          <p:nvPr/>
        </p:nvSpPr>
        <p:spPr>
          <a:xfrm>
            <a:off x="6652846" y="4648200"/>
            <a:ext cx="2286000" cy="1354217"/>
          </a:xfrm>
          <a:prstGeom prst="rect">
            <a:avLst/>
          </a:prstGeom>
        </p:spPr>
        <p:txBody>
          <a:bodyPr wrap="square">
            <a:spAutoFit/>
          </a:bodyPr>
          <a:lstStyle/>
          <a:p>
            <a:r>
              <a:rPr lang="en-GB" sz="2800" dirty="0">
                <a:solidFill>
                  <a:srgbClr val="352B1E"/>
                </a:solidFill>
              </a:rPr>
              <a:t>Ireland</a:t>
            </a:r>
          </a:p>
          <a:p>
            <a:r>
              <a:rPr lang="en-GB" dirty="0">
                <a:solidFill>
                  <a:srgbClr val="352B1E"/>
                </a:solidFill>
              </a:rPr>
              <a:t>25: Loch </a:t>
            </a:r>
            <a:r>
              <a:rPr lang="en-GB" dirty="0" err="1">
                <a:solidFill>
                  <a:srgbClr val="352B1E"/>
                </a:solidFill>
              </a:rPr>
              <a:t>Lein</a:t>
            </a:r>
            <a:endParaRPr lang="en-GB" dirty="0">
              <a:solidFill>
                <a:srgbClr val="352B1E"/>
              </a:solidFill>
            </a:endParaRPr>
          </a:p>
          <a:p>
            <a:r>
              <a:rPr lang="en-GB" dirty="0">
                <a:solidFill>
                  <a:srgbClr val="352B1E"/>
                </a:solidFill>
              </a:rPr>
              <a:t>26: Loch </a:t>
            </a:r>
            <a:r>
              <a:rPr lang="en-GB" dirty="0" err="1">
                <a:solidFill>
                  <a:srgbClr val="352B1E"/>
                </a:solidFill>
              </a:rPr>
              <a:t>Echach</a:t>
            </a:r>
            <a:endParaRPr lang="en-GB" dirty="0">
              <a:solidFill>
                <a:srgbClr val="352B1E"/>
              </a:solidFill>
            </a:endParaRPr>
          </a:p>
          <a:p>
            <a:endParaRPr lang="en-GB" dirty="0"/>
          </a:p>
        </p:txBody>
      </p:sp>
    </p:spTree>
    <p:extLst>
      <p:ext uri="{BB962C8B-B14F-4D97-AF65-F5344CB8AC3E}">
        <p14:creationId xmlns:p14="http://schemas.microsoft.com/office/powerpoint/2010/main" val="4126992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28 (33) Cities of Britain</a:t>
            </a:r>
          </a:p>
        </p:txBody>
      </p:sp>
      <p:graphicFrame>
        <p:nvGraphicFramePr>
          <p:cNvPr id="4" name="Table 3"/>
          <p:cNvGraphicFramePr>
            <a:graphicFrameLocks noGrp="1"/>
          </p:cNvGraphicFramePr>
          <p:nvPr>
            <p:extLst>
              <p:ext uri="{D42A27DB-BD31-4B8C-83A1-F6EECF244321}">
                <p14:modId xmlns:p14="http://schemas.microsoft.com/office/powerpoint/2010/main" val="3541573022"/>
              </p:ext>
            </p:extLst>
          </p:nvPr>
        </p:nvGraphicFramePr>
        <p:xfrm>
          <a:off x="304800" y="1295400"/>
          <a:ext cx="7467602" cy="4704962"/>
        </p:xfrm>
        <a:graphic>
          <a:graphicData uri="http://schemas.openxmlformats.org/drawingml/2006/table">
            <a:tbl>
              <a:tblPr/>
              <a:tblGrid>
                <a:gridCol w="3733801">
                  <a:extLst>
                    <a:ext uri="{9D8B030D-6E8A-4147-A177-3AD203B41FA5}">
                      <a16:colId xmlns:a16="http://schemas.microsoft.com/office/drawing/2014/main" val="20000"/>
                    </a:ext>
                  </a:extLst>
                </a:gridCol>
                <a:gridCol w="3733801">
                  <a:extLst>
                    <a:ext uri="{9D8B030D-6E8A-4147-A177-3AD203B41FA5}">
                      <a16:colId xmlns:a16="http://schemas.microsoft.com/office/drawing/2014/main" val="20001"/>
                    </a:ext>
                  </a:extLst>
                </a:gridCol>
              </a:tblGrid>
              <a:tr h="4628762">
                <a:tc>
                  <a:txBody>
                    <a:bodyPr/>
                    <a:lstStyle/>
                    <a:p>
                      <a:r>
                        <a:rPr lang="en-GB" sz="1800" b="0" dirty="0">
                          <a:solidFill>
                            <a:schemeClr val="tx1"/>
                          </a:solidFill>
                        </a:rPr>
                        <a:t>1. </a:t>
                      </a:r>
                      <a:r>
                        <a:rPr lang="en-GB" sz="1800" b="0" dirty="0" err="1">
                          <a:solidFill>
                            <a:schemeClr val="tx1"/>
                          </a:solidFill>
                        </a:rPr>
                        <a:t>Cair</a:t>
                      </a:r>
                      <a:r>
                        <a:rPr lang="en-GB" sz="1800" b="0" dirty="0">
                          <a:solidFill>
                            <a:schemeClr val="tx1"/>
                          </a:solidFill>
                        </a:rPr>
                        <a:t> </a:t>
                      </a:r>
                      <a:r>
                        <a:rPr lang="en-GB" sz="1800" b="0" dirty="0" err="1">
                          <a:solidFill>
                            <a:schemeClr val="tx1"/>
                          </a:solidFill>
                        </a:rPr>
                        <a:t>ebrauc</a:t>
                      </a:r>
                      <a:r>
                        <a:rPr lang="en-GB" sz="1800" b="0" dirty="0">
                          <a:solidFill>
                            <a:schemeClr val="tx1"/>
                          </a:solidFill>
                        </a:rPr>
                        <a:t> (York)</a:t>
                      </a:r>
                      <a:br>
                        <a:rPr lang="en-GB" sz="1800" b="0" dirty="0">
                          <a:solidFill>
                            <a:schemeClr val="tx1"/>
                          </a:solidFill>
                        </a:rPr>
                      </a:br>
                      <a:r>
                        <a:rPr lang="en-GB" sz="1800" b="0" dirty="0">
                          <a:solidFill>
                            <a:schemeClr val="tx1"/>
                          </a:solidFill>
                        </a:rPr>
                        <a:t>2. </a:t>
                      </a:r>
                      <a:r>
                        <a:rPr lang="en-GB" sz="1800" b="0" dirty="0" err="1">
                          <a:solidFill>
                            <a:schemeClr val="tx1"/>
                          </a:solidFill>
                        </a:rPr>
                        <a:t>Cair</a:t>
                      </a:r>
                      <a:r>
                        <a:rPr lang="en-GB" sz="1800" b="0" dirty="0">
                          <a:solidFill>
                            <a:schemeClr val="tx1"/>
                          </a:solidFill>
                        </a:rPr>
                        <a:t> </a:t>
                      </a:r>
                      <a:r>
                        <a:rPr lang="en-GB" sz="1800" b="0" dirty="0" err="1">
                          <a:solidFill>
                            <a:schemeClr val="tx1"/>
                          </a:solidFill>
                        </a:rPr>
                        <a:t>ceint</a:t>
                      </a:r>
                      <a:r>
                        <a:rPr lang="en-GB" sz="1800" b="0" dirty="0">
                          <a:solidFill>
                            <a:schemeClr val="tx1"/>
                          </a:solidFill>
                        </a:rPr>
                        <a:t> (Canterbury)</a:t>
                      </a:r>
                      <a:br>
                        <a:rPr lang="en-GB" sz="1800" b="0" dirty="0">
                          <a:solidFill>
                            <a:schemeClr val="tx1"/>
                          </a:solidFill>
                        </a:rPr>
                      </a:br>
                      <a:r>
                        <a:rPr lang="en-GB" sz="1800" b="0" dirty="0">
                          <a:solidFill>
                            <a:srgbClr val="AB553E"/>
                          </a:solidFill>
                        </a:rPr>
                        <a:t>3. </a:t>
                      </a:r>
                      <a:r>
                        <a:rPr lang="en-GB" sz="1800" b="0" dirty="0" err="1">
                          <a:solidFill>
                            <a:srgbClr val="AB553E"/>
                          </a:solidFill>
                        </a:rPr>
                        <a:t>Cair</a:t>
                      </a:r>
                      <a:r>
                        <a:rPr lang="en-GB" sz="1800" b="0" dirty="0">
                          <a:solidFill>
                            <a:srgbClr val="AB553E"/>
                          </a:solidFill>
                        </a:rPr>
                        <a:t> </a:t>
                      </a:r>
                      <a:r>
                        <a:rPr lang="en-GB" sz="1800" b="0" dirty="0" err="1">
                          <a:solidFill>
                            <a:srgbClr val="AB553E"/>
                          </a:solidFill>
                        </a:rPr>
                        <a:t>gurcoc</a:t>
                      </a:r>
                      <a:r>
                        <a:rPr lang="en-GB" sz="1800" b="0" dirty="0">
                          <a:solidFill>
                            <a:srgbClr val="AB553E"/>
                          </a:solidFill>
                        </a:rPr>
                        <a:t> (Anglesey)</a:t>
                      </a:r>
                      <a:br>
                        <a:rPr lang="en-GB" sz="1800" b="0" dirty="0">
                          <a:solidFill>
                            <a:schemeClr val="tx1"/>
                          </a:solidFill>
                        </a:rPr>
                      </a:br>
                      <a:r>
                        <a:rPr lang="en-GB" sz="1800" b="0" dirty="0">
                          <a:solidFill>
                            <a:schemeClr val="tx1"/>
                          </a:solidFill>
                        </a:rPr>
                        <a:t>4. </a:t>
                      </a:r>
                      <a:r>
                        <a:rPr lang="en-GB" sz="1800" b="0" dirty="0" err="1">
                          <a:solidFill>
                            <a:schemeClr val="tx1"/>
                          </a:solidFill>
                        </a:rPr>
                        <a:t>Cair</a:t>
                      </a:r>
                      <a:r>
                        <a:rPr lang="en-GB" sz="1800" b="0" dirty="0">
                          <a:solidFill>
                            <a:schemeClr val="tx1"/>
                          </a:solidFill>
                        </a:rPr>
                        <a:t> </a:t>
                      </a:r>
                      <a:r>
                        <a:rPr lang="en-GB" sz="1800" b="0" dirty="0" err="1">
                          <a:solidFill>
                            <a:schemeClr val="tx1"/>
                          </a:solidFill>
                        </a:rPr>
                        <a:t>guorthegern</a:t>
                      </a:r>
                      <a:br>
                        <a:rPr lang="en-GB" sz="1800" b="0" dirty="0">
                          <a:solidFill>
                            <a:schemeClr val="tx1"/>
                          </a:solidFill>
                        </a:rPr>
                      </a:br>
                      <a:r>
                        <a:rPr lang="en-GB" sz="1800" b="0" dirty="0">
                          <a:solidFill>
                            <a:schemeClr val="tx1"/>
                          </a:solidFill>
                        </a:rPr>
                        <a:t>5. </a:t>
                      </a:r>
                      <a:r>
                        <a:rPr lang="en-GB" sz="1800" b="0" dirty="0" err="1">
                          <a:solidFill>
                            <a:schemeClr val="tx1"/>
                          </a:solidFill>
                        </a:rPr>
                        <a:t>Cair</a:t>
                      </a:r>
                      <a:r>
                        <a:rPr lang="en-GB" sz="1800" b="0" dirty="0">
                          <a:solidFill>
                            <a:schemeClr val="tx1"/>
                          </a:solidFill>
                        </a:rPr>
                        <a:t> </a:t>
                      </a:r>
                      <a:r>
                        <a:rPr lang="en-GB" sz="1800" b="0" dirty="0" err="1">
                          <a:solidFill>
                            <a:schemeClr val="tx1"/>
                          </a:solidFill>
                        </a:rPr>
                        <a:t>custeint</a:t>
                      </a:r>
                      <a:r>
                        <a:rPr lang="en-GB" sz="1800" b="0" dirty="0">
                          <a:solidFill>
                            <a:schemeClr val="tx1"/>
                          </a:solidFill>
                        </a:rPr>
                        <a:t> (Carnarvon?)</a:t>
                      </a:r>
                      <a:br>
                        <a:rPr lang="en-GB" sz="1800" b="0" dirty="0">
                          <a:solidFill>
                            <a:schemeClr val="tx1"/>
                          </a:solidFill>
                        </a:rPr>
                      </a:br>
                      <a:r>
                        <a:rPr lang="en-GB" sz="1800" b="0" dirty="0">
                          <a:solidFill>
                            <a:schemeClr val="tx1"/>
                          </a:solidFill>
                        </a:rPr>
                        <a:t>6. </a:t>
                      </a:r>
                      <a:r>
                        <a:rPr lang="en-GB" sz="1800" b="0" dirty="0" err="1">
                          <a:solidFill>
                            <a:schemeClr val="tx1"/>
                          </a:solidFill>
                        </a:rPr>
                        <a:t>Cair</a:t>
                      </a:r>
                      <a:r>
                        <a:rPr lang="en-GB" sz="1800" b="0" dirty="0">
                          <a:solidFill>
                            <a:schemeClr val="tx1"/>
                          </a:solidFill>
                        </a:rPr>
                        <a:t> </a:t>
                      </a:r>
                      <a:r>
                        <a:rPr lang="en-GB" sz="1800" b="0" dirty="0" err="1">
                          <a:solidFill>
                            <a:schemeClr val="tx1"/>
                          </a:solidFill>
                        </a:rPr>
                        <a:t>guoranegon</a:t>
                      </a:r>
                      <a:r>
                        <a:rPr lang="en-GB" sz="1800" b="0" dirty="0">
                          <a:solidFill>
                            <a:schemeClr val="tx1"/>
                          </a:solidFill>
                        </a:rPr>
                        <a:t> (Worcester?)</a:t>
                      </a:r>
                      <a:br>
                        <a:rPr lang="en-GB" sz="1800" b="0" dirty="0">
                          <a:solidFill>
                            <a:schemeClr val="tx1"/>
                          </a:solidFill>
                        </a:rPr>
                      </a:br>
                      <a:r>
                        <a:rPr lang="en-GB" sz="1800" b="0" dirty="0">
                          <a:solidFill>
                            <a:schemeClr val="tx1"/>
                          </a:solidFill>
                        </a:rPr>
                        <a:t>7. </a:t>
                      </a:r>
                      <a:r>
                        <a:rPr lang="en-GB" sz="1800" b="0" dirty="0" err="1">
                          <a:solidFill>
                            <a:schemeClr val="tx1"/>
                          </a:solidFill>
                        </a:rPr>
                        <a:t>Cair</a:t>
                      </a:r>
                      <a:r>
                        <a:rPr lang="en-GB" sz="1800" b="0" dirty="0">
                          <a:solidFill>
                            <a:schemeClr val="tx1"/>
                          </a:solidFill>
                        </a:rPr>
                        <a:t> </a:t>
                      </a:r>
                      <a:r>
                        <a:rPr lang="en-GB" sz="1800" b="0" dirty="0" err="1">
                          <a:solidFill>
                            <a:schemeClr val="tx1"/>
                          </a:solidFill>
                        </a:rPr>
                        <a:t>segeint</a:t>
                      </a:r>
                      <a:r>
                        <a:rPr lang="en-GB" sz="1800" b="0" dirty="0">
                          <a:solidFill>
                            <a:schemeClr val="tx1"/>
                          </a:solidFill>
                        </a:rPr>
                        <a:t> (</a:t>
                      </a:r>
                      <a:r>
                        <a:rPr lang="en-GB" sz="1800" b="0" dirty="0" err="1">
                          <a:solidFill>
                            <a:schemeClr val="tx1"/>
                          </a:solidFill>
                        </a:rPr>
                        <a:t>Silchester</a:t>
                      </a:r>
                      <a:r>
                        <a:rPr lang="en-GB" sz="1800" b="0" dirty="0">
                          <a:solidFill>
                            <a:schemeClr val="tx1"/>
                          </a:solidFill>
                        </a:rPr>
                        <a:t>)</a:t>
                      </a:r>
                      <a:br>
                        <a:rPr lang="en-GB" sz="1800" b="0" dirty="0">
                          <a:solidFill>
                            <a:schemeClr val="tx1"/>
                          </a:solidFill>
                        </a:rPr>
                      </a:br>
                      <a:r>
                        <a:rPr lang="en-GB" sz="1800" b="0" dirty="0">
                          <a:solidFill>
                            <a:schemeClr val="tx1"/>
                          </a:solidFill>
                        </a:rPr>
                        <a:t>8. </a:t>
                      </a:r>
                      <a:r>
                        <a:rPr lang="en-GB" sz="1800" b="0" dirty="0" err="1">
                          <a:solidFill>
                            <a:schemeClr val="tx1"/>
                          </a:solidFill>
                        </a:rPr>
                        <a:t>Cair</a:t>
                      </a:r>
                      <a:r>
                        <a:rPr lang="en-GB" sz="1800" b="0" dirty="0">
                          <a:solidFill>
                            <a:schemeClr val="tx1"/>
                          </a:solidFill>
                        </a:rPr>
                        <a:t> </a:t>
                      </a:r>
                      <a:r>
                        <a:rPr lang="en-GB" sz="1800" b="0" dirty="0" err="1">
                          <a:solidFill>
                            <a:schemeClr val="tx1"/>
                          </a:solidFill>
                        </a:rPr>
                        <a:t>guin</a:t>
                      </a:r>
                      <a:r>
                        <a:rPr lang="en-GB" sz="1800" b="0" dirty="0">
                          <a:solidFill>
                            <a:schemeClr val="tx1"/>
                          </a:solidFill>
                        </a:rPr>
                        <a:t> </a:t>
                      </a:r>
                      <a:r>
                        <a:rPr lang="en-GB" sz="1800" b="0" dirty="0" err="1">
                          <a:solidFill>
                            <a:schemeClr val="tx1"/>
                          </a:solidFill>
                        </a:rPr>
                        <a:t>truis</a:t>
                      </a:r>
                      <a:r>
                        <a:rPr lang="en-GB" sz="1800" b="0" dirty="0">
                          <a:solidFill>
                            <a:schemeClr val="tx1"/>
                          </a:solidFill>
                        </a:rPr>
                        <a:t> (Norwich?)</a:t>
                      </a:r>
                      <a:br>
                        <a:rPr lang="en-GB" sz="1800" b="0" dirty="0">
                          <a:solidFill>
                            <a:schemeClr val="tx1"/>
                          </a:solidFill>
                        </a:rPr>
                      </a:br>
                      <a:r>
                        <a:rPr lang="en-GB" sz="1800" b="0" dirty="0">
                          <a:solidFill>
                            <a:srgbClr val="AB553E"/>
                          </a:solidFill>
                        </a:rPr>
                        <a:t>9. </a:t>
                      </a:r>
                      <a:r>
                        <a:rPr lang="en-GB" sz="1800" b="0" dirty="0" err="1">
                          <a:solidFill>
                            <a:srgbClr val="AB553E"/>
                          </a:solidFill>
                        </a:rPr>
                        <a:t>Cair</a:t>
                      </a:r>
                      <a:r>
                        <a:rPr lang="en-GB" sz="1800" b="0" dirty="0">
                          <a:solidFill>
                            <a:srgbClr val="AB553E"/>
                          </a:solidFill>
                        </a:rPr>
                        <a:t> </a:t>
                      </a:r>
                      <a:r>
                        <a:rPr lang="en-GB" sz="1800" b="0" dirty="0" err="1">
                          <a:solidFill>
                            <a:srgbClr val="AB553E"/>
                          </a:solidFill>
                        </a:rPr>
                        <a:t>merdin</a:t>
                      </a:r>
                      <a:r>
                        <a:rPr lang="en-GB" sz="1800" b="0" dirty="0">
                          <a:solidFill>
                            <a:srgbClr val="AB553E"/>
                          </a:solidFill>
                        </a:rPr>
                        <a:t> (</a:t>
                      </a:r>
                      <a:r>
                        <a:rPr lang="en-GB" sz="1800" b="0" dirty="0" err="1">
                          <a:solidFill>
                            <a:srgbClr val="AB553E"/>
                          </a:solidFill>
                        </a:rPr>
                        <a:t>Caermarthen</a:t>
                      </a:r>
                      <a:r>
                        <a:rPr lang="en-GB" sz="1800" b="0" dirty="0">
                          <a:solidFill>
                            <a:srgbClr val="AB553E"/>
                          </a:solidFill>
                        </a:rPr>
                        <a:t>)</a:t>
                      </a:r>
                      <a:br>
                        <a:rPr lang="en-GB" sz="1800" b="0" dirty="0">
                          <a:solidFill>
                            <a:schemeClr val="tx1"/>
                          </a:solidFill>
                        </a:rPr>
                      </a:br>
                      <a:r>
                        <a:rPr lang="en-GB" sz="1800" b="0" dirty="0">
                          <a:solidFill>
                            <a:schemeClr val="tx1"/>
                          </a:solidFill>
                        </a:rPr>
                        <a:t>10. </a:t>
                      </a:r>
                      <a:r>
                        <a:rPr lang="en-GB" sz="1800" b="0" dirty="0" err="1">
                          <a:solidFill>
                            <a:schemeClr val="tx1"/>
                          </a:solidFill>
                        </a:rPr>
                        <a:t>Cair</a:t>
                      </a:r>
                      <a:r>
                        <a:rPr lang="en-GB" sz="1800" b="0" dirty="0">
                          <a:solidFill>
                            <a:schemeClr val="tx1"/>
                          </a:solidFill>
                        </a:rPr>
                        <a:t> </a:t>
                      </a:r>
                      <a:r>
                        <a:rPr lang="en-GB" sz="1800" b="0" dirty="0" err="1">
                          <a:solidFill>
                            <a:schemeClr val="tx1"/>
                          </a:solidFill>
                        </a:rPr>
                        <a:t>peris</a:t>
                      </a:r>
                      <a:r>
                        <a:rPr lang="en-GB" sz="1800" b="0" dirty="0">
                          <a:solidFill>
                            <a:schemeClr val="tx1"/>
                          </a:solidFill>
                        </a:rPr>
                        <a:t> (</a:t>
                      </a:r>
                      <a:r>
                        <a:rPr lang="en-GB" sz="1800" b="0" dirty="0" err="1">
                          <a:solidFill>
                            <a:schemeClr val="tx1"/>
                          </a:solidFill>
                        </a:rPr>
                        <a:t>Porchester</a:t>
                      </a:r>
                      <a:r>
                        <a:rPr lang="en-GB" sz="1800" b="0" dirty="0">
                          <a:solidFill>
                            <a:schemeClr val="tx1"/>
                          </a:solidFill>
                        </a:rPr>
                        <a:t>?)</a:t>
                      </a:r>
                      <a:br>
                        <a:rPr lang="en-GB" sz="1800" b="0" dirty="0">
                          <a:solidFill>
                            <a:schemeClr val="tx1"/>
                          </a:solidFill>
                        </a:rPr>
                      </a:br>
                      <a:r>
                        <a:rPr lang="en-GB" sz="1800" b="0" dirty="0">
                          <a:solidFill>
                            <a:schemeClr val="tx1"/>
                          </a:solidFill>
                        </a:rPr>
                        <a:t>11. </a:t>
                      </a:r>
                      <a:r>
                        <a:rPr lang="en-GB" sz="1800" b="0" dirty="0" err="1">
                          <a:solidFill>
                            <a:schemeClr val="tx1"/>
                          </a:solidFill>
                        </a:rPr>
                        <a:t>Cair</a:t>
                      </a:r>
                      <a:r>
                        <a:rPr lang="en-GB" sz="1800" b="0" dirty="0">
                          <a:solidFill>
                            <a:schemeClr val="tx1"/>
                          </a:solidFill>
                        </a:rPr>
                        <a:t> lion (</a:t>
                      </a:r>
                      <a:r>
                        <a:rPr lang="en-GB" sz="1800" b="0" dirty="0" err="1">
                          <a:solidFill>
                            <a:schemeClr val="tx1"/>
                          </a:solidFill>
                        </a:rPr>
                        <a:t>Caerleon</a:t>
                      </a:r>
                      <a:r>
                        <a:rPr lang="en-GB" sz="1800" b="0" dirty="0">
                          <a:solidFill>
                            <a:schemeClr val="tx1"/>
                          </a:solidFill>
                        </a:rPr>
                        <a:t>-upon-</a:t>
                      </a:r>
                      <a:r>
                        <a:rPr lang="en-GB" sz="1800" b="0" dirty="0" err="1">
                          <a:solidFill>
                            <a:schemeClr val="tx1"/>
                          </a:solidFill>
                        </a:rPr>
                        <a:t>Usk</a:t>
                      </a:r>
                      <a:r>
                        <a:rPr lang="en-GB" sz="1800" b="0" dirty="0">
                          <a:solidFill>
                            <a:schemeClr val="tx1"/>
                          </a:solidFill>
                        </a:rPr>
                        <a:t>)</a:t>
                      </a:r>
                      <a:br>
                        <a:rPr lang="en-GB" sz="1800" b="0" dirty="0">
                          <a:solidFill>
                            <a:schemeClr val="tx1"/>
                          </a:solidFill>
                        </a:rPr>
                      </a:br>
                      <a:r>
                        <a:rPr lang="en-GB" sz="1800" b="0" dirty="0">
                          <a:solidFill>
                            <a:schemeClr val="tx1"/>
                          </a:solidFill>
                        </a:rPr>
                        <a:t>12. </a:t>
                      </a:r>
                      <a:r>
                        <a:rPr lang="en-GB" sz="1800" b="0" dirty="0" err="1">
                          <a:solidFill>
                            <a:schemeClr val="tx1"/>
                          </a:solidFill>
                        </a:rPr>
                        <a:t>Cair</a:t>
                      </a:r>
                      <a:r>
                        <a:rPr lang="en-GB" sz="1800" b="0" dirty="0">
                          <a:solidFill>
                            <a:schemeClr val="tx1"/>
                          </a:solidFill>
                        </a:rPr>
                        <a:t> </a:t>
                      </a:r>
                      <a:r>
                        <a:rPr lang="en-GB" sz="1800" b="0" dirty="0" err="1">
                          <a:solidFill>
                            <a:schemeClr val="tx1"/>
                          </a:solidFill>
                        </a:rPr>
                        <a:t>mencipit</a:t>
                      </a:r>
                      <a:r>
                        <a:rPr lang="en-GB" sz="1800" b="0" dirty="0">
                          <a:solidFill>
                            <a:schemeClr val="tx1"/>
                          </a:solidFill>
                        </a:rPr>
                        <a:t> (</a:t>
                      </a:r>
                      <a:r>
                        <a:rPr lang="en-GB" sz="1800" b="0" dirty="0" err="1">
                          <a:solidFill>
                            <a:schemeClr val="tx1"/>
                          </a:solidFill>
                        </a:rPr>
                        <a:t>Verulam</a:t>
                      </a:r>
                      <a:r>
                        <a:rPr lang="en-GB" sz="1800" b="0" dirty="0">
                          <a:solidFill>
                            <a:schemeClr val="tx1"/>
                          </a:solidFill>
                        </a:rPr>
                        <a:t>)</a:t>
                      </a:r>
                      <a:br>
                        <a:rPr lang="en-GB" sz="1800" b="0" dirty="0">
                          <a:solidFill>
                            <a:schemeClr val="tx1"/>
                          </a:solidFill>
                        </a:rPr>
                      </a:br>
                      <a:r>
                        <a:rPr lang="en-GB" sz="1800" b="0" dirty="0">
                          <a:solidFill>
                            <a:schemeClr val="tx1"/>
                          </a:solidFill>
                        </a:rPr>
                        <a:t>13. </a:t>
                      </a:r>
                      <a:r>
                        <a:rPr lang="en-GB" sz="1800" b="0" dirty="0" err="1">
                          <a:solidFill>
                            <a:schemeClr val="tx1"/>
                          </a:solidFill>
                        </a:rPr>
                        <a:t>Cair</a:t>
                      </a:r>
                      <a:r>
                        <a:rPr lang="en-GB" sz="1800" b="0" dirty="0">
                          <a:solidFill>
                            <a:schemeClr val="tx1"/>
                          </a:solidFill>
                        </a:rPr>
                        <a:t> </a:t>
                      </a:r>
                      <a:r>
                        <a:rPr lang="en-GB" sz="1800" b="0" dirty="0" err="1">
                          <a:solidFill>
                            <a:schemeClr val="tx1"/>
                          </a:solidFill>
                        </a:rPr>
                        <a:t>caratauc</a:t>
                      </a:r>
                      <a:r>
                        <a:rPr lang="en-GB" sz="1800" b="0" dirty="0">
                          <a:solidFill>
                            <a:schemeClr val="tx1"/>
                          </a:solidFill>
                        </a:rPr>
                        <a:t> (</a:t>
                      </a:r>
                      <a:r>
                        <a:rPr lang="en-GB" sz="1800" b="0" dirty="0" err="1">
                          <a:solidFill>
                            <a:schemeClr val="tx1"/>
                          </a:solidFill>
                        </a:rPr>
                        <a:t>Catterick</a:t>
                      </a:r>
                      <a:r>
                        <a:rPr lang="en-GB" sz="1800" b="0" dirty="0">
                          <a:solidFill>
                            <a:schemeClr val="tx1"/>
                          </a:solidFill>
                        </a:rPr>
                        <a:t>?)</a:t>
                      </a:r>
                      <a:br>
                        <a:rPr lang="en-GB" sz="1800" b="0" dirty="0">
                          <a:solidFill>
                            <a:schemeClr val="tx1"/>
                          </a:solidFill>
                        </a:rPr>
                      </a:br>
                      <a:r>
                        <a:rPr lang="en-GB" sz="1800" b="0" dirty="0">
                          <a:solidFill>
                            <a:srgbClr val="AB553E"/>
                          </a:solidFill>
                        </a:rPr>
                        <a:t>14. </a:t>
                      </a:r>
                      <a:r>
                        <a:rPr lang="en-GB" sz="1800" b="0" dirty="0" err="1">
                          <a:solidFill>
                            <a:srgbClr val="AB553E"/>
                          </a:solidFill>
                        </a:rPr>
                        <a:t>Cair</a:t>
                      </a:r>
                      <a:r>
                        <a:rPr lang="en-GB" sz="1800" b="0" dirty="0">
                          <a:solidFill>
                            <a:srgbClr val="AB553E"/>
                          </a:solidFill>
                        </a:rPr>
                        <a:t> </a:t>
                      </a:r>
                      <a:r>
                        <a:rPr lang="en-GB" sz="1800" b="0" dirty="0" err="1">
                          <a:solidFill>
                            <a:srgbClr val="AB553E"/>
                          </a:solidFill>
                        </a:rPr>
                        <a:t>ceri</a:t>
                      </a:r>
                      <a:r>
                        <a:rPr lang="en-GB" sz="1800" b="0" dirty="0">
                          <a:solidFill>
                            <a:srgbClr val="AB553E"/>
                          </a:solidFill>
                        </a:rPr>
                        <a:t> (Cirencester)</a:t>
                      </a:r>
                      <a:br>
                        <a:rPr lang="en-GB" sz="1800" b="0" dirty="0">
                          <a:solidFill>
                            <a:srgbClr val="AB553E"/>
                          </a:solidFill>
                        </a:rPr>
                      </a:br>
                      <a:r>
                        <a:rPr lang="en-GB" sz="1800" b="0" dirty="0">
                          <a:solidFill>
                            <a:srgbClr val="AB553E"/>
                          </a:solidFill>
                        </a:rPr>
                        <a:t>15. </a:t>
                      </a:r>
                      <a:r>
                        <a:rPr lang="en-GB" sz="1800" b="0" dirty="0" err="1">
                          <a:solidFill>
                            <a:srgbClr val="AB553E"/>
                          </a:solidFill>
                        </a:rPr>
                        <a:t>Cair</a:t>
                      </a:r>
                      <a:r>
                        <a:rPr lang="en-GB" sz="1800" b="0" dirty="0">
                          <a:solidFill>
                            <a:srgbClr val="AB553E"/>
                          </a:solidFill>
                        </a:rPr>
                        <a:t> </a:t>
                      </a:r>
                      <a:r>
                        <a:rPr lang="en-GB" sz="1800" b="0" dirty="0" err="1">
                          <a:solidFill>
                            <a:srgbClr val="AB553E"/>
                          </a:solidFill>
                        </a:rPr>
                        <a:t>gloui</a:t>
                      </a:r>
                      <a:r>
                        <a:rPr lang="en-GB" sz="1800" b="0" dirty="0">
                          <a:solidFill>
                            <a:srgbClr val="AB553E"/>
                          </a:solidFill>
                        </a:rPr>
                        <a:t> (Gloucester)</a:t>
                      </a:r>
                      <a:br>
                        <a:rPr lang="en-GB" sz="1800" b="0" dirty="0">
                          <a:solidFill>
                            <a:schemeClr val="tx1"/>
                          </a:solidFill>
                        </a:rPr>
                      </a:br>
                      <a:r>
                        <a:rPr lang="en-GB" sz="1800" b="0" dirty="0">
                          <a:solidFill>
                            <a:schemeClr val="tx1"/>
                          </a:solidFill>
                        </a:rPr>
                        <a:t>16. </a:t>
                      </a:r>
                      <a:r>
                        <a:rPr lang="en-GB" sz="1800" b="0" dirty="0" err="1">
                          <a:solidFill>
                            <a:schemeClr val="tx1"/>
                          </a:solidFill>
                        </a:rPr>
                        <a:t>Cair</a:t>
                      </a:r>
                      <a:r>
                        <a:rPr lang="en-GB" sz="1800" b="0" dirty="0">
                          <a:solidFill>
                            <a:schemeClr val="tx1"/>
                          </a:solidFill>
                        </a:rPr>
                        <a:t> </a:t>
                      </a:r>
                      <a:r>
                        <a:rPr lang="en-GB" sz="1800" b="0" dirty="0" err="1">
                          <a:solidFill>
                            <a:schemeClr val="tx1"/>
                          </a:solidFill>
                        </a:rPr>
                        <a:t>lullid</a:t>
                      </a:r>
                      <a:r>
                        <a:rPr lang="en-GB" sz="1800" b="0" dirty="0">
                          <a:solidFill>
                            <a:schemeClr val="tx1"/>
                          </a:solidFill>
                        </a:rPr>
                        <a:t> (Carlisle)</a:t>
                      </a:r>
                      <a:br>
                        <a:rPr lang="en-GB" sz="1800" b="0" dirty="0">
                          <a:solidFill>
                            <a:schemeClr val="tx1"/>
                          </a:solidFill>
                        </a:rPr>
                      </a:br>
                      <a:r>
                        <a:rPr lang="en-GB" sz="1800" b="0" dirty="0">
                          <a:solidFill>
                            <a:schemeClr val="tx1"/>
                          </a:solidFill>
                        </a:rPr>
                        <a:t>17. </a:t>
                      </a:r>
                      <a:r>
                        <a:rPr lang="en-GB" sz="1800" b="0" dirty="0" err="1">
                          <a:solidFill>
                            <a:schemeClr val="tx1"/>
                          </a:solidFill>
                        </a:rPr>
                        <a:t>Cair</a:t>
                      </a:r>
                      <a:r>
                        <a:rPr lang="en-GB" sz="1800" b="0" dirty="0">
                          <a:solidFill>
                            <a:schemeClr val="tx1"/>
                          </a:solidFill>
                        </a:rPr>
                        <a:t> grant (Cambridge) </a:t>
                      </a:r>
                    </a:p>
                  </a:txBody>
                  <a:tcPr marL="41523" marR="41523" marT="20761" marB="20761">
                    <a:lnL>
                      <a:noFill/>
                    </a:lnL>
                    <a:lnR>
                      <a:noFill/>
                    </a:lnR>
                    <a:lnT>
                      <a:noFill/>
                    </a:lnT>
                    <a:lnB>
                      <a:noFill/>
                    </a:lnB>
                  </a:tcPr>
                </a:tc>
                <a:tc>
                  <a:txBody>
                    <a:bodyPr/>
                    <a:lstStyle/>
                    <a:p>
                      <a:r>
                        <a:rPr lang="en-GB" sz="1800" b="0" dirty="0">
                          <a:solidFill>
                            <a:schemeClr val="tx1"/>
                          </a:solidFill>
                        </a:rPr>
                        <a:t>18. </a:t>
                      </a:r>
                      <a:r>
                        <a:rPr lang="en-GB" sz="1800" b="0" dirty="0" err="1">
                          <a:solidFill>
                            <a:schemeClr val="tx1"/>
                          </a:solidFill>
                        </a:rPr>
                        <a:t>Cair</a:t>
                      </a:r>
                      <a:r>
                        <a:rPr lang="en-GB" sz="1800" b="0" dirty="0">
                          <a:solidFill>
                            <a:schemeClr val="tx1"/>
                          </a:solidFill>
                        </a:rPr>
                        <a:t> </a:t>
                      </a:r>
                      <a:r>
                        <a:rPr lang="en-GB" sz="1800" b="0" dirty="0" err="1">
                          <a:solidFill>
                            <a:schemeClr val="tx1"/>
                          </a:solidFill>
                        </a:rPr>
                        <a:t>daun</a:t>
                      </a:r>
                      <a:r>
                        <a:rPr lang="en-GB" sz="1800" b="0" dirty="0">
                          <a:solidFill>
                            <a:schemeClr val="tx1"/>
                          </a:solidFill>
                        </a:rPr>
                        <a:t> (Doncaster)</a:t>
                      </a:r>
                      <a:br>
                        <a:rPr lang="en-GB" sz="1800" b="0" dirty="0">
                          <a:solidFill>
                            <a:schemeClr val="tx1"/>
                          </a:solidFill>
                        </a:rPr>
                      </a:br>
                      <a:r>
                        <a:rPr lang="en-GB" sz="1800" b="0" dirty="0">
                          <a:solidFill>
                            <a:schemeClr val="tx1"/>
                          </a:solidFill>
                        </a:rPr>
                        <a:t>19. </a:t>
                      </a:r>
                      <a:r>
                        <a:rPr lang="en-GB" sz="1800" b="0" dirty="0" err="1">
                          <a:solidFill>
                            <a:schemeClr val="tx1"/>
                          </a:solidFill>
                        </a:rPr>
                        <a:t>Cair</a:t>
                      </a:r>
                      <a:r>
                        <a:rPr lang="en-GB" sz="1800" b="0" dirty="0">
                          <a:solidFill>
                            <a:schemeClr val="tx1"/>
                          </a:solidFill>
                        </a:rPr>
                        <a:t> </a:t>
                      </a:r>
                      <a:r>
                        <a:rPr lang="en-GB" sz="1800" b="0" dirty="0" err="1">
                          <a:solidFill>
                            <a:schemeClr val="tx1"/>
                          </a:solidFill>
                        </a:rPr>
                        <a:t>britoc</a:t>
                      </a:r>
                      <a:r>
                        <a:rPr lang="en-GB" sz="1800" b="0" dirty="0">
                          <a:solidFill>
                            <a:schemeClr val="tx1"/>
                          </a:solidFill>
                        </a:rPr>
                        <a:t> (Bristol?)</a:t>
                      </a:r>
                      <a:br>
                        <a:rPr lang="en-GB" sz="1800" b="0" dirty="0">
                          <a:solidFill>
                            <a:schemeClr val="tx1"/>
                          </a:solidFill>
                        </a:rPr>
                      </a:br>
                      <a:r>
                        <a:rPr lang="en-GB" sz="1800" b="0" dirty="0">
                          <a:solidFill>
                            <a:schemeClr val="tx1"/>
                          </a:solidFill>
                        </a:rPr>
                        <a:t>20. </a:t>
                      </a:r>
                      <a:r>
                        <a:rPr lang="en-GB" sz="1800" b="0" dirty="0" err="1">
                          <a:solidFill>
                            <a:schemeClr val="tx1"/>
                          </a:solidFill>
                        </a:rPr>
                        <a:t>Cair</a:t>
                      </a:r>
                      <a:r>
                        <a:rPr lang="en-GB" sz="1800" b="0" dirty="0">
                          <a:solidFill>
                            <a:schemeClr val="tx1"/>
                          </a:solidFill>
                        </a:rPr>
                        <a:t> </a:t>
                      </a:r>
                      <a:r>
                        <a:rPr lang="en-GB" sz="1800" b="0" dirty="0" err="1">
                          <a:solidFill>
                            <a:schemeClr val="tx1"/>
                          </a:solidFill>
                        </a:rPr>
                        <a:t>meguaid</a:t>
                      </a:r>
                      <a:r>
                        <a:rPr lang="en-GB" sz="1800" b="0" dirty="0">
                          <a:solidFill>
                            <a:schemeClr val="tx1"/>
                          </a:solidFill>
                        </a:rPr>
                        <a:t> (</a:t>
                      </a:r>
                      <a:r>
                        <a:rPr lang="en-GB" sz="1800" b="0" dirty="0" err="1">
                          <a:solidFill>
                            <a:schemeClr val="tx1"/>
                          </a:solidFill>
                        </a:rPr>
                        <a:t>Meivod</a:t>
                      </a:r>
                      <a:r>
                        <a:rPr lang="en-GB" sz="1800" b="0" dirty="0">
                          <a:solidFill>
                            <a:schemeClr val="tx1"/>
                          </a:solidFill>
                        </a:rPr>
                        <a:t>?)</a:t>
                      </a:r>
                      <a:br>
                        <a:rPr lang="en-GB" sz="1800" b="0" dirty="0">
                          <a:solidFill>
                            <a:schemeClr val="tx1"/>
                          </a:solidFill>
                        </a:rPr>
                      </a:br>
                      <a:r>
                        <a:rPr lang="en-GB" sz="1800" b="0" dirty="0">
                          <a:solidFill>
                            <a:schemeClr val="tx1"/>
                          </a:solidFill>
                        </a:rPr>
                        <a:t>21. </a:t>
                      </a:r>
                      <a:r>
                        <a:rPr lang="en-GB" sz="1800" b="0" dirty="0" err="1">
                          <a:solidFill>
                            <a:schemeClr val="tx1"/>
                          </a:solidFill>
                        </a:rPr>
                        <a:t>Cair</a:t>
                      </a:r>
                      <a:r>
                        <a:rPr lang="en-GB" sz="1800" b="0" dirty="0">
                          <a:solidFill>
                            <a:schemeClr val="tx1"/>
                          </a:solidFill>
                        </a:rPr>
                        <a:t> </a:t>
                      </a:r>
                      <a:r>
                        <a:rPr lang="en-GB" sz="1800" b="0" dirty="0" err="1">
                          <a:solidFill>
                            <a:schemeClr val="tx1"/>
                          </a:solidFill>
                        </a:rPr>
                        <a:t>mauiguid</a:t>
                      </a:r>
                      <a:r>
                        <a:rPr lang="en-GB" sz="1800" b="0" dirty="0">
                          <a:solidFill>
                            <a:schemeClr val="tx1"/>
                          </a:solidFill>
                        </a:rPr>
                        <a:t> (Manchester??)</a:t>
                      </a:r>
                      <a:br>
                        <a:rPr lang="en-GB" sz="1800" b="0" dirty="0">
                          <a:solidFill>
                            <a:schemeClr val="tx1"/>
                          </a:solidFill>
                        </a:rPr>
                      </a:br>
                      <a:r>
                        <a:rPr lang="en-GB" sz="1800" b="0" dirty="0">
                          <a:solidFill>
                            <a:schemeClr val="tx1"/>
                          </a:solidFill>
                        </a:rPr>
                        <a:t>22. </a:t>
                      </a:r>
                      <a:r>
                        <a:rPr lang="en-GB" sz="1800" b="0" dirty="0" err="1">
                          <a:solidFill>
                            <a:schemeClr val="tx1"/>
                          </a:solidFill>
                        </a:rPr>
                        <a:t>Cair</a:t>
                      </a:r>
                      <a:r>
                        <a:rPr lang="en-GB" sz="1800" b="0" dirty="0">
                          <a:solidFill>
                            <a:schemeClr val="tx1"/>
                          </a:solidFill>
                        </a:rPr>
                        <a:t> </a:t>
                      </a:r>
                      <a:r>
                        <a:rPr lang="en-GB" sz="1800" b="0" dirty="0" err="1">
                          <a:solidFill>
                            <a:schemeClr val="tx1"/>
                          </a:solidFill>
                        </a:rPr>
                        <a:t>ligion</a:t>
                      </a:r>
                      <a:r>
                        <a:rPr lang="en-GB" sz="1800" b="0" dirty="0">
                          <a:solidFill>
                            <a:schemeClr val="tx1"/>
                          </a:solidFill>
                        </a:rPr>
                        <a:t> (Chester?) </a:t>
                      </a:r>
                    </a:p>
                    <a:p>
                      <a:r>
                        <a:rPr lang="en-GB" sz="1800" b="0" dirty="0">
                          <a:solidFill>
                            <a:schemeClr val="tx1"/>
                          </a:solidFill>
                        </a:rPr>
                        <a:t>23. </a:t>
                      </a:r>
                      <a:r>
                        <a:rPr lang="en-GB" sz="1800" b="0" dirty="0" err="1">
                          <a:solidFill>
                            <a:schemeClr val="tx1"/>
                          </a:solidFill>
                        </a:rPr>
                        <a:t>Cair</a:t>
                      </a:r>
                      <a:r>
                        <a:rPr lang="en-GB" sz="1800" b="0" dirty="0">
                          <a:solidFill>
                            <a:schemeClr val="tx1"/>
                          </a:solidFill>
                        </a:rPr>
                        <a:t> </a:t>
                      </a:r>
                      <a:r>
                        <a:rPr lang="en-GB" sz="1800" b="0" dirty="0" err="1">
                          <a:solidFill>
                            <a:schemeClr val="tx1"/>
                          </a:solidFill>
                        </a:rPr>
                        <a:t>guent</a:t>
                      </a:r>
                      <a:r>
                        <a:rPr lang="en-GB" sz="1800" b="0" dirty="0">
                          <a:solidFill>
                            <a:schemeClr val="tx1"/>
                          </a:solidFill>
                        </a:rPr>
                        <a:t> (</a:t>
                      </a:r>
                      <a:r>
                        <a:rPr lang="en-GB" sz="1800" b="0" dirty="0" err="1">
                          <a:solidFill>
                            <a:schemeClr val="tx1"/>
                          </a:solidFill>
                        </a:rPr>
                        <a:t>Caerwent</a:t>
                      </a:r>
                      <a:r>
                        <a:rPr lang="en-GB" sz="1800" b="0" dirty="0">
                          <a:solidFill>
                            <a:schemeClr val="tx1"/>
                          </a:solidFill>
                        </a:rPr>
                        <a:t>)</a:t>
                      </a:r>
                      <a:br>
                        <a:rPr lang="en-GB" sz="1800" b="0" dirty="0">
                          <a:solidFill>
                            <a:schemeClr val="tx1"/>
                          </a:solidFill>
                        </a:rPr>
                      </a:br>
                      <a:r>
                        <a:rPr lang="en-GB" sz="1800" b="0" dirty="0">
                          <a:solidFill>
                            <a:schemeClr val="tx1"/>
                          </a:solidFill>
                        </a:rPr>
                        <a:t>24. </a:t>
                      </a:r>
                      <a:r>
                        <a:rPr lang="en-GB" sz="1800" b="0" dirty="0" err="1">
                          <a:solidFill>
                            <a:schemeClr val="tx1"/>
                          </a:solidFill>
                        </a:rPr>
                        <a:t>Cair</a:t>
                      </a:r>
                      <a:r>
                        <a:rPr lang="en-GB" sz="1800" b="0" dirty="0">
                          <a:solidFill>
                            <a:schemeClr val="tx1"/>
                          </a:solidFill>
                        </a:rPr>
                        <a:t> </a:t>
                      </a:r>
                      <a:r>
                        <a:rPr lang="en-GB" sz="1800" b="0" dirty="0" err="1">
                          <a:solidFill>
                            <a:schemeClr val="tx1"/>
                          </a:solidFill>
                        </a:rPr>
                        <a:t>collon</a:t>
                      </a:r>
                      <a:r>
                        <a:rPr lang="en-GB" sz="1800" b="0" dirty="0">
                          <a:solidFill>
                            <a:schemeClr val="tx1"/>
                          </a:solidFill>
                        </a:rPr>
                        <a:t> (Colchester)</a:t>
                      </a:r>
                      <a:br>
                        <a:rPr lang="en-GB" sz="1800" b="0" dirty="0">
                          <a:solidFill>
                            <a:schemeClr val="tx1"/>
                          </a:solidFill>
                        </a:rPr>
                      </a:br>
                      <a:r>
                        <a:rPr lang="en-GB" sz="1800" b="0" dirty="0">
                          <a:solidFill>
                            <a:schemeClr val="tx1"/>
                          </a:solidFill>
                        </a:rPr>
                        <a:t>25. </a:t>
                      </a:r>
                      <a:r>
                        <a:rPr lang="en-GB" sz="1800" b="0" dirty="0" err="1">
                          <a:solidFill>
                            <a:schemeClr val="tx1"/>
                          </a:solidFill>
                        </a:rPr>
                        <a:t>Cair</a:t>
                      </a:r>
                      <a:r>
                        <a:rPr lang="en-GB" sz="1800" b="0" dirty="0">
                          <a:solidFill>
                            <a:schemeClr val="tx1"/>
                          </a:solidFill>
                        </a:rPr>
                        <a:t> </a:t>
                      </a:r>
                      <a:r>
                        <a:rPr lang="en-GB" sz="1800" b="0" dirty="0" err="1">
                          <a:solidFill>
                            <a:schemeClr val="tx1"/>
                          </a:solidFill>
                        </a:rPr>
                        <a:t>londein</a:t>
                      </a:r>
                      <a:r>
                        <a:rPr lang="en-GB" sz="1800" b="0" dirty="0">
                          <a:solidFill>
                            <a:schemeClr val="tx1"/>
                          </a:solidFill>
                        </a:rPr>
                        <a:t> (London)</a:t>
                      </a:r>
                      <a:br>
                        <a:rPr lang="en-GB" sz="1800" b="0" dirty="0">
                          <a:solidFill>
                            <a:schemeClr val="tx1"/>
                          </a:solidFill>
                        </a:rPr>
                      </a:br>
                      <a:r>
                        <a:rPr lang="en-GB" sz="1800" b="0" dirty="0">
                          <a:solidFill>
                            <a:schemeClr val="tx1"/>
                          </a:solidFill>
                        </a:rPr>
                        <a:t>26. </a:t>
                      </a:r>
                      <a:r>
                        <a:rPr lang="en-GB" sz="1800" b="0" dirty="0" err="1">
                          <a:solidFill>
                            <a:schemeClr val="tx1"/>
                          </a:solidFill>
                        </a:rPr>
                        <a:t>Cair</a:t>
                      </a:r>
                      <a:r>
                        <a:rPr lang="en-GB" sz="1800" b="0" dirty="0">
                          <a:solidFill>
                            <a:schemeClr val="tx1"/>
                          </a:solidFill>
                        </a:rPr>
                        <a:t> </a:t>
                      </a:r>
                      <a:r>
                        <a:rPr lang="en-GB" sz="1800" b="0" dirty="0" err="1">
                          <a:solidFill>
                            <a:schemeClr val="tx1"/>
                          </a:solidFill>
                        </a:rPr>
                        <a:t>Guorcon</a:t>
                      </a:r>
                      <a:r>
                        <a:rPr lang="en-GB" sz="1800" b="0" dirty="0">
                          <a:solidFill>
                            <a:schemeClr val="tx1"/>
                          </a:solidFill>
                        </a:rPr>
                        <a:t> (</a:t>
                      </a:r>
                      <a:r>
                        <a:rPr lang="en-GB" sz="1800" b="0" dirty="0" err="1">
                          <a:solidFill>
                            <a:schemeClr val="tx1"/>
                          </a:solidFill>
                        </a:rPr>
                        <a:t>Worren</a:t>
                      </a:r>
                      <a:r>
                        <a:rPr lang="en-GB" sz="1800" b="0" dirty="0">
                          <a:solidFill>
                            <a:schemeClr val="tx1"/>
                          </a:solidFill>
                        </a:rPr>
                        <a:t>)</a:t>
                      </a:r>
                      <a:br>
                        <a:rPr lang="en-GB" sz="1800" b="0" dirty="0">
                          <a:solidFill>
                            <a:schemeClr val="tx1"/>
                          </a:solidFill>
                        </a:rPr>
                      </a:br>
                      <a:r>
                        <a:rPr lang="en-GB" sz="1800" b="0" dirty="0">
                          <a:solidFill>
                            <a:schemeClr val="tx1"/>
                          </a:solidFill>
                        </a:rPr>
                        <a:t>27. </a:t>
                      </a:r>
                      <a:r>
                        <a:rPr lang="en-GB" sz="1800" b="0" dirty="0" err="1">
                          <a:solidFill>
                            <a:schemeClr val="tx1"/>
                          </a:solidFill>
                        </a:rPr>
                        <a:t>Cair</a:t>
                      </a:r>
                      <a:r>
                        <a:rPr lang="en-GB" sz="1800" b="0" dirty="0">
                          <a:solidFill>
                            <a:schemeClr val="tx1"/>
                          </a:solidFill>
                        </a:rPr>
                        <a:t> </a:t>
                      </a:r>
                      <a:r>
                        <a:rPr lang="en-GB" sz="1800" b="0" dirty="0" err="1">
                          <a:solidFill>
                            <a:schemeClr val="tx1"/>
                          </a:solidFill>
                        </a:rPr>
                        <a:t>lerion</a:t>
                      </a:r>
                      <a:r>
                        <a:rPr lang="en-GB" sz="1800" b="0" dirty="0">
                          <a:solidFill>
                            <a:schemeClr val="tx1"/>
                          </a:solidFill>
                        </a:rPr>
                        <a:t> (Leicester)</a:t>
                      </a:r>
                      <a:br>
                        <a:rPr lang="en-GB" sz="1800" b="0" dirty="0">
                          <a:solidFill>
                            <a:schemeClr val="tx1"/>
                          </a:solidFill>
                        </a:rPr>
                      </a:br>
                      <a:r>
                        <a:rPr lang="en-GB" sz="1800" b="0" dirty="0">
                          <a:solidFill>
                            <a:schemeClr val="tx1"/>
                          </a:solidFill>
                        </a:rPr>
                        <a:t>28. </a:t>
                      </a:r>
                      <a:r>
                        <a:rPr lang="en-GB" sz="1800" b="0" dirty="0" err="1">
                          <a:solidFill>
                            <a:schemeClr val="tx1"/>
                          </a:solidFill>
                        </a:rPr>
                        <a:t>Cair</a:t>
                      </a:r>
                      <a:r>
                        <a:rPr lang="en-GB" sz="1800" b="0" dirty="0">
                          <a:solidFill>
                            <a:schemeClr val="tx1"/>
                          </a:solidFill>
                        </a:rPr>
                        <a:t> </a:t>
                      </a:r>
                      <a:r>
                        <a:rPr lang="en-GB" sz="1800" b="0" dirty="0" err="1">
                          <a:solidFill>
                            <a:schemeClr val="tx1"/>
                          </a:solidFill>
                        </a:rPr>
                        <a:t>draithou</a:t>
                      </a:r>
                      <a:r>
                        <a:rPr lang="en-GB" sz="1800" b="0" dirty="0">
                          <a:solidFill>
                            <a:schemeClr val="tx1"/>
                          </a:solidFill>
                        </a:rPr>
                        <a:t> (Drayton?)</a:t>
                      </a:r>
                      <a:br>
                        <a:rPr lang="en-GB" sz="1800" b="0" dirty="0">
                          <a:solidFill>
                            <a:schemeClr val="tx1"/>
                          </a:solidFill>
                        </a:rPr>
                      </a:br>
                      <a:r>
                        <a:rPr lang="en-GB" sz="1800" b="0" dirty="0">
                          <a:solidFill>
                            <a:schemeClr val="tx1"/>
                          </a:solidFill>
                        </a:rPr>
                        <a:t>29. </a:t>
                      </a:r>
                      <a:r>
                        <a:rPr lang="en-GB" sz="1800" b="0" dirty="0" err="1">
                          <a:solidFill>
                            <a:schemeClr val="tx1"/>
                          </a:solidFill>
                        </a:rPr>
                        <a:t>Cair</a:t>
                      </a:r>
                      <a:r>
                        <a:rPr lang="en-GB" sz="1800" b="0" dirty="0">
                          <a:solidFill>
                            <a:schemeClr val="tx1"/>
                          </a:solidFill>
                        </a:rPr>
                        <a:t> </a:t>
                      </a:r>
                      <a:r>
                        <a:rPr lang="en-GB" sz="1800" b="0" dirty="0" err="1">
                          <a:solidFill>
                            <a:schemeClr val="tx1"/>
                          </a:solidFill>
                        </a:rPr>
                        <a:t>ponsavelcoit</a:t>
                      </a:r>
                      <a:r>
                        <a:rPr lang="en-GB" sz="1800" b="0" dirty="0">
                          <a:solidFill>
                            <a:schemeClr val="tx1"/>
                          </a:solidFill>
                        </a:rPr>
                        <a:t> (</a:t>
                      </a:r>
                      <a:r>
                        <a:rPr lang="en-GB" sz="1800" b="0" dirty="0" err="1">
                          <a:solidFill>
                            <a:schemeClr val="tx1"/>
                          </a:solidFill>
                        </a:rPr>
                        <a:t>Pevenscy</a:t>
                      </a:r>
                      <a:r>
                        <a:rPr lang="en-GB" sz="1800" b="0" dirty="0">
                          <a:solidFill>
                            <a:schemeClr val="tx1"/>
                          </a:solidFill>
                        </a:rPr>
                        <a:t>?) </a:t>
                      </a:r>
                    </a:p>
                    <a:p>
                      <a:r>
                        <a:rPr lang="en-GB" sz="1800" b="0" dirty="0">
                          <a:solidFill>
                            <a:srgbClr val="AB553E"/>
                          </a:solidFill>
                        </a:rPr>
                        <a:t>30. </a:t>
                      </a:r>
                      <a:r>
                        <a:rPr lang="en-GB" sz="1800" b="0" dirty="0" err="1">
                          <a:solidFill>
                            <a:srgbClr val="AB553E"/>
                          </a:solidFill>
                        </a:rPr>
                        <a:t>Cair</a:t>
                      </a:r>
                      <a:r>
                        <a:rPr lang="en-GB" sz="1800" b="0" dirty="0">
                          <a:solidFill>
                            <a:srgbClr val="AB553E"/>
                          </a:solidFill>
                        </a:rPr>
                        <a:t> </a:t>
                      </a:r>
                      <a:r>
                        <a:rPr lang="en-GB" sz="1800" b="0" dirty="0" err="1">
                          <a:solidFill>
                            <a:srgbClr val="AB553E"/>
                          </a:solidFill>
                        </a:rPr>
                        <a:t>teimm</a:t>
                      </a:r>
                      <a:r>
                        <a:rPr lang="en-GB" sz="1800" b="0" dirty="0">
                          <a:solidFill>
                            <a:srgbClr val="AB553E"/>
                          </a:solidFill>
                        </a:rPr>
                        <a:t> (</a:t>
                      </a:r>
                      <a:r>
                        <a:rPr lang="en-GB" sz="1800" b="0" dirty="0" err="1">
                          <a:solidFill>
                            <a:srgbClr val="AB553E"/>
                          </a:solidFill>
                        </a:rPr>
                        <a:t>Teyn</a:t>
                      </a:r>
                      <a:r>
                        <a:rPr lang="en-GB" sz="1800" b="0" dirty="0">
                          <a:solidFill>
                            <a:srgbClr val="AB553E"/>
                          </a:solidFill>
                        </a:rPr>
                        <a:t>-Grace?)</a:t>
                      </a:r>
                      <a:br>
                        <a:rPr lang="en-GB" sz="1800" b="0" dirty="0">
                          <a:solidFill>
                            <a:schemeClr val="tx1"/>
                          </a:solidFill>
                        </a:rPr>
                      </a:br>
                      <a:r>
                        <a:rPr lang="en-GB" sz="1800" b="0" dirty="0">
                          <a:solidFill>
                            <a:schemeClr val="tx1"/>
                          </a:solidFill>
                        </a:rPr>
                        <a:t>31. </a:t>
                      </a:r>
                      <a:r>
                        <a:rPr lang="en-GB" sz="1800" b="0" dirty="0" err="1">
                          <a:solidFill>
                            <a:schemeClr val="tx1"/>
                          </a:solidFill>
                        </a:rPr>
                        <a:t>Cair</a:t>
                      </a:r>
                      <a:r>
                        <a:rPr lang="en-GB" sz="1800" b="0" dirty="0">
                          <a:solidFill>
                            <a:schemeClr val="tx1"/>
                          </a:solidFill>
                        </a:rPr>
                        <a:t> </a:t>
                      </a:r>
                      <a:r>
                        <a:rPr lang="en-GB" sz="1800" b="0" dirty="0" err="1">
                          <a:solidFill>
                            <a:schemeClr val="tx1"/>
                          </a:solidFill>
                        </a:rPr>
                        <a:t>Urnahc</a:t>
                      </a:r>
                      <a:r>
                        <a:rPr lang="en-GB" sz="1800" b="0" dirty="0">
                          <a:solidFill>
                            <a:schemeClr val="tx1"/>
                          </a:solidFill>
                        </a:rPr>
                        <a:t> (</a:t>
                      </a:r>
                      <a:r>
                        <a:rPr lang="en-GB" sz="1800" b="0" dirty="0" err="1">
                          <a:solidFill>
                            <a:schemeClr val="tx1"/>
                          </a:solidFill>
                        </a:rPr>
                        <a:t>Wroxster</a:t>
                      </a:r>
                      <a:r>
                        <a:rPr lang="en-GB" sz="1800" b="0" dirty="0">
                          <a:solidFill>
                            <a:schemeClr val="tx1"/>
                          </a:solidFill>
                        </a:rPr>
                        <a:t>)</a:t>
                      </a:r>
                      <a:br>
                        <a:rPr lang="en-GB" sz="1800" b="0" dirty="0">
                          <a:solidFill>
                            <a:schemeClr val="tx1"/>
                          </a:solidFill>
                        </a:rPr>
                      </a:br>
                      <a:r>
                        <a:rPr lang="en-GB" sz="1800" b="0" dirty="0">
                          <a:solidFill>
                            <a:schemeClr val="tx1"/>
                          </a:solidFill>
                        </a:rPr>
                        <a:t>32. </a:t>
                      </a:r>
                      <a:r>
                        <a:rPr lang="en-GB" sz="1800" b="0" dirty="0" err="1">
                          <a:solidFill>
                            <a:schemeClr val="tx1"/>
                          </a:solidFill>
                        </a:rPr>
                        <a:t>Cair</a:t>
                      </a:r>
                      <a:r>
                        <a:rPr lang="en-GB" sz="1800" b="0" dirty="0">
                          <a:solidFill>
                            <a:schemeClr val="tx1"/>
                          </a:solidFill>
                        </a:rPr>
                        <a:t> </a:t>
                      </a:r>
                      <a:r>
                        <a:rPr lang="en-GB" sz="1800" b="0" dirty="0" err="1">
                          <a:solidFill>
                            <a:schemeClr val="tx1"/>
                          </a:solidFill>
                        </a:rPr>
                        <a:t>colemion</a:t>
                      </a:r>
                      <a:br>
                        <a:rPr lang="en-GB" sz="1800" b="0" dirty="0">
                          <a:solidFill>
                            <a:schemeClr val="tx1"/>
                          </a:solidFill>
                        </a:rPr>
                      </a:br>
                      <a:r>
                        <a:rPr lang="en-GB" sz="1800" b="0" dirty="0">
                          <a:solidFill>
                            <a:schemeClr val="tx1"/>
                          </a:solidFill>
                        </a:rPr>
                        <a:t>33. </a:t>
                      </a:r>
                      <a:r>
                        <a:rPr lang="en-GB" sz="1800" b="0" dirty="0" err="1">
                          <a:solidFill>
                            <a:schemeClr val="tx1"/>
                          </a:solidFill>
                        </a:rPr>
                        <a:t>Cair</a:t>
                      </a:r>
                      <a:r>
                        <a:rPr lang="en-GB" sz="1800" b="0" dirty="0">
                          <a:solidFill>
                            <a:schemeClr val="tx1"/>
                          </a:solidFill>
                        </a:rPr>
                        <a:t> </a:t>
                      </a:r>
                      <a:r>
                        <a:rPr lang="en-GB" sz="1800" b="0" dirty="0" err="1">
                          <a:solidFill>
                            <a:schemeClr val="tx1"/>
                          </a:solidFill>
                        </a:rPr>
                        <a:t>loit</a:t>
                      </a:r>
                      <a:r>
                        <a:rPr lang="en-GB" sz="1800" b="0" dirty="0">
                          <a:solidFill>
                            <a:schemeClr val="tx1"/>
                          </a:solidFill>
                        </a:rPr>
                        <a:t> </a:t>
                      </a:r>
                      <a:r>
                        <a:rPr lang="en-GB" sz="1800" b="0" dirty="0" err="1">
                          <a:solidFill>
                            <a:schemeClr val="tx1"/>
                          </a:solidFill>
                        </a:rPr>
                        <a:t>coit</a:t>
                      </a:r>
                      <a:r>
                        <a:rPr lang="en-GB" sz="1800" b="0" dirty="0">
                          <a:solidFill>
                            <a:schemeClr val="tx1"/>
                          </a:solidFill>
                        </a:rPr>
                        <a:t> (Lincoln?)</a:t>
                      </a:r>
                      <a:br>
                        <a:rPr lang="en-GB" sz="1800" b="0" dirty="0">
                          <a:solidFill>
                            <a:schemeClr val="tx1"/>
                          </a:solidFill>
                        </a:rPr>
                      </a:br>
                      <a:endParaRPr lang="en-GB" sz="1800" b="0" dirty="0">
                        <a:solidFill>
                          <a:schemeClr val="tx1"/>
                        </a:solidFill>
                      </a:endParaRPr>
                    </a:p>
                  </a:txBody>
                  <a:tcPr marL="41523" marR="41523" marT="20761" marB="20761">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7" name="Rectangle 6"/>
          <p:cNvSpPr/>
          <p:nvPr/>
        </p:nvSpPr>
        <p:spPr>
          <a:xfrm>
            <a:off x="5410200" y="5790809"/>
            <a:ext cx="2735044" cy="369332"/>
          </a:xfrm>
          <a:prstGeom prst="rect">
            <a:avLst/>
          </a:prstGeom>
        </p:spPr>
        <p:txBody>
          <a:bodyPr wrap="none">
            <a:spAutoFit/>
          </a:bodyPr>
          <a:lstStyle/>
          <a:p>
            <a:r>
              <a:rPr lang="en-GB" dirty="0">
                <a:solidFill>
                  <a:srgbClr val="AB553E"/>
                </a:solidFill>
              </a:rPr>
              <a:t>Identifications by J. A. Giles</a:t>
            </a:r>
          </a:p>
        </p:txBody>
      </p:sp>
      <p:sp>
        <p:nvSpPr>
          <p:cNvPr id="8" name="Rectangle 7"/>
          <p:cNvSpPr/>
          <p:nvPr/>
        </p:nvSpPr>
        <p:spPr>
          <a:xfrm>
            <a:off x="76200" y="6160532"/>
            <a:ext cx="8610600" cy="646331"/>
          </a:xfrm>
          <a:prstGeom prst="rect">
            <a:avLst/>
          </a:prstGeom>
        </p:spPr>
        <p:txBody>
          <a:bodyPr wrap="square">
            <a:spAutoFit/>
          </a:bodyPr>
          <a:lstStyle/>
          <a:p>
            <a:r>
              <a:rPr lang="en-GB" dirty="0" err="1"/>
              <a:t>Gildas</a:t>
            </a:r>
            <a:r>
              <a:rPr lang="en-GB" dirty="0"/>
              <a:t>' </a:t>
            </a:r>
            <a:r>
              <a:rPr lang="en-GB" i="1" dirty="0"/>
              <a:t>De </a:t>
            </a:r>
            <a:r>
              <a:rPr lang="en-GB" i="1" dirty="0" err="1"/>
              <a:t>excidio</a:t>
            </a:r>
            <a:r>
              <a:rPr lang="en-GB" i="1" dirty="0"/>
              <a:t> </a:t>
            </a:r>
            <a:r>
              <a:rPr lang="en-GB" i="1" dirty="0" err="1"/>
              <a:t>Britann</a:t>
            </a:r>
            <a:r>
              <a:rPr lang="en-GB" i="1" dirty="0"/>
              <a:t>(</a:t>
            </a:r>
            <a:r>
              <a:rPr lang="en-GB" i="1" dirty="0" err="1"/>
              <a:t>i</a:t>
            </a:r>
            <a:r>
              <a:rPr lang="en-GB" i="1" dirty="0"/>
              <a:t>)</a:t>
            </a:r>
            <a:r>
              <a:rPr lang="en-GB" i="1" dirty="0" err="1"/>
              <a:t>ae</a:t>
            </a:r>
            <a:r>
              <a:rPr lang="en-GB" i="1" dirty="0"/>
              <a:t> liber </a:t>
            </a:r>
            <a:r>
              <a:rPr lang="en-GB" i="1" dirty="0" err="1"/>
              <a:t>querulus</a:t>
            </a:r>
            <a:r>
              <a:rPr lang="en-GB" dirty="0"/>
              <a:t> ("the Fall/Ruin/Capture of Britain, a whining book") c.545 CE notes there are 28 cities in Britain so possibly had the same list.</a:t>
            </a:r>
          </a:p>
        </p:txBody>
      </p:sp>
    </p:spTree>
    <p:extLst>
      <p:ext uri="{BB962C8B-B14F-4D97-AF65-F5344CB8AC3E}">
        <p14:creationId xmlns:p14="http://schemas.microsoft.com/office/powerpoint/2010/main" val="290566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Structure</a:t>
            </a:r>
          </a:p>
        </p:txBody>
      </p:sp>
      <p:sp>
        <p:nvSpPr>
          <p:cNvPr id="3" name="TextBox 2"/>
          <p:cNvSpPr txBox="1"/>
          <p:nvPr/>
        </p:nvSpPr>
        <p:spPr>
          <a:xfrm>
            <a:off x="381000" y="2433119"/>
            <a:ext cx="7086600" cy="3785652"/>
          </a:xfrm>
          <a:prstGeom prst="rect">
            <a:avLst/>
          </a:prstGeom>
          <a:noFill/>
        </p:spPr>
        <p:txBody>
          <a:bodyPr wrap="square" rtlCol="0">
            <a:spAutoFit/>
          </a:bodyPr>
          <a:lstStyle/>
          <a:p>
            <a:pPr>
              <a:buFont typeface="Arial"/>
              <a:buNone/>
            </a:pPr>
            <a:r>
              <a:rPr lang="en-GB" sz="2800" dirty="0"/>
              <a:t>Dating</a:t>
            </a:r>
          </a:p>
          <a:p>
            <a:pPr>
              <a:buFont typeface="Arial"/>
              <a:buNone/>
            </a:pPr>
            <a:r>
              <a:rPr lang="en-GB" sz="2800" dirty="0"/>
              <a:t>Sources</a:t>
            </a:r>
          </a:p>
          <a:p>
            <a:pPr>
              <a:buFont typeface="Arial"/>
              <a:buNone/>
            </a:pPr>
            <a:r>
              <a:rPr lang="en-GB" sz="2800" dirty="0"/>
              <a:t>Purpose</a:t>
            </a:r>
          </a:p>
          <a:p>
            <a:pPr indent="533400">
              <a:buFont typeface="Arial"/>
              <a:buNone/>
            </a:pPr>
            <a:r>
              <a:rPr lang="en-GB" sz="2800" dirty="0"/>
              <a:t>Linn </a:t>
            </a:r>
            <a:r>
              <a:rPr lang="en-GB" sz="2800" dirty="0" err="1"/>
              <a:t>Liuan</a:t>
            </a:r>
            <a:endParaRPr lang="en-GB" sz="2800" dirty="0"/>
          </a:p>
          <a:p>
            <a:pPr indent="533400">
              <a:buFont typeface="Arial"/>
              <a:buNone/>
            </a:pPr>
            <a:r>
              <a:rPr lang="en-GB" sz="2800" dirty="0"/>
              <a:t>Cabal’s Cairn</a:t>
            </a:r>
          </a:p>
          <a:p>
            <a:pPr indent="533400">
              <a:buFont typeface="Arial"/>
              <a:buNone/>
            </a:pPr>
            <a:r>
              <a:rPr lang="en-GB" sz="2800" dirty="0"/>
              <a:t>The Walking Stone</a:t>
            </a:r>
          </a:p>
          <a:p>
            <a:pPr>
              <a:buFont typeface="Arial"/>
              <a:buNone/>
            </a:pPr>
            <a:endParaRPr lang="en-GB" dirty="0"/>
          </a:p>
          <a:p>
            <a:pPr>
              <a:buFont typeface="Arial"/>
              <a:buNone/>
            </a:pPr>
            <a:endParaRPr lang="en-GB" dirty="0"/>
          </a:p>
          <a:p>
            <a:pPr>
              <a:buFont typeface="Arial"/>
              <a:buNone/>
            </a:pPr>
            <a:r>
              <a:rPr lang="en-GB" dirty="0"/>
              <a:t>	</a:t>
            </a:r>
          </a:p>
          <a:p>
            <a:endParaRPr lang="en-GB" dirty="0"/>
          </a:p>
        </p:txBody>
      </p:sp>
    </p:spTree>
    <p:extLst>
      <p:ext uri="{BB962C8B-B14F-4D97-AF65-F5344CB8AC3E}">
        <p14:creationId xmlns:p14="http://schemas.microsoft.com/office/powerpoint/2010/main" val="424637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Dating</a:t>
            </a:r>
          </a:p>
        </p:txBody>
      </p:sp>
      <p:sp>
        <p:nvSpPr>
          <p:cNvPr id="3" name="Content Placeholder 2"/>
          <p:cNvSpPr>
            <a:spLocks noGrp="1"/>
          </p:cNvSpPr>
          <p:nvPr>
            <p:ph idx="1"/>
          </p:nvPr>
        </p:nvSpPr>
        <p:spPr>
          <a:xfrm>
            <a:off x="228600" y="2667000"/>
            <a:ext cx="8229600" cy="3840163"/>
          </a:xfrm>
        </p:spPr>
        <p:txBody>
          <a:bodyPr>
            <a:normAutofit/>
          </a:bodyPr>
          <a:lstStyle/>
          <a:p>
            <a:pPr marL="0" indent="0">
              <a:spcAft>
                <a:spcPts val="1200"/>
              </a:spcAft>
              <a:buNone/>
            </a:pPr>
            <a:r>
              <a:rPr lang="en-GB" sz="2800" dirty="0">
                <a:solidFill>
                  <a:srgbClr val="352B1E"/>
                </a:solidFill>
              </a:rPr>
              <a:t>Culture in 8</a:t>
            </a:r>
            <a:r>
              <a:rPr lang="en-GB" sz="2800" baseline="30000" dirty="0">
                <a:solidFill>
                  <a:srgbClr val="352B1E"/>
                </a:solidFill>
              </a:rPr>
              <a:t>th</a:t>
            </a:r>
            <a:r>
              <a:rPr lang="en-GB" sz="2800" dirty="0">
                <a:solidFill>
                  <a:srgbClr val="352B1E"/>
                </a:solidFill>
              </a:rPr>
              <a:t> C Britain very different from 12</a:t>
            </a:r>
            <a:r>
              <a:rPr lang="en-GB" sz="2800" baseline="30000" dirty="0">
                <a:solidFill>
                  <a:srgbClr val="352B1E"/>
                </a:solidFill>
              </a:rPr>
              <a:t>th</a:t>
            </a:r>
            <a:r>
              <a:rPr lang="en-GB" sz="2800" dirty="0">
                <a:solidFill>
                  <a:srgbClr val="352B1E"/>
                </a:solidFill>
              </a:rPr>
              <a:t> C.</a:t>
            </a:r>
          </a:p>
          <a:p>
            <a:pPr marL="0" indent="0">
              <a:spcAft>
                <a:spcPts val="1200"/>
              </a:spcAft>
              <a:buNone/>
            </a:pPr>
            <a:r>
              <a:rPr lang="en-GB" sz="2800" dirty="0">
                <a:solidFill>
                  <a:srgbClr val="352B1E"/>
                </a:solidFill>
              </a:rPr>
              <a:t>Sources vary.</a:t>
            </a:r>
          </a:p>
          <a:p>
            <a:pPr marL="0" indent="0">
              <a:spcAft>
                <a:spcPts val="1200"/>
              </a:spcAft>
              <a:buNone/>
            </a:pPr>
            <a:r>
              <a:rPr lang="en-GB" sz="2800" dirty="0">
                <a:solidFill>
                  <a:srgbClr val="352B1E"/>
                </a:solidFill>
              </a:rPr>
              <a:t>Elements may be older than whole.</a:t>
            </a:r>
          </a:p>
          <a:p>
            <a:pPr marL="0" indent="0">
              <a:spcAft>
                <a:spcPts val="1200"/>
              </a:spcAft>
              <a:buNone/>
            </a:pPr>
            <a:endParaRPr lang="en-GB" sz="2800" dirty="0">
              <a:solidFill>
                <a:srgbClr val="352B1E"/>
              </a:solidFill>
            </a:endParaRPr>
          </a:p>
          <a:p>
            <a:pPr marL="0" indent="0">
              <a:spcAft>
                <a:spcPts val="1200"/>
              </a:spcAft>
              <a:buNone/>
            </a:pPr>
            <a:r>
              <a:rPr lang="en-GB" sz="2800" dirty="0">
                <a:solidFill>
                  <a:srgbClr val="352B1E"/>
                </a:solidFill>
              </a:rPr>
              <a:t> </a:t>
            </a:r>
            <a:endParaRPr lang="en-GB" sz="2800" dirty="0">
              <a:solidFill>
                <a:srgbClr val="352B1E"/>
              </a:solidFill>
              <a:latin typeface="+mj-lt"/>
              <a:ea typeface="+mj-ea"/>
              <a:cs typeface="+mj-cs"/>
            </a:endParaRPr>
          </a:p>
        </p:txBody>
      </p:sp>
    </p:spTree>
    <p:extLst>
      <p:ext uri="{BB962C8B-B14F-4D97-AF65-F5344CB8AC3E}">
        <p14:creationId xmlns:p14="http://schemas.microsoft.com/office/powerpoint/2010/main" val="252695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normAutofit/>
          </a:bodyPr>
          <a:lstStyle/>
          <a:p>
            <a:pPr algn="r"/>
            <a:r>
              <a:rPr lang="en-GB" sz="4000" dirty="0">
                <a:solidFill>
                  <a:srgbClr val="352B1E"/>
                </a:solidFill>
              </a:rPr>
              <a:t>Dating</a:t>
            </a:r>
          </a:p>
        </p:txBody>
      </p:sp>
      <p:sp>
        <p:nvSpPr>
          <p:cNvPr id="3" name="Content Placeholder 2"/>
          <p:cNvSpPr>
            <a:spLocks noGrp="1"/>
          </p:cNvSpPr>
          <p:nvPr>
            <p:ph idx="1"/>
          </p:nvPr>
        </p:nvSpPr>
        <p:spPr>
          <a:xfrm>
            <a:off x="228600" y="2667000"/>
            <a:ext cx="8229600" cy="3840163"/>
          </a:xfrm>
        </p:spPr>
        <p:txBody>
          <a:bodyPr>
            <a:normAutofit/>
          </a:bodyPr>
          <a:lstStyle/>
          <a:p>
            <a:pPr marL="0" indent="0">
              <a:spcAft>
                <a:spcPts val="1200"/>
              </a:spcAft>
              <a:buNone/>
            </a:pPr>
            <a:r>
              <a:rPr lang="en-GB" sz="2800" dirty="0">
                <a:solidFill>
                  <a:srgbClr val="352B1E"/>
                </a:solidFill>
              </a:rPr>
              <a:t>Dates of objects in reality.</a:t>
            </a:r>
          </a:p>
          <a:p>
            <a:pPr marL="0" indent="0">
              <a:spcAft>
                <a:spcPts val="1200"/>
              </a:spcAft>
              <a:buNone/>
            </a:pPr>
            <a:r>
              <a:rPr lang="en-GB" sz="2800" dirty="0">
                <a:solidFill>
                  <a:srgbClr val="352B1E"/>
                </a:solidFill>
                <a:latin typeface="+mj-lt"/>
                <a:ea typeface="+mj-ea"/>
                <a:cs typeface="+mj-cs"/>
              </a:rPr>
              <a:t>Date of object spelling in the list (may be persistent, but unlikely unless taken from earlier written sources).</a:t>
            </a:r>
          </a:p>
          <a:p>
            <a:pPr marL="0" indent="0">
              <a:spcAft>
                <a:spcPts val="1200"/>
              </a:spcAft>
              <a:buNone/>
            </a:pPr>
            <a:r>
              <a:rPr lang="en-GB" sz="2800" dirty="0">
                <a:solidFill>
                  <a:srgbClr val="352B1E"/>
                </a:solidFill>
              </a:rPr>
              <a:t>Date of </a:t>
            </a:r>
            <a:r>
              <a:rPr lang="en-GB" sz="2800" dirty="0" err="1">
                <a:solidFill>
                  <a:srgbClr val="352B1E"/>
                </a:solidFill>
              </a:rPr>
              <a:t>placename</a:t>
            </a:r>
            <a:r>
              <a:rPr lang="en-GB" sz="2800" dirty="0">
                <a:solidFill>
                  <a:srgbClr val="352B1E"/>
                </a:solidFill>
              </a:rPr>
              <a:t> spellings in the list (may be persistent, but even less likely as these are used to direct people to the wonders).</a:t>
            </a:r>
          </a:p>
          <a:p>
            <a:pPr marL="0" indent="0">
              <a:spcAft>
                <a:spcPts val="1200"/>
              </a:spcAft>
              <a:buNone/>
            </a:pPr>
            <a:r>
              <a:rPr lang="en-GB" sz="2800" dirty="0">
                <a:solidFill>
                  <a:srgbClr val="352B1E"/>
                </a:solidFill>
                <a:latin typeface="+mj-lt"/>
                <a:ea typeface="+mj-ea"/>
                <a:cs typeface="+mj-cs"/>
              </a:rPr>
              <a:t>Dates from tribal descriptions / locations.</a:t>
            </a:r>
          </a:p>
        </p:txBody>
      </p:sp>
    </p:spTree>
    <p:extLst>
      <p:ext uri="{BB962C8B-B14F-4D97-AF65-F5344CB8AC3E}">
        <p14:creationId xmlns:p14="http://schemas.microsoft.com/office/powerpoint/2010/main" val="412699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1843454" y="1069463"/>
            <a:ext cx="4569069" cy="5011124"/>
            <a:chOff x="1843454" y="1069463"/>
            <a:chExt cx="4569069" cy="4876800"/>
          </a:xfrm>
        </p:grpSpPr>
        <p:cxnSp>
          <p:nvCxnSpPr>
            <p:cNvPr id="11" name="Straight Connector 10"/>
            <p:cNvCxnSpPr/>
            <p:nvPr/>
          </p:nvCxnSpPr>
          <p:spPr>
            <a:xfrm flipV="1">
              <a:off x="2605454"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986454"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7454"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48454"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129454"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510454"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888523"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266591"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25660"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412523"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843454"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224454" y="1069463"/>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p:cNvCxnSpPr/>
          <p:nvPr/>
        </p:nvCxnSpPr>
        <p:spPr>
          <a:xfrm flipH="1" flipV="1">
            <a:off x="4643922" y="393783"/>
            <a:ext cx="4375" cy="5686804"/>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228600"/>
            <a:ext cx="8229600" cy="838200"/>
          </a:xfrm>
        </p:spPr>
        <p:txBody>
          <a:bodyPr>
            <a:normAutofit/>
          </a:bodyPr>
          <a:lstStyle/>
          <a:p>
            <a:pPr algn="r"/>
            <a:r>
              <a:rPr lang="en-GB" sz="4000" dirty="0">
                <a:solidFill>
                  <a:srgbClr val="352B1E"/>
                </a:solidFill>
              </a:rPr>
              <a:t>Date</a:t>
            </a:r>
          </a:p>
        </p:txBody>
      </p:sp>
      <p:sp>
        <p:nvSpPr>
          <p:cNvPr id="38" name="TextBox 37"/>
          <p:cNvSpPr txBox="1"/>
          <p:nvPr/>
        </p:nvSpPr>
        <p:spPr>
          <a:xfrm rot="16200000">
            <a:off x="6023794" y="6284674"/>
            <a:ext cx="774571" cy="307777"/>
          </a:xfrm>
          <a:prstGeom prst="rect">
            <a:avLst/>
          </a:prstGeom>
          <a:noFill/>
        </p:spPr>
        <p:txBody>
          <a:bodyPr wrap="none" rtlCol="0">
            <a:spAutoFit/>
          </a:bodyPr>
          <a:lstStyle/>
          <a:p>
            <a:r>
              <a:rPr lang="en-GB" sz="1400" dirty="0">
                <a:solidFill>
                  <a:srgbClr val="352B1E"/>
                </a:solidFill>
              </a:rPr>
              <a:t>1300 CE</a:t>
            </a:r>
          </a:p>
        </p:txBody>
      </p:sp>
      <p:cxnSp>
        <p:nvCxnSpPr>
          <p:cNvPr id="19" name="Straight Connector 18"/>
          <p:cNvCxnSpPr/>
          <p:nvPr/>
        </p:nvCxnSpPr>
        <p:spPr>
          <a:xfrm flipV="1">
            <a:off x="5644660" y="1050065"/>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1" idx="3"/>
          </p:cNvCxnSpPr>
          <p:nvPr/>
        </p:nvCxnSpPr>
        <p:spPr>
          <a:xfrm flipH="1" flipV="1">
            <a:off x="5644659" y="515324"/>
            <a:ext cx="1" cy="5552692"/>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744080" y="5334000"/>
            <a:ext cx="2668443" cy="228600"/>
          </a:xfrm>
          <a:prstGeom prst="rect">
            <a:avLst/>
          </a:prstGeom>
          <a:gradFill flip="none" rotWithShape="1">
            <a:gsLst>
              <a:gs pos="0">
                <a:schemeClr val="bg1"/>
              </a:gs>
              <a:gs pos="58000">
                <a:schemeClr val="accent2">
                  <a:lumMod val="60000"/>
                  <a:lumOff val="40000"/>
                </a:schemeClr>
              </a:gs>
              <a:gs pos="100000">
                <a:schemeClr val="accent2">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2986454" y="4269863"/>
            <a:ext cx="1143000" cy="228600"/>
          </a:xfrm>
          <a:prstGeom prst="rect">
            <a:avLst/>
          </a:prstGeom>
          <a:gradFill flip="none" rotWithShape="1">
            <a:gsLst>
              <a:gs pos="0">
                <a:schemeClr val="bg1">
                  <a:lumMod val="95000"/>
                </a:schemeClr>
              </a:gs>
              <a:gs pos="10000">
                <a:schemeClr val="bg1"/>
              </a:gs>
              <a:gs pos="100000">
                <a:schemeClr val="accent3">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p:cNvSpPr/>
          <p:nvPr/>
        </p:nvSpPr>
        <p:spPr>
          <a:xfrm>
            <a:off x="3745523" y="2860163"/>
            <a:ext cx="2283068" cy="228600"/>
          </a:xfrm>
          <a:prstGeom prst="rect">
            <a:avLst/>
          </a:prstGeom>
          <a:gradFill flip="none" rotWithShape="1">
            <a:gsLst>
              <a:gs pos="0">
                <a:schemeClr val="bg1">
                  <a:lumMod val="95000"/>
                </a:schemeClr>
              </a:gs>
              <a:gs pos="58000">
                <a:schemeClr val="accent3">
                  <a:lumMod val="60000"/>
                  <a:lumOff val="40000"/>
                </a:schemeClr>
              </a:gs>
              <a:gs pos="100000">
                <a:schemeClr val="accent3">
                  <a:lumMod val="60000"/>
                  <a:lumOff val="4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p:nvPr/>
        </p:nvCxnSpPr>
        <p:spPr>
          <a:xfrm>
            <a:off x="1611923" y="6080587"/>
            <a:ext cx="7391400" cy="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510455" y="1459255"/>
            <a:ext cx="378068" cy="2286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5269523" y="1459255"/>
            <a:ext cx="375136" cy="2286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1843454" y="1831463"/>
            <a:ext cx="4567625" cy="2286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rot="16200000">
            <a:off x="1498924" y="6253556"/>
            <a:ext cx="683200" cy="307777"/>
          </a:xfrm>
          <a:prstGeom prst="rect">
            <a:avLst/>
          </a:prstGeom>
          <a:noFill/>
        </p:spPr>
        <p:txBody>
          <a:bodyPr wrap="none" rtlCol="0">
            <a:spAutoFit/>
          </a:bodyPr>
          <a:lstStyle/>
          <a:p>
            <a:r>
              <a:rPr lang="en-GB" sz="1400" dirty="0">
                <a:solidFill>
                  <a:srgbClr val="352B1E"/>
                </a:solidFill>
              </a:rPr>
              <a:t>100 CE</a:t>
            </a:r>
          </a:p>
        </p:txBody>
      </p:sp>
      <p:sp>
        <p:nvSpPr>
          <p:cNvPr id="22" name="TextBox 21"/>
          <p:cNvSpPr txBox="1"/>
          <p:nvPr/>
        </p:nvSpPr>
        <p:spPr>
          <a:xfrm rot="16200000">
            <a:off x="1879924" y="6253642"/>
            <a:ext cx="683200" cy="307777"/>
          </a:xfrm>
          <a:prstGeom prst="rect">
            <a:avLst/>
          </a:prstGeom>
          <a:noFill/>
        </p:spPr>
        <p:txBody>
          <a:bodyPr wrap="none" rtlCol="0">
            <a:spAutoFit/>
          </a:bodyPr>
          <a:lstStyle/>
          <a:p>
            <a:r>
              <a:rPr lang="en-GB" sz="1400" dirty="0">
                <a:solidFill>
                  <a:srgbClr val="352B1E"/>
                </a:solidFill>
              </a:rPr>
              <a:t>200 CE</a:t>
            </a:r>
          </a:p>
        </p:txBody>
      </p:sp>
      <p:sp>
        <p:nvSpPr>
          <p:cNvPr id="23" name="TextBox 22"/>
          <p:cNvSpPr txBox="1"/>
          <p:nvPr/>
        </p:nvSpPr>
        <p:spPr>
          <a:xfrm rot="16200000">
            <a:off x="2260923" y="6248901"/>
            <a:ext cx="683200" cy="307777"/>
          </a:xfrm>
          <a:prstGeom prst="rect">
            <a:avLst/>
          </a:prstGeom>
          <a:noFill/>
        </p:spPr>
        <p:txBody>
          <a:bodyPr wrap="none" rtlCol="0">
            <a:spAutoFit/>
          </a:bodyPr>
          <a:lstStyle/>
          <a:p>
            <a:r>
              <a:rPr lang="en-GB" sz="1400" dirty="0">
                <a:solidFill>
                  <a:srgbClr val="352B1E"/>
                </a:solidFill>
              </a:rPr>
              <a:t>300 CE</a:t>
            </a:r>
          </a:p>
        </p:txBody>
      </p:sp>
      <p:sp>
        <p:nvSpPr>
          <p:cNvPr id="46" name="Rectangle 45"/>
          <p:cNvSpPr/>
          <p:nvPr/>
        </p:nvSpPr>
        <p:spPr>
          <a:xfrm>
            <a:off x="3831359" y="5676204"/>
            <a:ext cx="1326098" cy="228600"/>
          </a:xfrm>
          <a:prstGeom prst="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rot="16200000">
            <a:off x="2641923" y="6245970"/>
            <a:ext cx="683200" cy="307777"/>
          </a:xfrm>
          <a:prstGeom prst="rect">
            <a:avLst/>
          </a:prstGeom>
          <a:noFill/>
        </p:spPr>
        <p:txBody>
          <a:bodyPr wrap="none" rtlCol="0">
            <a:spAutoFit/>
          </a:bodyPr>
          <a:lstStyle/>
          <a:p>
            <a:r>
              <a:rPr lang="en-GB" sz="1400" dirty="0">
                <a:solidFill>
                  <a:srgbClr val="352B1E"/>
                </a:solidFill>
              </a:rPr>
              <a:t>400 CE</a:t>
            </a:r>
          </a:p>
        </p:txBody>
      </p:sp>
      <p:sp>
        <p:nvSpPr>
          <p:cNvPr id="25" name="TextBox 24"/>
          <p:cNvSpPr txBox="1"/>
          <p:nvPr/>
        </p:nvSpPr>
        <p:spPr>
          <a:xfrm rot="16200000">
            <a:off x="3022924" y="6248901"/>
            <a:ext cx="683200" cy="307777"/>
          </a:xfrm>
          <a:prstGeom prst="rect">
            <a:avLst/>
          </a:prstGeom>
          <a:noFill/>
        </p:spPr>
        <p:txBody>
          <a:bodyPr wrap="none" rtlCol="0">
            <a:spAutoFit/>
          </a:bodyPr>
          <a:lstStyle/>
          <a:p>
            <a:r>
              <a:rPr lang="en-GB" sz="1400" dirty="0">
                <a:solidFill>
                  <a:srgbClr val="352B1E"/>
                </a:solidFill>
              </a:rPr>
              <a:t>500 CE</a:t>
            </a:r>
          </a:p>
        </p:txBody>
      </p:sp>
      <p:sp>
        <p:nvSpPr>
          <p:cNvPr id="26" name="TextBox 25"/>
          <p:cNvSpPr txBox="1"/>
          <p:nvPr/>
        </p:nvSpPr>
        <p:spPr>
          <a:xfrm rot="16200000">
            <a:off x="3403923" y="6258669"/>
            <a:ext cx="683200" cy="307777"/>
          </a:xfrm>
          <a:prstGeom prst="rect">
            <a:avLst/>
          </a:prstGeom>
          <a:noFill/>
        </p:spPr>
        <p:txBody>
          <a:bodyPr wrap="none" rtlCol="0">
            <a:spAutoFit/>
          </a:bodyPr>
          <a:lstStyle/>
          <a:p>
            <a:r>
              <a:rPr lang="en-GB" sz="1400" dirty="0">
                <a:solidFill>
                  <a:srgbClr val="352B1E"/>
                </a:solidFill>
              </a:rPr>
              <a:t>600 CE</a:t>
            </a:r>
          </a:p>
        </p:txBody>
      </p:sp>
      <p:sp>
        <p:nvSpPr>
          <p:cNvPr id="27" name="TextBox 26"/>
          <p:cNvSpPr txBox="1"/>
          <p:nvPr/>
        </p:nvSpPr>
        <p:spPr>
          <a:xfrm rot="16200000">
            <a:off x="3784923" y="6241920"/>
            <a:ext cx="683200" cy="307777"/>
          </a:xfrm>
          <a:prstGeom prst="rect">
            <a:avLst/>
          </a:prstGeom>
          <a:noFill/>
        </p:spPr>
        <p:txBody>
          <a:bodyPr wrap="none" rtlCol="0">
            <a:spAutoFit/>
          </a:bodyPr>
          <a:lstStyle/>
          <a:p>
            <a:r>
              <a:rPr lang="en-GB" sz="1400" dirty="0">
                <a:solidFill>
                  <a:srgbClr val="352B1E"/>
                </a:solidFill>
              </a:rPr>
              <a:t>700 CE</a:t>
            </a:r>
          </a:p>
        </p:txBody>
      </p:sp>
      <p:sp>
        <p:nvSpPr>
          <p:cNvPr id="28" name="TextBox 27"/>
          <p:cNvSpPr txBox="1"/>
          <p:nvPr/>
        </p:nvSpPr>
        <p:spPr>
          <a:xfrm rot="16200000">
            <a:off x="4152808" y="6248900"/>
            <a:ext cx="683200" cy="307777"/>
          </a:xfrm>
          <a:prstGeom prst="rect">
            <a:avLst/>
          </a:prstGeom>
          <a:noFill/>
        </p:spPr>
        <p:txBody>
          <a:bodyPr wrap="none" rtlCol="0">
            <a:spAutoFit/>
          </a:bodyPr>
          <a:lstStyle/>
          <a:p>
            <a:r>
              <a:rPr lang="en-GB" sz="1400" dirty="0">
                <a:solidFill>
                  <a:srgbClr val="352B1E"/>
                </a:solidFill>
              </a:rPr>
              <a:t>800 CE</a:t>
            </a:r>
          </a:p>
        </p:txBody>
      </p:sp>
      <p:sp>
        <p:nvSpPr>
          <p:cNvPr id="29" name="TextBox 28"/>
          <p:cNvSpPr txBox="1"/>
          <p:nvPr/>
        </p:nvSpPr>
        <p:spPr>
          <a:xfrm rot="16200000">
            <a:off x="4546923" y="6245970"/>
            <a:ext cx="683200" cy="307777"/>
          </a:xfrm>
          <a:prstGeom prst="rect">
            <a:avLst/>
          </a:prstGeom>
          <a:noFill/>
        </p:spPr>
        <p:txBody>
          <a:bodyPr wrap="none" rtlCol="0">
            <a:spAutoFit/>
          </a:bodyPr>
          <a:lstStyle/>
          <a:p>
            <a:r>
              <a:rPr lang="en-GB" sz="1400" dirty="0">
                <a:solidFill>
                  <a:srgbClr val="352B1E"/>
                </a:solidFill>
              </a:rPr>
              <a:t>900 CE</a:t>
            </a:r>
          </a:p>
        </p:txBody>
      </p:sp>
      <p:sp>
        <p:nvSpPr>
          <p:cNvPr id="30" name="TextBox 29"/>
          <p:cNvSpPr txBox="1"/>
          <p:nvPr/>
        </p:nvSpPr>
        <p:spPr>
          <a:xfrm rot="16200000">
            <a:off x="4879305" y="6291657"/>
            <a:ext cx="774571" cy="307777"/>
          </a:xfrm>
          <a:prstGeom prst="rect">
            <a:avLst/>
          </a:prstGeom>
          <a:noFill/>
        </p:spPr>
        <p:txBody>
          <a:bodyPr wrap="none" rtlCol="0">
            <a:spAutoFit/>
          </a:bodyPr>
          <a:lstStyle/>
          <a:p>
            <a:r>
              <a:rPr lang="en-GB" sz="1400" dirty="0">
                <a:solidFill>
                  <a:srgbClr val="352B1E"/>
                </a:solidFill>
              </a:rPr>
              <a:t>1000 CE</a:t>
            </a:r>
          </a:p>
        </p:txBody>
      </p:sp>
      <p:sp>
        <p:nvSpPr>
          <p:cNvPr id="31" name="TextBox 30"/>
          <p:cNvSpPr txBox="1"/>
          <p:nvPr/>
        </p:nvSpPr>
        <p:spPr>
          <a:xfrm rot="16200000">
            <a:off x="5257374" y="6301413"/>
            <a:ext cx="774571" cy="307777"/>
          </a:xfrm>
          <a:prstGeom prst="rect">
            <a:avLst/>
          </a:prstGeom>
          <a:noFill/>
        </p:spPr>
        <p:txBody>
          <a:bodyPr wrap="none" rtlCol="0">
            <a:spAutoFit/>
          </a:bodyPr>
          <a:lstStyle/>
          <a:p>
            <a:r>
              <a:rPr lang="en-GB" sz="1400" dirty="0">
                <a:solidFill>
                  <a:srgbClr val="352B1E"/>
                </a:solidFill>
              </a:rPr>
              <a:t>1100 CE</a:t>
            </a:r>
          </a:p>
        </p:txBody>
      </p:sp>
      <p:sp>
        <p:nvSpPr>
          <p:cNvPr id="32" name="TextBox 31"/>
          <p:cNvSpPr txBox="1"/>
          <p:nvPr/>
        </p:nvSpPr>
        <p:spPr>
          <a:xfrm rot="16200000">
            <a:off x="5638374" y="6299327"/>
            <a:ext cx="774571" cy="307777"/>
          </a:xfrm>
          <a:prstGeom prst="rect">
            <a:avLst/>
          </a:prstGeom>
          <a:noFill/>
        </p:spPr>
        <p:txBody>
          <a:bodyPr wrap="none" rtlCol="0">
            <a:spAutoFit/>
          </a:bodyPr>
          <a:lstStyle/>
          <a:p>
            <a:r>
              <a:rPr lang="en-GB" sz="1400" dirty="0">
                <a:solidFill>
                  <a:srgbClr val="352B1E"/>
                </a:solidFill>
              </a:rPr>
              <a:t>1200 CE</a:t>
            </a:r>
          </a:p>
        </p:txBody>
      </p:sp>
      <p:sp>
        <p:nvSpPr>
          <p:cNvPr id="39" name="Rectangle 38"/>
          <p:cNvSpPr/>
          <p:nvPr/>
        </p:nvSpPr>
        <p:spPr>
          <a:xfrm>
            <a:off x="4510455" y="3170129"/>
            <a:ext cx="1518136" cy="228600"/>
          </a:xfrm>
          <a:prstGeom prst="rect">
            <a:avLst/>
          </a:prstGeom>
          <a:solidFill>
            <a:schemeClr val="accent3">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364524" y="2212463"/>
            <a:ext cx="3048000" cy="228600"/>
          </a:xfrm>
          <a:prstGeom prst="rect">
            <a:avLst/>
          </a:prstGeom>
          <a:gradFill flip="none" rotWithShape="1">
            <a:gsLst>
              <a:gs pos="0">
                <a:schemeClr val="accent1">
                  <a:lumMod val="20000"/>
                  <a:lumOff val="80000"/>
                </a:schemeClr>
              </a:gs>
              <a:gs pos="14000">
                <a:schemeClr val="accent1">
                  <a:tint val="44500"/>
                  <a:satMod val="160000"/>
                </a:schemeClr>
              </a:gs>
              <a:gs pos="100000">
                <a:schemeClr val="tx2">
                  <a:lumMod val="40000"/>
                  <a:lumOff val="60000"/>
                </a:schemeClr>
              </a:gs>
            </a:gsLst>
            <a:lin ang="0" scaled="1"/>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p:cNvSpPr txBox="1"/>
          <p:nvPr/>
        </p:nvSpPr>
        <p:spPr>
          <a:xfrm rot="16200000">
            <a:off x="4995031" y="454938"/>
            <a:ext cx="827471" cy="430887"/>
          </a:xfrm>
          <a:prstGeom prst="rect">
            <a:avLst/>
          </a:prstGeom>
          <a:noFill/>
        </p:spPr>
        <p:txBody>
          <a:bodyPr wrap="none" rtlCol="0">
            <a:spAutoFit/>
          </a:bodyPr>
          <a:lstStyle/>
          <a:p>
            <a:r>
              <a:rPr lang="en-GB" sz="1100" dirty="0"/>
              <a:t>Oldest </a:t>
            </a:r>
          </a:p>
          <a:p>
            <a:r>
              <a:rPr lang="en-GB" sz="1100" dirty="0"/>
              <a:t>manuscript</a:t>
            </a:r>
            <a:endParaRPr lang="en-GB" dirty="0"/>
          </a:p>
        </p:txBody>
      </p:sp>
      <p:sp>
        <p:nvSpPr>
          <p:cNvPr id="53" name="TextBox 52"/>
          <p:cNvSpPr txBox="1"/>
          <p:nvPr/>
        </p:nvSpPr>
        <p:spPr>
          <a:xfrm rot="16200000">
            <a:off x="4002287" y="454937"/>
            <a:ext cx="861133" cy="430887"/>
          </a:xfrm>
          <a:prstGeom prst="rect">
            <a:avLst/>
          </a:prstGeom>
          <a:noFill/>
        </p:spPr>
        <p:txBody>
          <a:bodyPr wrap="none" rtlCol="0">
            <a:spAutoFit/>
          </a:bodyPr>
          <a:lstStyle/>
          <a:p>
            <a:r>
              <a:rPr lang="en-GB" sz="1100" i="1" dirty="0" err="1"/>
              <a:t>Historia</a:t>
            </a:r>
            <a:r>
              <a:rPr lang="en-GB" sz="1100" dirty="0"/>
              <a:t> </a:t>
            </a:r>
          </a:p>
          <a:p>
            <a:r>
              <a:rPr lang="en-GB" sz="1100" dirty="0"/>
              <a:t>compilation</a:t>
            </a:r>
          </a:p>
        </p:txBody>
      </p:sp>
      <p:sp>
        <p:nvSpPr>
          <p:cNvPr id="3" name="Content Placeholder 2"/>
          <p:cNvSpPr>
            <a:spLocks noGrp="1"/>
          </p:cNvSpPr>
          <p:nvPr>
            <p:ph idx="1"/>
          </p:nvPr>
        </p:nvSpPr>
        <p:spPr>
          <a:xfrm>
            <a:off x="228600" y="1066800"/>
            <a:ext cx="8839200" cy="5440363"/>
          </a:xfrm>
        </p:spPr>
        <p:txBody>
          <a:bodyPr>
            <a:noAutofit/>
          </a:bodyPr>
          <a:lstStyle/>
          <a:p>
            <a:pPr marL="0" indent="0">
              <a:spcAft>
                <a:spcPts val="1200"/>
              </a:spcAft>
              <a:buNone/>
            </a:pPr>
            <a:r>
              <a:rPr lang="en-GB" sz="1100" dirty="0"/>
              <a:t>Dates of objects:</a:t>
            </a:r>
          </a:p>
          <a:p>
            <a:pPr marL="0" indent="176213">
              <a:spcAft>
                <a:spcPts val="1200"/>
              </a:spcAft>
              <a:buNone/>
            </a:pPr>
            <a:r>
              <a:rPr lang="en-GB" sz="1100" dirty="0"/>
              <a:t>The Levitating Altar						Relic treatment</a:t>
            </a:r>
          </a:p>
          <a:p>
            <a:pPr marL="0" indent="176213">
              <a:spcAft>
                <a:spcPts val="1200"/>
              </a:spcAft>
              <a:buNone/>
            </a:pPr>
            <a:r>
              <a:rPr lang="en-GB" sz="1100" dirty="0"/>
              <a:t>The Apple Ash						Introduction of tree by Romans</a:t>
            </a:r>
          </a:p>
          <a:p>
            <a:pPr marL="0" indent="0">
              <a:spcAft>
                <a:spcPts val="1200"/>
              </a:spcAft>
              <a:buNone/>
            </a:pPr>
            <a:r>
              <a:rPr lang="en-GB" sz="1100" dirty="0"/>
              <a:t>     The Returning Plank						After </a:t>
            </a:r>
            <a:r>
              <a:rPr lang="en-GB" sz="1100" dirty="0" err="1"/>
              <a:t>Meurig</a:t>
            </a:r>
            <a:r>
              <a:rPr lang="en-GB" sz="1100" dirty="0"/>
              <a:t> (500—700 CE)</a:t>
            </a:r>
          </a:p>
          <a:p>
            <a:pPr marL="0" indent="0">
              <a:spcAft>
                <a:spcPts val="1200"/>
              </a:spcAft>
              <a:buNone/>
            </a:pPr>
            <a:r>
              <a:rPr lang="en-GB" sz="1100" dirty="0"/>
              <a:t>Date of object spellings</a:t>
            </a:r>
          </a:p>
          <a:p>
            <a:pPr marL="0" indent="176213">
              <a:spcAft>
                <a:spcPts val="1200"/>
              </a:spcAft>
              <a:buNone/>
              <a:tabLst>
                <a:tab pos="3587750" algn="l"/>
                <a:tab pos="3859213" algn="l"/>
              </a:tabLst>
            </a:pPr>
            <a:r>
              <a:rPr lang="en-GB" sz="1100" dirty="0"/>
              <a:t>Loch </a:t>
            </a:r>
            <a:r>
              <a:rPr lang="en-GB" sz="1100" dirty="0" err="1"/>
              <a:t>Lumonoy</a:t>
            </a:r>
            <a:r>
              <a:rPr lang="en-GB" sz="1100" dirty="0"/>
              <a:t>	?	  ?			Could be Old Welsh, or older</a:t>
            </a:r>
          </a:p>
          <a:p>
            <a:pPr marL="0" indent="176213" defTabSz="474663">
              <a:spcAft>
                <a:spcPts val="1200"/>
              </a:spcAft>
              <a:buNone/>
              <a:tabLst>
                <a:tab pos="1704975" algn="l"/>
                <a:tab pos="2066925" algn="l"/>
                <a:tab pos="2417763" algn="l"/>
                <a:tab pos="2778125" algn="l"/>
                <a:tab pos="6365875" algn="l"/>
              </a:tabLst>
            </a:pPr>
            <a:r>
              <a:rPr lang="en-GB" sz="1100" dirty="0"/>
              <a:t>Linn </a:t>
            </a:r>
            <a:r>
              <a:rPr lang="en-GB" sz="1100" dirty="0" err="1"/>
              <a:t>Liuan</a:t>
            </a:r>
            <a:r>
              <a:rPr lang="en-GB" sz="1100" dirty="0"/>
              <a:t>					 ‘</a:t>
            </a:r>
            <a:r>
              <a:rPr lang="en-GB" sz="1100" i="1" dirty="0" err="1"/>
              <a:t>linnliuan</a:t>
            </a:r>
            <a:r>
              <a:rPr lang="en-GB" sz="1100" dirty="0"/>
              <a:t>’ Old Welsh (or older?) </a:t>
            </a:r>
          </a:p>
          <a:p>
            <a:pPr marL="0" indent="176213" defTabSz="474663">
              <a:spcAft>
                <a:spcPts val="1200"/>
              </a:spcAft>
              <a:buNone/>
              <a:tabLst>
                <a:tab pos="1704975" algn="l"/>
                <a:tab pos="2066925" algn="l"/>
                <a:tab pos="2417763" algn="l"/>
                <a:tab pos="2778125" algn="l"/>
                <a:tab pos="3227388" algn="l"/>
                <a:tab pos="3587750" algn="l"/>
                <a:tab pos="3948113" algn="l"/>
                <a:tab pos="6365875" algn="l"/>
              </a:tabLst>
            </a:pPr>
            <a:r>
              <a:rPr lang="en-GB" sz="1100" dirty="0"/>
              <a:t>Two Severn Kings	 	?	?	?	?	?	?	 ‘</a:t>
            </a:r>
            <a:r>
              <a:rPr lang="en-GB" sz="1100" i="1" dirty="0"/>
              <a:t>Duo Rig </a:t>
            </a:r>
            <a:r>
              <a:rPr lang="en-GB" sz="1100" i="1" dirty="0" err="1"/>
              <a:t>Habren</a:t>
            </a:r>
            <a:r>
              <a:rPr lang="en-GB" sz="1100" i="1" dirty="0"/>
              <a:t>’  </a:t>
            </a:r>
            <a:r>
              <a:rPr lang="en-GB" sz="1100" dirty="0"/>
              <a:t>?</a:t>
            </a:r>
          </a:p>
          <a:p>
            <a:pPr marL="0" indent="176213" defTabSz="474663">
              <a:spcAft>
                <a:spcPts val="1200"/>
              </a:spcAft>
              <a:buNone/>
              <a:tabLst>
                <a:tab pos="1704975" algn="l"/>
                <a:tab pos="2066925" algn="l"/>
                <a:tab pos="2417763" algn="l"/>
                <a:tab pos="2778125" algn="l"/>
                <a:tab pos="6365875" algn="l"/>
              </a:tabLst>
            </a:pPr>
            <a:r>
              <a:rPr lang="en-GB" sz="1100" dirty="0" err="1"/>
              <a:t>Trahannon</a:t>
            </a:r>
            <a:r>
              <a:rPr lang="en-GB" sz="1100" dirty="0"/>
              <a:t> River	?	?	?	?	 ‘</a:t>
            </a:r>
            <a:r>
              <a:rPr lang="en-GB" sz="1100" i="1" dirty="0"/>
              <a:t>Trans </a:t>
            </a:r>
            <a:r>
              <a:rPr lang="en-GB" sz="1100" i="1" dirty="0" err="1"/>
              <a:t>Hannoni</a:t>
            </a:r>
            <a:r>
              <a:rPr lang="en-GB" sz="1100" i="1" dirty="0"/>
              <a:t>’ c</a:t>
            </a:r>
            <a:r>
              <a:rPr lang="en-GB" sz="1100" dirty="0"/>
              <a:t>ould be much older</a:t>
            </a:r>
          </a:p>
          <a:p>
            <a:pPr marL="0" indent="176213">
              <a:spcAft>
                <a:spcPts val="1200"/>
              </a:spcAft>
              <a:buNone/>
            </a:pPr>
            <a:r>
              <a:rPr lang="en-GB" sz="1100" dirty="0"/>
              <a:t>Fount </a:t>
            </a:r>
            <a:r>
              <a:rPr lang="en-GB" sz="1100" dirty="0" err="1"/>
              <a:t>Guur</a:t>
            </a:r>
            <a:r>
              <a:rPr lang="en-GB" sz="1100" dirty="0"/>
              <a:t> </a:t>
            </a:r>
            <a:r>
              <a:rPr lang="en-GB" sz="1100" dirty="0" err="1"/>
              <a:t>Helic</a:t>
            </a:r>
            <a:r>
              <a:rPr lang="en-GB" sz="1100" dirty="0"/>
              <a:t>		?				‘</a:t>
            </a:r>
            <a:r>
              <a:rPr lang="en-GB" sz="1100" i="1" dirty="0" err="1"/>
              <a:t>Guur</a:t>
            </a:r>
            <a:r>
              <a:rPr lang="en-GB" sz="1100" i="1" dirty="0"/>
              <a:t>’</a:t>
            </a:r>
            <a:r>
              <a:rPr lang="en-GB" sz="1100" dirty="0"/>
              <a:t> and ‘</a:t>
            </a:r>
            <a:r>
              <a:rPr lang="en-GB" sz="1100" i="1" dirty="0" err="1"/>
              <a:t>Helic</a:t>
            </a:r>
            <a:r>
              <a:rPr lang="en-GB" sz="1100" i="1" dirty="0"/>
              <a:t>’</a:t>
            </a:r>
            <a:r>
              <a:rPr lang="en-GB" sz="1100" dirty="0"/>
              <a:t>  pre-8</a:t>
            </a:r>
            <a:r>
              <a:rPr lang="en-GB" sz="1100" baseline="30000" dirty="0"/>
              <a:t>th</a:t>
            </a:r>
            <a:r>
              <a:rPr lang="en-GB" sz="1100" dirty="0"/>
              <a:t> C </a:t>
            </a:r>
          </a:p>
          <a:p>
            <a:pPr marL="0" indent="176213">
              <a:spcAft>
                <a:spcPts val="1200"/>
              </a:spcAft>
              <a:buNone/>
              <a:tabLst>
                <a:tab pos="1617663" algn="l"/>
                <a:tab pos="2066925" algn="l"/>
                <a:tab pos="2417763" algn="l"/>
              </a:tabLst>
            </a:pPr>
            <a:r>
              <a:rPr lang="en-GB" sz="1100" dirty="0" err="1"/>
              <a:t>Amr's</a:t>
            </a:r>
            <a:r>
              <a:rPr lang="en-GB" sz="1100" dirty="0"/>
              <a:t> Tomb 	?	?	?					‘</a:t>
            </a:r>
            <a:r>
              <a:rPr lang="en-GB" sz="1100" i="1" dirty="0" err="1"/>
              <a:t>Amr</a:t>
            </a:r>
            <a:r>
              <a:rPr lang="en-GB" sz="1100" dirty="0"/>
              <a:t>’ could be much older	</a:t>
            </a:r>
          </a:p>
          <a:p>
            <a:pPr marL="0" indent="0">
              <a:spcAft>
                <a:spcPts val="1200"/>
              </a:spcAft>
              <a:buNone/>
            </a:pPr>
            <a:r>
              <a:rPr lang="en-GB" sz="1100" dirty="0"/>
              <a:t>Date of place spellings</a:t>
            </a:r>
          </a:p>
          <a:p>
            <a:pPr marL="0" indent="176213">
              <a:spcAft>
                <a:spcPts val="1200"/>
              </a:spcAft>
              <a:buNone/>
              <a:tabLst>
                <a:tab pos="2417763" algn="l"/>
                <a:tab pos="2778125" algn="l"/>
                <a:tab pos="3587750" algn="l"/>
                <a:tab pos="3948113" algn="l"/>
              </a:tabLst>
            </a:pPr>
            <a:r>
              <a:rPr lang="en-GB" sz="1100" dirty="0"/>
              <a:t>The Wind Hole			?	?			 ‘</a:t>
            </a:r>
            <a:r>
              <a:rPr lang="en-GB" sz="1100" i="1" dirty="0" err="1"/>
              <a:t>Guent</a:t>
            </a:r>
            <a:r>
              <a:rPr lang="en-GB" sz="1100" dirty="0"/>
              <a:t>’ definitely post-Roman </a:t>
            </a:r>
          </a:p>
          <a:p>
            <a:pPr marL="0" indent="176213">
              <a:spcAft>
                <a:spcPts val="1200"/>
              </a:spcAft>
              <a:buNone/>
              <a:tabLst>
                <a:tab pos="3227388" algn="l"/>
                <a:tab pos="5019675" algn="l"/>
              </a:tabLst>
            </a:pPr>
            <a:r>
              <a:rPr lang="en-GB" sz="1100" dirty="0" err="1"/>
              <a:t>Cruc</a:t>
            </a:r>
            <a:r>
              <a:rPr lang="en-GB" sz="1100" dirty="0"/>
              <a:t> </a:t>
            </a:r>
            <a:r>
              <a:rPr lang="en-GB" sz="1100" dirty="0" err="1"/>
              <a:t>Mawr</a:t>
            </a:r>
            <a:r>
              <a:rPr lang="en-GB" sz="1100" dirty="0"/>
              <a:t> Tomb	?	?		</a:t>
            </a:r>
            <a:r>
              <a:rPr lang="en-GB" sz="1100" i="1" dirty="0"/>
              <a:t> ‘</a:t>
            </a:r>
            <a:r>
              <a:rPr lang="en-GB" sz="1100" i="1" dirty="0" err="1"/>
              <a:t>Cereticiaun</a:t>
            </a:r>
            <a:r>
              <a:rPr lang="en-GB" sz="1100" i="1" dirty="0"/>
              <a:t>’ post-</a:t>
            </a:r>
            <a:r>
              <a:rPr lang="en-GB" sz="1100" dirty="0"/>
              <a:t>615 pre-977</a:t>
            </a:r>
          </a:p>
        </p:txBody>
      </p:sp>
    </p:spTree>
    <p:extLst>
      <p:ext uri="{BB962C8B-B14F-4D97-AF65-F5344CB8AC3E}">
        <p14:creationId xmlns:p14="http://schemas.microsoft.com/office/powerpoint/2010/main" val="412699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49666" y="1905000"/>
            <a:ext cx="4569069" cy="3760179"/>
            <a:chOff x="1831731" y="1199802"/>
            <a:chExt cx="4569069" cy="4896198"/>
          </a:xfrm>
        </p:grpSpPr>
        <p:cxnSp>
          <p:nvCxnSpPr>
            <p:cNvPr id="9" name="Straight Connector 8"/>
            <p:cNvCxnSpPr/>
            <p:nvPr/>
          </p:nvCxnSpPr>
          <p:spPr>
            <a:xfrm flipV="1">
              <a:off x="1831731"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212731"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593731"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974731"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55731"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36731"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117731"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498731"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876800"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254868"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632937" y="1199802"/>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3937"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400800" y="1219200"/>
              <a:ext cx="0" cy="487680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flipH="1" flipV="1">
            <a:off x="5550872" y="990600"/>
            <a:ext cx="1" cy="466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4550133" y="990600"/>
            <a:ext cx="1" cy="4674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228600"/>
            <a:ext cx="8229600" cy="838200"/>
          </a:xfrm>
        </p:spPr>
        <p:txBody>
          <a:bodyPr>
            <a:normAutofit/>
          </a:bodyPr>
          <a:lstStyle/>
          <a:p>
            <a:pPr algn="r"/>
            <a:r>
              <a:rPr lang="en-GB" sz="4000" dirty="0">
                <a:solidFill>
                  <a:srgbClr val="352B1E"/>
                </a:solidFill>
              </a:rPr>
              <a:t>Date</a:t>
            </a:r>
          </a:p>
        </p:txBody>
      </p:sp>
      <p:sp>
        <p:nvSpPr>
          <p:cNvPr id="3" name="Content Placeholder 2"/>
          <p:cNvSpPr>
            <a:spLocks noGrp="1"/>
          </p:cNvSpPr>
          <p:nvPr>
            <p:ph idx="1"/>
          </p:nvPr>
        </p:nvSpPr>
        <p:spPr>
          <a:xfrm>
            <a:off x="228600" y="1219200"/>
            <a:ext cx="8686800" cy="5287963"/>
          </a:xfrm>
        </p:spPr>
        <p:txBody>
          <a:bodyPr>
            <a:noAutofit/>
          </a:bodyPr>
          <a:lstStyle/>
          <a:p>
            <a:pPr marL="0" indent="0">
              <a:spcAft>
                <a:spcPts val="1200"/>
              </a:spcAft>
              <a:buNone/>
            </a:pPr>
            <a:endParaRPr lang="en-GB" sz="1100" dirty="0"/>
          </a:p>
          <a:p>
            <a:pPr marL="0" indent="0">
              <a:spcAft>
                <a:spcPts val="1200"/>
              </a:spcAft>
              <a:buNone/>
            </a:pPr>
            <a:endParaRPr lang="en-GB" sz="1100" dirty="0"/>
          </a:p>
          <a:p>
            <a:pPr marL="0" indent="0">
              <a:spcAft>
                <a:spcPts val="1200"/>
              </a:spcAft>
              <a:buNone/>
            </a:pPr>
            <a:endParaRPr lang="en-GB" sz="1100" dirty="0"/>
          </a:p>
          <a:p>
            <a:pPr marL="0" indent="0">
              <a:spcAft>
                <a:spcPts val="1200"/>
              </a:spcAft>
              <a:buNone/>
            </a:pPr>
            <a:r>
              <a:rPr lang="en-GB" sz="1100" dirty="0"/>
              <a:t>Dates of places:</a:t>
            </a:r>
          </a:p>
          <a:p>
            <a:pPr marL="0" indent="176213">
              <a:spcAft>
                <a:spcPts val="1200"/>
              </a:spcAft>
              <a:buNone/>
              <a:tabLst>
                <a:tab pos="2778125" algn="l"/>
                <a:tab pos="3138488" algn="l"/>
                <a:tab pos="5108575" algn="l"/>
              </a:tabLst>
            </a:pPr>
            <a:r>
              <a:rPr lang="en-GB" sz="1100" dirty="0" err="1"/>
              <a:t>Cruc</a:t>
            </a:r>
            <a:r>
              <a:rPr lang="en-GB" sz="1100" dirty="0"/>
              <a:t> </a:t>
            </a:r>
            <a:r>
              <a:rPr lang="en-GB" sz="1100" dirty="0" err="1"/>
              <a:t>Mawr</a:t>
            </a:r>
            <a:r>
              <a:rPr lang="en-GB" sz="1100" dirty="0"/>
              <a:t> Tomb 	?	?	?	?	</a:t>
            </a:r>
            <a:r>
              <a:rPr lang="en-GB" sz="1100" i="1" dirty="0"/>
              <a:t>‘</a:t>
            </a:r>
            <a:r>
              <a:rPr lang="en-GB" sz="1100" i="1" dirty="0" err="1"/>
              <a:t>Cereticiaun</a:t>
            </a:r>
            <a:r>
              <a:rPr lang="en-GB" sz="1100" i="1" dirty="0"/>
              <a:t>’ post-</a:t>
            </a:r>
            <a:r>
              <a:rPr lang="en-GB" sz="1100" dirty="0"/>
              <a:t>615 pre-977</a:t>
            </a:r>
          </a:p>
          <a:p>
            <a:pPr marL="0" indent="0">
              <a:spcAft>
                <a:spcPts val="1200"/>
              </a:spcAft>
              <a:buNone/>
            </a:pPr>
            <a:r>
              <a:rPr lang="en-GB" sz="1100" dirty="0"/>
              <a:t>Tribal evidence</a:t>
            </a:r>
          </a:p>
          <a:p>
            <a:pPr marL="0" indent="176213">
              <a:spcAft>
                <a:spcPts val="1200"/>
              </a:spcAft>
              <a:buNone/>
              <a:tabLst>
                <a:tab pos="4211638" algn="l"/>
              </a:tabLst>
            </a:pPr>
            <a:r>
              <a:rPr lang="en-GB" sz="1100" dirty="0"/>
              <a:t>The Fiery Pool	  ?	?		</a:t>
            </a:r>
            <a:r>
              <a:rPr lang="en-GB" sz="1100" dirty="0" err="1"/>
              <a:t>Huich</a:t>
            </a:r>
            <a:r>
              <a:rPr lang="en-GB" sz="1100" dirty="0"/>
              <a:t> (</a:t>
            </a:r>
            <a:r>
              <a:rPr lang="en-GB" sz="1100" dirty="0" err="1"/>
              <a:t>Hwicce</a:t>
            </a:r>
            <a:r>
              <a:rPr lang="en-GB" sz="1100" dirty="0"/>
              <a:t>) in Bath (post 577)</a:t>
            </a:r>
          </a:p>
          <a:p>
            <a:pPr marL="0" indent="176213">
              <a:spcAft>
                <a:spcPts val="1200"/>
              </a:spcAft>
              <a:buNone/>
              <a:tabLst>
                <a:tab pos="4211638" algn="l"/>
              </a:tabLst>
            </a:pPr>
            <a:r>
              <a:rPr lang="en-GB" sz="1100" dirty="0"/>
              <a:t>The Salt Fountains	  ?	?		</a:t>
            </a:r>
            <a:r>
              <a:rPr lang="en-GB" sz="1100" dirty="0" err="1"/>
              <a:t>Hwicce</a:t>
            </a:r>
            <a:r>
              <a:rPr lang="en-GB" sz="1100" dirty="0"/>
              <a:t> in </a:t>
            </a:r>
            <a:r>
              <a:rPr lang="en-GB" sz="1100" dirty="0" err="1"/>
              <a:t>Droitwich</a:t>
            </a:r>
            <a:r>
              <a:rPr lang="en-GB" sz="1100" baseline="30000" dirty="0"/>
              <a:t> </a:t>
            </a:r>
            <a:r>
              <a:rPr lang="en-GB" sz="1100" dirty="0"/>
              <a:t>(post 577?)</a:t>
            </a:r>
          </a:p>
          <a:p>
            <a:pPr marL="0" indent="176213">
              <a:spcAft>
                <a:spcPts val="1200"/>
              </a:spcAft>
              <a:buNone/>
            </a:pPr>
            <a:r>
              <a:rPr lang="en-GB" sz="1100" dirty="0"/>
              <a:t>							</a:t>
            </a:r>
            <a:r>
              <a:rPr lang="en-GB" sz="1100" dirty="0" err="1"/>
              <a:t>Mercians</a:t>
            </a:r>
            <a:r>
              <a:rPr lang="en-GB" sz="1100" dirty="0"/>
              <a:t> took over 7</a:t>
            </a:r>
            <a:r>
              <a:rPr lang="en-GB" sz="1100" baseline="30000" dirty="0"/>
              <a:t>th</a:t>
            </a:r>
            <a:r>
              <a:rPr lang="en-GB" sz="1100" dirty="0"/>
              <a:t> C, but joint 							rule. </a:t>
            </a:r>
            <a:r>
              <a:rPr lang="en-GB" sz="1100" dirty="0" err="1"/>
              <a:t>Hwicce</a:t>
            </a:r>
            <a:r>
              <a:rPr lang="en-GB" sz="1100" dirty="0"/>
              <a:t> probably merged 								completely with Mercia by 790, but 							name may have remained.</a:t>
            </a:r>
          </a:p>
          <a:p>
            <a:pPr marL="0" indent="176213">
              <a:spcAft>
                <a:spcPts val="1200"/>
              </a:spcAft>
              <a:buNone/>
            </a:pPr>
            <a:r>
              <a:rPr lang="en-GB" sz="1100" dirty="0" err="1"/>
              <a:t>Amr's</a:t>
            </a:r>
            <a:r>
              <a:rPr lang="en-GB" sz="1100" dirty="0"/>
              <a:t> Tomb							‘</a:t>
            </a:r>
            <a:r>
              <a:rPr lang="en-GB" sz="1100" i="1" dirty="0" err="1"/>
              <a:t>Ercing</a:t>
            </a:r>
            <a:r>
              <a:rPr lang="en-GB" sz="1100" dirty="0"/>
              <a:t>’ not ‘</a:t>
            </a:r>
            <a:r>
              <a:rPr lang="en-GB" sz="1100" i="1" dirty="0" err="1"/>
              <a:t>Ercingfeld</a:t>
            </a:r>
            <a:r>
              <a:rPr lang="en-GB" sz="1100" dirty="0"/>
              <a:t>’ or 								‘</a:t>
            </a:r>
            <a:r>
              <a:rPr lang="en-GB" sz="1100" i="1" dirty="0" err="1"/>
              <a:t>Archenfield</a:t>
            </a:r>
            <a:r>
              <a:rPr lang="en-GB" sz="1100" dirty="0"/>
              <a:t>’ and no mention of 								Saxons. Saxon bishop in Hereford by 							676, Hereford controlled by 800.</a:t>
            </a:r>
          </a:p>
        </p:txBody>
      </p:sp>
      <p:grpSp>
        <p:nvGrpSpPr>
          <p:cNvPr id="4" name="Group 3"/>
          <p:cNvGrpSpPr/>
          <p:nvPr/>
        </p:nvGrpSpPr>
        <p:grpSpPr>
          <a:xfrm>
            <a:off x="1518135" y="5638800"/>
            <a:ext cx="7391400" cy="788379"/>
            <a:chOff x="1600200" y="6069621"/>
            <a:chExt cx="7391400" cy="788379"/>
          </a:xfrm>
        </p:grpSpPr>
        <p:cxnSp>
          <p:nvCxnSpPr>
            <p:cNvPr id="7" name="Straight Connector 6"/>
            <p:cNvCxnSpPr/>
            <p:nvPr/>
          </p:nvCxnSpPr>
          <p:spPr>
            <a:xfrm>
              <a:off x="1600200" y="6096000"/>
              <a:ext cx="7391400" cy="0"/>
            </a:xfrm>
            <a:prstGeom prst="line">
              <a:avLst/>
            </a:prstGeom>
            <a:ln>
              <a:solidFill>
                <a:srgbClr val="AB553E"/>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1487201" y="6268969"/>
              <a:ext cx="683200" cy="307777"/>
            </a:xfrm>
            <a:prstGeom prst="rect">
              <a:avLst/>
            </a:prstGeom>
            <a:noFill/>
          </p:spPr>
          <p:txBody>
            <a:bodyPr wrap="none" rtlCol="0">
              <a:spAutoFit/>
            </a:bodyPr>
            <a:lstStyle/>
            <a:p>
              <a:r>
                <a:rPr lang="en-GB" sz="1400" dirty="0">
                  <a:solidFill>
                    <a:srgbClr val="352B1E"/>
                  </a:solidFill>
                </a:rPr>
                <a:t>100 CE</a:t>
              </a:r>
            </a:p>
          </p:txBody>
        </p:sp>
        <p:sp>
          <p:nvSpPr>
            <p:cNvPr id="22" name="TextBox 21"/>
            <p:cNvSpPr txBox="1"/>
            <p:nvPr/>
          </p:nvSpPr>
          <p:spPr>
            <a:xfrm rot="16200000">
              <a:off x="1868201" y="6269055"/>
              <a:ext cx="683200" cy="307777"/>
            </a:xfrm>
            <a:prstGeom prst="rect">
              <a:avLst/>
            </a:prstGeom>
            <a:noFill/>
          </p:spPr>
          <p:txBody>
            <a:bodyPr wrap="none" rtlCol="0">
              <a:spAutoFit/>
            </a:bodyPr>
            <a:lstStyle/>
            <a:p>
              <a:r>
                <a:rPr lang="en-GB" sz="1400" dirty="0">
                  <a:solidFill>
                    <a:srgbClr val="352B1E"/>
                  </a:solidFill>
                </a:rPr>
                <a:t>200 CE</a:t>
              </a:r>
            </a:p>
          </p:txBody>
        </p:sp>
        <p:sp>
          <p:nvSpPr>
            <p:cNvPr id="23" name="TextBox 22"/>
            <p:cNvSpPr txBox="1"/>
            <p:nvPr/>
          </p:nvSpPr>
          <p:spPr>
            <a:xfrm rot="16200000">
              <a:off x="2249200" y="6264314"/>
              <a:ext cx="683200" cy="307777"/>
            </a:xfrm>
            <a:prstGeom prst="rect">
              <a:avLst/>
            </a:prstGeom>
            <a:noFill/>
          </p:spPr>
          <p:txBody>
            <a:bodyPr wrap="none" rtlCol="0">
              <a:spAutoFit/>
            </a:bodyPr>
            <a:lstStyle/>
            <a:p>
              <a:r>
                <a:rPr lang="en-GB" sz="1400" dirty="0">
                  <a:solidFill>
                    <a:srgbClr val="352B1E"/>
                  </a:solidFill>
                </a:rPr>
                <a:t>300 CE</a:t>
              </a:r>
            </a:p>
          </p:txBody>
        </p:sp>
        <p:sp>
          <p:nvSpPr>
            <p:cNvPr id="24" name="TextBox 23"/>
            <p:cNvSpPr txBox="1"/>
            <p:nvPr/>
          </p:nvSpPr>
          <p:spPr>
            <a:xfrm rot="16200000">
              <a:off x="2630200" y="6261383"/>
              <a:ext cx="683200" cy="307777"/>
            </a:xfrm>
            <a:prstGeom prst="rect">
              <a:avLst/>
            </a:prstGeom>
            <a:noFill/>
          </p:spPr>
          <p:txBody>
            <a:bodyPr wrap="none" rtlCol="0">
              <a:spAutoFit/>
            </a:bodyPr>
            <a:lstStyle/>
            <a:p>
              <a:r>
                <a:rPr lang="en-GB" sz="1400" dirty="0">
                  <a:solidFill>
                    <a:srgbClr val="352B1E"/>
                  </a:solidFill>
                </a:rPr>
                <a:t>400 CE</a:t>
              </a:r>
            </a:p>
          </p:txBody>
        </p:sp>
        <p:sp>
          <p:nvSpPr>
            <p:cNvPr id="25" name="TextBox 24"/>
            <p:cNvSpPr txBox="1"/>
            <p:nvPr/>
          </p:nvSpPr>
          <p:spPr>
            <a:xfrm rot="16200000">
              <a:off x="3011201" y="6264314"/>
              <a:ext cx="683200" cy="307777"/>
            </a:xfrm>
            <a:prstGeom prst="rect">
              <a:avLst/>
            </a:prstGeom>
            <a:noFill/>
          </p:spPr>
          <p:txBody>
            <a:bodyPr wrap="none" rtlCol="0">
              <a:spAutoFit/>
            </a:bodyPr>
            <a:lstStyle/>
            <a:p>
              <a:r>
                <a:rPr lang="en-GB" sz="1400" dirty="0">
                  <a:solidFill>
                    <a:srgbClr val="352B1E"/>
                  </a:solidFill>
                </a:rPr>
                <a:t>500 CE</a:t>
              </a:r>
            </a:p>
          </p:txBody>
        </p:sp>
        <p:sp>
          <p:nvSpPr>
            <p:cNvPr id="26" name="TextBox 25"/>
            <p:cNvSpPr txBox="1"/>
            <p:nvPr/>
          </p:nvSpPr>
          <p:spPr>
            <a:xfrm rot="16200000">
              <a:off x="3392200" y="6274082"/>
              <a:ext cx="683200" cy="307777"/>
            </a:xfrm>
            <a:prstGeom prst="rect">
              <a:avLst/>
            </a:prstGeom>
            <a:noFill/>
          </p:spPr>
          <p:txBody>
            <a:bodyPr wrap="none" rtlCol="0">
              <a:spAutoFit/>
            </a:bodyPr>
            <a:lstStyle/>
            <a:p>
              <a:r>
                <a:rPr lang="en-GB" sz="1400" dirty="0">
                  <a:solidFill>
                    <a:srgbClr val="352B1E"/>
                  </a:solidFill>
                </a:rPr>
                <a:t>600 CE</a:t>
              </a:r>
            </a:p>
          </p:txBody>
        </p:sp>
        <p:sp>
          <p:nvSpPr>
            <p:cNvPr id="27" name="TextBox 26"/>
            <p:cNvSpPr txBox="1"/>
            <p:nvPr/>
          </p:nvSpPr>
          <p:spPr>
            <a:xfrm rot="16200000">
              <a:off x="3773200" y="6257333"/>
              <a:ext cx="683200" cy="307777"/>
            </a:xfrm>
            <a:prstGeom prst="rect">
              <a:avLst/>
            </a:prstGeom>
            <a:noFill/>
          </p:spPr>
          <p:txBody>
            <a:bodyPr wrap="none" rtlCol="0">
              <a:spAutoFit/>
            </a:bodyPr>
            <a:lstStyle/>
            <a:p>
              <a:r>
                <a:rPr lang="en-GB" sz="1400" dirty="0">
                  <a:solidFill>
                    <a:srgbClr val="352B1E"/>
                  </a:solidFill>
                </a:rPr>
                <a:t>700 CE</a:t>
              </a:r>
            </a:p>
          </p:txBody>
        </p:sp>
        <p:sp>
          <p:nvSpPr>
            <p:cNvPr id="28" name="TextBox 27"/>
            <p:cNvSpPr txBox="1"/>
            <p:nvPr/>
          </p:nvSpPr>
          <p:spPr>
            <a:xfrm rot="16200000">
              <a:off x="4141085" y="6264313"/>
              <a:ext cx="683200" cy="307777"/>
            </a:xfrm>
            <a:prstGeom prst="rect">
              <a:avLst/>
            </a:prstGeom>
            <a:noFill/>
          </p:spPr>
          <p:txBody>
            <a:bodyPr wrap="none" rtlCol="0">
              <a:spAutoFit/>
            </a:bodyPr>
            <a:lstStyle/>
            <a:p>
              <a:r>
                <a:rPr lang="en-GB" sz="1400" dirty="0">
                  <a:solidFill>
                    <a:srgbClr val="352B1E"/>
                  </a:solidFill>
                </a:rPr>
                <a:t>800 CE</a:t>
              </a:r>
            </a:p>
          </p:txBody>
        </p:sp>
        <p:sp>
          <p:nvSpPr>
            <p:cNvPr id="29" name="TextBox 28"/>
            <p:cNvSpPr txBox="1"/>
            <p:nvPr/>
          </p:nvSpPr>
          <p:spPr>
            <a:xfrm rot="16200000">
              <a:off x="4535200" y="6261383"/>
              <a:ext cx="683200" cy="307777"/>
            </a:xfrm>
            <a:prstGeom prst="rect">
              <a:avLst/>
            </a:prstGeom>
            <a:noFill/>
          </p:spPr>
          <p:txBody>
            <a:bodyPr wrap="none" rtlCol="0">
              <a:spAutoFit/>
            </a:bodyPr>
            <a:lstStyle/>
            <a:p>
              <a:r>
                <a:rPr lang="en-GB" sz="1400" dirty="0">
                  <a:solidFill>
                    <a:srgbClr val="352B1E"/>
                  </a:solidFill>
                </a:rPr>
                <a:t>900 CE</a:t>
              </a:r>
            </a:p>
          </p:txBody>
        </p:sp>
        <p:sp>
          <p:nvSpPr>
            <p:cNvPr id="30" name="TextBox 29"/>
            <p:cNvSpPr txBox="1"/>
            <p:nvPr/>
          </p:nvSpPr>
          <p:spPr>
            <a:xfrm rot="16200000">
              <a:off x="4867582" y="6307070"/>
              <a:ext cx="774571" cy="307777"/>
            </a:xfrm>
            <a:prstGeom prst="rect">
              <a:avLst/>
            </a:prstGeom>
            <a:noFill/>
          </p:spPr>
          <p:txBody>
            <a:bodyPr wrap="none" rtlCol="0">
              <a:spAutoFit/>
            </a:bodyPr>
            <a:lstStyle/>
            <a:p>
              <a:r>
                <a:rPr lang="en-GB" sz="1400" dirty="0">
                  <a:solidFill>
                    <a:srgbClr val="352B1E"/>
                  </a:solidFill>
                </a:rPr>
                <a:t>1000 CE</a:t>
              </a:r>
            </a:p>
          </p:txBody>
        </p:sp>
        <p:sp>
          <p:nvSpPr>
            <p:cNvPr id="31" name="TextBox 30"/>
            <p:cNvSpPr txBox="1"/>
            <p:nvPr/>
          </p:nvSpPr>
          <p:spPr>
            <a:xfrm rot="16200000">
              <a:off x="5245651" y="6316826"/>
              <a:ext cx="774571" cy="307777"/>
            </a:xfrm>
            <a:prstGeom prst="rect">
              <a:avLst/>
            </a:prstGeom>
            <a:noFill/>
          </p:spPr>
          <p:txBody>
            <a:bodyPr wrap="none" rtlCol="0">
              <a:spAutoFit/>
            </a:bodyPr>
            <a:lstStyle/>
            <a:p>
              <a:r>
                <a:rPr lang="en-GB" sz="1400" dirty="0">
                  <a:solidFill>
                    <a:srgbClr val="352B1E"/>
                  </a:solidFill>
                </a:rPr>
                <a:t>1100 CE</a:t>
              </a:r>
            </a:p>
          </p:txBody>
        </p:sp>
        <p:sp>
          <p:nvSpPr>
            <p:cNvPr id="32" name="TextBox 31"/>
            <p:cNvSpPr txBox="1"/>
            <p:nvPr/>
          </p:nvSpPr>
          <p:spPr>
            <a:xfrm rot="16200000">
              <a:off x="5626651" y="6314740"/>
              <a:ext cx="774571" cy="307777"/>
            </a:xfrm>
            <a:prstGeom prst="rect">
              <a:avLst/>
            </a:prstGeom>
            <a:noFill/>
          </p:spPr>
          <p:txBody>
            <a:bodyPr wrap="none" rtlCol="0">
              <a:spAutoFit/>
            </a:bodyPr>
            <a:lstStyle/>
            <a:p>
              <a:r>
                <a:rPr lang="en-GB" sz="1400" dirty="0">
                  <a:solidFill>
                    <a:srgbClr val="352B1E"/>
                  </a:solidFill>
                </a:rPr>
                <a:t>1200 CE</a:t>
              </a:r>
            </a:p>
          </p:txBody>
        </p:sp>
        <p:sp>
          <p:nvSpPr>
            <p:cNvPr id="38" name="TextBox 37"/>
            <p:cNvSpPr txBox="1"/>
            <p:nvPr/>
          </p:nvSpPr>
          <p:spPr>
            <a:xfrm rot="16200000">
              <a:off x="6013514" y="6303018"/>
              <a:ext cx="774571" cy="307777"/>
            </a:xfrm>
            <a:prstGeom prst="rect">
              <a:avLst/>
            </a:prstGeom>
            <a:noFill/>
          </p:spPr>
          <p:txBody>
            <a:bodyPr wrap="none" rtlCol="0">
              <a:spAutoFit/>
            </a:bodyPr>
            <a:lstStyle/>
            <a:p>
              <a:r>
                <a:rPr lang="en-GB" sz="1400" dirty="0">
                  <a:solidFill>
                    <a:srgbClr val="352B1E"/>
                  </a:solidFill>
                </a:rPr>
                <a:t>1300 CE</a:t>
              </a:r>
            </a:p>
          </p:txBody>
        </p:sp>
      </p:grpSp>
      <p:sp>
        <p:nvSpPr>
          <p:cNvPr id="42" name="Rectangle 41"/>
          <p:cNvSpPr/>
          <p:nvPr/>
        </p:nvSpPr>
        <p:spPr>
          <a:xfrm>
            <a:off x="3795436" y="2667000"/>
            <a:ext cx="1232364" cy="2286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3579328" y="3305909"/>
            <a:ext cx="767093" cy="228600"/>
          </a:xfrm>
          <a:prstGeom prst="rect">
            <a:avLst/>
          </a:prstGeom>
          <a:gradFill flip="none" rotWithShape="1">
            <a:gsLst>
              <a:gs pos="0">
                <a:schemeClr val="accent1">
                  <a:lumMod val="60000"/>
                  <a:lumOff val="40000"/>
                </a:schemeClr>
              </a:gs>
              <a:gs pos="100000">
                <a:schemeClr val="accent1">
                  <a:lumMod val="40000"/>
                  <a:lumOff val="60000"/>
                </a:schemeClr>
              </a:gs>
              <a:gs pos="100000">
                <a:schemeClr val="bg1"/>
              </a:gs>
            </a:gsLst>
            <a:path path="circle">
              <a:fillToRect l="50000" t="50000" r="50000" b="50000"/>
            </a:path>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579327" y="3663462"/>
            <a:ext cx="767093" cy="228600"/>
          </a:xfrm>
          <a:prstGeom prst="rect">
            <a:avLst/>
          </a:prstGeom>
          <a:gradFill flip="none" rotWithShape="1">
            <a:gsLst>
              <a:gs pos="0">
                <a:schemeClr val="accent1">
                  <a:lumMod val="60000"/>
                  <a:lumOff val="40000"/>
                </a:schemeClr>
              </a:gs>
              <a:gs pos="100000">
                <a:schemeClr val="accent1">
                  <a:lumMod val="40000"/>
                  <a:lumOff val="60000"/>
                </a:schemeClr>
              </a:gs>
              <a:gs pos="100000">
                <a:schemeClr val="bg1"/>
              </a:gs>
            </a:gsLst>
            <a:path path="circle">
              <a:fillToRect l="50000" t="50000" r="50000" b="50000"/>
            </a:path>
            <a:tileRect/>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2735845" y="4946406"/>
            <a:ext cx="2058889" cy="228600"/>
          </a:xfrm>
          <a:prstGeom prst="rect">
            <a:avLst/>
          </a:prstGeom>
          <a:gradFill>
            <a:gsLst>
              <a:gs pos="0">
                <a:schemeClr val="accent1">
                  <a:lumMod val="20000"/>
                  <a:lumOff val="80000"/>
                </a:schemeClr>
              </a:gs>
              <a:gs pos="50000">
                <a:schemeClr val="accent1">
                  <a:tint val="44500"/>
                  <a:satMod val="160000"/>
                </a:schemeClr>
              </a:gs>
              <a:gs pos="100000">
                <a:schemeClr val="tx2">
                  <a:lumMod val="40000"/>
                  <a:lumOff val="60000"/>
                </a:schemeClr>
              </a:gs>
            </a:gsLst>
            <a:lin ang="0" scaled="1"/>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rot="16200000">
            <a:off x="4901241" y="1188892"/>
            <a:ext cx="827471" cy="430887"/>
          </a:xfrm>
          <a:prstGeom prst="rect">
            <a:avLst/>
          </a:prstGeom>
          <a:noFill/>
        </p:spPr>
        <p:txBody>
          <a:bodyPr wrap="none" rtlCol="0">
            <a:spAutoFit/>
          </a:bodyPr>
          <a:lstStyle/>
          <a:p>
            <a:r>
              <a:rPr lang="en-GB" sz="1100" dirty="0"/>
              <a:t>Oldest </a:t>
            </a:r>
          </a:p>
          <a:p>
            <a:r>
              <a:rPr lang="en-GB" sz="1100" dirty="0"/>
              <a:t>manuscript</a:t>
            </a:r>
            <a:endParaRPr lang="en-GB" dirty="0"/>
          </a:p>
        </p:txBody>
      </p:sp>
      <p:sp>
        <p:nvSpPr>
          <p:cNvPr id="50" name="TextBox 49"/>
          <p:cNvSpPr txBox="1"/>
          <p:nvPr/>
        </p:nvSpPr>
        <p:spPr>
          <a:xfrm rot="16200000">
            <a:off x="3904123" y="1188891"/>
            <a:ext cx="861133" cy="430887"/>
          </a:xfrm>
          <a:prstGeom prst="rect">
            <a:avLst/>
          </a:prstGeom>
          <a:noFill/>
        </p:spPr>
        <p:txBody>
          <a:bodyPr wrap="none" rtlCol="0">
            <a:spAutoFit/>
          </a:bodyPr>
          <a:lstStyle/>
          <a:p>
            <a:r>
              <a:rPr lang="en-GB" sz="1100" i="1" dirty="0" err="1"/>
              <a:t>Historia</a:t>
            </a:r>
            <a:r>
              <a:rPr lang="en-GB" sz="1100" dirty="0"/>
              <a:t> </a:t>
            </a:r>
          </a:p>
          <a:p>
            <a:r>
              <a:rPr lang="en-GB" sz="1100" dirty="0"/>
              <a:t>compilation</a:t>
            </a:r>
          </a:p>
        </p:txBody>
      </p:sp>
    </p:spTree>
    <p:extLst>
      <p:ext uri="{BB962C8B-B14F-4D97-AF65-F5344CB8AC3E}">
        <p14:creationId xmlns:p14="http://schemas.microsoft.com/office/powerpoint/2010/main" val="967118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1451</TotalTime>
  <Words>4858</Words>
  <Application>Microsoft Office PowerPoint</Application>
  <PresentationFormat>On-screen Show (4:3)</PresentationFormat>
  <Paragraphs>465</Paragraphs>
  <Slides>40</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The Wonders of Britain</vt:lpstr>
      <vt:lpstr>Historia Brittonum</vt:lpstr>
      <vt:lpstr>Contents</vt:lpstr>
      <vt:lpstr>de mirabilibus britanniae of the Wonders of Britain</vt:lpstr>
      <vt:lpstr>Structure</vt:lpstr>
      <vt:lpstr>Dating</vt:lpstr>
      <vt:lpstr>Dating</vt:lpstr>
      <vt:lpstr>Date</vt:lpstr>
      <vt:lpstr>Date</vt:lpstr>
      <vt:lpstr>Date</vt:lpstr>
      <vt:lpstr>Date</vt:lpstr>
      <vt:lpstr>Sources</vt:lpstr>
      <vt:lpstr>Themes</vt:lpstr>
      <vt:lpstr>Sources</vt:lpstr>
      <vt:lpstr>Purpose</vt:lpstr>
      <vt:lpstr>Purpose</vt:lpstr>
      <vt:lpstr>Linn Liuan</vt:lpstr>
      <vt:lpstr>John Nettleship</vt:lpstr>
      <vt:lpstr>John Nettleship</vt:lpstr>
      <vt:lpstr>Whirlyholes, Caerwent</vt:lpstr>
      <vt:lpstr>Whirlyholes, Caerwent</vt:lpstr>
      <vt:lpstr>Syphoning springs</vt:lpstr>
      <vt:lpstr>Visit</vt:lpstr>
      <vt:lpstr>Severn tunnel</vt:lpstr>
      <vt:lpstr>Severn tunnel</vt:lpstr>
      <vt:lpstr>Purpose</vt:lpstr>
      <vt:lpstr>Cabal's Cairn and Onomastic Tales</vt:lpstr>
      <vt:lpstr>Cabal's Cairn</vt:lpstr>
      <vt:lpstr>Cabal's Cairn</vt:lpstr>
      <vt:lpstr>The Twrch Trwyth The Boar Trwyth</vt:lpstr>
      <vt:lpstr>Henwen</vt:lpstr>
      <vt:lpstr>Purpose</vt:lpstr>
      <vt:lpstr>Purpose</vt:lpstr>
      <vt:lpstr>Themes</vt:lpstr>
      <vt:lpstr>Overall</vt:lpstr>
      <vt:lpstr>de mirabilibus britanniae of the Wonders of Britain</vt:lpstr>
      <vt:lpstr>More information</vt:lpstr>
      <vt:lpstr>The fiery pool</vt:lpstr>
      <vt:lpstr>Bath</vt:lpstr>
      <vt:lpstr>28 (33) Cities of Britain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Wonders of Britain</dc:title>
  <dc:creator>Linus</dc:creator>
  <cp:lastModifiedBy>Andy</cp:lastModifiedBy>
  <cp:revision>115</cp:revision>
  <dcterms:created xsi:type="dcterms:W3CDTF">2006-08-16T00:00:00Z</dcterms:created>
  <dcterms:modified xsi:type="dcterms:W3CDTF">2018-03-23T07:51:32Z</dcterms:modified>
</cp:coreProperties>
</file>