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fd4cfca4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fd4cfca4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fd4cfca4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fd4cfca4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fd4cfca4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fd4cfca4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fd4cfca4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fd4cfca4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fd4cfca4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fd4cfca4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fd4cfca4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fd4cfca4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fd4cfca4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fd4cfca4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fd4cfca4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fd4cfca4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fd4cfca4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fd4cfca4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fd4cfca4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fd4cfca4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fd4cfca4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fd4cfca4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784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Análisis de Mortalidad Hospitalaria con Machine Learning</a:t>
            </a:r>
            <a:endParaRPr sz="20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17253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Subtitulo: Desentrañando Factores Clave en el Cuidado de la Salud</a:t>
            </a:r>
            <a:endParaRPr sz="1442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088" y="21582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Nombre</a:t>
            </a:r>
            <a:r>
              <a:rPr lang="es" sz="1442"/>
              <a:t>: Adrián Fernández</a:t>
            </a:r>
            <a:endParaRPr sz="1442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98088" y="26232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Fecha de entrega</a:t>
            </a:r>
            <a:r>
              <a:rPr lang="es" sz="1442"/>
              <a:t>: 15/01/2024</a:t>
            </a:r>
            <a:endParaRPr sz="1442"/>
          </a:p>
        </p:txBody>
      </p:sp>
      <p:sp>
        <p:nvSpPr>
          <p:cNvPr id="89" name="Google Shape;89;p13"/>
          <p:cNvSpPr txBox="1"/>
          <p:nvPr>
            <p:ph type="ctrTitle"/>
          </p:nvPr>
        </p:nvSpPr>
        <p:spPr>
          <a:xfrm>
            <a:off x="273425" y="0"/>
            <a:ext cx="7948800" cy="5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Título</a:t>
            </a:r>
            <a:r>
              <a:rPr lang="es" sz="2080"/>
              <a:t> </a:t>
            </a:r>
            <a:endParaRPr sz="20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ctrTitle"/>
          </p:nvPr>
        </p:nvSpPr>
        <p:spPr>
          <a:xfrm>
            <a:off x="3622950" y="610075"/>
            <a:ext cx="1898100" cy="5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Curva ROC</a:t>
            </a:r>
            <a:r>
              <a:rPr lang="es" sz="2080"/>
              <a:t>:</a:t>
            </a:r>
            <a:endParaRPr sz="2080"/>
          </a:p>
        </p:txBody>
      </p:sp>
      <p:sp>
        <p:nvSpPr>
          <p:cNvPr id="164" name="Google Shape;164;p22"/>
          <p:cNvSpPr txBox="1"/>
          <p:nvPr>
            <p:ph type="ctrTitle"/>
          </p:nvPr>
        </p:nvSpPr>
        <p:spPr>
          <a:xfrm>
            <a:off x="273425" y="0"/>
            <a:ext cx="7948800" cy="5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Resultados del Modelado</a:t>
            </a:r>
            <a:r>
              <a:rPr lang="es" sz="2080"/>
              <a:t> </a:t>
            </a:r>
            <a:endParaRPr sz="2080"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900" y="1319197"/>
            <a:ext cx="4153092" cy="3269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ctrTitle"/>
          </p:nvPr>
        </p:nvSpPr>
        <p:spPr>
          <a:xfrm>
            <a:off x="3622950" y="610075"/>
            <a:ext cx="1898100" cy="5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Resultados</a:t>
            </a:r>
            <a:r>
              <a:rPr lang="es" sz="2080"/>
              <a:t>:</a:t>
            </a:r>
            <a:endParaRPr sz="2080"/>
          </a:p>
        </p:txBody>
      </p:sp>
      <p:sp>
        <p:nvSpPr>
          <p:cNvPr id="171" name="Google Shape;171;p23"/>
          <p:cNvSpPr txBox="1"/>
          <p:nvPr>
            <p:ph type="ctrTitle"/>
          </p:nvPr>
        </p:nvSpPr>
        <p:spPr>
          <a:xfrm>
            <a:off x="273425" y="0"/>
            <a:ext cx="7948800" cy="5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Resultados del Modelado </a:t>
            </a:r>
            <a:endParaRPr sz="2080"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875" y="1871650"/>
            <a:ext cx="38862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548375" y="1337975"/>
            <a:ext cx="4420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Precisión (Precision)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Para la clase 0 (no mortalidad):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El modelo tiene una precisión del 94%, lo que significa que de todas las instancias que predijo como no mortalidad, el 94% de esas predicciones fueron correctas.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Para la clase 1 (mortalidad):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El modelo tiene una precisión del 35%, lo que indica que solo el 35% de las instancias que predijo como mortalidad fueron realmente casos de mortalidad.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ctrTitle"/>
          </p:nvPr>
        </p:nvSpPr>
        <p:spPr>
          <a:xfrm>
            <a:off x="3622950" y="610075"/>
            <a:ext cx="1898100" cy="5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Resultados:</a:t>
            </a:r>
            <a:endParaRPr sz="2080"/>
          </a:p>
        </p:txBody>
      </p:sp>
      <p:sp>
        <p:nvSpPr>
          <p:cNvPr id="179" name="Google Shape;179;p24"/>
          <p:cNvSpPr txBox="1"/>
          <p:nvPr>
            <p:ph type="ctrTitle"/>
          </p:nvPr>
        </p:nvSpPr>
        <p:spPr>
          <a:xfrm>
            <a:off x="273425" y="0"/>
            <a:ext cx="7948800" cy="5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Resultados del Modelado </a:t>
            </a:r>
            <a:endParaRPr sz="2080"/>
          </a:p>
        </p:txBody>
      </p:sp>
      <p:sp>
        <p:nvSpPr>
          <p:cNvPr id="180" name="Google Shape;180;p24"/>
          <p:cNvSpPr txBox="1"/>
          <p:nvPr/>
        </p:nvSpPr>
        <p:spPr>
          <a:xfrm>
            <a:off x="559950" y="1112125"/>
            <a:ext cx="8024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¿Cómo influyen los signos vitales y los resultados de laboratorio, como la relación PaO2/FiO2, los niveles de lactato y la saturación de oxígeno, en el riesgo de mortalidad hospitalaria?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Los resultados del modelo sugieren que, aunque el modelo es efectivo en general, tiene limitaciones para identificar con precisión los casos de mortalidad.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¿Qué papel juega la probabilidad de muerte hospitalaria según el sistema de puntuación APACHE IV en la predicción de resultados de los pacientes?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Si la probabilidad de muerte hospitalaria según APACHE IV fue una de las características más importantes en el modelo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¿Son los días de estancia antes de ingresar a la UCI y los niveles de potasio en el primer día indicadores relevantes de mortalidad hospitalaria?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Basándose en el rendimiento del modelo, no podemos hacer una afirmación concluyente sobre la relevancia específica de estos factores sin un análisis más detallado de su importancia en el modelo.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1441075" y="1852513"/>
            <a:ext cx="6119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Objetivo</a:t>
            </a:r>
            <a:r>
              <a:rPr lang="es" sz="2080"/>
              <a:t>: </a:t>
            </a:r>
            <a:r>
              <a:rPr lang="es" sz="2080"/>
              <a:t>Analizar y predecir la mortalidad hospitalaria utilizando técnicas de machine learning</a:t>
            </a:r>
            <a:endParaRPr sz="2080"/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1441075" y="2744088"/>
            <a:ext cx="61191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Importancia</a:t>
            </a:r>
            <a:r>
              <a:rPr lang="es" sz="1442"/>
              <a:t>: </a:t>
            </a:r>
            <a:r>
              <a:rPr lang="es" sz="1442"/>
              <a:t>Identificar factores significativos que contribuyen a la mortalidad para mejorar las intervenciones médicas</a:t>
            </a:r>
            <a:endParaRPr sz="1442"/>
          </a:p>
        </p:txBody>
      </p:sp>
      <p:sp>
        <p:nvSpPr>
          <p:cNvPr id="96" name="Google Shape;96;p14"/>
          <p:cNvSpPr txBox="1"/>
          <p:nvPr>
            <p:ph type="ctrTitle"/>
          </p:nvPr>
        </p:nvSpPr>
        <p:spPr>
          <a:xfrm>
            <a:off x="273425" y="0"/>
            <a:ext cx="7948800" cy="5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Introducción</a:t>
            </a:r>
            <a:r>
              <a:rPr lang="es" sz="2080"/>
              <a:t> </a:t>
            </a:r>
            <a:endParaRPr sz="20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273425" y="0"/>
            <a:ext cx="7948800" cy="5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Preguntas de Investigación</a:t>
            </a:r>
            <a:r>
              <a:rPr lang="es" sz="2080"/>
              <a:t> </a:t>
            </a:r>
            <a:endParaRPr sz="2080"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1441075" y="1195700"/>
            <a:ext cx="6111600" cy="3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¿Cómo influyen los signos vitales y los resultados de laboratorio, como la relación PaO2/FiO2, los niveles de lactato y la saturación de oxígeno, en el riesgo de mortalidad hospitalaria?</a:t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br>
              <a:rPr lang="es" sz="1442"/>
            </a:b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¿Qué papel juega la probabilidad de muerte hospitalaria según el sistema de puntuación APACHE IV en la predicción de resultados de los pacientes?</a:t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br>
              <a:rPr lang="es" sz="1442"/>
            </a:b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¿Son los días de estancia antes de ingresar a la UCI y los niveles de potasio en el primer día indicadores relevantes de mortalidad hospitalaria?</a:t>
            </a:r>
            <a:endParaRPr sz="144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273425" y="0"/>
            <a:ext cx="7948800" cy="5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Hipótesis </a:t>
            </a:r>
            <a:endParaRPr sz="2080"/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1433675" y="1195700"/>
            <a:ext cx="6119100" cy="3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Parámetros críticos como la relación PaO2/FiO2, los niveles de lactato y la saturación de oxígeno tienen una correlación significativa con la mortalidad hospitalaria.</a:t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La probabilidad de muerte hospitalaria calculada por el sistema APACHE IV es un predictor clave de la mortalidad hospitalaria.</a:t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Un mayor período de estancia antes de ingresar a la UCI y niveles anormales de potasio podrían estar asociados con un mayor riesgo de mortalidad.</a:t>
            </a:r>
            <a:endParaRPr sz="144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ctrTitle"/>
          </p:nvPr>
        </p:nvSpPr>
        <p:spPr>
          <a:xfrm>
            <a:off x="1440575" y="7305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Recopilación de Datos:</a:t>
            </a:r>
            <a:endParaRPr sz="2080"/>
          </a:p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1592975" y="1569400"/>
            <a:ext cx="806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Datos obtenidos de</a:t>
            </a:r>
            <a:endParaRPr sz="1442"/>
          </a:p>
        </p:txBody>
      </p:sp>
      <p:sp>
        <p:nvSpPr>
          <p:cNvPr id="115" name="Google Shape;115;p17"/>
          <p:cNvSpPr txBox="1"/>
          <p:nvPr>
            <p:ph type="ctrTitle"/>
          </p:nvPr>
        </p:nvSpPr>
        <p:spPr>
          <a:xfrm>
            <a:off x="273425" y="0"/>
            <a:ext cx="7948800" cy="5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Metodología </a:t>
            </a:r>
            <a:endParaRPr sz="2080"/>
          </a:p>
        </p:txBody>
      </p:sp>
      <p:sp>
        <p:nvSpPr>
          <p:cNvPr id="116" name="Google Shape;116;p17"/>
          <p:cNvSpPr txBox="1"/>
          <p:nvPr>
            <p:ph type="ctrTitle"/>
          </p:nvPr>
        </p:nvSpPr>
        <p:spPr>
          <a:xfrm>
            <a:off x="1440575" y="19709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Preprocesamiento:</a:t>
            </a:r>
            <a:endParaRPr sz="2080"/>
          </a:p>
        </p:txBody>
      </p:sp>
      <p:sp>
        <p:nvSpPr>
          <p:cNvPr id="117" name="Google Shape;117;p17"/>
          <p:cNvSpPr txBox="1"/>
          <p:nvPr>
            <p:ph type="ctrTitle"/>
          </p:nvPr>
        </p:nvSpPr>
        <p:spPr>
          <a:xfrm>
            <a:off x="1440575" y="3104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Modelos de Machine Learning Utilizados:</a:t>
            </a:r>
            <a:endParaRPr sz="2080"/>
          </a:p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1592975" y="2773332"/>
            <a:ext cx="82221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Limpieza, normalización y selección de características.</a:t>
            </a:r>
            <a:endParaRPr sz="1442"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1592975" y="3897532"/>
            <a:ext cx="82221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Árbol de Decisión </a:t>
            </a:r>
            <a:endParaRPr sz="1442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ctrTitle"/>
          </p:nvPr>
        </p:nvSpPr>
        <p:spPr>
          <a:xfrm>
            <a:off x="546850" y="730600"/>
            <a:ext cx="22545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Hallazgos Clave: </a:t>
            </a:r>
            <a:endParaRPr sz="2080"/>
          </a:p>
        </p:txBody>
      </p:sp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894200" y="1569400"/>
            <a:ext cx="21759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Distribución de la Edad</a:t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42"/>
          </a:p>
        </p:txBody>
      </p:sp>
      <p:sp>
        <p:nvSpPr>
          <p:cNvPr id="126" name="Google Shape;126;p18"/>
          <p:cNvSpPr txBox="1"/>
          <p:nvPr>
            <p:ph type="ctrTitle"/>
          </p:nvPr>
        </p:nvSpPr>
        <p:spPr>
          <a:xfrm>
            <a:off x="273425" y="0"/>
            <a:ext cx="7948800" cy="5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Análisis Exploratorio de Datos</a:t>
            </a:r>
            <a:r>
              <a:rPr lang="es" sz="2080"/>
              <a:t> </a:t>
            </a:r>
            <a:endParaRPr sz="2080"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200" y="2007550"/>
            <a:ext cx="3371025" cy="2214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307" y="2007550"/>
            <a:ext cx="3352916" cy="22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4766975" y="1569394"/>
            <a:ext cx="21759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Distribución del BMI</a:t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42"/>
          </a:p>
        </p:txBody>
      </p:sp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894200" y="4256600"/>
            <a:ext cx="33528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0537"/>
              <a:buNone/>
            </a:pPr>
            <a:r>
              <a:rPr lang="es" sz="1442"/>
              <a:t>Muestra una distribución con una ligera inclinación hacia edades más avanzadas.</a:t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0537"/>
              <a:buNone/>
            </a:pPr>
            <a:r>
              <a:t/>
            </a:r>
            <a:endParaRPr sz="1442"/>
          </a:p>
        </p:txBody>
      </p:sp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4869350" y="4256600"/>
            <a:ext cx="33528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0537"/>
              <a:buNone/>
            </a:pPr>
            <a:r>
              <a:rPr lang="es" sz="1442"/>
              <a:t>Indica una tendencia hacia valores de BMI que caen en la categoría de sobrepeso.</a:t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0537"/>
              <a:buNone/>
            </a:pPr>
            <a:r>
              <a:t/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0537"/>
              <a:buNone/>
            </a:pPr>
            <a:r>
              <a:t/>
            </a:r>
            <a:endParaRPr sz="144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ctrTitle"/>
          </p:nvPr>
        </p:nvSpPr>
        <p:spPr>
          <a:xfrm>
            <a:off x="546850" y="730600"/>
            <a:ext cx="22545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Hallazgos Clave: </a:t>
            </a:r>
            <a:endParaRPr sz="2080"/>
          </a:p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894200" y="1569400"/>
            <a:ext cx="21759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Probabilidad de muerte</a:t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42"/>
          </a:p>
        </p:txBody>
      </p:sp>
      <p:sp>
        <p:nvSpPr>
          <p:cNvPr id="138" name="Google Shape;138;p19"/>
          <p:cNvSpPr txBox="1"/>
          <p:nvPr>
            <p:ph type="ctrTitle"/>
          </p:nvPr>
        </p:nvSpPr>
        <p:spPr>
          <a:xfrm>
            <a:off x="273425" y="0"/>
            <a:ext cx="7948800" cy="5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Análisis Exploratorio de Datos </a:t>
            </a:r>
            <a:endParaRPr sz="2080"/>
          </a:p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546850" y="2209400"/>
            <a:ext cx="3112800" cy="23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Exhibe cómo se distribuyen las probabilidades de muerte hospitalaria calculadas por el sistema APACHE IV</a:t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42"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425" y="985893"/>
            <a:ext cx="4604800" cy="37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546850" y="730600"/>
            <a:ext cx="22545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Hallazgos Clave: </a:t>
            </a:r>
            <a:endParaRPr sz="2080"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625450" y="1569400"/>
            <a:ext cx="25464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Tasa de mortalidad por edad</a:t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42"/>
          </a:p>
        </p:txBody>
      </p:sp>
      <p:sp>
        <p:nvSpPr>
          <p:cNvPr id="147" name="Google Shape;147;p20"/>
          <p:cNvSpPr txBox="1"/>
          <p:nvPr>
            <p:ph type="ctrTitle"/>
          </p:nvPr>
        </p:nvSpPr>
        <p:spPr>
          <a:xfrm>
            <a:off x="273425" y="0"/>
            <a:ext cx="7948800" cy="5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Análisis Exploratorio de Datos </a:t>
            </a:r>
            <a:endParaRPr sz="2080"/>
          </a:p>
        </p:txBody>
      </p:sp>
      <p:sp>
        <p:nvSpPr>
          <p:cNvPr id="148" name="Google Shape;148;p20"/>
          <p:cNvSpPr txBox="1"/>
          <p:nvPr>
            <p:ph idx="1" type="subTitle"/>
          </p:nvPr>
        </p:nvSpPr>
        <p:spPr>
          <a:xfrm>
            <a:off x="546850" y="2209400"/>
            <a:ext cx="31128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A mayor edad de los pacientes mayor es </a:t>
            </a:r>
            <a:r>
              <a:rPr lang="es" sz="1442"/>
              <a:t>número</a:t>
            </a:r>
            <a:r>
              <a:rPr lang="es" sz="1442"/>
              <a:t> de la tasa de muertes</a:t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42"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600" y="1514325"/>
            <a:ext cx="5179551" cy="25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ctrTitle"/>
          </p:nvPr>
        </p:nvSpPr>
        <p:spPr>
          <a:xfrm>
            <a:off x="546850" y="730600"/>
            <a:ext cx="22545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Hallazgos Clave: </a:t>
            </a:r>
            <a:endParaRPr sz="2080"/>
          </a:p>
        </p:txBody>
      </p:sp>
      <p:sp>
        <p:nvSpPr>
          <p:cNvPr id="155" name="Google Shape;155;p21"/>
          <p:cNvSpPr txBox="1"/>
          <p:nvPr>
            <p:ph idx="1" type="subTitle"/>
          </p:nvPr>
        </p:nvSpPr>
        <p:spPr>
          <a:xfrm>
            <a:off x="625450" y="1569400"/>
            <a:ext cx="25464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Tasa de mortalidad por etnia</a:t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42"/>
          </a:p>
        </p:txBody>
      </p:sp>
      <p:sp>
        <p:nvSpPr>
          <p:cNvPr id="156" name="Google Shape;156;p21"/>
          <p:cNvSpPr txBox="1"/>
          <p:nvPr>
            <p:ph type="ctrTitle"/>
          </p:nvPr>
        </p:nvSpPr>
        <p:spPr>
          <a:xfrm>
            <a:off x="273425" y="0"/>
            <a:ext cx="7948800" cy="5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80"/>
              <a:t>Análisis Exploratorio de Datos </a:t>
            </a:r>
            <a:endParaRPr sz="2080"/>
          </a:p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546850" y="2209400"/>
            <a:ext cx="31128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Sin mayores diferencias</a:t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teniendo en cuenta la etnia</a:t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42"/>
              <a:t>del paciente</a:t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42"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450" y="1253475"/>
            <a:ext cx="5179549" cy="2636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