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5" r:id="rId3"/>
    <p:sldId id="286" r:id="rId4"/>
    <p:sldId id="287" r:id="rId5"/>
    <p:sldId id="288" r:id="rId6"/>
    <p:sldId id="270" r:id="rId7"/>
    <p:sldId id="271" r:id="rId8"/>
    <p:sldId id="273" r:id="rId9"/>
    <p:sldId id="267" r:id="rId10"/>
    <p:sldId id="275" r:id="rId11"/>
    <p:sldId id="276" r:id="rId12"/>
    <p:sldId id="295" r:id="rId13"/>
    <p:sldId id="274" r:id="rId14"/>
    <p:sldId id="259" r:id="rId15"/>
    <p:sldId id="261" r:id="rId16"/>
    <p:sldId id="262" r:id="rId17"/>
    <p:sldId id="263" r:id="rId18"/>
    <p:sldId id="264" r:id="rId19"/>
    <p:sldId id="265" r:id="rId20"/>
    <p:sldId id="291" r:id="rId21"/>
    <p:sldId id="292" r:id="rId22"/>
    <p:sldId id="266" r:id="rId23"/>
    <p:sldId id="268" r:id="rId24"/>
    <p:sldId id="293" r:id="rId25"/>
    <p:sldId id="289" r:id="rId26"/>
    <p:sldId id="290" r:id="rId27"/>
    <p:sldId id="29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3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0CBBB0-5E9D-451F-9A36-5F503B797E1A}" type="datetimeFigureOut">
              <a:rPr lang="en-US" smtClean="0"/>
              <a:pPr/>
              <a:t>11/16/2016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5BA8A9-28B9-4C91-86EA-1D705C876CA9}" type="slidenum">
              <a:rPr lang="en-US" smtClean="0"/>
              <a:pPr/>
              <a:t>‹#›</a:t>
            </a:fld>
            <a:endParaRPr lang="en-US"/>
          </a:p>
        </p:txBody>
      </p:sp>
    </p:spTree>
    <p:extLst>
      <p:ext uri="{BB962C8B-B14F-4D97-AF65-F5344CB8AC3E}">
        <p14:creationId xmlns:p14="http://schemas.microsoft.com/office/powerpoint/2010/main" val="168324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5BA8A9-28B9-4C91-86EA-1D705C876CA9}" type="slidenum">
              <a:rPr lang="en-US" smtClean="0"/>
              <a:pPr/>
              <a:t>7</a:t>
            </a:fld>
            <a:endParaRPr lang="en-US"/>
          </a:p>
        </p:txBody>
      </p:sp>
    </p:spTree>
    <p:extLst>
      <p:ext uri="{BB962C8B-B14F-4D97-AF65-F5344CB8AC3E}">
        <p14:creationId xmlns:p14="http://schemas.microsoft.com/office/powerpoint/2010/main" val="2023129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67BEC-79BB-4186-A15E-A8C60C552FE0}"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D94E7-081B-49B8-808B-B1CA777226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67BEC-79BB-4186-A15E-A8C60C552FE0}" type="datetimeFigureOut">
              <a:rPr lang="en-US" smtClean="0"/>
              <a:pPr/>
              <a:t>11/16/2016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D94E7-081B-49B8-808B-B1CA777226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JSON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JSON File</a:t>
            </a:r>
            <a:endParaRPr lang="en-US" dirty="0"/>
          </a:p>
        </p:txBody>
      </p:sp>
      <p:sp>
        <p:nvSpPr>
          <p:cNvPr id="1025" name="Rectangle 1"/>
          <p:cNvSpPr>
            <a:spLocks noChangeArrowheads="1"/>
          </p:cNvSpPr>
          <p:nvPr/>
        </p:nvSpPr>
        <p:spPr bwMode="auto">
          <a:xfrm>
            <a:off x="3048000" y="1752600"/>
            <a:ext cx="2656496" cy="35394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sz="16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1600" b="0" i="0" u="none" strike="noStrike" cap="none" normalizeH="0" dirty="0" smtClean="0">
                <a:ln>
                  <a:noFill/>
                </a:ln>
                <a:solidFill>
                  <a:schemeClr val="tx1"/>
                </a:solidFill>
                <a:effectLst/>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"menu": "File",</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"commands":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"title": "New",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"action":"</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CreateDoc</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"title": "Open",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"action": "OpenDoc"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"title": "Close",</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"action":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CloseDoc</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XML File</a:t>
            </a:r>
            <a:endParaRPr lang="en-US" dirty="0"/>
          </a:p>
        </p:txBody>
      </p:sp>
      <p:sp>
        <p:nvSpPr>
          <p:cNvPr id="32769" name="Rectangle 1"/>
          <p:cNvSpPr>
            <a:spLocks noChangeArrowheads="1"/>
          </p:cNvSpPr>
          <p:nvPr/>
        </p:nvSpPr>
        <p:spPr bwMode="auto">
          <a:xfrm>
            <a:off x="2057400" y="1447800"/>
            <a:ext cx="4700326" cy="452431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&lt;?xml version="1.0"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&lt;root&gt;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&lt;menu&gt;File&lt;/menu&gt;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&lt;commands&gt;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&lt;item&gt;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&lt;title&gt;New&lt;/title&gt;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&lt;action&gt;</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CreateDoc</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&lt;/action&gt;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&lt;/item&gt;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&lt;item&gt;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&lt;title&gt;Open&lt;/title&gt;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&lt;action&gt;OpenDoc&lt;/action&gt;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&lt;/item&gt;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&lt;item&gt;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&lt;title&gt;Close&lt;/title&gt;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&lt;</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action&gt;</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CloseDoc</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&lt;/action&gt;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&lt;/item&gt;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&lt;/commands&gt;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&lt;/root&gt;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you see JSON easily?</a:t>
            </a:r>
            <a:endParaRPr lang="en-US" dirty="0"/>
          </a:p>
        </p:txBody>
      </p:sp>
      <p:sp>
        <p:nvSpPr>
          <p:cNvPr id="3" name="Content Placeholder 2"/>
          <p:cNvSpPr>
            <a:spLocks noGrp="1"/>
          </p:cNvSpPr>
          <p:nvPr>
            <p:ph idx="1"/>
          </p:nvPr>
        </p:nvSpPr>
        <p:spPr/>
        <p:txBody>
          <a:bodyPr/>
          <a:lstStyle/>
          <a:p>
            <a:r>
              <a:rPr lang="en-US" dirty="0" smtClean="0"/>
              <a:t>There are a lot of browser extensions</a:t>
            </a:r>
          </a:p>
          <a:p>
            <a:pPr lvl="1"/>
            <a:r>
              <a:rPr lang="en-US" dirty="0" smtClean="0"/>
              <a:t>You can pick your own for whatever browser you want to use</a:t>
            </a:r>
            <a:endParaRPr lang="en-US" dirty="0"/>
          </a:p>
        </p:txBody>
      </p:sp>
      <p:sp>
        <p:nvSpPr>
          <p:cNvPr id="5" name="TextBox 4"/>
          <p:cNvSpPr txBox="1"/>
          <p:nvPr/>
        </p:nvSpPr>
        <p:spPr>
          <a:xfrm>
            <a:off x="1676400" y="4038600"/>
            <a:ext cx="1156535" cy="369332"/>
          </a:xfrm>
          <a:prstGeom prst="rect">
            <a:avLst/>
          </a:prstGeom>
          <a:noFill/>
        </p:spPr>
        <p:txBody>
          <a:bodyPr wrap="none" rtlCol="0">
            <a:spAutoFit/>
          </a:bodyPr>
          <a:lstStyle/>
          <a:p>
            <a:r>
              <a:rPr lang="en-US" b="1" dirty="0" err="1" smtClean="0"/>
              <a:t>JSONView</a:t>
            </a:r>
            <a:endParaRPr lang="en-US" b="1" dirty="0"/>
          </a:p>
        </p:txBody>
      </p:sp>
      <p:pic>
        <p:nvPicPr>
          <p:cNvPr id="6" name="Picture 5"/>
          <p:cNvPicPr>
            <a:picLocks noChangeAspect="1"/>
          </p:cNvPicPr>
          <p:nvPr/>
        </p:nvPicPr>
        <p:blipFill>
          <a:blip r:embed="rId2"/>
          <a:stretch>
            <a:fillRect/>
          </a:stretch>
        </p:blipFill>
        <p:spPr>
          <a:xfrm>
            <a:off x="3886200" y="3200400"/>
            <a:ext cx="3777836" cy="3038221"/>
          </a:xfrm>
          <a:prstGeom prst="rect">
            <a:avLst/>
          </a:prstGeom>
        </p:spPr>
      </p:pic>
    </p:spTree>
    <p:extLst>
      <p:ext uri="{BB962C8B-B14F-4D97-AF65-F5344CB8AC3E}">
        <p14:creationId xmlns:p14="http://schemas.microsoft.com/office/powerpoint/2010/main" val="197983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JSON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you need to do is use the </a:t>
            </a:r>
            <a:r>
              <a:rPr lang="en-US" dirty="0" err="1" smtClean="0"/>
              <a:t>eval</a:t>
            </a:r>
            <a:r>
              <a:rPr lang="en-US" dirty="0" smtClean="0"/>
              <a:t> method in JavaScript</a:t>
            </a:r>
          </a:p>
          <a:p>
            <a:pPr lvl="1"/>
            <a:r>
              <a:rPr lang="en-US" dirty="0" err="1" smtClean="0"/>
              <a:t>var</a:t>
            </a:r>
            <a:r>
              <a:rPr lang="en-US" dirty="0" smtClean="0"/>
              <a:t> </a:t>
            </a:r>
            <a:r>
              <a:rPr lang="en-US" dirty="0" err="1" smtClean="0"/>
              <a:t>myObject</a:t>
            </a:r>
            <a:r>
              <a:rPr lang="en-US" dirty="0" smtClean="0"/>
              <a:t> = </a:t>
            </a:r>
            <a:r>
              <a:rPr lang="en-US" dirty="0" err="1" smtClean="0"/>
              <a:t>eval</a:t>
            </a:r>
            <a:r>
              <a:rPr lang="en-US" dirty="0" smtClean="0"/>
              <a:t>('(' + </a:t>
            </a:r>
            <a:r>
              <a:rPr lang="en-US" dirty="0" err="1" smtClean="0"/>
              <a:t>myJSONtext</a:t>
            </a:r>
            <a:r>
              <a:rPr lang="en-US" dirty="0" smtClean="0"/>
              <a:t> + ')');</a:t>
            </a:r>
          </a:p>
          <a:p>
            <a:pPr lvl="2"/>
            <a:r>
              <a:rPr lang="en-US" dirty="0" smtClean="0"/>
              <a:t>Note the parenthesis</a:t>
            </a:r>
          </a:p>
          <a:p>
            <a:pPr lvl="3"/>
            <a:r>
              <a:rPr lang="en-US" dirty="0" smtClean="0"/>
              <a:t>This may be needed, it eliminates any </a:t>
            </a:r>
            <a:r>
              <a:rPr lang="en-US" dirty="0" err="1" smtClean="0"/>
              <a:t>javascript</a:t>
            </a:r>
            <a:r>
              <a:rPr lang="en-US" dirty="0" smtClean="0"/>
              <a:t> parsing issues</a:t>
            </a:r>
          </a:p>
          <a:p>
            <a:pPr lvl="1"/>
            <a:r>
              <a:rPr lang="en-US" dirty="0" smtClean="0"/>
              <a:t>There are issues using </a:t>
            </a:r>
            <a:r>
              <a:rPr lang="en-US" dirty="0" err="1" smtClean="0"/>
              <a:t>eval</a:t>
            </a:r>
            <a:endParaRPr lang="en-US" dirty="0" smtClean="0"/>
          </a:p>
          <a:p>
            <a:pPr lvl="2"/>
            <a:r>
              <a:rPr lang="en-US" dirty="0" err="1" smtClean="0"/>
              <a:t>Eval</a:t>
            </a:r>
            <a:r>
              <a:rPr lang="en-US" dirty="0" smtClean="0"/>
              <a:t> runs whatever is passed to it</a:t>
            </a:r>
          </a:p>
          <a:p>
            <a:pPr lvl="3"/>
            <a:r>
              <a:rPr lang="en-US" dirty="0" smtClean="0"/>
              <a:t>You could have malicious code</a:t>
            </a:r>
          </a:p>
          <a:p>
            <a:pPr lvl="3"/>
            <a:r>
              <a:rPr lang="en-US" dirty="0" smtClean="0"/>
              <a:t>Not an issue if you trust the source</a:t>
            </a:r>
          </a:p>
          <a:p>
            <a:pPr lvl="1"/>
            <a:r>
              <a:rPr lang="en-US" dirty="0" smtClean="0"/>
              <a:t>When in doubt, you should use a JSON parser</a:t>
            </a:r>
          </a:p>
          <a:p>
            <a:pPr lvl="2"/>
            <a:r>
              <a:rPr lang="en-US" dirty="0" smtClean="0"/>
              <a:t>There are open source parsers</a:t>
            </a:r>
          </a:p>
          <a:p>
            <a:pPr lvl="2"/>
            <a:r>
              <a:rPr lang="en-US" dirty="0" smtClean="0"/>
              <a:t>Later versions of browsers will have native JSON support</a:t>
            </a:r>
          </a:p>
          <a:p>
            <a:pPr lvl="3"/>
            <a:r>
              <a:rPr lang="en-US" dirty="0" smtClean="0"/>
              <a:t> </a:t>
            </a:r>
            <a:r>
              <a:rPr lang="en-US" dirty="0" err="1" smtClean="0"/>
              <a:t>var</a:t>
            </a:r>
            <a:r>
              <a:rPr lang="en-US" dirty="0" smtClean="0"/>
              <a:t> </a:t>
            </a:r>
            <a:r>
              <a:rPr lang="en-US" dirty="0" err="1" smtClean="0"/>
              <a:t>myObj</a:t>
            </a:r>
            <a:r>
              <a:rPr lang="en-US" dirty="0" smtClean="0"/>
              <a:t> = </a:t>
            </a:r>
            <a:r>
              <a:rPr lang="en-US" dirty="0" err="1" smtClean="0"/>
              <a:t>JSON.parse</a:t>
            </a:r>
            <a:r>
              <a:rPr lang="en-US" dirty="0" smtClean="0"/>
              <a:t>(</a:t>
            </a:r>
            <a:r>
              <a:rPr lang="en-US" dirty="0" err="1" smtClean="0"/>
              <a:t>xmlhttp.responseText</a:t>
            </a:r>
            <a:r>
              <a:rPr lang="en-US" dirty="0" smtClean="0"/>
              <a:t>);</a:t>
            </a:r>
          </a:p>
          <a:p>
            <a:pPr lvl="2"/>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web services via </a:t>
            </a:r>
            <a:r>
              <a:rPr lang="en-US" dirty="0" err="1" smtClean="0"/>
              <a:t>Javascript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 the </a:t>
            </a:r>
            <a:r>
              <a:rPr lang="en-US" dirty="0" err="1" smtClean="0"/>
              <a:t>XMLHttpRequest</a:t>
            </a:r>
            <a:r>
              <a:rPr lang="en-US" dirty="0" smtClean="0"/>
              <a:t> object</a:t>
            </a:r>
          </a:p>
          <a:p>
            <a:pPr lvl="1"/>
            <a:r>
              <a:rPr lang="en-US" dirty="0" err="1" smtClean="0"/>
              <a:t>XMLHttpRequest</a:t>
            </a:r>
            <a:r>
              <a:rPr lang="en-US" dirty="0" smtClean="0"/>
              <a:t> if you can</a:t>
            </a:r>
          </a:p>
          <a:p>
            <a:pPr lvl="1"/>
            <a:r>
              <a:rPr lang="en-US" dirty="0" err="1" smtClean="0"/>
              <a:t>Microsoft.XMLHTTP</a:t>
            </a:r>
            <a:r>
              <a:rPr lang="en-US" dirty="0" smtClean="0"/>
              <a:t> if you can’t</a:t>
            </a:r>
          </a:p>
          <a:p>
            <a:pPr lvl="2"/>
            <a:r>
              <a:rPr lang="en-US" dirty="0" smtClean="0"/>
              <a:t>Primarily for older browsers – you won’t need this for IE8</a:t>
            </a:r>
          </a:p>
          <a:p>
            <a:r>
              <a:rPr lang="en-US" dirty="0" err="1" smtClean="0"/>
              <a:t>var</a:t>
            </a:r>
            <a:r>
              <a:rPr lang="en-US" dirty="0" smtClean="0"/>
              <a:t> </a:t>
            </a:r>
            <a:r>
              <a:rPr lang="en-US" dirty="0" err="1" smtClean="0"/>
              <a:t>xmlhttp</a:t>
            </a:r>
            <a:r>
              <a:rPr lang="en-US" dirty="0" smtClean="0"/>
              <a:t> = null;</a:t>
            </a:r>
            <a:br>
              <a:rPr lang="en-US" dirty="0" smtClean="0"/>
            </a:br>
            <a:r>
              <a:rPr lang="en-US" dirty="0" err="1" smtClean="0"/>
              <a:t>xmlhttp</a:t>
            </a:r>
            <a:r>
              <a:rPr lang="en-US" dirty="0" smtClean="0"/>
              <a:t> = new </a:t>
            </a:r>
            <a:r>
              <a:rPr lang="en-US" dirty="0" err="1" smtClean="0"/>
              <a:t>XMLHttpRequest</a:t>
            </a:r>
            <a:r>
              <a:rPr lang="en-US" dirty="0" smtClean="0"/>
              <a:t>();</a:t>
            </a:r>
          </a:p>
          <a:p>
            <a:r>
              <a:rPr lang="en-US" dirty="0" smtClean="0"/>
              <a:t>Use the HTTP Get function</a:t>
            </a:r>
          </a:p>
          <a:p>
            <a:pPr lvl="1"/>
            <a:r>
              <a:rPr lang="en-US" dirty="0" err="1" smtClean="0"/>
              <a:t>xmlhttp.open</a:t>
            </a:r>
            <a:r>
              <a:rPr lang="en-US" dirty="0" smtClean="0"/>
              <a:t>('GET', </a:t>
            </a:r>
            <a:r>
              <a:rPr lang="en-US" dirty="0" err="1" smtClean="0"/>
              <a:t>url</a:t>
            </a:r>
            <a:r>
              <a:rPr lang="en-US" dirty="0" smtClean="0"/>
              <a:t>, true);</a:t>
            </a:r>
          </a:p>
          <a:p>
            <a:pPr lvl="2"/>
            <a:r>
              <a:rPr lang="en-US" dirty="0" smtClean="0"/>
              <a:t>Could use a post</a:t>
            </a:r>
          </a:p>
          <a:p>
            <a:pPr lvl="2"/>
            <a:r>
              <a:rPr lang="en-US" dirty="0" smtClean="0"/>
              <a:t>The third parameter is whether this is a asynchronous call</a:t>
            </a:r>
          </a:p>
          <a:p>
            <a:r>
              <a:rPr lang="en-US" dirty="0" smtClean="0"/>
              <a:t>Send the request</a:t>
            </a:r>
          </a:p>
          <a:p>
            <a:pPr lvl="1"/>
            <a:r>
              <a:rPr lang="en-US" dirty="0" err="1" smtClean="0"/>
              <a:t>xmlhttp.send</a:t>
            </a:r>
            <a:r>
              <a:rPr lang="en-US" dirty="0" smtClean="0"/>
              <a:t>(null);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Calling web services via JavaScript</a:t>
            </a:r>
            <a:endParaRPr lang="en-US" dirty="0"/>
          </a:p>
        </p:txBody>
      </p:sp>
      <p:sp>
        <p:nvSpPr>
          <p:cNvPr id="3" name="Content Placeholder 2"/>
          <p:cNvSpPr>
            <a:spLocks noGrp="1"/>
          </p:cNvSpPr>
          <p:nvPr>
            <p:ph idx="1"/>
          </p:nvPr>
        </p:nvSpPr>
        <p:spPr/>
        <p:txBody>
          <a:bodyPr/>
          <a:lstStyle/>
          <a:p>
            <a:r>
              <a:rPr lang="en-US" dirty="0" smtClean="0"/>
              <a:t>If you don’t do it right, you will have a synchronous call</a:t>
            </a:r>
          </a:p>
          <a:p>
            <a:pPr lvl="1"/>
            <a:r>
              <a:rPr lang="en-US" dirty="0" smtClean="0"/>
              <a:t>User’s won’t like waiting with no indication that things are working</a:t>
            </a:r>
          </a:p>
          <a:p>
            <a:pPr lvl="1"/>
            <a:r>
              <a:rPr lang="en-US" dirty="0" smtClean="0"/>
              <a:t>That’s where AJAX comes in</a:t>
            </a:r>
          </a:p>
          <a:p>
            <a:r>
              <a:rPr lang="en-US" dirty="0" smtClean="0"/>
              <a:t>You need to create a callback</a:t>
            </a:r>
          </a:p>
          <a:p>
            <a:pPr lvl="1"/>
            <a:r>
              <a:rPr lang="en-US" dirty="0" smtClean="0"/>
              <a:t>A callback method allows the </a:t>
            </a:r>
            <a:r>
              <a:rPr lang="en-US" dirty="0" err="1" smtClean="0"/>
              <a:t>webserver</a:t>
            </a:r>
            <a:r>
              <a:rPr lang="en-US" dirty="0" smtClean="0"/>
              <a:t> to callback into your 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callback method</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xmlhttp’s</a:t>
            </a:r>
            <a:r>
              <a:rPr lang="en-US" dirty="0" smtClean="0"/>
              <a:t> </a:t>
            </a:r>
            <a:r>
              <a:rPr lang="en-US" dirty="0" err="1" smtClean="0"/>
              <a:t>onreadystatechange</a:t>
            </a:r>
            <a:r>
              <a:rPr lang="en-US" dirty="0" smtClean="0"/>
              <a:t> property</a:t>
            </a:r>
          </a:p>
          <a:p>
            <a:pPr lvl="1"/>
            <a:r>
              <a:rPr lang="en-US" dirty="0" smtClean="0"/>
              <a:t>Set it to a function or create a function inline</a:t>
            </a:r>
          </a:p>
          <a:p>
            <a:pPr lvl="1"/>
            <a:r>
              <a:rPr lang="en-US" dirty="0" err="1" smtClean="0"/>
              <a:t>xmlhttp.onreadystatechange</a:t>
            </a:r>
            <a:r>
              <a:rPr lang="en-US" dirty="0" smtClean="0"/>
              <a:t> = function() {</a:t>
            </a:r>
            <a:br>
              <a:rPr lang="en-US" dirty="0" smtClean="0"/>
            </a:br>
            <a:r>
              <a:rPr lang="en-US" dirty="0" smtClean="0"/>
              <a:t>alert(‘I am here’);</a:t>
            </a:r>
          </a:p>
          <a:p>
            <a:pPr lvl="1"/>
            <a:r>
              <a:rPr lang="en-US" dirty="0" err="1" smtClean="0"/>
              <a:t>xmlhttp.onreadystatechange</a:t>
            </a:r>
            <a:r>
              <a:rPr lang="en-US" dirty="0" smtClean="0"/>
              <a:t> = </a:t>
            </a:r>
            <a:r>
              <a:rPr lang="en-US" dirty="0" err="1" smtClean="0"/>
              <a:t>updatePage</a:t>
            </a:r>
            <a:r>
              <a:rPr lang="en-US" dirty="0" smtClean="0"/>
              <a:t>;</a:t>
            </a:r>
          </a:p>
          <a:p>
            <a:pPr lvl="2"/>
            <a:r>
              <a:rPr lang="en-US" dirty="0" smtClean="0"/>
              <a:t>Now create an </a:t>
            </a:r>
            <a:r>
              <a:rPr lang="en-US" dirty="0" err="1" smtClean="0"/>
              <a:t>updatePage</a:t>
            </a:r>
            <a:r>
              <a:rPr lang="en-US" dirty="0" smtClean="0"/>
              <a:t>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ready states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the callback happens, you want to make sure that everything is completed</a:t>
            </a:r>
          </a:p>
          <a:p>
            <a:r>
              <a:rPr lang="en-US" dirty="0" smtClean="0"/>
              <a:t>The way to do it is via the </a:t>
            </a:r>
            <a:r>
              <a:rPr lang="en-US" dirty="0" err="1" smtClean="0"/>
              <a:t>readystate</a:t>
            </a:r>
            <a:r>
              <a:rPr lang="en-US" dirty="0" smtClean="0"/>
              <a:t> property</a:t>
            </a:r>
          </a:p>
          <a:p>
            <a:pPr lvl="1"/>
            <a:r>
              <a:rPr lang="en-US" dirty="0" smtClean="0"/>
              <a:t>0 – request is </a:t>
            </a:r>
            <a:r>
              <a:rPr lang="en-US" dirty="0" err="1" smtClean="0"/>
              <a:t>unitialized</a:t>
            </a:r>
            <a:endParaRPr lang="en-US" dirty="0" smtClean="0"/>
          </a:p>
          <a:p>
            <a:pPr lvl="1"/>
            <a:r>
              <a:rPr lang="en-US" dirty="0" smtClean="0"/>
              <a:t>1 – request is set up, but hasn’t been sent (i.e. send method hasn’t been called)</a:t>
            </a:r>
          </a:p>
          <a:p>
            <a:pPr lvl="1"/>
            <a:r>
              <a:rPr lang="en-US" dirty="0" smtClean="0"/>
              <a:t>2 – request was sent and is being processed</a:t>
            </a:r>
          </a:p>
          <a:p>
            <a:pPr lvl="1"/>
            <a:r>
              <a:rPr lang="en-US" dirty="0" smtClean="0"/>
              <a:t>3 – request is being processed – some data has been received</a:t>
            </a:r>
          </a:p>
          <a:p>
            <a:pPr lvl="2"/>
            <a:r>
              <a:rPr lang="en-US" dirty="0" smtClean="0"/>
              <a:t>You can’t access it yet</a:t>
            </a:r>
          </a:p>
          <a:p>
            <a:pPr lvl="1"/>
            <a:r>
              <a:rPr lang="en-US" dirty="0" smtClean="0"/>
              <a:t>4 – request is 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XMLHttp</a:t>
            </a:r>
            <a:r>
              <a:rPr lang="en-US" dirty="0" smtClean="0"/>
              <a:t> status code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is the HTTP status code from the server</a:t>
            </a:r>
          </a:p>
          <a:p>
            <a:r>
              <a:rPr lang="en-US" dirty="0" smtClean="0"/>
              <a:t>The one you care about is 200</a:t>
            </a:r>
          </a:p>
          <a:p>
            <a:pPr lvl="1"/>
            <a:r>
              <a:rPr lang="en-US" dirty="0" smtClean="0"/>
              <a:t>Status is ok</a:t>
            </a:r>
          </a:p>
          <a:p>
            <a:r>
              <a:rPr lang="en-US" dirty="0" smtClean="0"/>
              <a:t>Others you may want to check</a:t>
            </a:r>
          </a:p>
          <a:p>
            <a:pPr lvl="1"/>
            <a:r>
              <a:rPr lang="en-US" dirty="0" smtClean="0"/>
              <a:t>400 – Bad Request</a:t>
            </a:r>
          </a:p>
          <a:p>
            <a:pPr lvl="1"/>
            <a:r>
              <a:rPr lang="en-US" dirty="0" smtClean="0"/>
              <a:t>403 – Forbidden</a:t>
            </a:r>
          </a:p>
          <a:p>
            <a:pPr lvl="1"/>
            <a:r>
              <a:rPr lang="en-US" dirty="0" smtClean="0"/>
              <a:t>404 – Not Found</a:t>
            </a:r>
          </a:p>
          <a:p>
            <a:pPr lvl="1"/>
            <a:r>
              <a:rPr lang="en-US" dirty="0" smtClean="0"/>
              <a:t>500 – Internal Server Error</a:t>
            </a:r>
          </a:p>
          <a:p>
            <a:pPr lvl="1"/>
            <a:r>
              <a:rPr lang="en-US" dirty="0" smtClean="0"/>
              <a:t>502 – Bad Gateway</a:t>
            </a:r>
          </a:p>
          <a:p>
            <a:pPr lvl="1"/>
            <a:r>
              <a:rPr lang="en-US" dirty="0" smtClean="0"/>
              <a:t>503 – Service Unavailable</a:t>
            </a:r>
          </a:p>
          <a:p>
            <a:pPr lvl="1"/>
            <a:r>
              <a:rPr lang="en-US" dirty="0" smtClean="0"/>
              <a:t>504 – Gateway Timeout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callback code</a:t>
            </a:r>
            <a:endParaRPr lang="en-US" dirty="0"/>
          </a:p>
        </p:txBody>
      </p:sp>
      <p:sp>
        <p:nvSpPr>
          <p:cNvPr id="5" name="Rectangle 4"/>
          <p:cNvSpPr/>
          <p:nvPr/>
        </p:nvSpPr>
        <p:spPr>
          <a:xfrm>
            <a:off x="1295400" y="1752600"/>
            <a:ext cx="6553200" cy="3139321"/>
          </a:xfrm>
          <a:prstGeom prst="rect">
            <a:avLst/>
          </a:prstGeom>
        </p:spPr>
        <p:txBody>
          <a:bodyPr wrap="square">
            <a:spAutoFit/>
          </a:bodyPr>
          <a:lstStyle/>
          <a:p>
            <a:r>
              <a:rPr lang="en-US" dirty="0" err="1" smtClean="0"/>
              <a:t>xmlhttp.onreadystatechange</a:t>
            </a:r>
            <a:r>
              <a:rPr lang="en-US" dirty="0" smtClean="0"/>
              <a:t> = function() {</a:t>
            </a:r>
          </a:p>
          <a:p>
            <a:r>
              <a:rPr lang="en-US" dirty="0" smtClean="0"/>
              <a:t>    if (</a:t>
            </a:r>
            <a:r>
              <a:rPr lang="en-US" dirty="0" err="1" smtClean="0"/>
              <a:t>xmlhttp.readyState</a:t>
            </a:r>
            <a:r>
              <a:rPr lang="en-US" dirty="0" smtClean="0"/>
              <a:t> == 4 &amp;&amp; </a:t>
            </a:r>
            <a:r>
              <a:rPr lang="en-US" dirty="0" err="1" smtClean="0"/>
              <a:t>xmlhttp.status</a:t>
            </a:r>
            <a:r>
              <a:rPr lang="en-US" dirty="0" smtClean="0"/>
              <a:t> == 200) {</a:t>
            </a:r>
          </a:p>
          <a:p>
            <a:r>
              <a:rPr lang="en-US" dirty="0" smtClean="0"/>
              <a:t>           </a:t>
            </a:r>
            <a:r>
              <a:rPr lang="en-US" dirty="0" err="1" smtClean="0"/>
              <a:t>var</a:t>
            </a:r>
            <a:r>
              <a:rPr lang="en-US" dirty="0" smtClean="0"/>
              <a:t> </a:t>
            </a:r>
            <a:r>
              <a:rPr lang="en-US" dirty="0" err="1" smtClean="0"/>
              <a:t>myObj</a:t>
            </a:r>
            <a:r>
              <a:rPr lang="en-US" dirty="0" smtClean="0"/>
              <a:t> = </a:t>
            </a:r>
            <a:r>
              <a:rPr lang="en-US" dirty="0" err="1" smtClean="0"/>
              <a:t>eval</a:t>
            </a:r>
            <a:r>
              <a:rPr lang="en-US" dirty="0" smtClean="0"/>
              <a:t>('(' + </a:t>
            </a:r>
            <a:r>
              <a:rPr lang="en-US" b="1" dirty="0" err="1" smtClean="0"/>
              <a:t>xmlhttp.responseText</a:t>
            </a:r>
            <a:r>
              <a:rPr lang="en-US" dirty="0" smtClean="0"/>
              <a:t> + ')');    </a:t>
            </a:r>
            <a:br>
              <a:rPr lang="en-US" dirty="0" smtClean="0"/>
            </a:br>
            <a:r>
              <a:rPr lang="en-US" dirty="0" smtClean="0"/>
              <a:t>     } </a:t>
            </a:r>
            <a:br>
              <a:rPr lang="en-US" dirty="0" smtClean="0"/>
            </a:br>
            <a:r>
              <a:rPr lang="en-US" dirty="0" smtClean="0"/>
              <a:t>     else {</a:t>
            </a:r>
          </a:p>
          <a:p>
            <a:r>
              <a:rPr lang="en-US" dirty="0" smtClean="0"/>
              <a:t>        // waiting for the call to complete</a:t>
            </a:r>
          </a:p>
          <a:p>
            <a:r>
              <a:rPr lang="en-US" dirty="0" smtClean="0"/>
              <a:t>    }</a:t>
            </a:r>
          </a:p>
          <a:p>
            <a:r>
              <a:rPr lang="en-US" dirty="0" smtClean="0"/>
              <a:t>};</a:t>
            </a:r>
          </a:p>
          <a:p>
            <a:endParaRPr lang="en-US" dirty="0" smtClean="0"/>
          </a:p>
          <a:p>
            <a:r>
              <a:rPr lang="en-US" dirty="0" smtClean="0"/>
              <a:t>// The weird syntax on </a:t>
            </a:r>
            <a:r>
              <a:rPr lang="en-US" dirty="0" err="1" smtClean="0"/>
              <a:t>responseText</a:t>
            </a:r>
            <a:r>
              <a:rPr lang="en-US" dirty="0" smtClean="0"/>
              <a:t> is to make sure it parses correctly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vs. REST</a:t>
            </a:r>
            <a:endParaRPr lang="en-US" dirty="0"/>
          </a:p>
        </p:txBody>
      </p:sp>
      <p:sp>
        <p:nvSpPr>
          <p:cNvPr id="3" name="Content Placeholder 2"/>
          <p:cNvSpPr>
            <a:spLocks noGrp="1"/>
          </p:cNvSpPr>
          <p:nvPr>
            <p:ph idx="1"/>
          </p:nvPr>
        </p:nvSpPr>
        <p:spPr/>
        <p:txBody>
          <a:bodyPr/>
          <a:lstStyle/>
          <a:p>
            <a:r>
              <a:rPr lang="en-US" dirty="0" smtClean="0"/>
              <a:t>So far we have talked about SOAP as the web service transport</a:t>
            </a:r>
          </a:p>
          <a:p>
            <a:pPr lvl="1"/>
            <a:r>
              <a:rPr lang="en-US" dirty="0" smtClean="0"/>
              <a:t>Still works</a:t>
            </a:r>
          </a:p>
          <a:p>
            <a:pPr lvl="1"/>
            <a:r>
              <a:rPr lang="en-US" dirty="0" smtClean="0"/>
              <a:t>Not going away</a:t>
            </a:r>
          </a:p>
          <a:p>
            <a:r>
              <a:rPr lang="en-US" dirty="0" smtClean="0"/>
              <a:t>You can pick and choose when to use SOAP and when to use REST</a:t>
            </a:r>
          </a:p>
        </p:txBody>
      </p:sp>
    </p:spTree>
    <p:extLst>
      <p:ext uri="{BB962C8B-B14F-4D97-AF65-F5344CB8AC3E}">
        <p14:creationId xmlns:p14="http://schemas.microsoft.com/office/powerpoint/2010/main" val="56593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 </a:t>
            </a:r>
            <a:r>
              <a:rPr lang="en-US" dirty="0" err="1" smtClean="0"/>
              <a:t>Javascript</a:t>
            </a:r>
            <a:r>
              <a:rPr lang="en-US" dirty="0" smtClean="0"/>
              <a:t> via HTML pages</a:t>
            </a:r>
            <a:endParaRPr lang="en-US" dirty="0"/>
          </a:p>
        </p:txBody>
      </p:sp>
      <p:sp>
        <p:nvSpPr>
          <p:cNvPr id="3" name="Content Placeholder 2"/>
          <p:cNvSpPr>
            <a:spLocks noGrp="1"/>
          </p:cNvSpPr>
          <p:nvPr>
            <p:ph idx="1"/>
          </p:nvPr>
        </p:nvSpPr>
        <p:spPr/>
        <p:txBody>
          <a:bodyPr/>
          <a:lstStyle/>
          <a:p>
            <a:r>
              <a:rPr lang="en-US" dirty="0" smtClean="0"/>
              <a:t>You need to enable script debugging in Internet Explorer</a:t>
            </a:r>
          </a:p>
          <a:p>
            <a:r>
              <a:rPr lang="en-US" dirty="0" smtClean="0"/>
              <a:t>To force a stop you put the following line in your </a:t>
            </a:r>
            <a:r>
              <a:rPr lang="en-US" dirty="0" err="1" smtClean="0"/>
              <a:t>Javascript</a:t>
            </a:r>
            <a:endParaRPr lang="en-US" dirty="0" smtClean="0"/>
          </a:p>
          <a:p>
            <a:pPr lvl="1"/>
            <a:r>
              <a:rPr lang="en-US" dirty="0" smtClean="0"/>
              <a:t>debugger;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2438400" y="1066800"/>
            <a:ext cx="4122297" cy="53000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a:t>
            </a:r>
            <a:r>
              <a:rPr lang="en-US" dirty="0" err="1" smtClean="0"/>
              <a:t>Javascript</a:t>
            </a:r>
            <a:r>
              <a:rPr lang="en-US" dirty="0" smtClean="0"/>
              <a:t> back to the HTML page</a:t>
            </a:r>
            <a:endParaRPr lang="en-US" dirty="0"/>
          </a:p>
        </p:txBody>
      </p:sp>
      <p:sp>
        <p:nvSpPr>
          <p:cNvPr id="3" name="Content Placeholder 2"/>
          <p:cNvSpPr>
            <a:spLocks noGrp="1"/>
          </p:cNvSpPr>
          <p:nvPr>
            <p:ph idx="1"/>
          </p:nvPr>
        </p:nvSpPr>
        <p:spPr/>
        <p:txBody>
          <a:bodyPr/>
          <a:lstStyle/>
          <a:p>
            <a:r>
              <a:rPr lang="en-US" dirty="0" smtClean="0"/>
              <a:t>Option 1</a:t>
            </a:r>
          </a:p>
          <a:p>
            <a:pPr lvl="1"/>
            <a:r>
              <a:rPr lang="en-US" dirty="0" smtClean="0"/>
              <a:t>Use the </a:t>
            </a:r>
            <a:r>
              <a:rPr lang="en-US" dirty="0" err="1" smtClean="0"/>
              <a:t>document.write</a:t>
            </a:r>
            <a:r>
              <a:rPr lang="en-US" dirty="0" smtClean="0"/>
              <a:t> method</a:t>
            </a:r>
          </a:p>
          <a:p>
            <a:pPr lvl="2"/>
            <a:r>
              <a:rPr lang="en-US" dirty="0" smtClean="0"/>
              <a:t>In this case, you are responsible for writing the HTML page that appears</a:t>
            </a:r>
          </a:p>
          <a:p>
            <a:pPr lvl="2"/>
            <a:r>
              <a:rPr lang="en-US" dirty="0" smtClean="0"/>
              <a:t>No point creating any HTML markup on the page itself, it will be overwritten by </a:t>
            </a:r>
            <a:r>
              <a:rPr lang="en-US" dirty="0" err="1" smtClean="0"/>
              <a:t>document.write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a:t>
            </a:r>
            <a:r>
              <a:rPr lang="en-US" dirty="0" err="1" smtClean="0"/>
              <a:t>Javascript</a:t>
            </a:r>
            <a:r>
              <a:rPr lang="en-US" dirty="0" smtClean="0"/>
              <a:t> back to the HTML page</a:t>
            </a:r>
            <a:endParaRPr lang="en-US" dirty="0"/>
          </a:p>
        </p:txBody>
      </p:sp>
      <p:sp>
        <p:nvSpPr>
          <p:cNvPr id="3" name="Content Placeholder 2"/>
          <p:cNvSpPr>
            <a:spLocks noGrp="1"/>
          </p:cNvSpPr>
          <p:nvPr>
            <p:ph idx="1"/>
          </p:nvPr>
        </p:nvSpPr>
        <p:spPr/>
        <p:txBody>
          <a:bodyPr>
            <a:normAutofit lnSpcReduction="10000"/>
          </a:bodyPr>
          <a:lstStyle/>
          <a:p>
            <a:r>
              <a:rPr lang="en-US" dirty="0" smtClean="0"/>
              <a:t>Option 2 </a:t>
            </a:r>
          </a:p>
          <a:p>
            <a:pPr lvl="1"/>
            <a:r>
              <a:rPr lang="en-US" dirty="0" smtClean="0"/>
              <a:t>Attach to the form objects and change their values</a:t>
            </a:r>
          </a:p>
          <a:p>
            <a:pPr lvl="1"/>
            <a:r>
              <a:rPr lang="en-US" dirty="0" smtClean="0"/>
              <a:t>Add an HTML Form to the body of the document and set the Name attribute</a:t>
            </a:r>
          </a:p>
          <a:p>
            <a:pPr lvl="1"/>
            <a:r>
              <a:rPr lang="en-US" dirty="0" smtClean="0"/>
              <a:t>Add form elements (textbox, etc.) to the form and set the Name attribute</a:t>
            </a:r>
          </a:p>
          <a:p>
            <a:pPr lvl="1"/>
            <a:r>
              <a:rPr lang="en-US" dirty="0" smtClean="0"/>
              <a:t>In your </a:t>
            </a:r>
            <a:r>
              <a:rPr lang="en-US" dirty="0" err="1" smtClean="0"/>
              <a:t>javascript</a:t>
            </a:r>
            <a:r>
              <a:rPr lang="en-US" dirty="0" smtClean="0"/>
              <a:t> code, set the value of the form element via</a:t>
            </a:r>
          </a:p>
          <a:p>
            <a:pPr lvl="2"/>
            <a:r>
              <a:rPr lang="en-US" dirty="0" err="1" smtClean="0"/>
              <a:t>Formname.Formelementname.value</a:t>
            </a:r>
            <a:r>
              <a:rPr lang="en-US" dirty="0" smtClean="0"/>
              <a:t> = “40”</a:t>
            </a:r>
          </a:p>
          <a:p>
            <a:pPr lvl="1"/>
            <a:r>
              <a:rPr lang="en-US" dirty="0" smtClean="0"/>
              <a:t> 	</a:t>
            </a:r>
            <a:r>
              <a:rPr lang="en-US" sz="2200" dirty="0" err="1" smtClean="0"/>
              <a:t>document.MainForm.distance.value</a:t>
            </a:r>
            <a:r>
              <a:rPr lang="en-US" sz="2200" dirty="0" smtClean="0"/>
              <a:t> = </a:t>
            </a:r>
            <a:r>
              <a:rPr lang="en-US" sz="2200" dirty="0" err="1" smtClean="0"/>
              <a:t>myObj.route.distance</a:t>
            </a:r>
            <a:r>
              <a:rPr lang="en-US" sz="2200" dirty="0" smtClean="0"/>
              <a:t>;</a:t>
            </a:r>
          </a:p>
          <a:p>
            <a:pPr lvl="1"/>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a:t>
            </a:r>
            <a:r>
              <a:rPr lang="en-US" dirty="0" err="1" smtClean="0"/>
              <a:t>Javascript</a:t>
            </a:r>
            <a:r>
              <a:rPr lang="en-US" dirty="0" smtClean="0"/>
              <a:t> back to the HTML page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Option 3</a:t>
            </a:r>
          </a:p>
          <a:p>
            <a:pPr lvl="1"/>
            <a:r>
              <a:rPr lang="en-US" dirty="0" smtClean="0"/>
              <a:t>Create an array and push things onto it</a:t>
            </a:r>
          </a:p>
          <a:p>
            <a:pPr lvl="2"/>
            <a:r>
              <a:rPr lang="en-US" dirty="0" err="1" smtClean="0"/>
              <a:t>var</a:t>
            </a:r>
            <a:r>
              <a:rPr lang="en-US" dirty="0" smtClean="0"/>
              <a:t> html = [];</a:t>
            </a:r>
            <a:br>
              <a:rPr lang="en-US" dirty="0" smtClean="0"/>
            </a:br>
            <a:r>
              <a:rPr lang="en-US" dirty="0" err="1" smtClean="0"/>
              <a:t>html.push</a:t>
            </a:r>
            <a:r>
              <a:rPr lang="en-US" dirty="0" smtClean="0"/>
              <a:t>(‘test‘);</a:t>
            </a:r>
            <a:br>
              <a:rPr lang="en-US" dirty="0" smtClean="0"/>
            </a:br>
            <a:r>
              <a:rPr lang="en-US" dirty="0" err="1" smtClean="0"/>
              <a:t>document.getElementById</a:t>
            </a:r>
            <a:r>
              <a:rPr lang="en-US" dirty="0" smtClean="0"/>
              <a:t>("results").</a:t>
            </a:r>
            <a:r>
              <a:rPr lang="en-US" dirty="0" err="1" smtClean="0"/>
              <a:t>innerHTML</a:t>
            </a:r>
            <a:r>
              <a:rPr lang="en-US" dirty="0" smtClean="0"/>
              <a:t> = </a:t>
            </a:r>
            <a:r>
              <a:rPr lang="en-US" dirty="0" err="1" smtClean="0"/>
              <a:t>html.join</a:t>
            </a:r>
            <a:r>
              <a:rPr lang="en-US" dirty="0" smtClean="0"/>
              <a:t>("");</a:t>
            </a:r>
          </a:p>
          <a:p>
            <a:pPr lvl="2"/>
            <a:r>
              <a:rPr lang="en-US" dirty="0" smtClean="0"/>
              <a:t>//  results is an HTML div</a:t>
            </a:r>
          </a:p>
          <a:p>
            <a:pPr lvl="2"/>
            <a:r>
              <a:rPr lang="en-US" dirty="0" smtClean="0"/>
              <a:t>&lt;div id="results"&gt;</a:t>
            </a:r>
          </a:p>
          <a:p>
            <a:pPr lvl="1"/>
            <a:r>
              <a:rPr lang="en-US" dirty="0" smtClean="0"/>
              <a:t>The push() method adds new elements to the end of an array, and returns the new length.</a:t>
            </a:r>
          </a:p>
          <a:p>
            <a:pPr lvl="1"/>
            <a:r>
              <a:rPr lang="en-US" dirty="0" smtClean="0"/>
              <a:t>The join(separator) method joins all elements of an array into a string, and returns the string.</a:t>
            </a:r>
          </a:p>
          <a:p>
            <a:pPr lvl="2"/>
            <a:r>
              <a:rPr lang="en-US" dirty="0" smtClean="0"/>
              <a:t>separator Optional. The separator to be used. If omitted, the elements are separated with a comma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stop the annoying Internet Explorer restricted this page </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128181"/>
            <a:ext cx="8081963" cy="43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497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99475" y="1600200"/>
            <a:ext cx="35450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3921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get active content to run on HTML from Visual Studio</a:t>
            </a:r>
            <a:endParaRPr lang="en-US" dirty="0"/>
          </a:p>
        </p:txBody>
      </p:sp>
      <p:sp>
        <p:nvSpPr>
          <p:cNvPr id="3" name="Content Placeholder 2"/>
          <p:cNvSpPr>
            <a:spLocks noGrp="1"/>
          </p:cNvSpPr>
          <p:nvPr>
            <p:ph idx="1"/>
          </p:nvPr>
        </p:nvSpPr>
        <p:spPr/>
        <p:txBody>
          <a:bodyPr/>
          <a:lstStyle/>
          <a:p>
            <a:r>
              <a:rPr lang="en-US" dirty="0" smtClean="0"/>
              <a:t>Add this website to the trusted sites and drop security down</a:t>
            </a:r>
          </a:p>
          <a:p>
            <a:r>
              <a:rPr lang="en-US" dirty="0" smtClean="0"/>
              <a:t>Or run from Windows Explorer</a:t>
            </a:r>
            <a:endParaRPr lang="en-US" dirty="0"/>
          </a:p>
        </p:txBody>
      </p:sp>
      <p:pic>
        <p:nvPicPr>
          <p:cNvPr id="4" name="Picture 3"/>
          <p:cNvPicPr>
            <a:picLocks noChangeAspect="1"/>
          </p:cNvPicPr>
          <p:nvPr/>
        </p:nvPicPr>
        <p:blipFill>
          <a:blip r:embed="rId2"/>
          <a:stretch>
            <a:fillRect/>
          </a:stretch>
        </p:blipFill>
        <p:spPr>
          <a:xfrm>
            <a:off x="3886200" y="3200400"/>
            <a:ext cx="2514600" cy="3383466"/>
          </a:xfrm>
          <a:prstGeom prst="rect">
            <a:avLst/>
          </a:prstGeom>
        </p:spPr>
      </p:pic>
    </p:spTree>
    <p:extLst>
      <p:ext uri="{BB962C8B-B14F-4D97-AF65-F5344CB8AC3E}">
        <p14:creationId xmlns:p14="http://schemas.microsoft.com/office/powerpoint/2010/main" val="211758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REST</a:t>
            </a:r>
            <a:endParaRPr lang="en-US" dirty="0"/>
          </a:p>
        </p:txBody>
      </p:sp>
      <p:sp>
        <p:nvSpPr>
          <p:cNvPr id="3" name="Content Placeholder 2"/>
          <p:cNvSpPr>
            <a:spLocks noGrp="1"/>
          </p:cNvSpPr>
          <p:nvPr>
            <p:ph idx="1"/>
          </p:nvPr>
        </p:nvSpPr>
        <p:spPr/>
        <p:txBody>
          <a:bodyPr>
            <a:normAutofit lnSpcReduction="10000"/>
          </a:bodyPr>
          <a:lstStyle/>
          <a:p>
            <a:r>
              <a:rPr lang="en-US" dirty="0"/>
              <a:t>Representational State </a:t>
            </a:r>
            <a:r>
              <a:rPr lang="en-US" dirty="0" smtClean="0"/>
              <a:t>Transfer</a:t>
            </a:r>
          </a:p>
          <a:p>
            <a:pPr lvl="1"/>
            <a:r>
              <a:rPr lang="en-US" dirty="0" smtClean="0"/>
              <a:t>Each </a:t>
            </a:r>
            <a:r>
              <a:rPr lang="en-US" dirty="0"/>
              <a:t>unique URL is a representation of some </a:t>
            </a:r>
            <a:r>
              <a:rPr lang="en-US" dirty="0" smtClean="0"/>
              <a:t>object</a:t>
            </a:r>
          </a:p>
          <a:p>
            <a:pPr lvl="1"/>
            <a:r>
              <a:rPr lang="en-US" dirty="0"/>
              <a:t>REST is an architectural style that can be summed up as four verbs (GET, POST, PUT, and DELETE from HTTP 1.1) and the nouns, which are the resources available on the network (referenced in the URI</a:t>
            </a:r>
            <a:r>
              <a:rPr lang="en-US" dirty="0" smtClean="0"/>
              <a:t>).</a:t>
            </a:r>
          </a:p>
          <a:p>
            <a:pPr lvl="1"/>
            <a:r>
              <a:rPr lang="en-US" dirty="0" smtClean="0"/>
              <a:t>How the web operates</a:t>
            </a:r>
          </a:p>
          <a:p>
            <a:pPr lvl="1"/>
            <a:r>
              <a:rPr lang="en-US" dirty="0" smtClean="0"/>
              <a:t>Not tied to XML</a:t>
            </a:r>
          </a:p>
          <a:p>
            <a:pPr lvl="1"/>
            <a:r>
              <a:rPr lang="en-US" dirty="0" smtClean="0"/>
              <a:t>Tied to HTTP transport (SOAP can use others)</a:t>
            </a:r>
          </a:p>
          <a:p>
            <a:endParaRPr lang="en-US" dirty="0"/>
          </a:p>
        </p:txBody>
      </p:sp>
    </p:spTree>
    <p:extLst>
      <p:ext uri="{BB962C8B-B14F-4D97-AF65-F5344CB8AC3E}">
        <p14:creationId xmlns:p14="http://schemas.microsoft.com/office/powerpoint/2010/main" val="237003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REST?</a:t>
            </a:r>
            <a:endParaRPr lang="en-US" dirty="0"/>
          </a:p>
        </p:txBody>
      </p:sp>
      <p:sp>
        <p:nvSpPr>
          <p:cNvPr id="3" name="Content Placeholder 2"/>
          <p:cNvSpPr>
            <a:spLocks noGrp="1"/>
          </p:cNvSpPr>
          <p:nvPr>
            <p:ph idx="1"/>
          </p:nvPr>
        </p:nvSpPr>
        <p:spPr/>
        <p:txBody>
          <a:bodyPr/>
          <a:lstStyle/>
          <a:p>
            <a:r>
              <a:rPr lang="en-US" dirty="0"/>
              <a:t>Lightweight - not a lot of extra xml </a:t>
            </a:r>
            <a:r>
              <a:rPr lang="en-US" dirty="0" smtClean="0"/>
              <a:t>markup</a:t>
            </a:r>
          </a:p>
          <a:p>
            <a:r>
              <a:rPr lang="en-US" dirty="0" smtClean="0"/>
              <a:t>Tends to be easier to program</a:t>
            </a:r>
            <a:endParaRPr lang="en-US" dirty="0"/>
          </a:p>
          <a:p>
            <a:pPr lvl="1"/>
            <a:r>
              <a:rPr lang="en-US" dirty="0" smtClean="0"/>
              <a:t>No </a:t>
            </a:r>
            <a:r>
              <a:rPr lang="en-US" dirty="0"/>
              <a:t>toolkits </a:t>
            </a:r>
            <a:r>
              <a:rPr lang="en-US" dirty="0" smtClean="0"/>
              <a:t>required</a:t>
            </a:r>
          </a:p>
          <a:p>
            <a:r>
              <a:rPr lang="en-US" dirty="0" smtClean="0"/>
              <a:t>Closer to the style of the web</a:t>
            </a:r>
          </a:p>
          <a:p>
            <a:r>
              <a:rPr lang="en-US" dirty="0" smtClean="0"/>
              <a:t>Easier to use in </a:t>
            </a:r>
            <a:r>
              <a:rPr lang="en-US" dirty="0" err="1" smtClean="0"/>
              <a:t>Javascript</a:t>
            </a:r>
            <a:endParaRPr lang="en-US" dirty="0"/>
          </a:p>
          <a:p>
            <a:endParaRPr lang="en-US" dirty="0"/>
          </a:p>
        </p:txBody>
      </p:sp>
    </p:spTree>
    <p:extLst>
      <p:ext uri="{BB962C8B-B14F-4D97-AF65-F5344CB8AC3E}">
        <p14:creationId xmlns:p14="http://schemas.microsoft.com/office/powerpoint/2010/main" val="421919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SOAP?</a:t>
            </a:r>
            <a:endParaRPr lang="en-US" dirty="0"/>
          </a:p>
        </p:txBody>
      </p:sp>
      <p:sp>
        <p:nvSpPr>
          <p:cNvPr id="3" name="Content Placeholder 2"/>
          <p:cNvSpPr>
            <a:spLocks noGrp="1"/>
          </p:cNvSpPr>
          <p:nvPr>
            <p:ph idx="1"/>
          </p:nvPr>
        </p:nvSpPr>
        <p:spPr/>
        <p:txBody>
          <a:bodyPr/>
          <a:lstStyle/>
          <a:p>
            <a:r>
              <a:rPr lang="en-US" dirty="0"/>
              <a:t>Rigid - type checking, adheres to a </a:t>
            </a:r>
            <a:r>
              <a:rPr lang="en-US" dirty="0" smtClean="0"/>
              <a:t>contract</a:t>
            </a:r>
          </a:p>
          <a:p>
            <a:r>
              <a:rPr lang="en-US" dirty="0" smtClean="0"/>
              <a:t>Development tools</a:t>
            </a:r>
          </a:p>
          <a:p>
            <a:pPr lvl="1"/>
            <a:r>
              <a:rPr lang="en-US" dirty="0" smtClean="0"/>
              <a:t>Of course SOAP needs them</a:t>
            </a:r>
          </a:p>
          <a:p>
            <a:r>
              <a:rPr lang="en-US" dirty="0" smtClean="0"/>
              <a:t>More robust</a:t>
            </a:r>
          </a:p>
          <a:p>
            <a:r>
              <a:rPr lang="en-US" dirty="0" smtClean="0"/>
              <a:t>Better security features</a:t>
            </a:r>
          </a:p>
          <a:p>
            <a:r>
              <a:rPr lang="en-US" dirty="0" smtClean="0"/>
              <a:t>Transactions</a:t>
            </a:r>
          </a:p>
          <a:p>
            <a:endParaRPr lang="en-US" dirty="0"/>
          </a:p>
        </p:txBody>
      </p:sp>
    </p:spTree>
    <p:extLst>
      <p:ext uri="{BB962C8B-B14F-4D97-AF65-F5344CB8AC3E}">
        <p14:creationId xmlns:p14="http://schemas.microsoft.com/office/powerpoint/2010/main" val="15488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JSON?</a:t>
            </a:r>
            <a:endParaRPr lang="en-US" dirty="0"/>
          </a:p>
        </p:txBody>
      </p:sp>
      <p:sp>
        <p:nvSpPr>
          <p:cNvPr id="3" name="Content Placeholder 2"/>
          <p:cNvSpPr>
            <a:spLocks noGrp="1"/>
          </p:cNvSpPr>
          <p:nvPr>
            <p:ph idx="1"/>
          </p:nvPr>
        </p:nvSpPr>
        <p:spPr/>
        <p:txBody>
          <a:bodyPr>
            <a:normAutofit/>
          </a:bodyPr>
          <a:lstStyle/>
          <a:p>
            <a:r>
              <a:rPr lang="en-US" b="1" dirty="0" smtClean="0"/>
              <a:t>J</a:t>
            </a:r>
            <a:r>
              <a:rPr lang="en-US" dirty="0" smtClean="0"/>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a:t>
            </a:r>
          </a:p>
          <a:p>
            <a:r>
              <a:rPr lang="en-US" sz="2100" b="1" dirty="0" smtClean="0"/>
              <a:t>JSON</a:t>
            </a:r>
            <a:r>
              <a:rPr lang="en-US" sz="2100" dirty="0" smtClean="0"/>
              <a:t> (JavaScript Object Notation) is a lightweight data-interchange format. It is easy for humans to read and write. It is easy for machines to parse and generate. It is based on a subset of the JavaScript Programming Language, Standard ECMA-262 3rd Edition - December 1999. JSON is a text format that is completely language independent but uses conventions that are familiar to programmers of the C-family of languages, including C, C++, C#, Java, JavaScript, Perl, Python, and many others. These properties make JSON an ideal data-interchange language.</a:t>
            </a:r>
          </a:p>
          <a:p>
            <a:pPr lvl="1"/>
            <a:r>
              <a:rPr lang="en-US" sz="1700" dirty="0" smtClean="0"/>
              <a:t>From http://www.json.org</a:t>
            </a:r>
            <a:endParaRPr lang="en-US"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use JSON instead of XML?</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JSON is more closer to being a </a:t>
            </a:r>
            <a:r>
              <a:rPr lang="en-US" dirty="0" err="1" smtClean="0"/>
              <a:t>HashMap</a:t>
            </a:r>
            <a:r>
              <a:rPr lang="en-US" dirty="0" smtClean="0"/>
              <a:t> as in java or an associative array in some other languages like PHP. </a:t>
            </a:r>
          </a:p>
          <a:p>
            <a:pPr lvl="1"/>
            <a:r>
              <a:rPr lang="en-US" dirty="0" smtClean="0"/>
              <a:t>It does not require parsing libraries in an application like XML does.</a:t>
            </a:r>
          </a:p>
          <a:p>
            <a:r>
              <a:rPr lang="en-US" dirty="0" smtClean="0"/>
              <a:t>If you’re writing JavaScript in a web browser, JSON is a natural fit. The XML APIs in the browser are </a:t>
            </a:r>
            <a:r>
              <a:rPr lang="en-US" dirty="0" err="1" smtClean="0"/>
              <a:t>comparitively</a:t>
            </a:r>
            <a:r>
              <a:rPr lang="en-US" dirty="0" smtClean="0"/>
              <a:t> clumsy and the natural mapping from JavaScript objects to JSON eliminates the serialization issues that arise if you’re careless with XML.</a:t>
            </a:r>
          </a:p>
          <a:p>
            <a:pPr lvl="1"/>
            <a:r>
              <a:rPr lang="en-US" dirty="0" smtClean="0"/>
              <a:t>JSON is a subset of JavaScript</a:t>
            </a:r>
          </a:p>
          <a:p>
            <a:r>
              <a:rPr lang="en-US" dirty="0" smtClean="0"/>
              <a:t>XML is more complex than JSON</a:t>
            </a:r>
          </a:p>
          <a:p>
            <a:pPr lvl="1"/>
            <a:r>
              <a:rPr lang="en-US" dirty="0" smtClean="0"/>
              <a:t>It is easier for programmers to use JSON</a:t>
            </a:r>
          </a:p>
          <a:p>
            <a:r>
              <a:rPr lang="en-US" dirty="0" smtClean="0"/>
              <a:t>JSON can take almost half of the bandwidth as XML for transferring the same data</a:t>
            </a:r>
          </a:p>
          <a:p>
            <a:r>
              <a:rPr lang="en-US" dirty="0" smtClean="0"/>
              <a:t>XML is document-oriented and JSON is data-oriented</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XML instead of JSON?</a:t>
            </a:r>
            <a:endParaRPr lang="en-US" dirty="0"/>
          </a:p>
        </p:txBody>
      </p:sp>
      <p:sp>
        <p:nvSpPr>
          <p:cNvPr id="3" name="Content Placeholder 2"/>
          <p:cNvSpPr>
            <a:spLocks noGrp="1"/>
          </p:cNvSpPr>
          <p:nvPr>
            <p:ph idx="1"/>
          </p:nvPr>
        </p:nvSpPr>
        <p:spPr/>
        <p:txBody>
          <a:bodyPr/>
          <a:lstStyle/>
          <a:p>
            <a:r>
              <a:rPr lang="en-US" dirty="0" smtClean="0"/>
              <a:t>For complex data, the structure of XML is better than the array structure of JSON</a:t>
            </a:r>
          </a:p>
          <a:p>
            <a:r>
              <a:rPr lang="en-US" dirty="0" smtClean="0"/>
              <a:t>With XML you can define Schemas</a:t>
            </a:r>
          </a:p>
          <a:p>
            <a:pPr lvl="1"/>
            <a:r>
              <a:rPr lang="en-US" dirty="0" smtClean="0"/>
              <a:t>You can validate XML structures</a:t>
            </a:r>
          </a:p>
          <a:p>
            <a:r>
              <a:rPr lang="en-US" dirty="0" smtClean="0"/>
              <a:t>You can extend existing document structures</a:t>
            </a:r>
          </a:p>
          <a:p>
            <a:pPr lvl="1"/>
            <a:r>
              <a:rPr lang="en-US" dirty="0" smtClean="0"/>
              <a:t>Using </a:t>
            </a:r>
            <a:r>
              <a:rPr lang="en-US" dirty="0" err="1" smtClean="0"/>
              <a:t>Xpath</a:t>
            </a:r>
            <a:r>
              <a:rPr lang="en-US" dirty="0" smtClean="0"/>
              <a:t>, you can change an XML document and things will still 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Syntax</a:t>
            </a:r>
            <a:endParaRPr lang="en-US" dirty="0"/>
          </a:p>
        </p:txBody>
      </p:sp>
      <p:sp>
        <p:nvSpPr>
          <p:cNvPr id="3" name="Content Placeholder 2"/>
          <p:cNvSpPr>
            <a:spLocks noGrp="1"/>
          </p:cNvSpPr>
          <p:nvPr>
            <p:ph idx="1"/>
          </p:nvPr>
        </p:nvSpPr>
        <p:spPr/>
        <p:txBody>
          <a:bodyPr/>
          <a:lstStyle/>
          <a:p>
            <a:r>
              <a:rPr lang="en-US" dirty="0" smtClean="0"/>
              <a:t>JSON is built on two things:</a:t>
            </a:r>
          </a:p>
          <a:p>
            <a:pPr lvl="1"/>
            <a:r>
              <a:rPr lang="en-US" dirty="0" smtClean="0"/>
              <a:t>A collection of name/value pairs. In various languages, this is realized as an </a:t>
            </a:r>
            <a:r>
              <a:rPr lang="en-US" i="1" dirty="0" smtClean="0"/>
              <a:t>object</a:t>
            </a:r>
            <a:r>
              <a:rPr lang="en-US" dirty="0" smtClean="0"/>
              <a:t>, record, </a:t>
            </a:r>
            <a:r>
              <a:rPr lang="en-US" dirty="0" err="1" smtClean="0"/>
              <a:t>struct</a:t>
            </a:r>
            <a:r>
              <a:rPr lang="en-US" dirty="0" smtClean="0"/>
              <a:t>, dictionary, hash table, keyed list, or associative array.</a:t>
            </a:r>
          </a:p>
          <a:p>
            <a:pPr lvl="1"/>
            <a:r>
              <a:rPr lang="en-US" dirty="0" smtClean="0"/>
              <a:t>An ordered list of values. In most languages, this is realized as an </a:t>
            </a:r>
            <a:r>
              <a:rPr lang="en-US" i="1" dirty="0" smtClean="0"/>
              <a:t>array</a:t>
            </a:r>
            <a:r>
              <a:rPr lang="en-US" dirty="0" smtClean="0"/>
              <a:t>, vector, list, or sequence.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1151</Words>
  <Application>Microsoft Office PowerPoint</Application>
  <PresentationFormat>On-screen Show (4:3)</PresentationFormat>
  <Paragraphs>184</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 Unicode MS</vt:lpstr>
      <vt:lpstr>Arial</vt:lpstr>
      <vt:lpstr>Calibri</vt:lpstr>
      <vt:lpstr>Office Theme</vt:lpstr>
      <vt:lpstr>JSON</vt:lpstr>
      <vt:lpstr>SOAP vs. REST</vt:lpstr>
      <vt:lpstr>What is REST</vt:lpstr>
      <vt:lpstr>Why use REST?</vt:lpstr>
      <vt:lpstr>Why use SOAP?</vt:lpstr>
      <vt:lpstr>What is JSON?</vt:lpstr>
      <vt:lpstr>Why use JSON instead of XML? </vt:lpstr>
      <vt:lpstr>Why use XML instead of JSON?</vt:lpstr>
      <vt:lpstr>JSON Syntax</vt:lpstr>
      <vt:lpstr>Sample JSON File</vt:lpstr>
      <vt:lpstr>Equivalent XML File</vt:lpstr>
      <vt:lpstr>How can you see JSON easily?</vt:lpstr>
      <vt:lpstr>Getting JSON</vt:lpstr>
      <vt:lpstr>Calling web services via Javascript</vt:lpstr>
      <vt:lpstr>Calling web services via JavaScript</vt:lpstr>
      <vt:lpstr>Creating a callback method</vt:lpstr>
      <vt:lpstr>HTTP ready states</vt:lpstr>
      <vt:lpstr>XMLHttp status code</vt:lpstr>
      <vt:lpstr>The callback code</vt:lpstr>
      <vt:lpstr>Debugging Javascript via HTML pages</vt:lpstr>
      <vt:lpstr>PowerPoint Presentation</vt:lpstr>
      <vt:lpstr>Writing Javascript back to the HTML page</vt:lpstr>
      <vt:lpstr>Writing Javascript back to the HTML page</vt:lpstr>
      <vt:lpstr>Writing Javascript back to the HTML page</vt:lpstr>
      <vt:lpstr>How to stop the annoying Internet Explorer restricted this page </vt:lpstr>
      <vt:lpstr>PowerPoint Presentation</vt:lpstr>
      <vt:lpstr>How do you get active content to run on HTML from Visual Studio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dc:title>
  <dc:creator>Bruce</dc:creator>
  <cp:lastModifiedBy>Anthony Fiori</cp:lastModifiedBy>
  <cp:revision>59</cp:revision>
  <dcterms:created xsi:type="dcterms:W3CDTF">2011-09-25T21:14:06Z</dcterms:created>
  <dcterms:modified xsi:type="dcterms:W3CDTF">2016-11-16T22:50:16Z</dcterms:modified>
</cp:coreProperties>
</file>