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6" r:id="rId2"/>
    <p:sldId id="256" r:id="rId3"/>
    <p:sldId id="257" r:id="rId4"/>
    <p:sldId id="258" r:id="rId5"/>
    <p:sldId id="259" r:id="rId6"/>
    <p:sldId id="260" r:id="rId7"/>
    <p:sldId id="261" r:id="rId8"/>
    <p:sldId id="262" r:id="rId9"/>
    <p:sldId id="263"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8/11/2025</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8/11/2025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8/11/2025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8/11/2025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8/11/2025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8/11/2025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8/11/2025</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8/11/2025</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logo_ujire">
            <a:extLst>
              <a:ext uri="{FF2B5EF4-FFF2-40B4-BE49-F238E27FC236}">
                <a16:creationId xmlns:a16="http://schemas.microsoft.com/office/drawing/2014/main" id="{965A4846-FCE8-3599-D067-94540A76A21C}"/>
              </a:ext>
            </a:extLst>
          </p:cNvPr>
          <p:cNvPicPr/>
          <p:nvPr/>
        </p:nvPicPr>
        <p:blipFill>
          <a:blip r:embed="rId2" cstate="print"/>
          <a:srcRect/>
          <a:stretch>
            <a:fillRect/>
          </a:stretch>
        </p:blipFill>
        <p:spPr bwMode="auto">
          <a:xfrm>
            <a:off x="5324166" y="66651"/>
            <a:ext cx="1543664" cy="1366140"/>
          </a:xfrm>
          <a:prstGeom prst="rect">
            <a:avLst/>
          </a:prstGeom>
          <a:noFill/>
          <a:ln w="9525">
            <a:noFill/>
            <a:miter lim="800000"/>
            <a:headEnd/>
            <a:tailEnd/>
          </a:ln>
        </p:spPr>
      </p:pic>
      <p:sp>
        <p:nvSpPr>
          <p:cNvPr id="5" name="TextBox 4">
            <a:extLst>
              <a:ext uri="{FF2B5EF4-FFF2-40B4-BE49-F238E27FC236}">
                <a16:creationId xmlns:a16="http://schemas.microsoft.com/office/drawing/2014/main" id="{C58287A1-01A2-76BC-1C24-C3757A3082D7}"/>
              </a:ext>
            </a:extLst>
          </p:cNvPr>
          <p:cNvSpPr txBox="1"/>
          <p:nvPr/>
        </p:nvSpPr>
        <p:spPr>
          <a:xfrm>
            <a:off x="2873825" y="1709447"/>
            <a:ext cx="6444345" cy="523220"/>
          </a:xfrm>
          <a:prstGeom prst="rect">
            <a:avLst/>
          </a:prstGeom>
          <a:noFill/>
        </p:spPr>
        <p:txBody>
          <a:bodyPr wrap="square">
            <a:spAutoFit/>
          </a:bodyPr>
          <a:lstStyle/>
          <a:p>
            <a:pPr algn="ctr" fontAlgn="base">
              <a:spcBef>
                <a:spcPct val="0"/>
              </a:spcBef>
              <a:spcAft>
                <a:spcPct val="0"/>
              </a:spcAft>
            </a:pPr>
            <a:r>
              <a:rPr lang="en-US" sz="2800" b="1" dirty="0">
                <a:solidFill>
                  <a:srgbClr val="FF0000"/>
                </a:solidFill>
                <a:latin typeface="Times New Roman" panose="02020603050405020304" pitchFamily="18" charset="0"/>
                <a:cs typeface="Times New Roman" panose="02020603050405020304" pitchFamily="18" charset="0"/>
              </a:rPr>
              <a:t>SDM INSTITUTE OF TECHNOLOGY</a:t>
            </a:r>
            <a:endParaRPr lang="en-US" sz="2800" dirty="0">
              <a:solidFill>
                <a:srgbClr val="FF000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836FAFDA-2E1C-1B28-C3D4-3310DBA89FC6}"/>
              </a:ext>
            </a:extLst>
          </p:cNvPr>
          <p:cNvSpPr txBox="1"/>
          <p:nvPr/>
        </p:nvSpPr>
        <p:spPr>
          <a:xfrm>
            <a:off x="2427511" y="2469333"/>
            <a:ext cx="7336974" cy="1200329"/>
          </a:xfrm>
          <a:prstGeom prst="rect">
            <a:avLst/>
          </a:prstGeom>
          <a:noFill/>
        </p:spPr>
        <p:txBody>
          <a:bodyPr wrap="square">
            <a:spAutoFit/>
          </a:bodyPr>
          <a:lstStyle/>
          <a:p>
            <a:pPr algn="ctr"/>
            <a:r>
              <a:rPr lang="en-US" sz="2400" b="1" dirty="0">
                <a:solidFill>
                  <a:schemeClr val="accent6">
                    <a:lumMod val="50000"/>
                  </a:schemeClr>
                </a:solidFill>
                <a:latin typeface="Times New Roman" panose="02020603050405020304" pitchFamily="18" charset="0"/>
                <a:cs typeface="Times New Roman" panose="02020603050405020304" pitchFamily="18" charset="0"/>
              </a:rPr>
              <a:t>DEPARTMENT OF ARTIFICIAL INTELLIGENCE &amp; DATA SCIENCE  ENGINEERING</a:t>
            </a:r>
            <a:br>
              <a:rPr lang="en-IN" sz="2400" dirty="0"/>
            </a:br>
            <a:endParaRPr lang="en-IN" sz="2400" dirty="0"/>
          </a:p>
        </p:txBody>
      </p:sp>
      <p:sp>
        <p:nvSpPr>
          <p:cNvPr id="9" name="TextBox 8">
            <a:extLst>
              <a:ext uri="{FF2B5EF4-FFF2-40B4-BE49-F238E27FC236}">
                <a16:creationId xmlns:a16="http://schemas.microsoft.com/office/drawing/2014/main" id="{4CE1A6F9-8580-4804-55D8-538D04D0F02E}"/>
              </a:ext>
            </a:extLst>
          </p:cNvPr>
          <p:cNvSpPr txBox="1"/>
          <p:nvPr/>
        </p:nvSpPr>
        <p:spPr>
          <a:xfrm>
            <a:off x="1810138" y="3906328"/>
            <a:ext cx="6102220" cy="1704569"/>
          </a:xfrm>
          <a:prstGeom prst="rect">
            <a:avLst/>
          </a:prstGeom>
          <a:noFill/>
        </p:spPr>
        <p:txBody>
          <a:bodyPr wrap="square">
            <a:spAutoFit/>
          </a:bodyPr>
          <a:lstStyle/>
          <a:p>
            <a:pPr>
              <a:lnSpc>
                <a:spcPct val="150000"/>
              </a:lnSpc>
            </a:pPr>
            <a:r>
              <a:rPr lang="en-US" b="1" dirty="0">
                <a:latin typeface="Times New Roman" panose="02020603050405020304" pitchFamily="18" charset="0"/>
                <a:cs typeface="Times New Roman" panose="02020603050405020304" pitchFamily="18" charset="0"/>
              </a:rPr>
              <a:t>Presented By : 					                          </a:t>
            </a:r>
            <a:r>
              <a:rPr lang="en-US" b="1" dirty="0" err="1">
                <a:latin typeface="Times New Roman" panose="02020603050405020304" pitchFamily="18" charset="0"/>
                <a:cs typeface="Times New Roman" panose="02020603050405020304" pitchFamily="18" charset="0"/>
              </a:rPr>
              <a:t>Deekishith</a:t>
            </a:r>
            <a:r>
              <a:rPr lang="en-US" b="1" dirty="0">
                <a:latin typeface="Times New Roman" panose="02020603050405020304" pitchFamily="18" charset="0"/>
                <a:cs typeface="Times New Roman" panose="02020603050405020304" pitchFamily="18" charset="0"/>
              </a:rPr>
              <a:t>(4SU22AD010)</a:t>
            </a:r>
          </a:p>
          <a:p>
            <a:pPr>
              <a:lnSpc>
                <a:spcPct val="150000"/>
              </a:lnSpc>
            </a:pPr>
            <a:r>
              <a:rPr lang="en-US" b="1" dirty="0">
                <a:latin typeface="Times New Roman" panose="02020603050405020304" pitchFamily="18" charset="0"/>
                <a:cs typeface="Times New Roman" panose="02020603050405020304" pitchFamily="18" charset="0"/>
              </a:rPr>
              <a:t>Jeevan (4SU22AD018)</a:t>
            </a:r>
          </a:p>
          <a:p>
            <a:pPr>
              <a:lnSpc>
                <a:spcPct val="150000"/>
              </a:lnSpc>
            </a:pPr>
            <a:r>
              <a:rPr lang="en-US" b="1" dirty="0">
                <a:latin typeface="Times New Roman" panose="02020603050405020304" pitchFamily="18" charset="0"/>
                <a:cs typeface="Times New Roman" panose="02020603050405020304" pitchFamily="18" charset="0"/>
              </a:rPr>
              <a:t>Darshan (4SU22AD009)</a:t>
            </a:r>
          </a:p>
        </p:txBody>
      </p:sp>
    </p:spTree>
    <p:extLst>
      <p:ext uri="{BB962C8B-B14F-4D97-AF65-F5344CB8AC3E}">
        <p14:creationId xmlns:p14="http://schemas.microsoft.com/office/powerpoint/2010/main" val="19976717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DAD1812-2318-4E58-9B1C-D4B4B4C10B49}"/>
              </a:ext>
            </a:extLst>
          </p:cNvPr>
          <p:cNvSpPr txBox="1"/>
          <p:nvPr/>
        </p:nvSpPr>
        <p:spPr>
          <a:xfrm>
            <a:off x="583096" y="331304"/>
            <a:ext cx="10535478" cy="954107"/>
          </a:xfrm>
          <a:prstGeom prst="rect">
            <a:avLst/>
          </a:prstGeom>
          <a:noFill/>
        </p:spPr>
        <p:txBody>
          <a:bodyPr wrap="square" rtlCol="0">
            <a:spAutoFit/>
          </a:bodyPr>
          <a:lstStyle/>
          <a:p>
            <a:r>
              <a:rPr lang="en-US" sz="2800" dirty="0"/>
              <a:t> </a:t>
            </a:r>
            <a:r>
              <a:rPr lang="en-US" sz="2800" dirty="0">
                <a:latin typeface="Times New Roman" panose="02020603050405020304" pitchFamily="18" charset="0"/>
                <a:cs typeface="Times New Roman" panose="02020603050405020304" pitchFamily="18" charset="0"/>
              </a:rPr>
              <a:t>1.Find all books by a specific author along with their publisher information:-</a:t>
            </a:r>
            <a:endParaRPr lang="en-IN" sz="28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67363F9F-9918-4259-BC39-12F94AF21A54}"/>
              </a:ext>
            </a:extLst>
          </p:cNvPr>
          <p:cNvSpPr txBox="1"/>
          <p:nvPr/>
        </p:nvSpPr>
        <p:spPr>
          <a:xfrm>
            <a:off x="702365" y="1510748"/>
            <a:ext cx="10018644" cy="3416320"/>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SELECT   </a:t>
            </a:r>
          </a:p>
          <a:p>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b.Title</a:t>
            </a:r>
            <a:r>
              <a:rPr lang="en-IN" sz="2400" dirty="0">
                <a:latin typeface="Times New Roman" panose="02020603050405020304" pitchFamily="18" charset="0"/>
                <a:cs typeface="Times New Roman" panose="02020603050405020304" pitchFamily="18" charset="0"/>
              </a:rPr>
              <a:t> AS </a:t>
            </a:r>
            <a:r>
              <a:rPr lang="en-IN" sz="2400" dirty="0" err="1">
                <a:latin typeface="Times New Roman" panose="02020603050405020304" pitchFamily="18" charset="0"/>
                <a:cs typeface="Times New Roman" panose="02020603050405020304" pitchFamily="18" charset="0"/>
              </a:rPr>
              <a:t>BookTitle</a:t>
            </a:r>
            <a:r>
              <a:rPr lang="en-IN" sz="2400" dirty="0">
                <a:latin typeface="Times New Roman" panose="02020603050405020304" pitchFamily="18" charset="0"/>
                <a:cs typeface="Times New Roman" panose="02020603050405020304" pitchFamily="18" charset="0"/>
              </a:rPr>
              <a:t>,</a:t>
            </a:r>
          </a:p>
          <a:p>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b.ISBN</a:t>
            </a:r>
            <a:r>
              <a:rPr lang="en-IN" sz="2400" dirty="0">
                <a:latin typeface="Times New Roman" panose="02020603050405020304" pitchFamily="18" charset="0"/>
                <a:cs typeface="Times New Roman" panose="02020603050405020304" pitchFamily="18" charset="0"/>
              </a:rPr>
              <a:t>, </a:t>
            </a:r>
          </a:p>
          <a:p>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p.Name</a:t>
            </a:r>
            <a:r>
              <a:rPr lang="en-IN" sz="2400" dirty="0">
                <a:latin typeface="Times New Roman" panose="02020603050405020304" pitchFamily="18" charset="0"/>
                <a:cs typeface="Times New Roman" panose="02020603050405020304" pitchFamily="18" charset="0"/>
              </a:rPr>
              <a:t> AS </a:t>
            </a:r>
            <a:r>
              <a:rPr lang="en-IN" sz="2400" dirty="0" err="1">
                <a:latin typeface="Times New Roman" panose="02020603050405020304" pitchFamily="18" charset="0"/>
                <a:cs typeface="Times New Roman" panose="02020603050405020304" pitchFamily="18" charset="0"/>
              </a:rPr>
              <a:t>PublisherName</a:t>
            </a:r>
            <a:r>
              <a:rPr lang="en-IN" sz="2400" dirty="0">
                <a:latin typeface="Times New Roman" panose="02020603050405020304" pitchFamily="18" charset="0"/>
                <a:cs typeface="Times New Roman" panose="02020603050405020304" pitchFamily="18" charset="0"/>
              </a:rPr>
              <a:t>,  </a:t>
            </a:r>
          </a:p>
          <a:p>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p.ContactInformation</a:t>
            </a:r>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FROM     Book b</a:t>
            </a:r>
          </a:p>
          <a:p>
            <a:r>
              <a:rPr lang="en-IN" sz="2400">
                <a:latin typeface="Times New Roman" panose="02020603050405020304" pitchFamily="18" charset="0"/>
                <a:cs typeface="Times New Roman" panose="02020603050405020304" pitchFamily="18" charset="0"/>
              </a:rPr>
              <a:t>JOIN     </a:t>
            </a:r>
            <a:r>
              <a:rPr lang="en-IN" sz="2400" dirty="0" err="1">
                <a:latin typeface="Times New Roman" panose="02020603050405020304" pitchFamily="18" charset="0"/>
                <a:cs typeface="Times New Roman" panose="02020603050405020304" pitchFamily="18" charset="0"/>
              </a:rPr>
              <a:t>Book_Author</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ba</a:t>
            </a:r>
            <a:r>
              <a:rPr lang="en-IN" sz="2400" dirty="0">
                <a:latin typeface="Times New Roman" panose="02020603050405020304" pitchFamily="18" charset="0"/>
                <a:cs typeface="Times New Roman" panose="02020603050405020304" pitchFamily="18" charset="0"/>
              </a:rPr>
              <a:t> ON </a:t>
            </a:r>
            <a:r>
              <a:rPr lang="en-IN" sz="2400" dirty="0" err="1">
                <a:latin typeface="Times New Roman" panose="02020603050405020304" pitchFamily="18" charset="0"/>
                <a:cs typeface="Times New Roman" panose="02020603050405020304" pitchFamily="18" charset="0"/>
              </a:rPr>
              <a:t>b.BookID</a:t>
            </a:r>
            <a:r>
              <a:rPr lang="en-IN" sz="2400" dirty="0">
                <a:latin typeface="Times New Roman" panose="02020603050405020304" pitchFamily="18" charset="0"/>
                <a:cs typeface="Times New Roman" panose="02020603050405020304" pitchFamily="18" charset="0"/>
              </a:rPr>
              <a:t> = </a:t>
            </a:r>
            <a:r>
              <a:rPr lang="en-IN" sz="2400" dirty="0" err="1">
                <a:latin typeface="Times New Roman" panose="02020603050405020304" pitchFamily="18" charset="0"/>
                <a:cs typeface="Times New Roman" panose="02020603050405020304" pitchFamily="18" charset="0"/>
              </a:rPr>
              <a:t>ba.BookIDJOIN</a:t>
            </a:r>
            <a:r>
              <a:rPr lang="en-IN" sz="2400" dirty="0">
                <a:latin typeface="Times New Roman" panose="02020603050405020304" pitchFamily="18" charset="0"/>
                <a:cs typeface="Times New Roman" panose="02020603050405020304" pitchFamily="18" charset="0"/>
              </a:rPr>
              <a:t>     Author a ON </a:t>
            </a:r>
            <a:r>
              <a:rPr lang="en-IN" sz="2400" dirty="0" err="1">
                <a:latin typeface="Times New Roman" panose="02020603050405020304" pitchFamily="18" charset="0"/>
                <a:cs typeface="Times New Roman" panose="02020603050405020304" pitchFamily="18" charset="0"/>
              </a:rPr>
              <a:t>ba.AuthorID</a:t>
            </a:r>
            <a:r>
              <a:rPr lang="en-IN" sz="2400" dirty="0">
                <a:latin typeface="Times New Roman" panose="02020603050405020304" pitchFamily="18" charset="0"/>
                <a:cs typeface="Times New Roman" panose="02020603050405020304" pitchFamily="18" charset="0"/>
              </a:rPr>
              <a:t> = </a:t>
            </a:r>
            <a:r>
              <a:rPr lang="en-IN" sz="2400" dirty="0" err="1">
                <a:latin typeface="Times New Roman" panose="02020603050405020304" pitchFamily="18" charset="0"/>
                <a:cs typeface="Times New Roman" panose="02020603050405020304" pitchFamily="18" charset="0"/>
              </a:rPr>
              <a:t>a.AuthorIDJOIN</a:t>
            </a:r>
            <a:r>
              <a:rPr lang="en-IN" sz="2400" dirty="0">
                <a:latin typeface="Times New Roman" panose="02020603050405020304" pitchFamily="18" charset="0"/>
                <a:cs typeface="Times New Roman" panose="02020603050405020304" pitchFamily="18" charset="0"/>
              </a:rPr>
              <a:t>     Publisher p ON </a:t>
            </a:r>
            <a:r>
              <a:rPr lang="en-IN" sz="2400" dirty="0" err="1">
                <a:latin typeface="Times New Roman" panose="02020603050405020304" pitchFamily="18" charset="0"/>
                <a:cs typeface="Times New Roman" panose="02020603050405020304" pitchFamily="18" charset="0"/>
              </a:rPr>
              <a:t>b.PublisherID</a:t>
            </a:r>
            <a:r>
              <a:rPr lang="en-IN" sz="2400" dirty="0">
                <a:latin typeface="Times New Roman" panose="02020603050405020304" pitchFamily="18" charset="0"/>
                <a:cs typeface="Times New Roman" panose="02020603050405020304" pitchFamily="18" charset="0"/>
              </a:rPr>
              <a:t> = </a:t>
            </a:r>
            <a:r>
              <a:rPr lang="en-IN" sz="2400" dirty="0" err="1">
                <a:latin typeface="Times New Roman" panose="02020603050405020304" pitchFamily="18" charset="0"/>
                <a:cs typeface="Times New Roman" panose="02020603050405020304" pitchFamily="18" charset="0"/>
              </a:rPr>
              <a:t>p.PublisherIDWHERE</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a.Name</a:t>
            </a:r>
            <a:r>
              <a:rPr lang="en-IN" sz="2400" dirty="0">
                <a:latin typeface="Times New Roman" panose="02020603050405020304" pitchFamily="18" charset="0"/>
                <a:cs typeface="Times New Roman" panose="02020603050405020304" pitchFamily="18" charset="0"/>
              </a:rPr>
              <a:t> = 'Specific Author Name';</a:t>
            </a:r>
          </a:p>
        </p:txBody>
      </p:sp>
    </p:spTree>
    <p:extLst>
      <p:ext uri="{BB962C8B-B14F-4D97-AF65-F5344CB8AC3E}">
        <p14:creationId xmlns:p14="http://schemas.microsoft.com/office/powerpoint/2010/main" val="19428366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9F304-F9E2-43EE-B098-8260A71F3C92}"/>
              </a:ext>
            </a:extLst>
          </p:cNvPr>
          <p:cNvSpPr>
            <a:spLocks noGrp="1"/>
          </p:cNvSpPr>
          <p:nvPr>
            <p:ph type="ctrTitle"/>
          </p:nvPr>
        </p:nvSpPr>
        <p:spPr>
          <a:xfrm>
            <a:off x="2417779" y="1590261"/>
            <a:ext cx="8637073" cy="1753468"/>
          </a:xfrm>
        </p:spPr>
        <p:txBody>
          <a:bodyPr>
            <a:normAutofit/>
          </a:bodyPr>
          <a:lstStyle/>
          <a:p>
            <a:r>
              <a:rPr lang="en-IN" sz="5400" dirty="0">
                <a:latin typeface="Times New Roman" panose="02020603050405020304" pitchFamily="18" charset="0"/>
                <a:cs typeface="Times New Roman" panose="02020603050405020304" pitchFamily="18" charset="0"/>
              </a:rPr>
              <a:t>BOOKSTORE MANAGEMENT SYSTEM</a:t>
            </a:r>
            <a:endParaRPr lang="en-IN" sz="5400" dirty="0"/>
          </a:p>
        </p:txBody>
      </p:sp>
      <p:sp>
        <p:nvSpPr>
          <p:cNvPr id="3" name="Subtitle 2">
            <a:extLst>
              <a:ext uri="{FF2B5EF4-FFF2-40B4-BE49-F238E27FC236}">
                <a16:creationId xmlns:a16="http://schemas.microsoft.com/office/drawing/2014/main" id="{9BF9E8F2-6AEC-4A4F-8F0D-D6EA0E80B30C}"/>
              </a:ext>
            </a:extLst>
          </p:cNvPr>
          <p:cNvSpPr>
            <a:spLocks noGrp="1"/>
          </p:cNvSpPr>
          <p:nvPr>
            <p:ph type="subTitle" idx="1"/>
          </p:nvPr>
        </p:nvSpPr>
        <p:spPr/>
        <p:txBody>
          <a:bodyPr/>
          <a:lstStyle/>
          <a:p>
            <a:endParaRPr lang="en-US" b="1" dirty="0">
              <a:latin typeface="Times New Roman" pitchFamily="18" charset="0"/>
              <a:cs typeface="Times New Roman" pitchFamily="18" charset="0"/>
            </a:endParaRPr>
          </a:p>
          <a:p>
            <a:endParaRPr lang="en-IN" b="1" dirty="0">
              <a:latin typeface="Times New Roman" pitchFamily="18" charset="0"/>
              <a:cs typeface="Times New Roman" pitchFamily="18" charset="0"/>
            </a:endParaRPr>
          </a:p>
          <a:p>
            <a:endParaRPr lang="en-IN" dirty="0"/>
          </a:p>
        </p:txBody>
      </p:sp>
    </p:spTree>
    <p:extLst>
      <p:ext uri="{BB962C8B-B14F-4D97-AF65-F5344CB8AC3E}">
        <p14:creationId xmlns:p14="http://schemas.microsoft.com/office/powerpoint/2010/main" val="11650385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D02FBB9-A435-41B1-A449-0686E9F84512}"/>
              </a:ext>
            </a:extLst>
          </p:cNvPr>
          <p:cNvSpPr txBox="1"/>
          <p:nvPr/>
        </p:nvSpPr>
        <p:spPr>
          <a:xfrm>
            <a:off x="463826" y="437322"/>
            <a:ext cx="11410122" cy="4031873"/>
          </a:xfrm>
          <a:prstGeom prst="rect">
            <a:avLst/>
          </a:prstGeom>
          <a:noFill/>
        </p:spPr>
        <p:txBody>
          <a:bodyPr wrap="square" rtlCol="0">
            <a:spAutoFit/>
          </a:bodyPr>
          <a:lstStyle/>
          <a:p>
            <a:pPr marL="571500" indent="-571500">
              <a:buFont typeface="Wingdings" panose="05000000000000000000" pitchFamily="2" charset="2"/>
              <a:buChar char="Ø"/>
            </a:pPr>
            <a:r>
              <a:rPr lang="en-IN" sz="4000" b="1" u="sng" dirty="0">
                <a:latin typeface="Times New Roman" panose="02020603050405020304" pitchFamily="18" charset="0"/>
                <a:cs typeface="Times New Roman" panose="02020603050405020304" pitchFamily="18" charset="0"/>
              </a:rPr>
              <a:t>Contents</a:t>
            </a:r>
            <a:r>
              <a:rPr lang="en-IN" sz="3600" dirty="0">
                <a:latin typeface="Times New Roman" panose="02020603050405020304" pitchFamily="18" charset="0"/>
                <a:cs typeface="Times New Roman" panose="02020603050405020304" pitchFamily="18" charset="0"/>
              </a:rPr>
              <a:t>:-</a:t>
            </a:r>
          </a:p>
          <a:p>
            <a:r>
              <a:rPr lang="en-US" sz="3600" dirty="0">
                <a:latin typeface="Times New Roman" panose="02020603050405020304" pitchFamily="18" charset="0"/>
                <a:cs typeface="Times New Roman" panose="02020603050405020304" pitchFamily="18" charset="0"/>
              </a:rPr>
              <a:t>1.Introduction.</a:t>
            </a:r>
          </a:p>
          <a:p>
            <a:r>
              <a:rPr lang="en-US" sz="3600" dirty="0">
                <a:latin typeface="Times New Roman" panose="02020603050405020304" pitchFamily="18" charset="0"/>
                <a:cs typeface="Times New Roman" panose="02020603050405020304" pitchFamily="18" charset="0"/>
              </a:rPr>
              <a:t>2.The Software used in backend and front end.  </a:t>
            </a:r>
          </a:p>
          <a:p>
            <a:r>
              <a:rPr lang="en-US" sz="3600" dirty="0">
                <a:latin typeface="Times New Roman" panose="02020603050405020304" pitchFamily="18" charset="0"/>
                <a:cs typeface="Times New Roman" panose="02020603050405020304" pitchFamily="18" charset="0"/>
              </a:rPr>
              <a:t>4.ER Diagram.</a:t>
            </a:r>
          </a:p>
          <a:p>
            <a:r>
              <a:rPr lang="en-US" sz="3600" dirty="0">
                <a:latin typeface="Times New Roman" panose="02020603050405020304" pitchFamily="18" charset="0"/>
                <a:cs typeface="Times New Roman" panose="02020603050405020304" pitchFamily="18" charset="0"/>
              </a:rPr>
              <a:t>5.Schema Diagram. </a:t>
            </a:r>
          </a:p>
          <a:p>
            <a:r>
              <a:rPr lang="en-US" sz="3600" dirty="0">
                <a:latin typeface="Times New Roman" panose="02020603050405020304" pitchFamily="18" charset="0"/>
                <a:cs typeface="Times New Roman" panose="02020603050405020304" pitchFamily="18" charset="0"/>
              </a:rPr>
              <a:t>6.Queries.</a:t>
            </a:r>
          </a:p>
          <a:p>
            <a:r>
              <a:rPr lang="en-US" sz="3600" dirty="0">
                <a:latin typeface="Times New Roman" panose="02020603050405020304" pitchFamily="18" charset="0"/>
                <a:cs typeface="Times New Roman" panose="02020603050405020304" pitchFamily="18" charset="0"/>
              </a:rPr>
              <a:t>7. Conclusion.</a:t>
            </a:r>
            <a:endParaRPr lang="en-IN"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57842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8998EC4-E3DB-451D-A2C7-91AAB08178A0}"/>
              </a:ext>
            </a:extLst>
          </p:cNvPr>
          <p:cNvSpPr txBox="1"/>
          <p:nvPr/>
        </p:nvSpPr>
        <p:spPr>
          <a:xfrm>
            <a:off x="397565" y="463826"/>
            <a:ext cx="11396870" cy="646331"/>
          </a:xfrm>
          <a:prstGeom prst="rect">
            <a:avLst/>
          </a:prstGeom>
          <a:noFill/>
        </p:spPr>
        <p:txBody>
          <a:bodyPr wrap="square" rtlCol="0">
            <a:spAutoFit/>
          </a:bodyPr>
          <a:lstStyle/>
          <a:p>
            <a:r>
              <a:rPr lang="en-IN" sz="3600" b="1" u="sng" dirty="0">
                <a:latin typeface="Times New Roman" panose="02020603050405020304" pitchFamily="18" charset="0"/>
                <a:cs typeface="Times New Roman" panose="02020603050405020304" pitchFamily="18" charset="0"/>
              </a:rPr>
              <a:t>1.Introduction</a:t>
            </a:r>
            <a:r>
              <a:rPr lang="en-IN" sz="3600" dirty="0">
                <a:latin typeface="Times New Roman" panose="02020603050405020304" pitchFamily="18" charset="0"/>
                <a:cs typeface="Times New Roman" panose="02020603050405020304" pitchFamily="18" charset="0"/>
              </a:rPr>
              <a:t>:-</a:t>
            </a:r>
          </a:p>
        </p:txBody>
      </p:sp>
      <p:sp>
        <p:nvSpPr>
          <p:cNvPr id="4" name="TextBox 3">
            <a:extLst>
              <a:ext uri="{FF2B5EF4-FFF2-40B4-BE49-F238E27FC236}">
                <a16:creationId xmlns:a16="http://schemas.microsoft.com/office/drawing/2014/main" id="{309AE3CB-DD96-4E4A-A625-7388D7C459CF}"/>
              </a:ext>
            </a:extLst>
          </p:cNvPr>
          <p:cNvSpPr txBox="1"/>
          <p:nvPr/>
        </p:nvSpPr>
        <p:spPr>
          <a:xfrm>
            <a:off x="715617" y="1258957"/>
            <a:ext cx="10694505" cy="2677656"/>
          </a:xfrm>
          <a:prstGeom prst="rect">
            <a:avLst/>
          </a:prstGeom>
          <a:noFill/>
        </p:spPr>
        <p:txBody>
          <a:bodyPr wrap="square" rtlCol="0">
            <a:spAutoFit/>
          </a:bodyPr>
          <a:lstStyle/>
          <a:p>
            <a:pPr algn="just"/>
            <a:r>
              <a:rPr lang="en-US" dirty="0"/>
              <a:t>  			</a:t>
            </a:r>
            <a:r>
              <a:rPr lang="en-US" sz="2400" dirty="0"/>
              <a:t>A Bookstore Management System (BMS) is a software application designed to streamline the operations of a bookstore by integrating various functions such as inventory management, sales processing, customer relationship management, and supplier coordination. It allows for efficient tracking of book stock, processing of sales transactions, and generation of detailed reports for analysis. The system enhances accuracy in managing book details, billing, and customer records, ultimately improving customer satisfaction and operational efficiency. </a:t>
            </a:r>
            <a:endParaRPr lang="en-IN" sz="2400" dirty="0"/>
          </a:p>
        </p:txBody>
      </p:sp>
    </p:spTree>
    <p:extLst>
      <p:ext uri="{BB962C8B-B14F-4D97-AF65-F5344CB8AC3E}">
        <p14:creationId xmlns:p14="http://schemas.microsoft.com/office/powerpoint/2010/main" val="8541805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2AAE47A-593E-48EE-93A3-B15720771D65}"/>
              </a:ext>
            </a:extLst>
          </p:cNvPr>
          <p:cNvSpPr txBox="1"/>
          <p:nvPr/>
        </p:nvSpPr>
        <p:spPr>
          <a:xfrm>
            <a:off x="463826" y="490330"/>
            <a:ext cx="11317357" cy="646331"/>
          </a:xfrm>
          <a:prstGeom prst="rect">
            <a:avLst/>
          </a:prstGeom>
          <a:noFill/>
        </p:spPr>
        <p:txBody>
          <a:bodyPr wrap="square" rtlCol="0">
            <a:spAutoFit/>
          </a:bodyPr>
          <a:lstStyle/>
          <a:p>
            <a:r>
              <a:rPr lang="en-US" sz="3600" dirty="0">
                <a:latin typeface="Times New Roman" panose="02020603050405020304" pitchFamily="18" charset="0"/>
                <a:cs typeface="Times New Roman" panose="02020603050405020304" pitchFamily="18" charset="0"/>
              </a:rPr>
              <a:t>2.</a:t>
            </a:r>
            <a:r>
              <a:rPr lang="en-US" sz="3600" b="1" u="sng" dirty="0">
                <a:latin typeface="Times New Roman" panose="02020603050405020304" pitchFamily="18" charset="0"/>
                <a:cs typeface="Times New Roman" panose="02020603050405020304" pitchFamily="18" charset="0"/>
              </a:rPr>
              <a:t>The Software used in backend and front end</a:t>
            </a:r>
            <a:r>
              <a:rPr lang="en-US" sz="3600" dirty="0">
                <a:latin typeface="Times New Roman" panose="02020603050405020304" pitchFamily="18" charset="0"/>
                <a:cs typeface="Times New Roman" panose="02020603050405020304" pitchFamily="18" charset="0"/>
              </a:rPr>
              <a:t>:-</a:t>
            </a:r>
            <a:endParaRPr lang="en-IN" dirty="0"/>
          </a:p>
        </p:txBody>
      </p:sp>
      <p:sp>
        <p:nvSpPr>
          <p:cNvPr id="4" name="TextBox 3">
            <a:extLst>
              <a:ext uri="{FF2B5EF4-FFF2-40B4-BE49-F238E27FC236}">
                <a16:creationId xmlns:a16="http://schemas.microsoft.com/office/drawing/2014/main" id="{B1559770-A959-4EAF-9665-843A4647693E}"/>
              </a:ext>
            </a:extLst>
          </p:cNvPr>
          <p:cNvSpPr txBox="1"/>
          <p:nvPr/>
        </p:nvSpPr>
        <p:spPr>
          <a:xfrm>
            <a:off x="569843" y="1378226"/>
            <a:ext cx="11211340" cy="6370975"/>
          </a:xfrm>
          <a:prstGeom prst="rect">
            <a:avLst/>
          </a:prstGeom>
          <a:noFill/>
        </p:spPr>
        <p:txBody>
          <a:bodyPr wrap="square" rtlCol="0">
            <a:spAutoFit/>
          </a:bodyPr>
          <a:lstStyle/>
          <a:p>
            <a:pPr marL="342900" indent="-342900" algn="just">
              <a:buClr>
                <a:srgbClr val="00B0F0"/>
              </a:buClr>
              <a:buFont typeface="Wingdings" panose="05000000000000000000" pitchFamily="2" charset="2"/>
              <a:buChar char="§"/>
            </a:pPr>
            <a:r>
              <a:rPr lang="en-IN" sz="2400" b="1" dirty="0">
                <a:latin typeface="Calibri" pitchFamily="34" charset="0"/>
                <a:cs typeface="Times New Roman" pitchFamily="18" charset="0"/>
              </a:rPr>
              <a:t>Back End :                                 </a:t>
            </a:r>
            <a:r>
              <a:rPr lang="en-IN" sz="2400" dirty="0">
                <a:latin typeface="Calibri" pitchFamily="34" charset="0"/>
                <a:cs typeface="Times New Roman" pitchFamily="18" charset="0"/>
              </a:rPr>
              <a:t>MySQL, </a:t>
            </a:r>
            <a:r>
              <a:rPr lang="en-IN" sz="2400" dirty="0">
                <a:latin typeface="Times New Roman" panose="02020603050405020304" pitchFamily="18" charset="0"/>
                <a:cs typeface="Times New Roman" panose="02020603050405020304" pitchFamily="18" charset="0"/>
              </a:rPr>
              <a:t>MongoDB</a:t>
            </a:r>
          </a:p>
          <a:p>
            <a:pPr marL="514350" indent="-514350">
              <a:buClr>
                <a:srgbClr val="00B0F0"/>
              </a:buClr>
              <a:buFont typeface="Wingdings" pitchFamily="2" charset="2"/>
              <a:buChar char="Ø"/>
            </a:pPr>
            <a:endParaRPr lang="en-IN" sz="2400" dirty="0">
              <a:latin typeface="Calibri" pitchFamily="34" charset="0"/>
              <a:cs typeface="Times New Roman" pitchFamily="18" charset="0"/>
            </a:endParaRPr>
          </a:p>
          <a:p>
            <a:pPr marL="342900" indent="-342900" algn="just">
              <a:buClr>
                <a:srgbClr val="00B0F0"/>
              </a:buClr>
              <a:buFont typeface="Wingdings" panose="05000000000000000000" pitchFamily="2" charset="2"/>
              <a:buChar char="§"/>
            </a:pPr>
            <a:r>
              <a:rPr lang="en-IN" sz="2400" b="1" dirty="0">
                <a:latin typeface="Calibri" pitchFamily="34" charset="0"/>
                <a:cs typeface="Times New Roman" pitchFamily="18" charset="0"/>
              </a:rPr>
              <a:t>Tools &amp; Technologies :            </a:t>
            </a:r>
            <a:r>
              <a:rPr lang="en-IN" sz="2400" dirty="0" err="1">
                <a:latin typeface="Calibri" pitchFamily="34" charset="0"/>
                <a:cs typeface="Times New Roman" pitchFamily="18" charset="0"/>
              </a:rPr>
              <a:t>Wamp</a:t>
            </a:r>
            <a:r>
              <a:rPr lang="en-IN" sz="2400" dirty="0">
                <a:latin typeface="Calibri" pitchFamily="34" charset="0"/>
                <a:cs typeface="Times New Roman" pitchFamily="18" charset="0"/>
              </a:rPr>
              <a:t> Server,</a:t>
            </a:r>
          </a:p>
          <a:p>
            <a:pPr marL="514350" indent="-514350" algn="just">
              <a:buClr>
                <a:srgbClr val="00B0F0"/>
              </a:buClr>
            </a:pPr>
            <a:r>
              <a:rPr lang="en-IN" sz="2400" b="1" dirty="0">
                <a:latin typeface="Calibri" pitchFamily="34" charset="0"/>
                <a:cs typeface="Times New Roman" pitchFamily="18" charset="0"/>
              </a:rPr>
              <a:t>                                                          </a:t>
            </a:r>
            <a:r>
              <a:rPr lang="en-IN" sz="2400" dirty="0">
                <a:latin typeface="Calibri" pitchFamily="34" charset="0"/>
                <a:cs typeface="Times New Roman" pitchFamily="18" charset="0"/>
              </a:rPr>
              <a:t>MySQL Queries,</a:t>
            </a:r>
          </a:p>
          <a:p>
            <a:pPr marL="514350" indent="-514350" algn="just">
              <a:buClr>
                <a:srgbClr val="00B0F0"/>
              </a:buClr>
            </a:pPr>
            <a:r>
              <a:rPr lang="en-IN" sz="2400" dirty="0">
                <a:latin typeface="Calibri" pitchFamily="34" charset="0"/>
                <a:cs typeface="Times New Roman" pitchFamily="18" charset="0"/>
              </a:rPr>
              <a:t>                                                          Browser (</a:t>
            </a:r>
            <a:r>
              <a:rPr lang="en-IN" sz="2400" dirty="0" err="1">
                <a:latin typeface="Calibri" pitchFamily="34" charset="0"/>
                <a:cs typeface="Times New Roman" pitchFamily="18" charset="0"/>
              </a:rPr>
              <a:t>Mozila</a:t>
            </a:r>
            <a:r>
              <a:rPr lang="en-IN" sz="2400" dirty="0">
                <a:latin typeface="Calibri" pitchFamily="34" charset="0"/>
                <a:cs typeface="Times New Roman" pitchFamily="18" charset="0"/>
              </a:rPr>
              <a:t> Firefox, Chrome..)</a:t>
            </a:r>
          </a:p>
          <a:p>
            <a:pPr marL="514350" indent="-514350" algn="just">
              <a:buClr>
                <a:srgbClr val="00B0F0"/>
              </a:buClr>
            </a:pPr>
            <a:r>
              <a:rPr lang="en-IN" sz="2400" dirty="0">
                <a:latin typeface="Calibri" pitchFamily="34" charset="0"/>
                <a:cs typeface="Times New Roman" pitchFamily="18" charset="0"/>
              </a:rPr>
              <a:t>                                                          Text Editor(Sublime Text 3, Notepad ++..)</a:t>
            </a:r>
          </a:p>
          <a:p>
            <a:endParaRPr lang="en-IN" sz="2400" dirty="0"/>
          </a:p>
          <a:p>
            <a:endParaRPr lang="en-IN" sz="2400"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sp>
        <p:nvSpPr>
          <p:cNvPr id="5" name="TextBox 4">
            <a:extLst>
              <a:ext uri="{FF2B5EF4-FFF2-40B4-BE49-F238E27FC236}">
                <a16:creationId xmlns:a16="http://schemas.microsoft.com/office/drawing/2014/main" id="{CFAEFC96-E431-4B3B-9FD0-AB8F49746293}"/>
              </a:ext>
            </a:extLst>
          </p:cNvPr>
          <p:cNvSpPr txBox="1"/>
          <p:nvPr/>
        </p:nvSpPr>
        <p:spPr>
          <a:xfrm>
            <a:off x="569843" y="4055165"/>
            <a:ext cx="11052314" cy="1569660"/>
          </a:xfrm>
          <a:prstGeom prst="rect">
            <a:avLst/>
          </a:prstGeom>
          <a:noFill/>
        </p:spPr>
        <p:txBody>
          <a:bodyPr wrap="square" rtlCol="0">
            <a:spAutoFit/>
          </a:bodyPr>
          <a:lstStyle/>
          <a:p>
            <a:pPr algn="just"/>
            <a:r>
              <a:rPr lang="en-US" sz="2400" dirty="0">
                <a:latin typeface="Times New Roman" panose="02020603050405020304" pitchFamily="18" charset="0"/>
                <a:cs typeface="Times New Roman" panose="02020603050405020304" pitchFamily="18" charset="0"/>
              </a:rPr>
              <a:t>In developing a comprehensive Bookstore Management System (BMS) For the backend, using robust programming languages such as Java, Python and Databases such as MySQL, PostgreSQL, or MongoDB provide reliable data storage solutions facilitate seamless communication between the client and server.</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982505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5E08A69-FC35-4E92-A771-4C12F75C6F03}"/>
              </a:ext>
            </a:extLst>
          </p:cNvPr>
          <p:cNvSpPr txBox="1"/>
          <p:nvPr/>
        </p:nvSpPr>
        <p:spPr>
          <a:xfrm>
            <a:off x="569844" y="477078"/>
            <a:ext cx="11118574" cy="3416320"/>
          </a:xfrm>
          <a:prstGeom prst="rect">
            <a:avLst/>
          </a:prstGeom>
          <a:noFill/>
        </p:spPr>
        <p:txBody>
          <a:bodyPr wrap="square" rtlCol="0">
            <a:spAutoFit/>
          </a:bodyPr>
          <a:lstStyle/>
          <a:p>
            <a:pPr marL="342900" indent="-342900">
              <a:buFont typeface="Wingdings" panose="05000000000000000000" pitchFamily="2" charset="2"/>
              <a:buChar char="§"/>
            </a:pPr>
            <a:r>
              <a:rPr lang="en-IN" sz="2400" b="1" dirty="0">
                <a:latin typeface="Times New Roman" panose="02020603050405020304" pitchFamily="18" charset="0"/>
                <a:cs typeface="Times New Roman" panose="02020603050405020304" pitchFamily="18" charset="0"/>
              </a:rPr>
              <a:t>Front End</a:t>
            </a:r>
            <a:r>
              <a:rPr lang="en-IN" sz="2400" dirty="0">
                <a:latin typeface="Times New Roman" panose="02020603050405020304" pitchFamily="18" charset="0"/>
                <a:cs typeface="Times New Roman" panose="02020603050405020304" pitchFamily="18" charset="0"/>
              </a:rPr>
              <a:t>:                      HTML, CSS, JavaScript</a:t>
            </a:r>
          </a:p>
          <a:p>
            <a:pPr marL="342900" indent="-342900">
              <a:buFont typeface="Wingdings" panose="05000000000000000000" pitchFamily="2" charset="2"/>
              <a:buChar char="§"/>
            </a:pPr>
            <a:endParaRPr lang="en-IN"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endParaRPr lang="en-IN"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IN" sz="2400" b="1" dirty="0">
                <a:latin typeface="Times New Roman" panose="02020603050405020304" pitchFamily="18" charset="0"/>
                <a:cs typeface="Times New Roman" panose="02020603050405020304" pitchFamily="18" charset="0"/>
              </a:rPr>
              <a:t>Tools &amp; Technologies :    </a:t>
            </a:r>
            <a:r>
              <a:rPr lang="en-IN" sz="2400" dirty="0">
                <a:latin typeface="Times New Roman" panose="02020603050405020304" pitchFamily="18" charset="0"/>
                <a:cs typeface="Times New Roman" panose="02020603050405020304" pitchFamily="18" charset="0"/>
              </a:rPr>
              <a:t>Visual Studio Code, Notepad++(Text Editor)</a:t>
            </a:r>
          </a:p>
          <a:p>
            <a:r>
              <a:rPr lang="en-IN" sz="2400" b="1"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Mozilla Firefox, Microsoft Edge(Browser)</a:t>
            </a:r>
          </a:p>
          <a:p>
            <a:r>
              <a:rPr lang="en-IN" sz="2400" b="1"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GitHub(Version Control)</a:t>
            </a:r>
            <a:r>
              <a:rPr lang="en-IN" sz="2400" b="1"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endParaRPr lang="en-IN"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endParaRPr lang="en-IN" sz="24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endParaRPr lang="en-IN" sz="24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9351C06B-8B22-4F3E-B981-B75F67943F22}"/>
              </a:ext>
            </a:extLst>
          </p:cNvPr>
          <p:cNvSpPr txBox="1"/>
          <p:nvPr/>
        </p:nvSpPr>
        <p:spPr>
          <a:xfrm>
            <a:off x="569844" y="3127513"/>
            <a:ext cx="11052312" cy="2308324"/>
          </a:xfrm>
          <a:prstGeom prst="rect">
            <a:avLst/>
          </a:prstGeom>
          <a:noFill/>
        </p:spPr>
        <p:txBody>
          <a:bodyPr wrap="square" rtlCol="0">
            <a:spAutoFit/>
          </a:bodyPr>
          <a:lstStyle/>
          <a:p>
            <a:pPr algn="just"/>
            <a:r>
              <a:rPr lang="en-IN" sz="2400" dirty="0">
                <a:latin typeface="Times New Roman" panose="02020603050405020304" pitchFamily="18" charset="0"/>
                <a:cs typeface="Times New Roman" panose="02020603050405020304" pitchFamily="18" charset="0"/>
              </a:rPr>
              <a:t>On the frontend, utilizing HTML, CSS, and JavaScript, alongside powerful frameworks and libraries like Query, enhances the user interface and experience. Essential development tools like Visual Studio Code and Notepad++, combined with browsers like Mozilla Firefox and Microsoft Edge, streamline the development process. Version control with Git and platforms like GitHub, along with tools like Webpack, Babel, </a:t>
            </a:r>
            <a:r>
              <a:rPr lang="en-IN" sz="2400" dirty="0" err="1">
                <a:latin typeface="Times New Roman" panose="02020603050405020304" pitchFamily="18" charset="0"/>
                <a:cs typeface="Times New Roman" panose="02020603050405020304" pitchFamily="18" charset="0"/>
              </a:rPr>
              <a:t>npm</a:t>
            </a:r>
            <a:r>
              <a:rPr lang="en-IN" sz="2400" dirty="0">
                <a:latin typeface="Times New Roman" panose="02020603050405020304" pitchFamily="18" charset="0"/>
                <a:cs typeface="Times New Roman" panose="02020603050405020304" pitchFamily="18" charset="0"/>
              </a:rPr>
              <a:t>, and Yarn, further support efficient project management and deployment</a:t>
            </a:r>
            <a:r>
              <a:rPr lang="en-IN" dirty="0"/>
              <a:t>.</a:t>
            </a:r>
          </a:p>
        </p:txBody>
      </p:sp>
    </p:spTree>
    <p:extLst>
      <p:ext uri="{BB962C8B-B14F-4D97-AF65-F5344CB8AC3E}">
        <p14:creationId xmlns:p14="http://schemas.microsoft.com/office/powerpoint/2010/main" val="6659777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5A8989-8351-42E4-A3C4-11D679D30948}"/>
              </a:ext>
            </a:extLst>
          </p:cNvPr>
          <p:cNvSpPr txBox="1"/>
          <p:nvPr/>
        </p:nvSpPr>
        <p:spPr>
          <a:xfrm>
            <a:off x="298174" y="224698"/>
            <a:ext cx="11595652" cy="923330"/>
          </a:xfrm>
          <a:prstGeom prst="rect">
            <a:avLst/>
          </a:prstGeom>
          <a:noFill/>
        </p:spPr>
        <p:txBody>
          <a:bodyPr wrap="square" rtlCol="0">
            <a:spAutoFit/>
          </a:bodyPr>
          <a:lstStyle/>
          <a:p>
            <a:r>
              <a:rPr lang="en-US" sz="3600" dirty="0">
                <a:latin typeface="Times New Roman" panose="02020603050405020304" pitchFamily="18" charset="0"/>
                <a:cs typeface="Times New Roman" panose="02020603050405020304" pitchFamily="18" charset="0"/>
              </a:rPr>
              <a:t>4.</a:t>
            </a:r>
            <a:r>
              <a:rPr lang="en-US" sz="3600" u="sng" dirty="0">
                <a:latin typeface="Times New Roman" panose="02020603050405020304" pitchFamily="18" charset="0"/>
                <a:cs typeface="Times New Roman" panose="02020603050405020304" pitchFamily="18" charset="0"/>
              </a:rPr>
              <a:t>ER Diagram</a:t>
            </a:r>
            <a:r>
              <a:rPr lang="en-US" sz="3600"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endParaRPr lang="en-IN" dirty="0"/>
          </a:p>
        </p:txBody>
      </p:sp>
      <p:pic>
        <p:nvPicPr>
          <p:cNvPr id="60" name="Picture 59">
            <a:extLst>
              <a:ext uri="{FF2B5EF4-FFF2-40B4-BE49-F238E27FC236}">
                <a16:creationId xmlns:a16="http://schemas.microsoft.com/office/drawing/2014/main" id="{1E2539F3-1F17-4BBA-A2D8-998D82B09008}"/>
              </a:ext>
            </a:extLst>
          </p:cNvPr>
          <p:cNvPicPr>
            <a:picLocks noChangeAspect="1"/>
          </p:cNvPicPr>
          <p:nvPr/>
        </p:nvPicPr>
        <p:blipFill>
          <a:blip r:embed="rId2"/>
          <a:stretch>
            <a:fillRect/>
          </a:stretch>
        </p:blipFill>
        <p:spPr>
          <a:xfrm>
            <a:off x="1152938" y="861391"/>
            <a:ext cx="11039061" cy="4850296"/>
          </a:xfrm>
          <a:prstGeom prst="rect">
            <a:avLst/>
          </a:prstGeom>
        </p:spPr>
      </p:pic>
    </p:spTree>
    <p:extLst>
      <p:ext uri="{BB962C8B-B14F-4D97-AF65-F5344CB8AC3E}">
        <p14:creationId xmlns:p14="http://schemas.microsoft.com/office/powerpoint/2010/main" val="2611275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D7F0CB9D-B44F-4812-9C63-C0551D085953}"/>
              </a:ext>
            </a:extLst>
          </p:cNvPr>
          <p:cNvSpPr txBox="1"/>
          <p:nvPr/>
        </p:nvSpPr>
        <p:spPr>
          <a:xfrm>
            <a:off x="503583" y="304800"/>
            <a:ext cx="9939130" cy="646331"/>
          </a:xfrm>
          <a:prstGeom prst="rect">
            <a:avLst/>
          </a:prstGeom>
          <a:noFill/>
        </p:spPr>
        <p:txBody>
          <a:bodyPr wrap="square" rtlCol="0">
            <a:spAutoFit/>
          </a:bodyPr>
          <a:lstStyle/>
          <a:p>
            <a:r>
              <a:rPr lang="en-US" sz="3600" dirty="0">
                <a:latin typeface="Times New Roman" panose="02020603050405020304" pitchFamily="18" charset="0"/>
                <a:cs typeface="Times New Roman" panose="02020603050405020304" pitchFamily="18" charset="0"/>
              </a:rPr>
              <a:t>4.</a:t>
            </a:r>
            <a:r>
              <a:rPr lang="en-US" sz="3600" b="1" u="sng" dirty="0">
                <a:latin typeface="Times New Roman" panose="02020603050405020304" pitchFamily="18" charset="0"/>
                <a:cs typeface="Times New Roman" panose="02020603050405020304" pitchFamily="18" charset="0"/>
              </a:rPr>
              <a:t>Schema Diagram</a:t>
            </a:r>
            <a:r>
              <a:rPr lang="en-US" sz="3600"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p>
        </p:txBody>
      </p:sp>
      <p:graphicFrame>
        <p:nvGraphicFramePr>
          <p:cNvPr id="46" name="Table 45">
            <a:extLst>
              <a:ext uri="{FF2B5EF4-FFF2-40B4-BE49-F238E27FC236}">
                <a16:creationId xmlns:a16="http://schemas.microsoft.com/office/drawing/2014/main" id="{9B73D2EA-79FD-4794-B5D5-72AF9AA68C41}"/>
              </a:ext>
            </a:extLst>
          </p:cNvPr>
          <p:cNvGraphicFramePr>
            <a:graphicFrameLocks noGrp="1"/>
          </p:cNvGraphicFramePr>
          <p:nvPr>
            <p:extLst>
              <p:ext uri="{D42A27DB-BD31-4B8C-83A1-F6EECF244321}">
                <p14:modId xmlns:p14="http://schemas.microsoft.com/office/powerpoint/2010/main" val="966686286"/>
              </p:ext>
            </p:extLst>
          </p:nvPr>
        </p:nvGraphicFramePr>
        <p:xfrm>
          <a:off x="888517" y="1510717"/>
          <a:ext cx="9183135" cy="461665"/>
        </p:xfrm>
        <a:graphic>
          <a:graphicData uri="http://schemas.openxmlformats.org/drawingml/2006/table">
            <a:tbl>
              <a:tblPr firstRow="1" firstCol="1" bandRow="1">
                <a:tableStyleId>{5C22544A-7EE6-4342-B048-85BDC9FD1C3A}</a:tableStyleId>
              </a:tblPr>
              <a:tblGrid>
                <a:gridCol w="600101">
                  <a:extLst>
                    <a:ext uri="{9D8B030D-6E8A-4147-A177-3AD203B41FA5}">
                      <a16:colId xmlns:a16="http://schemas.microsoft.com/office/drawing/2014/main" val="1501213209"/>
                    </a:ext>
                  </a:extLst>
                </a:gridCol>
                <a:gridCol w="694481">
                  <a:extLst>
                    <a:ext uri="{9D8B030D-6E8A-4147-A177-3AD203B41FA5}">
                      <a16:colId xmlns:a16="http://schemas.microsoft.com/office/drawing/2014/main" val="2572497787"/>
                    </a:ext>
                  </a:extLst>
                </a:gridCol>
                <a:gridCol w="1250537">
                  <a:extLst>
                    <a:ext uri="{9D8B030D-6E8A-4147-A177-3AD203B41FA5}">
                      <a16:colId xmlns:a16="http://schemas.microsoft.com/office/drawing/2014/main" val="4180097854"/>
                    </a:ext>
                  </a:extLst>
                </a:gridCol>
                <a:gridCol w="1469668">
                  <a:extLst>
                    <a:ext uri="{9D8B030D-6E8A-4147-A177-3AD203B41FA5}">
                      <a16:colId xmlns:a16="http://schemas.microsoft.com/office/drawing/2014/main" val="802323048"/>
                    </a:ext>
                  </a:extLst>
                </a:gridCol>
                <a:gridCol w="2001079">
                  <a:extLst>
                    <a:ext uri="{9D8B030D-6E8A-4147-A177-3AD203B41FA5}">
                      <a16:colId xmlns:a16="http://schemas.microsoft.com/office/drawing/2014/main" val="3587065178"/>
                    </a:ext>
                  </a:extLst>
                </a:gridCol>
                <a:gridCol w="808382">
                  <a:extLst>
                    <a:ext uri="{9D8B030D-6E8A-4147-A177-3AD203B41FA5}">
                      <a16:colId xmlns:a16="http://schemas.microsoft.com/office/drawing/2014/main" val="2138401302"/>
                    </a:ext>
                  </a:extLst>
                </a:gridCol>
                <a:gridCol w="834887">
                  <a:extLst>
                    <a:ext uri="{9D8B030D-6E8A-4147-A177-3AD203B41FA5}">
                      <a16:colId xmlns:a16="http://schemas.microsoft.com/office/drawing/2014/main" val="1922344667"/>
                    </a:ext>
                  </a:extLst>
                </a:gridCol>
                <a:gridCol w="1524000">
                  <a:extLst>
                    <a:ext uri="{9D8B030D-6E8A-4147-A177-3AD203B41FA5}">
                      <a16:colId xmlns:a16="http://schemas.microsoft.com/office/drawing/2014/main" val="2450173351"/>
                    </a:ext>
                  </a:extLst>
                </a:gridCol>
              </a:tblGrid>
              <a:tr h="461665">
                <a:tc>
                  <a:txBody>
                    <a:bodyPr/>
                    <a:lstStyle/>
                    <a:p>
                      <a:pPr marL="0" marR="0" algn="l">
                        <a:lnSpc>
                          <a:spcPct val="107000"/>
                        </a:lnSpc>
                        <a:spcBef>
                          <a:spcPts val="0"/>
                        </a:spcBef>
                        <a:spcAft>
                          <a:spcPts val="0"/>
                        </a:spcAft>
                      </a:pPr>
                      <a:r>
                        <a:rPr lang="en-US" sz="1400" u="sng" kern="1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rPr>
                        <a:t>B_ID</a:t>
                      </a:r>
                      <a:endParaRPr lang="en-IN" sz="1400" kern="1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bg1">
                        <a:lumMod val="75000"/>
                      </a:schemeClr>
                    </a:solidFill>
                  </a:tcPr>
                </a:tc>
                <a:tc>
                  <a:txBody>
                    <a:bodyPr/>
                    <a:lstStyle/>
                    <a:p>
                      <a:pPr marL="0" marR="0" algn="l">
                        <a:lnSpc>
                          <a:spcPct val="107000"/>
                        </a:lnSpc>
                        <a:spcBef>
                          <a:spcPts val="0"/>
                        </a:spcBef>
                        <a:spcAft>
                          <a:spcPts val="0"/>
                        </a:spcAft>
                      </a:pPr>
                      <a:r>
                        <a:rPr lang="en-US" sz="1400" kern="100" dirty="0">
                          <a:solidFill>
                            <a:schemeClr val="tx1">
                              <a:lumMod val="95000"/>
                              <a:lumOff val="5000"/>
                            </a:schemeClr>
                          </a:solidFill>
                          <a:effectLst/>
                          <a:latin typeface="Times New Roman" panose="02020603050405020304" pitchFamily="18" charset="0"/>
                          <a:cs typeface="Times New Roman" panose="02020603050405020304" pitchFamily="18" charset="0"/>
                        </a:rPr>
                        <a:t>TITLE</a:t>
                      </a:r>
                      <a:endParaRPr lang="en-IN" sz="1400" kern="1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bg1">
                        <a:lumMod val="75000"/>
                      </a:schemeClr>
                    </a:solidFill>
                  </a:tcPr>
                </a:tc>
                <a:tc>
                  <a:txBody>
                    <a:bodyPr/>
                    <a:lstStyle/>
                    <a:p>
                      <a:pPr marL="0" marR="0" algn="l">
                        <a:lnSpc>
                          <a:spcPct val="107000"/>
                        </a:lnSpc>
                        <a:spcBef>
                          <a:spcPts val="0"/>
                        </a:spcBef>
                        <a:spcAft>
                          <a:spcPts val="0"/>
                        </a:spcAft>
                      </a:pPr>
                      <a:r>
                        <a:rPr lang="en-US" sz="1400" kern="100" dirty="0">
                          <a:solidFill>
                            <a:schemeClr val="tx1">
                              <a:lumMod val="95000"/>
                              <a:lumOff val="5000"/>
                            </a:schemeClr>
                          </a:solidFill>
                          <a:effectLst/>
                          <a:latin typeface="Times New Roman" panose="02020603050405020304" pitchFamily="18" charset="0"/>
                          <a:cs typeface="Times New Roman" panose="02020603050405020304" pitchFamily="18" charset="0"/>
                        </a:rPr>
                        <a:t>AUTHOR_ID</a:t>
                      </a:r>
                      <a:endParaRPr lang="en-IN" sz="1400" kern="1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bg1">
                        <a:lumMod val="75000"/>
                      </a:schemeClr>
                    </a:solidFill>
                  </a:tcPr>
                </a:tc>
                <a:tc>
                  <a:txBody>
                    <a:bodyPr/>
                    <a:lstStyle/>
                    <a:p>
                      <a:pPr marL="0" marR="0" algn="l">
                        <a:lnSpc>
                          <a:spcPct val="107000"/>
                        </a:lnSpc>
                        <a:spcBef>
                          <a:spcPts val="0"/>
                        </a:spcBef>
                        <a:spcAft>
                          <a:spcPts val="0"/>
                        </a:spcAft>
                      </a:pPr>
                      <a:r>
                        <a:rPr lang="en-US" sz="1400" kern="100" dirty="0">
                          <a:solidFill>
                            <a:schemeClr val="tx1">
                              <a:lumMod val="95000"/>
                              <a:lumOff val="5000"/>
                            </a:schemeClr>
                          </a:solidFill>
                          <a:effectLst/>
                          <a:latin typeface="Times New Roman" panose="02020603050405020304" pitchFamily="18" charset="0"/>
                          <a:cs typeface="Times New Roman" panose="02020603050405020304" pitchFamily="18" charset="0"/>
                        </a:rPr>
                        <a:t>PUBLISHER_ID</a:t>
                      </a:r>
                      <a:endParaRPr lang="en-IN" sz="1400" kern="1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bg1">
                        <a:lumMod val="75000"/>
                      </a:schemeClr>
                    </a:solidFill>
                  </a:tcPr>
                </a:tc>
                <a:tc>
                  <a:txBody>
                    <a:bodyPr/>
                    <a:lstStyle/>
                    <a:p>
                      <a:pPr marL="0" marR="0" algn="l">
                        <a:lnSpc>
                          <a:spcPct val="107000"/>
                        </a:lnSpc>
                        <a:spcBef>
                          <a:spcPts val="0"/>
                        </a:spcBef>
                        <a:spcAft>
                          <a:spcPts val="0"/>
                        </a:spcAft>
                      </a:pPr>
                      <a:r>
                        <a:rPr lang="en-US" sz="1400" kern="100" dirty="0">
                          <a:solidFill>
                            <a:schemeClr val="tx1">
                              <a:lumMod val="95000"/>
                              <a:lumOff val="5000"/>
                            </a:schemeClr>
                          </a:solidFill>
                          <a:effectLst/>
                          <a:latin typeface="Times New Roman" panose="02020603050405020304" pitchFamily="18" charset="0"/>
                          <a:cs typeface="Times New Roman" panose="02020603050405020304" pitchFamily="18" charset="0"/>
                        </a:rPr>
                        <a:t>PUBLICATION_DATE</a:t>
                      </a:r>
                      <a:endParaRPr lang="en-IN" sz="1400" kern="1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bg1">
                        <a:lumMod val="75000"/>
                      </a:schemeClr>
                    </a:solidFill>
                  </a:tcPr>
                </a:tc>
                <a:tc>
                  <a:txBody>
                    <a:bodyPr/>
                    <a:lstStyle/>
                    <a:p>
                      <a:pPr marL="0" marR="0" algn="l">
                        <a:lnSpc>
                          <a:spcPct val="107000"/>
                        </a:lnSpc>
                        <a:spcBef>
                          <a:spcPts val="0"/>
                        </a:spcBef>
                        <a:spcAft>
                          <a:spcPts val="0"/>
                        </a:spcAft>
                      </a:pPr>
                      <a:r>
                        <a:rPr lang="en-US" sz="1400" kern="100" dirty="0">
                          <a:solidFill>
                            <a:schemeClr val="tx1">
                              <a:lumMod val="95000"/>
                              <a:lumOff val="5000"/>
                            </a:schemeClr>
                          </a:solidFill>
                          <a:effectLst/>
                          <a:latin typeface="Times New Roman" panose="02020603050405020304" pitchFamily="18" charset="0"/>
                          <a:cs typeface="Times New Roman" panose="02020603050405020304" pitchFamily="18" charset="0"/>
                        </a:rPr>
                        <a:t>PRICE</a:t>
                      </a:r>
                      <a:endParaRPr lang="en-IN" sz="1400" kern="1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bg1">
                        <a:lumMod val="75000"/>
                      </a:schemeClr>
                    </a:solidFill>
                  </a:tcPr>
                </a:tc>
                <a:tc>
                  <a:txBody>
                    <a:bodyPr/>
                    <a:lstStyle/>
                    <a:p>
                      <a:pPr marL="0" marR="0" algn="l">
                        <a:lnSpc>
                          <a:spcPct val="107000"/>
                        </a:lnSpc>
                        <a:spcBef>
                          <a:spcPts val="0"/>
                        </a:spcBef>
                        <a:spcAft>
                          <a:spcPts val="0"/>
                        </a:spcAft>
                      </a:pPr>
                      <a:r>
                        <a:rPr lang="en-US" sz="1400" kern="100" dirty="0">
                          <a:solidFill>
                            <a:schemeClr val="tx1">
                              <a:lumMod val="95000"/>
                              <a:lumOff val="5000"/>
                            </a:schemeClr>
                          </a:solidFill>
                          <a:effectLst/>
                          <a:latin typeface="Times New Roman" panose="02020603050405020304" pitchFamily="18" charset="0"/>
                          <a:cs typeface="Times New Roman" panose="02020603050405020304" pitchFamily="18" charset="0"/>
                        </a:rPr>
                        <a:t>GENRE</a:t>
                      </a:r>
                      <a:endParaRPr lang="en-IN" sz="1400" kern="1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bg1">
                        <a:lumMod val="75000"/>
                      </a:schemeClr>
                    </a:solidFill>
                  </a:tcPr>
                </a:tc>
                <a:tc>
                  <a:txBody>
                    <a:bodyPr/>
                    <a:lstStyle/>
                    <a:p>
                      <a:pPr marL="0" marR="0" algn="l">
                        <a:lnSpc>
                          <a:spcPct val="107000"/>
                        </a:lnSpc>
                        <a:spcBef>
                          <a:spcPts val="0"/>
                        </a:spcBef>
                        <a:spcAft>
                          <a:spcPts val="0"/>
                        </a:spcAft>
                      </a:pPr>
                      <a:r>
                        <a:rPr lang="en-US" sz="1400" kern="100" dirty="0">
                          <a:solidFill>
                            <a:schemeClr val="tx1">
                              <a:lumMod val="95000"/>
                              <a:lumOff val="5000"/>
                            </a:schemeClr>
                          </a:solidFill>
                          <a:effectLst/>
                          <a:latin typeface="Times New Roman" panose="02020603050405020304" pitchFamily="18" charset="0"/>
                          <a:cs typeface="Times New Roman" panose="02020603050405020304" pitchFamily="18" charset="0"/>
                        </a:rPr>
                        <a:t>STOCK_QNTY</a:t>
                      </a:r>
                      <a:endParaRPr lang="en-IN" sz="1400" kern="1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bg1">
                        <a:lumMod val="75000"/>
                      </a:schemeClr>
                    </a:solidFill>
                  </a:tcPr>
                </a:tc>
                <a:extLst>
                  <a:ext uri="{0D108BD9-81ED-4DB2-BD59-A6C34878D82A}">
                    <a16:rowId xmlns:a16="http://schemas.microsoft.com/office/drawing/2014/main" val="1756264856"/>
                  </a:ext>
                </a:extLst>
              </a:tr>
            </a:tbl>
          </a:graphicData>
        </a:graphic>
      </p:graphicFrame>
      <p:graphicFrame>
        <p:nvGraphicFramePr>
          <p:cNvPr id="47" name="Table 46">
            <a:extLst>
              <a:ext uri="{FF2B5EF4-FFF2-40B4-BE49-F238E27FC236}">
                <a16:creationId xmlns:a16="http://schemas.microsoft.com/office/drawing/2014/main" id="{ABA6FF8E-C9B7-4846-9881-9501D811CD0F}"/>
              </a:ext>
            </a:extLst>
          </p:cNvPr>
          <p:cNvGraphicFramePr>
            <a:graphicFrameLocks noGrp="1"/>
          </p:cNvGraphicFramePr>
          <p:nvPr>
            <p:extLst>
              <p:ext uri="{D42A27DB-BD31-4B8C-83A1-F6EECF244321}">
                <p14:modId xmlns:p14="http://schemas.microsoft.com/office/powerpoint/2010/main" val="505637963"/>
              </p:ext>
            </p:extLst>
          </p:nvPr>
        </p:nvGraphicFramePr>
        <p:xfrm>
          <a:off x="888517" y="2741779"/>
          <a:ext cx="5605047" cy="334204"/>
        </p:xfrm>
        <a:graphic>
          <a:graphicData uri="http://schemas.openxmlformats.org/drawingml/2006/table">
            <a:tbl>
              <a:tblPr firstRow="1" firstCol="1" bandRow="1">
                <a:tableStyleId>{5C22544A-7EE6-4342-B048-85BDC9FD1C3A}</a:tableStyleId>
              </a:tblPr>
              <a:tblGrid>
                <a:gridCol w="1390857">
                  <a:extLst>
                    <a:ext uri="{9D8B030D-6E8A-4147-A177-3AD203B41FA5}">
                      <a16:colId xmlns:a16="http://schemas.microsoft.com/office/drawing/2014/main" val="774672982"/>
                    </a:ext>
                  </a:extLst>
                </a:gridCol>
                <a:gridCol w="1709530">
                  <a:extLst>
                    <a:ext uri="{9D8B030D-6E8A-4147-A177-3AD203B41FA5}">
                      <a16:colId xmlns:a16="http://schemas.microsoft.com/office/drawing/2014/main" val="2210901848"/>
                    </a:ext>
                  </a:extLst>
                </a:gridCol>
                <a:gridCol w="702366">
                  <a:extLst>
                    <a:ext uri="{9D8B030D-6E8A-4147-A177-3AD203B41FA5}">
                      <a16:colId xmlns:a16="http://schemas.microsoft.com/office/drawing/2014/main" val="2479612650"/>
                    </a:ext>
                  </a:extLst>
                </a:gridCol>
                <a:gridCol w="1802294">
                  <a:extLst>
                    <a:ext uri="{9D8B030D-6E8A-4147-A177-3AD203B41FA5}">
                      <a16:colId xmlns:a16="http://schemas.microsoft.com/office/drawing/2014/main" val="400065777"/>
                    </a:ext>
                  </a:extLst>
                </a:gridCol>
              </a:tblGrid>
              <a:tr h="334204">
                <a:tc>
                  <a:txBody>
                    <a:bodyPr/>
                    <a:lstStyle/>
                    <a:p>
                      <a:pPr marL="0" marR="0">
                        <a:lnSpc>
                          <a:spcPct val="107000"/>
                        </a:lnSpc>
                        <a:spcBef>
                          <a:spcPts val="0"/>
                        </a:spcBef>
                        <a:spcAft>
                          <a:spcPts val="0"/>
                        </a:spcAft>
                      </a:pPr>
                      <a:r>
                        <a:rPr lang="en-US" sz="1400" u="sng" kern="100" dirty="0">
                          <a:solidFill>
                            <a:schemeClr val="tx1">
                              <a:lumMod val="95000"/>
                              <a:lumOff val="5000"/>
                            </a:schemeClr>
                          </a:solidFill>
                          <a:effectLst/>
                          <a:latin typeface="Times New Roman" panose="02020603050405020304" pitchFamily="18" charset="0"/>
                          <a:cs typeface="Times New Roman" panose="02020603050405020304" pitchFamily="18" charset="0"/>
                        </a:rPr>
                        <a:t>AUTHOR_ID</a:t>
                      </a:r>
                      <a:endParaRPr lang="en-IN" sz="1400" kern="1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bg1">
                        <a:lumMod val="75000"/>
                      </a:schemeClr>
                    </a:solidFill>
                  </a:tcPr>
                </a:tc>
                <a:tc>
                  <a:txBody>
                    <a:bodyPr/>
                    <a:lstStyle/>
                    <a:p>
                      <a:pPr marL="0" marR="0">
                        <a:lnSpc>
                          <a:spcPct val="107000"/>
                        </a:lnSpc>
                        <a:spcBef>
                          <a:spcPts val="0"/>
                        </a:spcBef>
                        <a:spcAft>
                          <a:spcPts val="0"/>
                        </a:spcAft>
                      </a:pPr>
                      <a:r>
                        <a:rPr lang="en-US" sz="1400" kern="100" dirty="0">
                          <a:solidFill>
                            <a:schemeClr val="tx1">
                              <a:lumMod val="95000"/>
                              <a:lumOff val="5000"/>
                            </a:schemeClr>
                          </a:solidFill>
                          <a:effectLst/>
                          <a:latin typeface="Times New Roman" panose="02020603050405020304" pitchFamily="18" charset="0"/>
                          <a:cs typeface="Times New Roman" panose="02020603050405020304" pitchFamily="18" charset="0"/>
                        </a:rPr>
                        <a:t>AUTHOR_NAME</a:t>
                      </a:r>
                      <a:endParaRPr lang="en-IN" sz="1400" kern="1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bg1">
                        <a:lumMod val="75000"/>
                      </a:schemeClr>
                    </a:solidFill>
                  </a:tcPr>
                </a:tc>
                <a:tc>
                  <a:txBody>
                    <a:bodyPr/>
                    <a:lstStyle/>
                    <a:p>
                      <a:pPr marL="0" marR="0">
                        <a:lnSpc>
                          <a:spcPct val="107000"/>
                        </a:lnSpc>
                        <a:spcBef>
                          <a:spcPts val="0"/>
                        </a:spcBef>
                        <a:spcAft>
                          <a:spcPts val="0"/>
                        </a:spcAft>
                      </a:pPr>
                      <a:r>
                        <a:rPr lang="en-US" sz="1400" kern="100" dirty="0">
                          <a:solidFill>
                            <a:schemeClr val="tx1">
                              <a:lumMod val="95000"/>
                              <a:lumOff val="5000"/>
                            </a:schemeClr>
                          </a:solidFill>
                          <a:effectLst/>
                          <a:latin typeface="Times New Roman" panose="02020603050405020304" pitchFamily="18" charset="0"/>
                          <a:cs typeface="Times New Roman" panose="02020603050405020304" pitchFamily="18" charset="0"/>
                        </a:rPr>
                        <a:t>DOB</a:t>
                      </a:r>
                      <a:endParaRPr lang="en-IN" sz="1400" kern="1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bg1">
                        <a:lumMod val="75000"/>
                      </a:schemeClr>
                    </a:solidFill>
                  </a:tcPr>
                </a:tc>
                <a:tc>
                  <a:txBody>
                    <a:bodyPr/>
                    <a:lstStyle/>
                    <a:p>
                      <a:pPr marL="0" marR="0">
                        <a:lnSpc>
                          <a:spcPct val="107000"/>
                        </a:lnSpc>
                        <a:spcBef>
                          <a:spcPts val="0"/>
                        </a:spcBef>
                        <a:spcAft>
                          <a:spcPts val="0"/>
                        </a:spcAft>
                      </a:pPr>
                      <a:r>
                        <a:rPr lang="en-US" sz="1400" kern="100" dirty="0">
                          <a:solidFill>
                            <a:schemeClr val="tx1">
                              <a:lumMod val="95000"/>
                              <a:lumOff val="5000"/>
                            </a:schemeClr>
                          </a:solidFill>
                          <a:effectLst/>
                          <a:latin typeface="Times New Roman" panose="02020603050405020304" pitchFamily="18" charset="0"/>
                          <a:cs typeface="Times New Roman" panose="02020603050405020304" pitchFamily="18" charset="0"/>
                        </a:rPr>
                        <a:t>NATIONALITY</a:t>
                      </a:r>
                      <a:endParaRPr lang="en-IN" sz="1400" kern="1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bg1">
                        <a:lumMod val="75000"/>
                      </a:schemeClr>
                    </a:solidFill>
                  </a:tcPr>
                </a:tc>
                <a:extLst>
                  <a:ext uri="{0D108BD9-81ED-4DB2-BD59-A6C34878D82A}">
                    <a16:rowId xmlns:a16="http://schemas.microsoft.com/office/drawing/2014/main" val="4112666999"/>
                  </a:ext>
                </a:extLst>
              </a:tr>
            </a:tbl>
          </a:graphicData>
        </a:graphic>
      </p:graphicFrame>
      <p:graphicFrame>
        <p:nvGraphicFramePr>
          <p:cNvPr id="48" name="Table 47">
            <a:extLst>
              <a:ext uri="{FF2B5EF4-FFF2-40B4-BE49-F238E27FC236}">
                <a16:creationId xmlns:a16="http://schemas.microsoft.com/office/drawing/2014/main" id="{546A745A-CB3F-4F6D-87BE-4B42C682FF22}"/>
              </a:ext>
            </a:extLst>
          </p:cNvPr>
          <p:cNvGraphicFramePr>
            <a:graphicFrameLocks noGrp="1"/>
          </p:cNvGraphicFramePr>
          <p:nvPr>
            <p:extLst>
              <p:ext uri="{D42A27DB-BD31-4B8C-83A1-F6EECF244321}">
                <p14:modId xmlns:p14="http://schemas.microsoft.com/office/powerpoint/2010/main" val="396513918"/>
              </p:ext>
            </p:extLst>
          </p:nvPr>
        </p:nvGraphicFramePr>
        <p:xfrm>
          <a:off x="888517" y="3616453"/>
          <a:ext cx="7619379" cy="367972"/>
        </p:xfrm>
        <a:graphic>
          <a:graphicData uri="http://schemas.openxmlformats.org/drawingml/2006/table">
            <a:tbl>
              <a:tblPr firstRow="1" firstCol="1" bandRow="1">
                <a:tableStyleId>{5C22544A-7EE6-4342-B048-85BDC9FD1C3A}</a:tableStyleId>
              </a:tblPr>
              <a:tblGrid>
                <a:gridCol w="1888788">
                  <a:extLst>
                    <a:ext uri="{9D8B030D-6E8A-4147-A177-3AD203B41FA5}">
                      <a16:colId xmlns:a16="http://schemas.microsoft.com/office/drawing/2014/main" val="966440105"/>
                    </a:ext>
                  </a:extLst>
                </a:gridCol>
                <a:gridCol w="1985974">
                  <a:extLst>
                    <a:ext uri="{9D8B030D-6E8A-4147-A177-3AD203B41FA5}">
                      <a16:colId xmlns:a16="http://schemas.microsoft.com/office/drawing/2014/main" val="3645121224"/>
                    </a:ext>
                  </a:extLst>
                </a:gridCol>
                <a:gridCol w="1883717">
                  <a:extLst>
                    <a:ext uri="{9D8B030D-6E8A-4147-A177-3AD203B41FA5}">
                      <a16:colId xmlns:a16="http://schemas.microsoft.com/office/drawing/2014/main" val="1595567473"/>
                    </a:ext>
                  </a:extLst>
                </a:gridCol>
                <a:gridCol w="1860900">
                  <a:extLst>
                    <a:ext uri="{9D8B030D-6E8A-4147-A177-3AD203B41FA5}">
                      <a16:colId xmlns:a16="http://schemas.microsoft.com/office/drawing/2014/main" val="310042938"/>
                    </a:ext>
                  </a:extLst>
                </a:gridCol>
              </a:tblGrid>
              <a:tr h="367972">
                <a:tc>
                  <a:txBody>
                    <a:bodyPr/>
                    <a:lstStyle/>
                    <a:p>
                      <a:pPr marL="0" marR="0">
                        <a:lnSpc>
                          <a:spcPct val="107000"/>
                        </a:lnSpc>
                        <a:spcBef>
                          <a:spcPts val="0"/>
                        </a:spcBef>
                        <a:spcAft>
                          <a:spcPts val="0"/>
                        </a:spcAft>
                      </a:pPr>
                      <a:r>
                        <a:rPr lang="en-US" sz="1400" u="sng" kern="100" dirty="0">
                          <a:solidFill>
                            <a:schemeClr val="tx1">
                              <a:lumMod val="95000"/>
                              <a:lumOff val="5000"/>
                            </a:schemeClr>
                          </a:solidFill>
                          <a:effectLst/>
                          <a:latin typeface="Times New Roman" panose="02020603050405020304" pitchFamily="18" charset="0"/>
                          <a:cs typeface="Times New Roman" panose="02020603050405020304" pitchFamily="18" charset="0"/>
                        </a:rPr>
                        <a:t>PUBLISHER_ID</a:t>
                      </a:r>
                      <a:endParaRPr lang="en-IN" sz="1400" kern="1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bg1">
                        <a:lumMod val="75000"/>
                      </a:schemeClr>
                    </a:solidFill>
                  </a:tcPr>
                </a:tc>
                <a:tc>
                  <a:txBody>
                    <a:bodyPr/>
                    <a:lstStyle/>
                    <a:p>
                      <a:pPr marL="0" marR="0">
                        <a:lnSpc>
                          <a:spcPct val="107000"/>
                        </a:lnSpc>
                        <a:spcBef>
                          <a:spcPts val="0"/>
                        </a:spcBef>
                        <a:spcAft>
                          <a:spcPts val="0"/>
                        </a:spcAft>
                      </a:pPr>
                      <a:r>
                        <a:rPr lang="en-US" sz="1400" kern="100" dirty="0">
                          <a:solidFill>
                            <a:schemeClr val="tx1">
                              <a:lumMod val="95000"/>
                              <a:lumOff val="5000"/>
                            </a:schemeClr>
                          </a:solidFill>
                          <a:effectLst/>
                          <a:latin typeface="Times New Roman" panose="02020603050405020304" pitchFamily="18" charset="0"/>
                          <a:cs typeface="Times New Roman" panose="02020603050405020304" pitchFamily="18" charset="0"/>
                        </a:rPr>
                        <a:t>PUBLISHER_NAME</a:t>
                      </a:r>
                      <a:endParaRPr lang="en-IN" sz="1400" kern="1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bg1">
                        <a:lumMod val="75000"/>
                      </a:schemeClr>
                    </a:solidFill>
                  </a:tcPr>
                </a:tc>
                <a:tc>
                  <a:txBody>
                    <a:bodyPr/>
                    <a:lstStyle/>
                    <a:p>
                      <a:pPr marL="0" marR="0">
                        <a:lnSpc>
                          <a:spcPct val="107000"/>
                        </a:lnSpc>
                        <a:spcBef>
                          <a:spcPts val="0"/>
                        </a:spcBef>
                        <a:spcAft>
                          <a:spcPts val="0"/>
                        </a:spcAft>
                      </a:pPr>
                      <a:r>
                        <a:rPr lang="en-US" sz="1400" kern="100">
                          <a:solidFill>
                            <a:schemeClr val="tx1">
                              <a:lumMod val="95000"/>
                              <a:lumOff val="5000"/>
                            </a:schemeClr>
                          </a:solidFill>
                          <a:effectLst/>
                          <a:latin typeface="Times New Roman" panose="02020603050405020304" pitchFamily="18" charset="0"/>
                          <a:cs typeface="Times New Roman" panose="02020603050405020304" pitchFamily="18" charset="0"/>
                        </a:rPr>
                        <a:t>CONTACT_NO</a:t>
                      </a:r>
                      <a:endParaRPr lang="en-IN" sz="1400" kern="10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bg1">
                        <a:lumMod val="75000"/>
                      </a:schemeClr>
                    </a:solidFill>
                  </a:tcPr>
                </a:tc>
                <a:tc>
                  <a:txBody>
                    <a:bodyPr/>
                    <a:lstStyle/>
                    <a:p>
                      <a:pPr marL="0" marR="0">
                        <a:lnSpc>
                          <a:spcPct val="107000"/>
                        </a:lnSpc>
                        <a:spcBef>
                          <a:spcPts val="0"/>
                        </a:spcBef>
                        <a:spcAft>
                          <a:spcPts val="0"/>
                        </a:spcAft>
                      </a:pPr>
                      <a:r>
                        <a:rPr lang="en-US" sz="1400" kern="100" dirty="0">
                          <a:solidFill>
                            <a:schemeClr val="tx1">
                              <a:lumMod val="95000"/>
                              <a:lumOff val="5000"/>
                            </a:schemeClr>
                          </a:solidFill>
                          <a:effectLst/>
                          <a:latin typeface="Times New Roman" panose="02020603050405020304" pitchFamily="18" charset="0"/>
                          <a:cs typeface="Times New Roman" panose="02020603050405020304" pitchFamily="18" charset="0"/>
                        </a:rPr>
                        <a:t>ADDRESS</a:t>
                      </a:r>
                      <a:endParaRPr lang="en-IN" sz="1400" kern="1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bg1">
                        <a:lumMod val="75000"/>
                      </a:schemeClr>
                    </a:solidFill>
                  </a:tcPr>
                </a:tc>
                <a:extLst>
                  <a:ext uri="{0D108BD9-81ED-4DB2-BD59-A6C34878D82A}">
                    <a16:rowId xmlns:a16="http://schemas.microsoft.com/office/drawing/2014/main" val="1288645757"/>
                  </a:ext>
                </a:extLst>
              </a:tr>
            </a:tbl>
          </a:graphicData>
        </a:graphic>
      </p:graphicFrame>
      <p:graphicFrame>
        <p:nvGraphicFramePr>
          <p:cNvPr id="49" name="Table 48">
            <a:extLst>
              <a:ext uri="{FF2B5EF4-FFF2-40B4-BE49-F238E27FC236}">
                <a16:creationId xmlns:a16="http://schemas.microsoft.com/office/drawing/2014/main" id="{1D76253D-6C6B-4877-ABC5-90EE585D2BD5}"/>
              </a:ext>
            </a:extLst>
          </p:cNvPr>
          <p:cNvGraphicFramePr>
            <a:graphicFrameLocks noGrp="1"/>
          </p:cNvGraphicFramePr>
          <p:nvPr>
            <p:extLst>
              <p:ext uri="{D42A27DB-BD31-4B8C-83A1-F6EECF244321}">
                <p14:modId xmlns:p14="http://schemas.microsoft.com/office/powerpoint/2010/main" val="4077991954"/>
              </p:ext>
            </p:extLst>
          </p:nvPr>
        </p:nvGraphicFramePr>
        <p:xfrm>
          <a:off x="905948" y="5578490"/>
          <a:ext cx="8092278" cy="381953"/>
        </p:xfrm>
        <a:graphic>
          <a:graphicData uri="http://schemas.openxmlformats.org/drawingml/2006/table">
            <a:tbl>
              <a:tblPr firstRow="1" firstCol="1" bandRow="1">
                <a:tableStyleId>{5C22544A-7EE6-4342-B048-85BDC9FD1C3A}</a:tableStyleId>
              </a:tblPr>
              <a:tblGrid>
                <a:gridCol w="1082602">
                  <a:extLst>
                    <a:ext uri="{9D8B030D-6E8A-4147-A177-3AD203B41FA5}">
                      <a16:colId xmlns:a16="http://schemas.microsoft.com/office/drawing/2014/main" val="2910859092"/>
                    </a:ext>
                  </a:extLst>
                </a:gridCol>
                <a:gridCol w="1360390">
                  <a:extLst>
                    <a:ext uri="{9D8B030D-6E8A-4147-A177-3AD203B41FA5}">
                      <a16:colId xmlns:a16="http://schemas.microsoft.com/office/drawing/2014/main" val="855127563"/>
                    </a:ext>
                  </a:extLst>
                </a:gridCol>
                <a:gridCol w="979975">
                  <a:extLst>
                    <a:ext uri="{9D8B030D-6E8A-4147-A177-3AD203B41FA5}">
                      <a16:colId xmlns:a16="http://schemas.microsoft.com/office/drawing/2014/main" val="746485836"/>
                    </a:ext>
                  </a:extLst>
                </a:gridCol>
                <a:gridCol w="1459932">
                  <a:extLst>
                    <a:ext uri="{9D8B030D-6E8A-4147-A177-3AD203B41FA5}">
                      <a16:colId xmlns:a16="http://schemas.microsoft.com/office/drawing/2014/main" val="1537305660"/>
                    </a:ext>
                  </a:extLst>
                </a:gridCol>
                <a:gridCol w="1661329">
                  <a:extLst>
                    <a:ext uri="{9D8B030D-6E8A-4147-A177-3AD203B41FA5}">
                      <a16:colId xmlns:a16="http://schemas.microsoft.com/office/drawing/2014/main" val="2065591681"/>
                    </a:ext>
                  </a:extLst>
                </a:gridCol>
                <a:gridCol w="1548050">
                  <a:extLst>
                    <a:ext uri="{9D8B030D-6E8A-4147-A177-3AD203B41FA5}">
                      <a16:colId xmlns:a16="http://schemas.microsoft.com/office/drawing/2014/main" val="3538933750"/>
                    </a:ext>
                  </a:extLst>
                </a:gridCol>
              </a:tblGrid>
              <a:tr h="381953">
                <a:tc>
                  <a:txBody>
                    <a:bodyPr/>
                    <a:lstStyle/>
                    <a:p>
                      <a:pPr marL="0" marR="0">
                        <a:lnSpc>
                          <a:spcPct val="107000"/>
                        </a:lnSpc>
                        <a:spcBef>
                          <a:spcPts val="0"/>
                        </a:spcBef>
                        <a:spcAft>
                          <a:spcPts val="0"/>
                        </a:spcAft>
                      </a:pPr>
                      <a:r>
                        <a:rPr lang="en-US" sz="1400" u="sng" kern="100">
                          <a:solidFill>
                            <a:schemeClr val="tx1">
                              <a:lumMod val="95000"/>
                              <a:lumOff val="5000"/>
                            </a:schemeClr>
                          </a:solidFill>
                          <a:effectLst/>
                          <a:latin typeface="Times New Roman" panose="02020603050405020304" pitchFamily="18" charset="0"/>
                          <a:cs typeface="Times New Roman" panose="02020603050405020304" pitchFamily="18" charset="0"/>
                        </a:rPr>
                        <a:t>ORDER_ID</a:t>
                      </a:r>
                      <a:endParaRPr lang="en-IN" sz="1400" kern="10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bg1">
                        <a:lumMod val="75000"/>
                      </a:schemeClr>
                    </a:solidFill>
                  </a:tcPr>
                </a:tc>
                <a:tc>
                  <a:txBody>
                    <a:bodyPr/>
                    <a:lstStyle/>
                    <a:p>
                      <a:pPr marL="0" marR="0">
                        <a:lnSpc>
                          <a:spcPct val="107000"/>
                        </a:lnSpc>
                        <a:spcBef>
                          <a:spcPts val="0"/>
                        </a:spcBef>
                        <a:spcAft>
                          <a:spcPts val="0"/>
                        </a:spcAft>
                      </a:pPr>
                      <a:r>
                        <a:rPr lang="en-US" sz="1400" kern="100">
                          <a:solidFill>
                            <a:schemeClr val="tx1">
                              <a:lumMod val="95000"/>
                              <a:lumOff val="5000"/>
                            </a:schemeClr>
                          </a:solidFill>
                          <a:effectLst/>
                          <a:latin typeface="Times New Roman" panose="02020603050405020304" pitchFamily="18" charset="0"/>
                          <a:cs typeface="Times New Roman" panose="02020603050405020304" pitchFamily="18" charset="0"/>
                        </a:rPr>
                        <a:t>ORDER_DATE</a:t>
                      </a:r>
                      <a:endParaRPr lang="en-IN" sz="1400" kern="10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bg1">
                        <a:lumMod val="75000"/>
                      </a:schemeClr>
                    </a:solidFill>
                  </a:tcPr>
                </a:tc>
                <a:tc>
                  <a:txBody>
                    <a:bodyPr/>
                    <a:lstStyle/>
                    <a:p>
                      <a:pPr marL="0" marR="0">
                        <a:lnSpc>
                          <a:spcPct val="107000"/>
                        </a:lnSpc>
                        <a:spcBef>
                          <a:spcPts val="0"/>
                        </a:spcBef>
                        <a:spcAft>
                          <a:spcPts val="0"/>
                        </a:spcAft>
                      </a:pPr>
                      <a:r>
                        <a:rPr lang="en-US" sz="1400" kern="100">
                          <a:solidFill>
                            <a:schemeClr val="tx1">
                              <a:lumMod val="95000"/>
                              <a:lumOff val="5000"/>
                            </a:schemeClr>
                          </a:solidFill>
                          <a:effectLst/>
                          <a:latin typeface="Times New Roman" panose="02020603050405020304" pitchFamily="18" charset="0"/>
                          <a:cs typeface="Times New Roman" panose="02020603050405020304" pitchFamily="18" charset="0"/>
                        </a:rPr>
                        <a:t>BOOK_ID</a:t>
                      </a:r>
                      <a:endParaRPr lang="en-IN" sz="1400" kern="10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bg1">
                        <a:lumMod val="75000"/>
                      </a:schemeClr>
                    </a:solidFill>
                  </a:tcPr>
                </a:tc>
                <a:tc>
                  <a:txBody>
                    <a:bodyPr/>
                    <a:lstStyle/>
                    <a:p>
                      <a:pPr marL="0" marR="0">
                        <a:lnSpc>
                          <a:spcPct val="107000"/>
                        </a:lnSpc>
                        <a:spcBef>
                          <a:spcPts val="0"/>
                        </a:spcBef>
                        <a:spcAft>
                          <a:spcPts val="0"/>
                        </a:spcAft>
                      </a:pPr>
                      <a:r>
                        <a:rPr lang="en-US" sz="1400" kern="100" dirty="0">
                          <a:solidFill>
                            <a:schemeClr val="tx1">
                              <a:lumMod val="95000"/>
                              <a:lumOff val="5000"/>
                            </a:schemeClr>
                          </a:solidFill>
                          <a:effectLst/>
                          <a:latin typeface="Times New Roman" panose="02020603050405020304" pitchFamily="18" charset="0"/>
                          <a:cs typeface="Times New Roman" panose="02020603050405020304" pitchFamily="18" charset="0"/>
                        </a:rPr>
                        <a:t>CUSTOMER_ID</a:t>
                      </a:r>
                      <a:endParaRPr lang="en-IN" sz="1400" kern="1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bg1">
                        <a:lumMod val="75000"/>
                      </a:schemeClr>
                    </a:solidFill>
                  </a:tcPr>
                </a:tc>
                <a:tc>
                  <a:txBody>
                    <a:bodyPr/>
                    <a:lstStyle/>
                    <a:p>
                      <a:pPr marL="0" marR="0">
                        <a:lnSpc>
                          <a:spcPct val="107000"/>
                        </a:lnSpc>
                        <a:spcBef>
                          <a:spcPts val="0"/>
                        </a:spcBef>
                        <a:spcAft>
                          <a:spcPts val="0"/>
                        </a:spcAft>
                      </a:pPr>
                      <a:r>
                        <a:rPr lang="en-US" sz="1400" kern="100">
                          <a:solidFill>
                            <a:schemeClr val="tx1">
                              <a:lumMod val="95000"/>
                              <a:lumOff val="5000"/>
                            </a:schemeClr>
                          </a:solidFill>
                          <a:effectLst/>
                          <a:latin typeface="Times New Roman" panose="02020603050405020304" pitchFamily="18" charset="0"/>
                          <a:cs typeface="Times New Roman" panose="02020603050405020304" pitchFamily="18" charset="0"/>
                        </a:rPr>
                        <a:t>TOTAL_AMOUNT</a:t>
                      </a:r>
                      <a:endParaRPr lang="en-IN" sz="1400" kern="10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bg1">
                        <a:lumMod val="75000"/>
                      </a:schemeClr>
                    </a:solidFill>
                  </a:tcPr>
                </a:tc>
                <a:tc>
                  <a:txBody>
                    <a:bodyPr/>
                    <a:lstStyle/>
                    <a:p>
                      <a:pPr marL="0" marR="0">
                        <a:lnSpc>
                          <a:spcPct val="107000"/>
                        </a:lnSpc>
                        <a:spcBef>
                          <a:spcPts val="0"/>
                        </a:spcBef>
                        <a:spcAft>
                          <a:spcPts val="0"/>
                        </a:spcAft>
                      </a:pPr>
                      <a:r>
                        <a:rPr lang="en-US" sz="1400" kern="100" dirty="0">
                          <a:solidFill>
                            <a:schemeClr val="tx1">
                              <a:lumMod val="95000"/>
                              <a:lumOff val="5000"/>
                            </a:schemeClr>
                          </a:solidFill>
                          <a:effectLst/>
                          <a:latin typeface="Times New Roman" panose="02020603050405020304" pitchFamily="18" charset="0"/>
                          <a:cs typeface="Times New Roman" panose="02020603050405020304" pitchFamily="18" charset="0"/>
                        </a:rPr>
                        <a:t>ORDER_STATUS</a:t>
                      </a:r>
                      <a:endParaRPr lang="en-IN" sz="1400" kern="1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bg1">
                        <a:lumMod val="75000"/>
                      </a:schemeClr>
                    </a:solidFill>
                  </a:tcPr>
                </a:tc>
                <a:extLst>
                  <a:ext uri="{0D108BD9-81ED-4DB2-BD59-A6C34878D82A}">
                    <a16:rowId xmlns:a16="http://schemas.microsoft.com/office/drawing/2014/main" val="565472704"/>
                  </a:ext>
                </a:extLst>
              </a:tr>
            </a:tbl>
          </a:graphicData>
        </a:graphic>
      </p:graphicFrame>
      <p:graphicFrame>
        <p:nvGraphicFramePr>
          <p:cNvPr id="50" name="Table 49">
            <a:extLst>
              <a:ext uri="{FF2B5EF4-FFF2-40B4-BE49-F238E27FC236}">
                <a16:creationId xmlns:a16="http://schemas.microsoft.com/office/drawing/2014/main" id="{F8C3498B-5950-479C-B280-F5E6EBA186D8}"/>
              </a:ext>
            </a:extLst>
          </p:cNvPr>
          <p:cNvGraphicFramePr>
            <a:graphicFrameLocks noGrp="1"/>
          </p:cNvGraphicFramePr>
          <p:nvPr>
            <p:extLst>
              <p:ext uri="{D42A27DB-BD31-4B8C-83A1-F6EECF244321}">
                <p14:modId xmlns:p14="http://schemas.microsoft.com/office/powerpoint/2010/main" val="773186692"/>
              </p:ext>
            </p:extLst>
          </p:nvPr>
        </p:nvGraphicFramePr>
        <p:xfrm>
          <a:off x="902900" y="4490891"/>
          <a:ext cx="6955639" cy="381953"/>
        </p:xfrm>
        <a:graphic>
          <a:graphicData uri="http://schemas.openxmlformats.org/drawingml/2006/table">
            <a:tbl>
              <a:tblPr firstRow="1" firstCol="1" bandRow="1">
                <a:tableStyleId>{5C22544A-7EE6-4342-B048-85BDC9FD1C3A}</a:tableStyleId>
              </a:tblPr>
              <a:tblGrid>
                <a:gridCol w="1686091">
                  <a:extLst>
                    <a:ext uri="{9D8B030D-6E8A-4147-A177-3AD203B41FA5}">
                      <a16:colId xmlns:a16="http://schemas.microsoft.com/office/drawing/2014/main" val="3932105622"/>
                    </a:ext>
                  </a:extLst>
                </a:gridCol>
                <a:gridCol w="1909288">
                  <a:extLst>
                    <a:ext uri="{9D8B030D-6E8A-4147-A177-3AD203B41FA5}">
                      <a16:colId xmlns:a16="http://schemas.microsoft.com/office/drawing/2014/main" val="3649010474"/>
                    </a:ext>
                  </a:extLst>
                </a:gridCol>
                <a:gridCol w="1037656">
                  <a:extLst>
                    <a:ext uri="{9D8B030D-6E8A-4147-A177-3AD203B41FA5}">
                      <a16:colId xmlns:a16="http://schemas.microsoft.com/office/drawing/2014/main" val="2012511371"/>
                    </a:ext>
                  </a:extLst>
                </a:gridCol>
                <a:gridCol w="1187885">
                  <a:extLst>
                    <a:ext uri="{9D8B030D-6E8A-4147-A177-3AD203B41FA5}">
                      <a16:colId xmlns:a16="http://schemas.microsoft.com/office/drawing/2014/main" val="181803826"/>
                    </a:ext>
                  </a:extLst>
                </a:gridCol>
                <a:gridCol w="1134719">
                  <a:extLst>
                    <a:ext uri="{9D8B030D-6E8A-4147-A177-3AD203B41FA5}">
                      <a16:colId xmlns:a16="http://schemas.microsoft.com/office/drawing/2014/main" val="3286099398"/>
                    </a:ext>
                  </a:extLst>
                </a:gridCol>
              </a:tblGrid>
              <a:tr h="381953">
                <a:tc>
                  <a:txBody>
                    <a:bodyPr/>
                    <a:lstStyle/>
                    <a:p>
                      <a:pPr marL="0" marR="0">
                        <a:lnSpc>
                          <a:spcPct val="107000"/>
                        </a:lnSpc>
                        <a:spcBef>
                          <a:spcPts val="0"/>
                        </a:spcBef>
                        <a:spcAft>
                          <a:spcPts val="0"/>
                        </a:spcAft>
                      </a:pPr>
                      <a:r>
                        <a:rPr lang="en-US" sz="1400" u="sng" kern="100">
                          <a:solidFill>
                            <a:schemeClr val="tx1">
                              <a:lumMod val="95000"/>
                              <a:lumOff val="5000"/>
                            </a:schemeClr>
                          </a:solidFill>
                          <a:effectLst/>
                          <a:latin typeface="Times New Roman" panose="02020603050405020304" pitchFamily="18" charset="0"/>
                          <a:cs typeface="Times New Roman" panose="02020603050405020304" pitchFamily="18" charset="0"/>
                        </a:rPr>
                        <a:t>CUSTOMER_ID</a:t>
                      </a:r>
                      <a:endParaRPr lang="en-IN" sz="1400" kern="10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bg1">
                        <a:lumMod val="75000"/>
                      </a:schemeClr>
                    </a:solidFill>
                  </a:tcPr>
                </a:tc>
                <a:tc>
                  <a:txBody>
                    <a:bodyPr/>
                    <a:lstStyle/>
                    <a:p>
                      <a:pPr marL="0" marR="0">
                        <a:lnSpc>
                          <a:spcPct val="107000"/>
                        </a:lnSpc>
                        <a:spcBef>
                          <a:spcPts val="0"/>
                        </a:spcBef>
                        <a:spcAft>
                          <a:spcPts val="0"/>
                        </a:spcAft>
                      </a:pPr>
                      <a:r>
                        <a:rPr lang="en-US" sz="1400" kern="100" dirty="0">
                          <a:solidFill>
                            <a:schemeClr val="tx1">
                              <a:lumMod val="95000"/>
                              <a:lumOff val="5000"/>
                            </a:schemeClr>
                          </a:solidFill>
                          <a:effectLst/>
                          <a:latin typeface="Times New Roman" panose="02020603050405020304" pitchFamily="18" charset="0"/>
                          <a:cs typeface="Times New Roman" panose="02020603050405020304" pitchFamily="18" charset="0"/>
                        </a:rPr>
                        <a:t>CUSTOMER_NAME</a:t>
                      </a:r>
                      <a:endParaRPr lang="en-IN" sz="1400" kern="1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bg1">
                        <a:lumMod val="75000"/>
                      </a:schemeClr>
                    </a:solidFill>
                  </a:tcPr>
                </a:tc>
                <a:tc>
                  <a:txBody>
                    <a:bodyPr/>
                    <a:lstStyle/>
                    <a:p>
                      <a:pPr marL="0" marR="0">
                        <a:lnSpc>
                          <a:spcPct val="107000"/>
                        </a:lnSpc>
                        <a:spcBef>
                          <a:spcPts val="0"/>
                        </a:spcBef>
                        <a:spcAft>
                          <a:spcPts val="0"/>
                        </a:spcAft>
                      </a:pPr>
                      <a:r>
                        <a:rPr lang="en-US" sz="1400" kern="100" dirty="0">
                          <a:solidFill>
                            <a:schemeClr val="tx1">
                              <a:lumMod val="95000"/>
                              <a:lumOff val="5000"/>
                            </a:schemeClr>
                          </a:solidFill>
                          <a:effectLst/>
                          <a:latin typeface="Times New Roman" panose="02020603050405020304" pitchFamily="18" charset="0"/>
                          <a:cs typeface="Times New Roman" panose="02020603050405020304" pitchFamily="18" charset="0"/>
                        </a:rPr>
                        <a:t>EMAIL</a:t>
                      </a:r>
                      <a:endParaRPr lang="en-IN" sz="1400" kern="1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bg1">
                        <a:lumMod val="75000"/>
                      </a:schemeClr>
                    </a:solidFill>
                  </a:tcPr>
                </a:tc>
                <a:tc>
                  <a:txBody>
                    <a:bodyPr/>
                    <a:lstStyle/>
                    <a:p>
                      <a:pPr marL="0" marR="0">
                        <a:lnSpc>
                          <a:spcPct val="107000"/>
                        </a:lnSpc>
                        <a:spcBef>
                          <a:spcPts val="0"/>
                        </a:spcBef>
                        <a:spcAft>
                          <a:spcPts val="0"/>
                        </a:spcAft>
                      </a:pPr>
                      <a:r>
                        <a:rPr lang="en-US" sz="1400" kern="100">
                          <a:solidFill>
                            <a:schemeClr val="tx1">
                              <a:lumMod val="95000"/>
                              <a:lumOff val="5000"/>
                            </a:schemeClr>
                          </a:solidFill>
                          <a:effectLst/>
                          <a:latin typeface="Times New Roman" panose="02020603050405020304" pitchFamily="18" charset="0"/>
                          <a:cs typeface="Times New Roman" panose="02020603050405020304" pitchFamily="18" charset="0"/>
                        </a:rPr>
                        <a:t>ADDRESS</a:t>
                      </a:r>
                      <a:endParaRPr lang="en-IN" sz="1400" kern="10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bg1">
                        <a:lumMod val="75000"/>
                      </a:schemeClr>
                    </a:solidFill>
                  </a:tcPr>
                </a:tc>
                <a:tc>
                  <a:txBody>
                    <a:bodyPr/>
                    <a:lstStyle/>
                    <a:p>
                      <a:pPr marL="0" marR="0">
                        <a:lnSpc>
                          <a:spcPct val="107000"/>
                        </a:lnSpc>
                        <a:spcBef>
                          <a:spcPts val="0"/>
                        </a:spcBef>
                        <a:spcAft>
                          <a:spcPts val="0"/>
                        </a:spcAft>
                      </a:pPr>
                      <a:r>
                        <a:rPr lang="en-US" sz="1400" kern="100" dirty="0">
                          <a:solidFill>
                            <a:schemeClr val="tx1">
                              <a:lumMod val="95000"/>
                              <a:lumOff val="5000"/>
                            </a:schemeClr>
                          </a:solidFill>
                          <a:effectLst/>
                          <a:latin typeface="Times New Roman" panose="02020603050405020304" pitchFamily="18" charset="0"/>
                          <a:cs typeface="Times New Roman" panose="02020603050405020304" pitchFamily="18" charset="0"/>
                        </a:rPr>
                        <a:t>PHONE_NO</a:t>
                      </a:r>
                      <a:endParaRPr lang="en-IN" sz="1400" kern="100" dirty="0">
                        <a:solidFill>
                          <a:schemeClr val="tx1">
                            <a:lumMod val="95000"/>
                            <a:lumOff val="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solidFill>
                      <a:schemeClr val="bg1">
                        <a:lumMod val="75000"/>
                      </a:schemeClr>
                    </a:solidFill>
                  </a:tcPr>
                </a:tc>
                <a:extLst>
                  <a:ext uri="{0D108BD9-81ED-4DB2-BD59-A6C34878D82A}">
                    <a16:rowId xmlns:a16="http://schemas.microsoft.com/office/drawing/2014/main" val="2029025064"/>
                  </a:ext>
                </a:extLst>
              </a:tr>
            </a:tbl>
          </a:graphicData>
        </a:graphic>
      </p:graphicFrame>
      <p:sp>
        <p:nvSpPr>
          <p:cNvPr id="53" name="TextBox 52">
            <a:extLst>
              <a:ext uri="{FF2B5EF4-FFF2-40B4-BE49-F238E27FC236}">
                <a16:creationId xmlns:a16="http://schemas.microsoft.com/office/drawing/2014/main" id="{3458D0AF-6414-4733-94F9-C2184722F8CF}"/>
              </a:ext>
            </a:extLst>
          </p:cNvPr>
          <p:cNvSpPr txBox="1"/>
          <p:nvPr/>
        </p:nvSpPr>
        <p:spPr>
          <a:xfrm>
            <a:off x="1046922" y="1063940"/>
            <a:ext cx="1656521" cy="461665"/>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Book</a:t>
            </a:r>
          </a:p>
        </p:txBody>
      </p:sp>
      <p:sp>
        <p:nvSpPr>
          <p:cNvPr id="54" name="TextBox 53">
            <a:extLst>
              <a:ext uri="{FF2B5EF4-FFF2-40B4-BE49-F238E27FC236}">
                <a16:creationId xmlns:a16="http://schemas.microsoft.com/office/drawing/2014/main" id="{DB2DC252-1A36-4417-AAEA-7D62A0615DBB}"/>
              </a:ext>
            </a:extLst>
          </p:cNvPr>
          <p:cNvSpPr txBox="1"/>
          <p:nvPr/>
        </p:nvSpPr>
        <p:spPr>
          <a:xfrm>
            <a:off x="902900" y="2385391"/>
            <a:ext cx="1800543" cy="461665"/>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Author</a:t>
            </a:r>
          </a:p>
        </p:txBody>
      </p:sp>
      <p:sp>
        <p:nvSpPr>
          <p:cNvPr id="55" name="TextBox 54">
            <a:extLst>
              <a:ext uri="{FF2B5EF4-FFF2-40B4-BE49-F238E27FC236}">
                <a16:creationId xmlns:a16="http://schemas.microsoft.com/office/drawing/2014/main" id="{441A0CAF-CCED-4A3F-AD26-613CE006A985}"/>
              </a:ext>
            </a:extLst>
          </p:cNvPr>
          <p:cNvSpPr txBox="1"/>
          <p:nvPr/>
        </p:nvSpPr>
        <p:spPr>
          <a:xfrm>
            <a:off x="902900" y="3203444"/>
            <a:ext cx="1800543" cy="461665"/>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Publisher</a:t>
            </a:r>
          </a:p>
        </p:txBody>
      </p:sp>
      <p:sp>
        <p:nvSpPr>
          <p:cNvPr id="57" name="TextBox 56">
            <a:extLst>
              <a:ext uri="{FF2B5EF4-FFF2-40B4-BE49-F238E27FC236}">
                <a16:creationId xmlns:a16="http://schemas.microsoft.com/office/drawing/2014/main" id="{5A6BB51E-0F91-4B3B-8F78-95D466918C2D}"/>
              </a:ext>
            </a:extLst>
          </p:cNvPr>
          <p:cNvSpPr txBox="1"/>
          <p:nvPr/>
        </p:nvSpPr>
        <p:spPr>
          <a:xfrm>
            <a:off x="902900" y="4078118"/>
            <a:ext cx="1800543" cy="381953"/>
          </a:xfrm>
          <a:prstGeom prst="rect">
            <a:avLst/>
          </a:prstGeom>
          <a:noFill/>
        </p:spPr>
        <p:txBody>
          <a:bodyPr wrap="square" rtlCol="0">
            <a:spAutoFit/>
          </a:bodyPr>
          <a:lstStyle/>
          <a:p>
            <a:r>
              <a:rPr lang="en-IN" dirty="0"/>
              <a:t>Order</a:t>
            </a:r>
          </a:p>
        </p:txBody>
      </p:sp>
      <p:sp>
        <p:nvSpPr>
          <p:cNvPr id="58" name="TextBox 57">
            <a:extLst>
              <a:ext uri="{FF2B5EF4-FFF2-40B4-BE49-F238E27FC236}">
                <a16:creationId xmlns:a16="http://schemas.microsoft.com/office/drawing/2014/main" id="{346F2136-FA32-40D5-AD8D-5A7DFFA53C83}"/>
              </a:ext>
            </a:extLst>
          </p:cNvPr>
          <p:cNvSpPr txBox="1"/>
          <p:nvPr/>
        </p:nvSpPr>
        <p:spPr>
          <a:xfrm>
            <a:off x="902900" y="5102087"/>
            <a:ext cx="1654770" cy="461665"/>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Customer</a:t>
            </a:r>
          </a:p>
        </p:txBody>
      </p:sp>
      <p:cxnSp>
        <p:nvCxnSpPr>
          <p:cNvPr id="60" name="Straight Connector 59">
            <a:extLst>
              <a:ext uri="{FF2B5EF4-FFF2-40B4-BE49-F238E27FC236}">
                <a16:creationId xmlns:a16="http://schemas.microsoft.com/office/drawing/2014/main" id="{CB3BC1E7-3494-4F09-9DBB-D2A738A35DEA}"/>
              </a:ext>
            </a:extLst>
          </p:cNvPr>
          <p:cNvCxnSpPr/>
          <p:nvPr/>
        </p:nvCxnSpPr>
        <p:spPr>
          <a:xfrm>
            <a:off x="3008243" y="1972382"/>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DEF57726-4C80-4E41-948A-D332BFD34927}"/>
              </a:ext>
            </a:extLst>
          </p:cNvPr>
          <p:cNvCxnSpPr/>
          <p:nvPr/>
        </p:nvCxnSpPr>
        <p:spPr>
          <a:xfrm>
            <a:off x="2703443" y="2385391"/>
            <a:ext cx="3975653" cy="0"/>
          </a:xfrm>
          <a:prstGeom prst="line">
            <a:avLst/>
          </a:prstGeom>
        </p:spPr>
        <p:style>
          <a:lnRef idx="1">
            <a:schemeClr val="dk1"/>
          </a:lnRef>
          <a:fillRef idx="0">
            <a:schemeClr val="dk1"/>
          </a:fillRef>
          <a:effectRef idx="0">
            <a:schemeClr val="dk1"/>
          </a:effectRef>
          <a:fontRef idx="minor">
            <a:schemeClr val="tx1"/>
          </a:fontRef>
        </p:style>
      </p:cxnSp>
      <p:cxnSp>
        <p:nvCxnSpPr>
          <p:cNvPr id="86" name="Straight Connector 85">
            <a:extLst>
              <a:ext uri="{FF2B5EF4-FFF2-40B4-BE49-F238E27FC236}">
                <a16:creationId xmlns:a16="http://schemas.microsoft.com/office/drawing/2014/main" id="{A68A3DD2-161E-43BD-879C-F46618FA3B8A}"/>
              </a:ext>
            </a:extLst>
          </p:cNvPr>
          <p:cNvCxnSpPr/>
          <p:nvPr/>
        </p:nvCxnSpPr>
        <p:spPr>
          <a:xfrm flipH="1">
            <a:off x="1510748" y="3203444"/>
            <a:ext cx="5168348" cy="0"/>
          </a:xfrm>
          <a:prstGeom prst="line">
            <a:avLst/>
          </a:prstGeom>
        </p:spPr>
        <p:style>
          <a:lnRef idx="1">
            <a:schemeClr val="dk1"/>
          </a:lnRef>
          <a:fillRef idx="0">
            <a:schemeClr val="dk1"/>
          </a:fillRef>
          <a:effectRef idx="0">
            <a:schemeClr val="dk1"/>
          </a:effectRef>
          <a:fontRef idx="minor">
            <a:schemeClr val="tx1"/>
          </a:fontRef>
        </p:style>
      </p:cxnSp>
      <p:cxnSp>
        <p:nvCxnSpPr>
          <p:cNvPr id="95" name="Straight Connector 94">
            <a:extLst>
              <a:ext uri="{FF2B5EF4-FFF2-40B4-BE49-F238E27FC236}">
                <a16:creationId xmlns:a16="http://schemas.microsoft.com/office/drawing/2014/main" id="{1122E1EB-B058-4355-B38A-080B3091E2B2}"/>
              </a:ext>
            </a:extLst>
          </p:cNvPr>
          <p:cNvCxnSpPr/>
          <p:nvPr/>
        </p:nvCxnSpPr>
        <p:spPr>
          <a:xfrm>
            <a:off x="6679096" y="2385391"/>
            <a:ext cx="0" cy="818053"/>
          </a:xfrm>
          <a:prstGeom prst="line">
            <a:avLst/>
          </a:prstGeom>
        </p:spPr>
        <p:style>
          <a:lnRef idx="1">
            <a:schemeClr val="dk1"/>
          </a:lnRef>
          <a:fillRef idx="0">
            <a:schemeClr val="dk1"/>
          </a:fillRef>
          <a:effectRef idx="0">
            <a:schemeClr val="dk1"/>
          </a:effectRef>
          <a:fontRef idx="minor">
            <a:schemeClr val="tx1"/>
          </a:fontRef>
        </p:style>
      </p:cxnSp>
      <p:cxnSp>
        <p:nvCxnSpPr>
          <p:cNvPr id="97" name="Straight Arrow Connector 96">
            <a:extLst>
              <a:ext uri="{FF2B5EF4-FFF2-40B4-BE49-F238E27FC236}">
                <a16:creationId xmlns:a16="http://schemas.microsoft.com/office/drawing/2014/main" id="{4857D174-6836-4AD0-8C4D-3886CD872660}"/>
              </a:ext>
            </a:extLst>
          </p:cNvPr>
          <p:cNvCxnSpPr/>
          <p:nvPr/>
        </p:nvCxnSpPr>
        <p:spPr>
          <a:xfrm flipV="1">
            <a:off x="2703443" y="1972382"/>
            <a:ext cx="0" cy="4130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1" name="Straight Connector 100">
            <a:extLst>
              <a:ext uri="{FF2B5EF4-FFF2-40B4-BE49-F238E27FC236}">
                <a16:creationId xmlns:a16="http://schemas.microsoft.com/office/drawing/2014/main" id="{ADA15B01-B69B-4776-9C80-A30725D32DE7}"/>
              </a:ext>
            </a:extLst>
          </p:cNvPr>
          <p:cNvCxnSpPr/>
          <p:nvPr/>
        </p:nvCxnSpPr>
        <p:spPr>
          <a:xfrm flipV="1">
            <a:off x="1510748" y="3075983"/>
            <a:ext cx="0" cy="127461"/>
          </a:xfrm>
          <a:prstGeom prst="line">
            <a:avLst/>
          </a:prstGeom>
        </p:spPr>
        <p:style>
          <a:lnRef idx="1">
            <a:schemeClr val="dk1"/>
          </a:lnRef>
          <a:fillRef idx="0">
            <a:schemeClr val="dk1"/>
          </a:fillRef>
          <a:effectRef idx="0">
            <a:schemeClr val="dk1"/>
          </a:effectRef>
          <a:fontRef idx="minor">
            <a:schemeClr val="tx1"/>
          </a:fontRef>
        </p:style>
      </p:cxnSp>
      <p:cxnSp>
        <p:nvCxnSpPr>
          <p:cNvPr id="103" name="Straight Connector 102">
            <a:extLst>
              <a:ext uri="{FF2B5EF4-FFF2-40B4-BE49-F238E27FC236}">
                <a16:creationId xmlns:a16="http://schemas.microsoft.com/office/drawing/2014/main" id="{1FFF5D7B-D1F6-4F0A-8B57-5060D85C50CA}"/>
              </a:ext>
            </a:extLst>
          </p:cNvPr>
          <p:cNvCxnSpPr/>
          <p:nvPr/>
        </p:nvCxnSpPr>
        <p:spPr>
          <a:xfrm>
            <a:off x="1730285" y="3984425"/>
            <a:ext cx="0" cy="284669"/>
          </a:xfrm>
          <a:prstGeom prst="line">
            <a:avLst/>
          </a:prstGeom>
        </p:spPr>
        <p:style>
          <a:lnRef idx="1">
            <a:schemeClr val="dk1"/>
          </a:lnRef>
          <a:fillRef idx="0">
            <a:schemeClr val="dk1"/>
          </a:fillRef>
          <a:effectRef idx="0">
            <a:schemeClr val="dk1"/>
          </a:effectRef>
          <a:fontRef idx="minor">
            <a:schemeClr val="tx1"/>
          </a:fontRef>
        </p:style>
      </p:cxnSp>
      <p:cxnSp>
        <p:nvCxnSpPr>
          <p:cNvPr id="105" name="Straight Connector 104">
            <a:extLst>
              <a:ext uri="{FF2B5EF4-FFF2-40B4-BE49-F238E27FC236}">
                <a16:creationId xmlns:a16="http://schemas.microsoft.com/office/drawing/2014/main" id="{32AEB3F5-F65E-463D-9F8A-8DF097C7EFA1}"/>
              </a:ext>
            </a:extLst>
          </p:cNvPr>
          <p:cNvCxnSpPr/>
          <p:nvPr/>
        </p:nvCxnSpPr>
        <p:spPr>
          <a:xfrm>
            <a:off x="1730285" y="4269094"/>
            <a:ext cx="7267941" cy="0"/>
          </a:xfrm>
          <a:prstGeom prst="line">
            <a:avLst/>
          </a:prstGeom>
        </p:spPr>
        <p:style>
          <a:lnRef idx="1">
            <a:schemeClr val="dk1"/>
          </a:lnRef>
          <a:fillRef idx="0">
            <a:schemeClr val="dk1"/>
          </a:fillRef>
          <a:effectRef idx="0">
            <a:schemeClr val="dk1"/>
          </a:effectRef>
          <a:fontRef idx="minor">
            <a:schemeClr val="tx1"/>
          </a:fontRef>
        </p:style>
      </p:cxnSp>
      <p:cxnSp>
        <p:nvCxnSpPr>
          <p:cNvPr id="107" name="Straight Connector 106">
            <a:extLst>
              <a:ext uri="{FF2B5EF4-FFF2-40B4-BE49-F238E27FC236}">
                <a16:creationId xmlns:a16="http://schemas.microsoft.com/office/drawing/2014/main" id="{481B7066-9B5D-4836-9094-E4A00895C4EE}"/>
              </a:ext>
            </a:extLst>
          </p:cNvPr>
          <p:cNvCxnSpPr/>
          <p:nvPr/>
        </p:nvCxnSpPr>
        <p:spPr>
          <a:xfrm flipV="1">
            <a:off x="8998226" y="2279374"/>
            <a:ext cx="0" cy="1989720"/>
          </a:xfrm>
          <a:prstGeom prst="line">
            <a:avLst/>
          </a:prstGeom>
        </p:spPr>
        <p:style>
          <a:lnRef idx="1">
            <a:schemeClr val="dk1"/>
          </a:lnRef>
          <a:fillRef idx="0">
            <a:schemeClr val="dk1"/>
          </a:fillRef>
          <a:effectRef idx="0">
            <a:schemeClr val="dk1"/>
          </a:effectRef>
          <a:fontRef idx="minor">
            <a:schemeClr val="tx1"/>
          </a:fontRef>
        </p:style>
      </p:cxnSp>
      <p:cxnSp>
        <p:nvCxnSpPr>
          <p:cNvPr id="109" name="Straight Connector 108">
            <a:extLst>
              <a:ext uri="{FF2B5EF4-FFF2-40B4-BE49-F238E27FC236}">
                <a16:creationId xmlns:a16="http://schemas.microsoft.com/office/drawing/2014/main" id="{FA05B0AE-7168-4FB7-BBAA-F3B532C5D3D8}"/>
              </a:ext>
            </a:extLst>
          </p:cNvPr>
          <p:cNvCxnSpPr/>
          <p:nvPr/>
        </p:nvCxnSpPr>
        <p:spPr>
          <a:xfrm flipH="1">
            <a:off x="4094922" y="2279374"/>
            <a:ext cx="4903304" cy="0"/>
          </a:xfrm>
          <a:prstGeom prst="line">
            <a:avLst/>
          </a:prstGeom>
        </p:spPr>
        <p:style>
          <a:lnRef idx="1">
            <a:schemeClr val="dk1"/>
          </a:lnRef>
          <a:fillRef idx="0">
            <a:schemeClr val="dk1"/>
          </a:fillRef>
          <a:effectRef idx="0">
            <a:schemeClr val="dk1"/>
          </a:effectRef>
          <a:fontRef idx="minor">
            <a:schemeClr val="tx1"/>
          </a:fontRef>
        </p:style>
      </p:cxnSp>
      <p:cxnSp>
        <p:nvCxnSpPr>
          <p:cNvPr id="111" name="Straight Arrow Connector 110">
            <a:extLst>
              <a:ext uri="{FF2B5EF4-FFF2-40B4-BE49-F238E27FC236}">
                <a16:creationId xmlns:a16="http://schemas.microsoft.com/office/drawing/2014/main" id="{FAA2AAF3-14CD-42BD-BA81-A52BC84BC9E7}"/>
              </a:ext>
            </a:extLst>
          </p:cNvPr>
          <p:cNvCxnSpPr/>
          <p:nvPr/>
        </p:nvCxnSpPr>
        <p:spPr>
          <a:xfrm flipV="1">
            <a:off x="4094922" y="1972382"/>
            <a:ext cx="0" cy="30699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3" name="Straight Connector 112">
            <a:extLst>
              <a:ext uri="{FF2B5EF4-FFF2-40B4-BE49-F238E27FC236}">
                <a16:creationId xmlns:a16="http://schemas.microsoft.com/office/drawing/2014/main" id="{315C129E-CA69-4299-B9AB-86BB135F8755}"/>
              </a:ext>
            </a:extLst>
          </p:cNvPr>
          <p:cNvCxnSpPr/>
          <p:nvPr/>
        </p:nvCxnSpPr>
        <p:spPr>
          <a:xfrm flipV="1">
            <a:off x="5049078" y="5193163"/>
            <a:ext cx="0" cy="413009"/>
          </a:xfrm>
          <a:prstGeom prst="line">
            <a:avLst/>
          </a:prstGeom>
        </p:spPr>
        <p:style>
          <a:lnRef idx="1">
            <a:schemeClr val="dk1"/>
          </a:lnRef>
          <a:fillRef idx="0">
            <a:schemeClr val="dk1"/>
          </a:fillRef>
          <a:effectRef idx="0">
            <a:schemeClr val="dk1"/>
          </a:effectRef>
          <a:fontRef idx="minor">
            <a:schemeClr val="tx1"/>
          </a:fontRef>
        </p:style>
      </p:cxnSp>
      <p:cxnSp>
        <p:nvCxnSpPr>
          <p:cNvPr id="115" name="Straight Connector 114">
            <a:extLst>
              <a:ext uri="{FF2B5EF4-FFF2-40B4-BE49-F238E27FC236}">
                <a16:creationId xmlns:a16="http://schemas.microsoft.com/office/drawing/2014/main" id="{66E2F4CB-41A3-4079-969A-CEE33E78C0B0}"/>
              </a:ext>
            </a:extLst>
          </p:cNvPr>
          <p:cNvCxnSpPr/>
          <p:nvPr/>
        </p:nvCxnSpPr>
        <p:spPr>
          <a:xfrm flipH="1">
            <a:off x="1510748" y="5194852"/>
            <a:ext cx="3538330" cy="0"/>
          </a:xfrm>
          <a:prstGeom prst="line">
            <a:avLst/>
          </a:prstGeom>
        </p:spPr>
        <p:style>
          <a:lnRef idx="1">
            <a:schemeClr val="dk1"/>
          </a:lnRef>
          <a:fillRef idx="0">
            <a:schemeClr val="dk1"/>
          </a:fillRef>
          <a:effectRef idx="0">
            <a:schemeClr val="dk1"/>
          </a:effectRef>
          <a:fontRef idx="minor">
            <a:schemeClr val="tx1"/>
          </a:fontRef>
        </p:style>
      </p:cxnSp>
      <p:cxnSp>
        <p:nvCxnSpPr>
          <p:cNvPr id="117" name="Straight Arrow Connector 116">
            <a:extLst>
              <a:ext uri="{FF2B5EF4-FFF2-40B4-BE49-F238E27FC236}">
                <a16:creationId xmlns:a16="http://schemas.microsoft.com/office/drawing/2014/main" id="{A8893D0B-4059-4AB7-BC9B-7346B3A02BA4}"/>
              </a:ext>
            </a:extLst>
          </p:cNvPr>
          <p:cNvCxnSpPr/>
          <p:nvPr/>
        </p:nvCxnSpPr>
        <p:spPr>
          <a:xfrm flipV="1">
            <a:off x="1510748" y="4872844"/>
            <a:ext cx="0" cy="3203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406589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8BA03A4-DD05-442E-8BFD-EF59775BEA5F}"/>
              </a:ext>
            </a:extLst>
          </p:cNvPr>
          <p:cNvSpPr txBox="1"/>
          <p:nvPr/>
        </p:nvSpPr>
        <p:spPr>
          <a:xfrm>
            <a:off x="543339" y="490330"/>
            <a:ext cx="11290852" cy="3785652"/>
          </a:xfrm>
          <a:prstGeom prst="rect">
            <a:avLst/>
          </a:prstGeom>
          <a:noFill/>
        </p:spPr>
        <p:txBody>
          <a:bodyPr wrap="square" rtlCol="0">
            <a:spAutoFit/>
          </a:bodyPr>
          <a:lstStyle/>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In summary, the Entity-Relationship (ER) diagram is an essential tool for designing and understanding the structure of a database system. </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This ER diagram provides a clear and comprehensive blueprint for developing a Book Management System, ensuring that the database is logically structured and capable of handling various operations related to books, customers, and transactions. Understanding and implementing such a diagram is fundamental to building robust, scalable, and efficient database systems.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913056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240</TotalTime>
  <Words>638</Words>
  <Application>Microsoft Office PowerPoint</Application>
  <PresentationFormat>Widescreen</PresentationFormat>
  <Paragraphs>91</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Gill Sans MT</vt:lpstr>
      <vt:lpstr>Times New Roman</vt:lpstr>
      <vt:lpstr>Wingdings</vt:lpstr>
      <vt:lpstr>Gallery</vt:lpstr>
      <vt:lpstr>PowerPoint Presentation</vt:lpstr>
      <vt:lpstr>BOOKSTORE MANAGEMENT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BOOKSTORE MANAGEMENT SYSTEM</dc:title>
  <dc:creator>divya</dc:creator>
  <cp:lastModifiedBy>JEEVAN GOWDA NAVULE</cp:lastModifiedBy>
  <cp:revision>20</cp:revision>
  <dcterms:created xsi:type="dcterms:W3CDTF">2024-07-02T12:09:17Z</dcterms:created>
  <dcterms:modified xsi:type="dcterms:W3CDTF">2025-08-11T12:43:59Z</dcterms:modified>
</cp:coreProperties>
</file>