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6" r:id="rId2"/>
    <p:sldId id="259" r:id="rId3"/>
    <p:sldId id="262" r:id="rId4"/>
    <p:sldId id="260" r:id="rId5"/>
    <p:sldId id="277" r:id="rId6"/>
    <p:sldId id="278" r:id="rId7"/>
    <p:sldId id="261" r:id="rId8"/>
    <p:sldId id="269" r:id="rId9"/>
    <p:sldId id="270" r:id="rId10"/>
    <p:sldId id="279" r:id="rId11"/>
    <p:sldId id="272" r:id="rId12"/>
    <p:sldId id="273" r:id="rId13"/>
    <p:sldId id="274" r:id="rId14"/>
    <p:sldId id="264"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B6A19-2BE0-DF2F-B5CA-C98F7FF095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A2C4092-183A-181D-AB9E-27926AFA84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0619806-F0CD-A2B3-287E-95AE53802338}"/>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5" name="Footer Placeholder 4">
            <a:extLst>
              <a:ext uri="{FF2B5EF4-FFF2-40B4-BE49-F238E27FC236}">
                <a16:creationId xmlns:a16="http://schemas.microsoft.com/office/drawing/2014/main" id="{6F98384A-5808-F690-26B5-A0E3B4E52AA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03E0DCC-C313-5C3A-F416-A5D1EFB2A7F8}"/>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31104167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2C4FC-5C1B-7C63-DE38-90BF0BF6AD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88B395-1187-F509-D61F-047FAA42118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B95986-D15D-2DB6-D6A6-56ECB5FB6B8E}"/>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5" name="Footer Placeholder 4">
            <a:extLst>
              <a:ext uri="{FF2B5EF4-FFF2-40B4-BE49-F238E27FC236}">
                <a16:creationId xmlns:a16="http://schemas.microsoft.com/office/drawing/2014/main" id="{76F8FF37-C289-92DC-DC2D-9DA875E3AD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543655-9122-0D1E-9064-21AC15167E15}"/>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9981391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EF9207F-B5B7-9642-EB17-3898B7BC87E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A165910-7892-D12A-9DC0-CF87D847A6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528A35-9455-AD09-A8CB-45890099B974}"/>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5" name="Footer Placeholder 4">
            <a:extLst>
              <a:ext uri="{FF2B5EF4-FFF2-40B4-BE49-F238E27FC236}">
                <a16:creationId xmlns:a16="http://schemas.microsoft.com/office/drawing/2014/main" id="{F860EB9B-135C-F7A6-9EDE-420DBC6FE2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2619EA2-C862-8869-E178-750880025070}"/>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2357991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A1F5-47F8-1AD2-9E9E-2AD52D27143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F7388E7-649C-93B7-4A6C-E89E509B6A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E4CE89C-809F-67E6-924A-530F01946F3F}"/>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5" name="Footer Placeholder 4">
            <a:extLst>
              <a:ext uri="{FF2B5EF4-FFF2-40B4-BE49-F238E27FC236}">
                <a16:creationId xmlns:a16="http://schemas.microsoft.com/office/drawing/2014/main" id="{379C33EA-3BD0-D308-DA4F-A98488AB52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99C06C-87E3-D464-9F75-BDC9CDD10D2E}"/>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25802558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B6E46-F338-4A0E-3D45-34D388174A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ED8502B-03AA-C75A-C3B0-04C91A3D0BA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364C2C-1D87-508E-C03C-369C438AC9B4}"/>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5" name="Footer Placeholder 4">
            <a:extLst>
              <a:ext uri="{FF2B5EF4-FFF2-40B4-BE49-F238E27FC236}">
                <a16:creationId xmlns:a16="http://schemas.microsoft.com/office/drawing/2014/main" id="{D527E193-21E0-D110-3C55-52BBC32B3AE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B902C2-F205-26B3-24BD-27240DBDCC53}"/>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886974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58A2A-EB81-6756-B708-FA8E01AC97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236E890-5124-DCED-F4FC-877B1302EF8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0055310-66FB-BEDA-4081-D7F5E890BD0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1F57D70-45B8-A9B8-6515-158AC485BFB6}"/>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6" name="Footer Placeholder 5">
            <a:extLst>
              <a:ext uri="{FF2B5EF4-FFF2-40B4-BE49-F238E27FC236}">
                <a16:creationId xmlns:a16="http://schemas.microsoft.com/office/drawing/2014/main" id="{9BC37E86-F251-C890-9750-747AE3237F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7BD63E-0723-E89C-3418-4E7E3C134603}"/>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8002890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71600-9200-9596-7A6C-544976DDCFC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5120BBD-7221-AB20-94D4-013D9EA344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A725CA-4665-2F55-C1E5-F733DE73986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229DCFC-A303-6E8D-A44C-C8D3A83ED9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F92002-C6AD-6CD4-CEC8-63AA60EC4AA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A029BFD-B8D3-84E5-9E41-8873327970C5}"/>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8" name="Footer Placeholder 7">
            <a:extLst>
              <a:ext uri="{FF2B5EF4-FFF2-40B4-BE49-F238E27FC236}">
                <a16:creationId xmlns:a16="http://schemas.microsoft.com/office/drawing/2014/main" id="{21A78CD8-DC48-B5E1-5E7E-DABE8A1CF3A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14EEB3-3BF5-74A9-3B98-196CEA679F4C}"/>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1982975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2893-663B-1AA2-A6BB-218EC5C35BC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2325EB3-3D0C-45BB-A878-1E8D67753C7D}"/>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4" name="Footer Placeholder 3">
            <a:extLst>
              <a:ext uri="{FF2B5EF4-FFF2-40B4-BE49-F238E27FC236}">
                <a16:creationId xmlns:a16="http://schemas.microsoft.com/office/drawing/2014/main" id="{B705E700-856B-C901-7BB4-DCAE97E761B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4C2CE87-D93A-8987-B805-00402BDB4382}"/>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4293437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2E8A7C-6435-866E-DF6E-C5C1663C0DCA}"/>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3" name="Footer Placeholder 2">
            <a:extLst>
              <a:ext uri="{FF2B5EF4-FFF2-40B4-BE49-F238E27FC236}">
                <a16:creationId xmlns:a16="http://schemas.microsoft.com/office/drawing/2014/main" id="{D15D38E0-4B09-1B9F-DA05-62DCF130C1B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85C143A-56D9-DFD7-BF41-D5252285A242}"/>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3857582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7F006-7D18-E90D-4B3B-CFE65CB1F90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9ECE1359-DCC5-DFE7-CAFD-706E78CDE4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BA012BE-6C08-C9C8-49AD-511B28EE07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39C90D3-F7BB-810D-448D-792867B8A011}"/>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6" name="Footer Placeholder 5">
            <a:extLst>
              <a:ext uri="{FF2B5EF4-FFF2-40B4-BE49-F238E27FC236}">
                <a16:creationId xmlns:a16="http://schemas.microsoft.com/office/drawing/2014/main" id="{14DA8BFA-D098-ED46-58F9-DC21D033A6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EE88564-E5E4-5663-F49D-4E8B0DBAA369}"/>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4215886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4B53C-84D7-3756-0CA9-5D527FF81A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F188DF6-7E45-9961-0EF4-E13FA76A5A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0A1933B-411F-519A-9A70-BF4553192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A44B9F-6D6E-0CF1-9FC2-E68CB3020D09}"/>
              </a:ext>
            </a:extLst>
          </p:cNvPr>
          <p:cNvSpPr>
            <a:spLocks noGrp="1"/>
          </p:cNvSpPr>
          <p:nvPr>
            <p:ph type="dt" sz="half" idx="10"/>
          </p:nvPr>
        </p:nvSpPr>
        <p:spPr/>
        <p:txBody>
          <a:bodyPr/>
          <a:lstStyle/>
          <a:p>
            <a:fld id="{34A435E1-FD31-4297-810E-AA17DB3183AD}" type="datetimeFigureOut">
              <a:rPr lang="en-IN" smtClean="0"/>
              <a:t>19-12-2024</a:t>
            </a:fld>
            <a:endParaRPr lang="en-IN"/>
          </a:p>
        </p:txBody>
      </p:sp>
      <p:sp>
        <p:nvSpPr>
          <p:cNvPr id="6" name="Footer Placeholder 5">
            <a:extLst>
              <a:ext uri="{FF2B5EF4-FFF2-40B4-BE49-F238E27FC236}">
                <a16:creationId xmlns:a16="http://schemas.microsoft.com/office/drawing/2014/main" id="{4C1554BD-EDCB-BC2A-BCD5-D1E60C5FD67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461B90-AAAD-6B89-6DE7-F6FCD6B2E1C0}"/>
              </a:ext>
            </a:extLst>
          </p:cNvPr>
          <p:cNvSpPr>
            <a:spLocks noGrp="1"/>
          </p:cNvSpPr>
          <p:nvPr>
            <p:ph type="sldNum" sz="quarter" idx="12"/>
          </p:nvPr>
        </p:nvSpPr>
        <p:spPr/>
        <p:txBody>
          <a:bodyPr/>
          <a:lstStyle/>
          <a:p>
            <a:fld id="{6133CD87-8E7A-45C8-94A4-4B0CEEBAD80D}" type="slidenum">
              <a:rPr lang="en-IN" smtClean="0"/>
              <a:t>‹#›</a:t>
            </a:fld>
            <a:endParaRPr lang="en-IN"/>
          </a:p>
        </p:txBody>
      </p:sp>
    </p:spTree>
    <p:extLst>
      <p:ext uri="{BB962C8B-B14F-4D97-AF65-F5344CB8AC3E}">
        <p14:creationId xmlns:p14="http://schemas.microsoft.com/office/powerpoint/2010/main" val="13195354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756F96-DB1D-E0C3-C391-947C7DC7B82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E203C9E-DA56-0EAD-9819-A7ED34C70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CA441-4CB1-0173-D1BD-BC5F66DC5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4A435E1-FD31-4297-810E-AA17DB3183AD}" type="datetimeFigureOut">
              <a:rPr lang="en-IN" smtClean="0"/>
              <a:t>19-12-2024</a:t>
            </a:fld>
            <a:endParaRPr lang="en-IN"/>
          </a:p>
        </p:txBody>
      </p:sp>
      <p:sp>
        <p:nvSpPr>
          <p:cNvPr id="5" name="Footer Placeholder 4">
            <a:extLst>
              <a:ext uri="{FF2B5EF4-FFF2-40B4-BE49-F238E27FC236}">
                <a16:creationId xmlns:a16="http://schemas.microsoft.com/office/drawing/2014/main" id="{0FF74695-DC5C-20BE-3C4E-069A28C5D1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4BF3D0D-E46B-D837-224D-7AB01B54C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33CD87-8E7A-45C8-94A4-4B0CEEBAD80D}" type="slidenum">
              <a:rPr lang="en-IN" smtClean="0"/>
              <a:t>‹#›</a:t>
            </a:fld>
            <a:endParaRPr lang="en-IN"/>
          </a:p>
        </p:txBody>
      </p:sp>
    </p:spTree>
    <p:extLst>
      <p:ext uri="{BB962C8B-B14F-4D97-AF65-F5344CB8AC3E}">
        <p14:creationId xmlns:p14="http://schemas.microsoft.com/office/powerpoint/2010/main" val="116042446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w3schools.com/" TargetMode="External"/><Relationship Id="rId2" Type="http://schemas.openxmlformats.org/officeDocument/2006/relationships/hyperlink" Target="https://developer.mozilla.org/en-US/docs/Web/API/Fetch_API" TargetMode="External"/><Relationship Id="rId1" Type="http://schemas.openxmlformats.org/officeDocument/2006/relationships/slideLayout" Target="../slideLayouts/slideLayout2.xml"/><Relationship Id="rId6" Type="http://schemas.openxmlformats.org/officeDocument/2006/relationships/hyperlink" Target="https://youtu.be/cm-Qe2HMJGk?feature=shared" TargetMode="External"/><Relationship Id="rId5" Type="http://schemas.openxmlformats.org/officeDocument/2006/relationships/hyperlink" Target="https://youtu.be/LaUzGdtLFiQ?feature=shared" TargetMode="External"/><Relationship Id="rId4" Type="http://schemas.openxmlformats.org/officeDocument/2006/relationships/hyperlink" Target="https://developer.mozilla.org/en-US/docs/Web/API/SpeechSynthesi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F54595DB-0202-A4EC-4928-EB7ABC7CEED3}"/>
              </a:ext>
            </a:extLst>
          </p:cNvPr>
          <p:cNvSpPr>
            <a:spLocks noGrp="1"/>
          </p:cNvSpPr>
          <p:nvPr/>
        </p:nvSpPr>
        <p:spPr>
          <a:xfrm>
            <a:off x="1778196" y="1689622"/>
            <a:ext cx="8643998" cy="1143009"/>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2200" b="1" dirty="0">
                <a:latin typeface="Times New Roman" panose="02020603050405020304" pitchFamily="18" charset="0"/>
                <a:cs typeface="Times New Roman" panose="02020603050405020304" pitchFamily="18" charset="0"/>
              </a:rPr>
              <a:t>DEPARTMENT OF ARTIFICIAL INTELLIGENCE &amp;DATA SCIENCE  ENGINEERING</a:t>
            </a:r>
            <a:br>
              <a:rPr lang="en-IN" dirty="0"/>
            </a:br>
            <a:endParaRPr lang="en-IN" dirty="0"/>
          </a:p>
        </p:txBody>
      </p:sp>
      <p:sp>
        <p:nvSpPr>
          <p:cNvPr id="32" name="Subtitle 2">
            <a:extLst>
              <a:ext uri="{FF2B5EF4-FFF2-40B4-BE49-F238E27FC236}">
                <a16:creationId xmlns:a16="http://schemas.microsoft.com/office/drawing/2014/main" id="{E265DCC7-45FA-4414-AFEA-4A025AA243AD}"/>
              </a:ext>
            </a:extLst>
          </p:cNvPr>
          <p:cNvSpPr>
            <a:spLocks noGrp="1"/>
          </p:cNvSpPr>
          <p:nvPr/>
        </p:nvSpPr>
        <p:spPr>
          <a:xfrm>
            <a:off x="2763310" y="2287182"/>
            <a:ext cx="6400800" cy="1009662"/>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r>
              <a:rPr lang="en-US" sz="2400" b="1" cap="all" dirty="0">
                <a:solidFill>
                  <a:schemeClr val="tx1"/>
                </a:solidFill>
                <a:latin typeface="Times New Roman" panose="02020603050405020304" pitchFamily="18" charset="0"/>
                <a:cs typeface="Times New Roman" panose="02020603050405020304" pitchFamily="18" charset="0"/>
              </a:rPr>
              <a:t>“SMART remote control system in agriculture field using </a:t>
            </a:r>
            <a:r>
              <a:rPr lang="en-US" sz="2400" b="1" cap="all" dirty="0" err="1">
                <a:solidFill>
                  <a:schemeClr val="tx1"/>
                </a:solidFill>
                <a:latin typeface="Times New Roman" panose="02020603050405020304" pitchFamily="18" charset="0"/>
                <a:cs typeface="Times New Roman" panose="02020603050405020304" pitchFamily="18" charset="0"/>
              </a:rPr>
              <a:t>iot</a:t>
            </a:r>
            <a:r>
              <a:rPr lang="en-US" sz="2400" b="1" dirty="0">
                <a:solidFill>
                  <a:schemeClr val="tx1"/>
                </a:solidFill>
                <a:latin typeface="Times New Roman" panose="02020603050405020304" pitchFamily="18" charset="0"/>
                <a:cs typeface="Times New Roman" panose="02020603050405020304" pitchFamily="18" charset="0"/>
              </a:rPr>
              <a:t>”</a:t>
            </a:r>
          </a:p>
          <a:p>
            <a:endParaRPr lang="en-US" sz="2400" b="1" cap="all" dirty="0">
              <a:solidFill>
                <a:schemeClr val="tx1"/>
              </a:solidFill>
              <a:latin typeface="Times New Roman" panose="02020603050405020304" pitchFamily="18" charset="0"/>
              <a:cs typeface="Times New Roman" panose="02020603050405020304" pitchFamily="18" charset="0"/>
            </a:endParaRPr>
          </a:p>
          <a:p>
            <a:endParaRPr lang="en-IN" sz="2400" dirty="0">
              <a:solidFill>
                <a:schemeClr val="tx1"/>
              </a:solidFill>
              <a:latin typeface="Times New Roman" panose="02020603050405020304" pitchFamily="18" charset="0"/>
              <a:cs typeface="Times New Roman" panose="02020603050405020304" pitchFamily="18" charset="0"/>
            </a:endParaRPr>
          </a:p>
          <a:p>
            <a:endParaRPr lang="en-IN" sz="2000" dirty="0">
              <a:solidFill>
                <a:schemeClr val="tx1"/>
              </a:solidFill>
              <a:latin typeface="Times New Roman" panose="02020603050405020304" pitchFamily="18" charset="0"/>
              <a:cs typeface="Times New Roman" panose="02020603050405020304" pitchFamily="18" charset="0"/>
            </a:endParaRPr>
          </a:p>
          <a:p>
            <a:endParaRPr lang="en-IN" dirty="0"/>
          </a:p>
        </p:txBody>
      </p:sp>
      <p:sp>
        <p:nvSpPr>
          <p:cNvPr id="33" name="Rectangle 32">
            <a:extLst>
              <a:ext uri="{FF2B5EF4-FFF2-40B4-BE49-F238E27FC236}">
                <a16:creationId xmlns:a16="http://schemas.microsoft.com/office/drawing/2014/main" id="{78D3008C-1E53-4282-C3B8-EB2C097FC697}"/>
              </a:ext>
            </a:extLst>
          </p:cNvPr>
          <p:cNvSpPr>
            <a:spLocks noChangeArrowheads="1"/>
          </p:cNvSpPr>
          <p:nvPr/>
        </p:nvSpPr>
        <p:spPr bwMode="auto">
          <a:xfrm>
            <a:off x="1940718" y="1077318"/>
            <a:ext cx="8045985" cy="646331"/>
          </a:xfrm>
          <a:prstGeom prst="rect">
            <a:avLst/>
          </a:prstGeom>
          <a:noFill/>
          <a:ln w="9525">
            <a:noFill/>
            <a:miter lim="800000"/>
          </a:ln>
          <a:effectLst/>
        </p:spPr>
        <p:txBody>
          <a:bodyPr vert="horz" wrap="none" lIns="91440" tIns="45720" rIns="91440" bIns="45720" numCol="1" anchor="ctr" anchorCtr="0" compatLnSpc="1">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fontAlgn="base">
              <a:spcBef>
                <a:spcPct val="0"/>
              </a:spcBef>
              <a:spcAft>
                <a:spcPct val="0"/>
              </a:spcAft>
            </a:pPr>
            <a:r>
              <a:rPr lang="en-US" sz="3600" b="1" dirty="0">
                <a:latin typeface="Times New Roman" panose="02020603050405020304" pitchFamily="18" charset="0"/>
                <a:cs typeface="Times New Roman" panose="02020603050405020304" pitchFamily="18" charset="0"/>
              </a:rPr>
              <a:t>SDM INSTITUTE </a:t>
            </a:r>
            <a:r>
              <a:rPr lang="en-US" sz="3200" b="1" dirty="0">
                <a:latin typeface="Times New Roman" panose="02020603050405020304" pitchFamily="18" charset="0"/>
                <a:cs typeface="Times New Roman" panose="02020603050405020304" pitchFamily="18" charset="0"/>
              </a:rPr>
              <a:t>OF</a:t>
            </a:r>
            <a:r>
              <a:rPr lang="en-US" sz="3600" b="1" dirty="0">
                <a:latin typeface="Times New Roman" panose="02020603050405020304" pitchFamily="18" charset="0"/>
                <a:cs typeface="Times New Roman" panose="02020603050405020304" pitchFamily="18" charset="0"/>
              </a:rPr>
              <a:t> TECHNOLOGY</a:t>
            </a:r>
            <a:endParaRPr lang="en-US" sz="3600" dirty="0">
              <a:latin typeface="Arial" panose="020B0604020202020204" pitchFamily="34" charset="0"/>
              <a:cs typeface="Arial" panose="020B0604020202020204" pitchFamily="34" charset="0"/>
            </a:endParaRPr>
          </a:p>
        </p:txBody>
      </p:sp>
      <p:pic>
        <p:nvPicPr>
          <p:cNvPr id="34" name="Picture 33" descr="logo_ujire">
            <a:extLst>
              <a:ext uri="{FF2B5EF4-FFF2-40B4-BE49-F238E27FC236}">
                <a16:creationId xmlns:a16="http://schemas.microsoft.com/office/drawing/2014/main" id="{02C21A89-9AE4-E16E-3B81-754AD440AB8A}"/>
              </a:ext>
            </a:extLst>
          </p:cNvPr>
          <p:cNvPicPr/>
          <p:nvPr/>
        </p:nvPicPr>
        <p:blipFill>
          <a:blip r:embed="rId2" cstate="print"/>
          <a:srcRect/>
          <a:stretch>
            <a:fillRect/>
          </a:stretch>
        </p:blipFill>
        <p:spPr bwMode="auto">
          <a:xfrm>
            <a:off x="5326237" y="48947"/>
            <a:ext cx="1061085" cy="1152548"/>
          </a:xfrm>
          <a:prstGeom prst="rect">
            <a:avLst/>
          </a:prstGeom>
          <a:noFill/>
          <a:ln w="9525">
            <a:noFill/>
            <a:miter lim="800000"/>
            <a:headEnd/>
            <a:tailEnd/>
          </a:ln>
        </p:spPr>
      </p:pic>
      <p:sp>
        <p:nvSpPr>
          <p:cNvPr id="35" name="TextBox 7">
            <a:extLst>
              <a:ext uri="{FF2B5EF4-FFF2-40B4-BE49-F238E27FC236}">
                <a16:creationId xmlns:a16="http://schemas.microsoft.com/office/drawing/2014/main" id="{3BC1DDEC-C2D3-6BC2-1F79-70D16A2A6741}"/>
              </a:ext>
            </a:extLst>
          </p:cNvPr>
          <p:cNvSpPr txBox="1"/>
          <p:nvPr/>
        </p:nvSpPr>
        <p:spPr>
          <a:xfrm>
            <a:off x="1774001" y="4621640"/>
            <a:ext cx="8980461" cy="2120068"/>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b="1" dirty="0">
                <a:latin typeface="Times New Roman" panose="02020603050405020304" pitchFamily="18" charset="0"/>
                <a:cs typeface="Times New Roman" panose="02020603050405020304" pitchFamily="18" charset="0"/>
              </a:rPr>
              <a:t>Presented By : 						Presented On :19/12/24</a:t>
            </a:r>
          </a:p>
          <a:p>
            <a:pPr>
              <a:lnSpc>
                <a:spcPct val="150000"/>
              </a:lnSpc>
            </a:pPr>
            <a:r>
              <a:rPr lang="en-US" b="1" dirty="0">
                <a:latin typeface="Times New Roman" panose="02020603050405020304" pitchFamily="18" charset="0"/>
                <a:cs typeface="Times New Roman" panose="02020603050405020304" pitchFamily="18" charset="0"/>
              </a:rPr>
              <a:t>Darshan B M(4SU22AD009)				Team No.:16</a:t>
            </a:r>
          </a:p>
          <a:p>
            <a:pPr>
              <a:lnSpc>
                <a:spcPct val="150000"/>
              </a:lnSpc>
            </a:pPr>
            <a:r>
              <a:rPr lang="en-US" b="1" dirty="0" err="1">
                <a:latin typeface="Times New Roman" panose="02020603050405020304" pitchFamily="18" charset="0"/>
                <a:cs typeface="Times New Roman" panose="02020603050405020304" pitchFamily="18" charset="0"/>
              </a:rPr>
              <a:t>Deekishith</a:t>
            </a:r>
            <a:r>
              <a:rPr lang="en-US" b="1" dirty="0">
                <a:latin typeface="Times New Roman" panose="02020603050405020304" pitchFamily="18" charset="0"/>
                <a:cs typeface="Times New Roman" panose="02020603050405020304" pitchFamily="18" charset="0"/>
              </a:rPr>
              <a:t>(4SU22AD010)</a:t>
            </a:r>
          </a:p>
          <a:p>
            <a:pPr>
              <a:lnSpc>
                <a:spcPct val="150000"/>
              </a:lnSpc>
            </a:pPr>
            <a:r>
              <a:rPr lang="en-US" b="1" dirty="0">
                <a:latin typeface="Times New Roman" panose="02020603050405020304" pitchFamily="18" charset="0"/>
                <a:cs typeface="Times New Roman" panose="02020603050405020304" pitchFamily="18" charset="0"/>
              </a:rPr>
              <a:t>Jeevan J(4SU22AD018)</a:t>
            </a:r>
          </a:p>
          <a:p>
            <a:pPr>
              <a:lnSpc>
                <a:spcPct val="150000"/>
              </a:lnSpc>
            </a:pPr>
            <a:r>
              <a:rPr lang="en-US" b="1" dirty="0">
                <a:latin typeface="Times New Roman" panose="02020603050405020304" pitchFamily="18" charset="0"/>
                <a:cs typeface="Times New Roman" panose="02020603050405020304" pitchFamily="18" charset="0"/>
              </a:rPr>
              <a:t>Prajwal(4SU22AD035)			</a:t>
            </a:r>
          </a:p>
        </p:txBody>
      </p:sp>
      <p:sp>
        <p:nvSpPr>
          <p:cNvPr id="36" name="TextBox 10">
            <a:extLst>
              <a:ext uri="{FF2B5EF4-FFF2-40B4-BE49-F238E27FC236}">
                <a16:creationId xmlns:a16="http://schemas.microsoft.com/office/drawing/2014/main" id="{A1409647-714A-BA70-B69B-E2A6C9E2E3E1}"/>
              </a:ext>
            </a:extLst>
          </p:cNvPr>
          <p:cNvSpPr txBox="1"/>
          <p:nvPr/>
        </p:nvSpPr>
        <p:spPr>
          <a:xfrm>
            <a:off x="3534818" y="3044769"/>
            <a:ext cx="4857784" cy="1631216"/>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2000" b="1" dirty="0">
                <a:latin typeface="Times New Roman" panose="02020603050405020304" pitchFamily="18" charset="0"/>
                <a:cs typeface="Times New Roman" panose="02020603050405020304" pitchFamily="18" charset="0"/>
              </a:rPr>
              <a:t>Under the guidance of  </a:t>
            </a:r>
          </a:p>
          <a:p>
            <a:pPr algn="ctr"/>
            <a:r>
              <a:rPr lang="en-US" sz="2400" b="1"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Mr. </a:t>
            </a:r>
            <a:r>
              <a:rPr lang="en-US" sz="2000" b="1" dirty="0" err="1">
                <a:latin typeface="Times New Roman" panose="02020603050405020304" pitchFamily="18" charset="0"/>
                <a:cs typeface="Times New Roman" panose="02020603050405020304" pitchFamily="18" charset="0"/>
              </a:rPr>
              <a:t>Amith</a:t>
            </a:r>
            <a:r>
              <a:rPr lang="en-US" sz="2000" b="1" dirty="0">
                <a:latin typeface="Times New Roman" panose="02020603050405020304" pitchFamily="18" charset="0"/>
                <a:cs typeface="Times New Roman" panose="02020603050405020304" pitchFamily="18" charset="0"/>
              </a:rPr>
              <a:t> KS</a:t>
            </a:r>
          </a:p>
          <a:p>
            <a:pPr algn="ctr"/>
            <a:r>
              <a:rPr lang="en-US" sz="2000" b="1" dirty="0">
                <a:latin typeface="Times New Roman" panose="02020603050405020304" pitchFamily="18" charset="0"/>
                <a:cs typeface="Times New Roman" panose="02020603050405020304" pitchFamily="18" charset="0"/>
              </a:rPr>
              <a:t>Professor</a:t>
            </a:r>
          </a:p>
          <a:p>
            <a:pPr algn="ctr"/>
            <a:r>
              <a:rPr lang="en-US" b="1" dirty="0">
                <a:latin typeface="Times New Roman" panose="02020603050405020304" pitchFamily="18" charset="0"/>
                <a:cs typeface="Times New Roman" panose="02020603050405020304" pitchFamily="18" charset="0"/>
              </a:rPr>
              <a:t>Department of ADE</a:t>
            </a:r>
          </a:p>
          <a:p>
            <a:pPr algn="ctr"/>
            <a:r>
              <a:rPr lang="en-US" b="1" dirty="0">
                <a:latin typeface="Times New Roman" panose="02020603050405020304" pitchFamily="18" charset="0"/>
                <a:cs typeface="Times New Roman" panose="02020603050405020304" pitchFamily="18" charset="0"/>
              </a:rPr>
              <a:t>SDMIT, </a:t>
            </a:r>
            <a:r>
              <a:rPr lang="en-US" b="1" dirty="0" err="1">
                <a:latin typeface="Times New Roman" panose="02020603050405020304" pitchFamily="18" charset="0"/>
                <a:cs typeface="Times New Roman" panose="02020603050405020304" pitchFamily="18" charset="0"/>
              </a:rPr>
              <a:t>Ujire</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542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C86B6-9DBB-5359-642D-216B343FBDB1}"/>
              </a:ext>
            </a:extLst>
          </p:cNvPr>
          <p:cNvSpPr>
            <a:spLocks noGrp="1"/>
          </p:cNvSpPr>
          <p:nvPr>
            <p:ph type="title"/>
          </p:nvPr>
        </p:nvSpPr>
        <p:spPr/>
        <p:txBody>
          <a:bodyPr/>
          <a:lstStyle/>
          <a:p>
            <a:r>
              <a:rPr lang="en-US" b="1" dirty="0"/>
              <a:t>Website</a:t>
            </a:r>
            <a:endParaRPr lang="en-IN" b="1" dirty="0"/>
          </a:p>
        </p:txBody>
      </p:sp>
      <p:pic>
        <p:nvPicPr>
          <p:cNvPr id="5" name="Content Placeholder 4">
            <a:extLst>
              <a:ext uri="{FF2B5EF4-FFF2-40B4-BE49-F238E27FC236}">
                <a16:creationId xmlns:a16="http://schemas.microsoft.com/office/drawing/2014/main" id="{B0AC0F44-A042-C6A9-F669-4F963FA1EAC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8193" y="1825625"/>
            <a:ext cx="6195613" cy="4351338"/>
          </a:xfrm>
        </p:spPr>
      </p:pic>
    </p:spTree>
    <p:extLst>
      <p:ext uri="{BB962C8B-B14F-4D97-AF65-F5344CB8AC3E}">
        <p14:creationId xmlns:p14="http://schemas.microsoft.com/office/powerpoint/2010/main" val="16802955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3656B-2DF3-4C9B-CB07-52E1722F45C7}"/>
              </a:ext>
            </a:extLst>
          </p:cNvPr>
          <p:cNvSpPr>
            <a:spLocks noGrp="1"/>
          </p:cNvSpPr>
          <p:nvPr>
            <p:ph type="title"/>
          </p:nvPr>
        </p:nvSpPr>
        <p:spPr>
          <a:xfrm>
            <a:off x="-548640" y="365125"/>
            <a:ext cx="11057206" cy="1325563"/>
          </a:xfrm>
        </p:spPr>
        <p:txBody>
          <a:bodyPr>
            <a:normAutofit/>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FUTURE ENHANCEMENTS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1AED821-2A86-A2CE-DD6B-46B656B372C9}"/>
              </a:ext>
            </a:extLst>
          </p:cNvPr>
          <p:cNvSpPr>
            <a:spLocks noGrp="1"/>
          </p:cNvSpPr>
          <p:nvPr>
            <p:ph idx="1"/>
          </p:nvPr>
        </p:nvSpPr>
        <p:spPr/>
        <p:txBody>
          <a:bodyPr/>
          <a:lstStyle/>
          <a:p>
            <a:pPr marL="0" indent="0" algn="just">
              <a:buNone/>
            </a:pPr>
            <a:endParaRPr lang="en-US" b="0" i="0" dirty="0">
              <a:solidFill>
                <a:srgbClr val="18181B"/>
              </a:solidFill>
              <a:effectLst/>
              <a:latin typeface="Times New Roman" panose="02020603050405020304" pitchFamily="18" charset="0"/>
              <a:cs typeface="Times New Roman" panose="02020603050405020304" pitchFamily="18" charset="0"/>
            </a:endParaRPr>
          </a:p>
          <a:p>
            <a:r>
              <a:rPr lang="en-IN" dirty="0"/>
              <a:t>Mobile Application</a:t>
            </a:r>
          </a:p>
          <a:p>
            <a:r>
              <a:rPr lang="en-IN" dirty="0"/>
              <a:t>Offline Functionality </a:t>
            </a:r>
          </a:p>
          <a:p>
            <a:r>
              <a:rPr lang="en-IN" dirty="0"/>
              <a:t>Additional Sensors</a:t>
            </a:r>
          </a:p>
          <a:p>
            <a:r>
              <a:rPr lang="en-IN"/>
              <a:t>AI and Predictive </a:t>
            </a:r>
            <a:r>
              <a:rPr lang="en-IN" dirty="0"/>
              <a:t>Analytics</a:t>
            </a:r>
          </a:p>
          <a:p>
            <a:r>
              <a:rPr lang="en-IN" dirty="0"/>
              <a:t>Renewable Energy Integration</a:t>
            </a:r>
          </a:p>
        </p:txBody>
      </p:sp>
    </p:spTree>
    <p:extLst>
      <p:ext uri="{BB962C8B-B14F-4D97-AF65-F5344CB8AC3E}">
        <p14:creationId xmlns:p14="http://schemas.microsoft.com/office/powerpoint/2010/main" val="18257509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1BDA0-38D5-FB1C-0A0D-47954A3B0A02}"/>
              </a:ext>
            </a:extLst>
          </p:cNvPr>
          <p:cNvSpPr>
            <a:spLocks noGrp="1"/>
          </p:cNvSpPr>
          <p:nvPr>
            <p:ph type="title"/>
          </p:nvPr>
        </p:nvSpPr>
        <p:spPr/>
        <p:txBody>
          <a:bodyPr>
            <a:normAutofit/>
          </a:bodyPr>
          <a:lstStyle/>
          <a:p>
            <a:r>
              <a:rPr lang="en-US" sz="3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SYSTEM  TESTING</a:t>
            </a:r>
            <a:endParaRPr lang="en-IN" sz="3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EEE2862-E736-6F92-2253-75155CF07EAE}"/>
              </a:ext>
            </a:extLst>
          </p:cNvPr>
          <p:cNvSpPr>
            <a:spLocks noGrp="1"/>
          </p:cNvSpPr>
          <p:nvPr>
            <p:ph idx="1"/>
          </p:nvPr>
        </p:nvSpPr>
        <p:spPr>
          <a:xfrm>
            <a:off x="838200" y="1825625"/>
            <a:ext cx="10515600" cy="4899640"/>
          </a:xfrm>
        </p:spPr>
        <p:txBody>
          <a:bodyPr>
            <a:normAutofit/>
          </a:bodyPr>
          <a:lstStyle/>
          <a:p>
            <a:pPr algn="just"/>
            <a:r>
              <a:rPr lang="en-US" sz="2400">
                <a:latin typeface="Times New Roman" panose="02020603050405020304" pitchFamily="18" charset="0"/>
                <a:cs typeface="Times New Roman" panose="02020603050405020304" pitchFamily="18" charset="0"/>
              </a:rPr>
              <a:t>Verified the functionality of individual components such as the search bar, weather API integration, and forecast display.</a:t>
            </a:r>
          </a:p>
          <a:p>
            <a:pPr algn="just"/>
            <a:r>
              <a:rPr lang="en-US" sz="2400">
                <a:latin typeface="Times New Roman" panose="02020603050405020304" pitchFamily="18" charset="0"/>
                <a:cs typeface="Times New Roman" panose="02020603050405020304" pitchFamily="18" charset="0"/>
              </a:rPr>
              <a:t>Ensured smooth interaction between UI components and the backend services (e.g., weather data retrieval).</a:t>
            </a:r>
          </a:p>
          <a:p>
            <a:pPr algn="just"/>
            <a:r>
              <a:rPr lang="en-US" sz="2400">
                <a:latin typeface="Times New Roman" panose="02020603050405020304" pitchFamily="18" charset="0"/>
                <a:cs typeface="Times New Roman" panose="02020603050405020304" pitchFamily="18" charset="0"/>
              </a:rPr>
              <a:t>Tested the complete system to ensure all features worked cohesively, including location-based weather updates and speech-enabled forecasts.</a:t>
            </a:r>
          </a:p>
          <a:p>
            <a:pPr algn="just"/>
            <a:r>
              <a:rPr lang="en-US" sz="2400">
                <a:latin typeface="Times New Roman" panose="02020603050405020304" pitchFamily="18" charset="0"/>
                <a:cs typeface="Times New Roman" panose="02020603050405020304" pitchFamily="18" charset="0"/>
              </a:rPr>
              <a:t>Inputting valid and invalid location names.</a:t>
            </a:r>
          </a:p>
          <a:p>
            <a:pPr algn="just"/>
            <a:r>
              <a:rPr lang="en-US" sz="2400">
                <a:latin typeface="Times New Roman" panose="02020603050405020304" pitchFamily="18" charset="0"/>
                <a:cs typeface="Times New Roman" panose="02020603050405020304" pitchFamily="18" charset="0"/>
              </a:rPr>
              <a:t>Verifying the accuracy of weather data.</a:t>
            </a:r>
          </a:p>
          <a:p>
            <a:pPr algn="just"/>
            <a:r>
              <a:rPr lang="en-US" sz="2400">
                <a:latin typeface="Times New Roman" panose="02020603050405020304" pitchFamily="18" charset="0"/>
                <a:cs typeface="Times New Roman" panose="02020603050405020304" pitchFamily="18" charset="0"/>
              </a:rPr>
              <a:t>Ensured the app met functional requirements and delivered a seamless user experience.</a:t>
            </a:r>
          </a:p>
          <a:p>
            <a:endParaRPr lang="en-IN"/>
          </a:p>
        </p:txBody>
      </p:sp>
    </p:spTree>
    <p:extLst>
      <p:ext uri="{BB962C8B-B14F-4D97-AF65-F5344CB8AC3E}">
        <p14:creationId xmlns:p14="http://schemas.microsoft.com/office/powerpoint/2010/main" val="3644997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7F6C9-7366-2926-50ED-1DB643B27474}"/>
              </a:ext>
            </a:extLst>
          </p:cNvPr>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CONCLUSION</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822E3B0-58EE-BC41-20CF-8735B32B7CB1}"/>
              </a:ext>
            </a:extLst>
          </p:cNvPr>
          <p:cNvSpPr>
            <a:spLocks noGrp="1"/>
          </p:cNvSpPr>
          <p:nvPr>
            <p:ph idx="1"/>
          </p:nvPr>
        </p:nvSpPr>
        <p:spPr/>
        <p:txBody>
          <a:bodyPr>
            <a:normAutofit/>
          </a:bodyPr>
          <a:lstStyle/>
          <a:p>
            <a:pPr marL="0" indent="0" algn="just">
              <a:buNone/>
            </a:pPr>
            <a:r>
              <a:rPr lang="en-US" dirty="0"/>
              <a:t>The project successfully demonstrates the potential of IoT in revolutionizing agricultural practices. By providing real-time insights and remote control capabilities, it empowers farmers to optimize resources, reduce manual effort, and improve crop productivity. The proposed future enhancements aim to make the system more robust, versatile, and accessible, paving the way for widespread adoption of IoT in agriculture.</a:t>
            </a:r>
            <a:endParaRPr lang="en-IN" dirty="0"/>
          </a:p>
          <a:p>
            <a:pPr marL="0" indent="0" algn="just">
              <a:buNone/>
            </a:pP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36551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REFERENCES</a:t>
            </a:r>
            <a:endParaRPr sz="32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0" indent="0">
              <a:buNone/>
            </a:pPr>
            <a:r>
              <a:rPr lang="en-IN" dirty="0">
                <a:latin typeface="Times New Roman" panose="02020603050405020304" pitchFamily="18" charset="0"/>
                <a:cs typeface="Times New Roman" panose="02020603050405020304" pitchFamily="18" charset="0"/>
              </a:rPr>
              <a:t>JOURNALS:</a:t>
            </a:r>
          </a:p>
          <a:p>
            <a:pPr lvl="1"/>
            <a:r>
              <a:rPr lang="en-US" dirty="0"/>
              <a:t>Engineering Science &amp; Technology Journal. </a:t>
            </a:r>
          </a:p>
          <a:p>
            <a:pPr lvl="1"/>
            <a:r>
              <a:rPr lang="en-US" dirty="0" err="1"/>
              <a:t>Chandramenon</a:t>
            </a:r>
            <a:r>
              <a:rPr lang="en-US" dirty="0"/>
              <a:t>  , Amar </a:t>
            </a:r>
            <a:r>
              <a:rPr lang="en-US" dirty="0" err="1"/>
              <a:t>Aggoun</a:t>
            </a:r>
            <a:r>
              <a:rPr lang="en-US" dirty="0"/>
              <a:t>, </a:t>
            </a:r>
            <a:r>
              <a:rPr lang="en-US" dirty="0" err="1"/>
              <a:t>Fideline</a:t>
            </a:r>
            <a:r>
              <a:rPr lang="en-US" dirty="0"/>
              <a:t> </a:t>
            </a:r>
            <a:r>
              <a:rPr lang="en-US" dirty="0" err="1"/>
              <a:t>Tchuenbou-Magaia</a:t>
            </a:r>
            <a:r>
              <a:rPr lang="en-US" dirty="0"/>
              <a:t>  Energy and Green Technology Research Group</a:t>
            </a:r>
            <a:endParaRPr lang="en-IN" sz="1600" dirty="0">
              <a:latin typeface="Times New Roman" panose="02020603050405020304" pitchFamily="18" charset="0"/>
              <a:cs typeface="Times New Roman" panose="02020603050405020304" pitchFamily="18" charset="0"/>
            </a:endParaRPr>
          </a:p>
          <a:p>
            <a:r>
              <a:rPr lang="en-US" sz="3000" dirty="0"/>
              <a:t>Websites:</a:t>
            </a:r>
            <a:endParaRPr lang="en-IN" sz="2000" dirty="0">
              <a:latin typeface="Times New Roman" panose="02020603050405020304" pitchFamily="18" charset="0"/>
              <a:cs typeface="Times New Roman" panose="02020603050405020304" pitchFamily="18" charset="0"/>
              <a:hlinkClick r:id="rId2"/>
            </a:endParaRPr>
          </a:p>
          <a:p>
            <a:pPr lvl="1"/>
            <a:r>
              <a:rPr lang="en-IN" dirty="0">
                <a:latin typeface="Times New Roman" panose="02020603050405020304" pitchFamily="18" charset="0"/>
                <a:cs typeface="Times New Roman" panose="02020603050405020304" pitchFamily="18" charset="0"/>
                <a:hlinkClick r:id="rId2"/>
              </a:rPr>
              <a:t>https://developer.mozilla.org/en-US/docs/Web/API/Fetch_API</a:t>
            </a:r>
            <a:endParaRPr lang="en-IN" dirty="0">
              <a:latin typeface="Times New Roman" panose="02020603050405020304" pitchFamily="18" charset="0"/>
              <a:cs typeface="Times New Roman" panose="02020603050405020304" pitchFamily="18" charset="0"/>
              <a:hlinkClick r:id="rId3"/>
            </a:endParaRPr>
          </a:p>
          <a:p>
            <a:pPr lvl="1"/>
            <a:r>
              <a:rPr lang="en-IN" dirty="0">
                <a:latin typeface="Times New Roman" panose="02020603050405020304" pitchFamily="18" charset="0"/>
                <a:cs typeface="Times New Roman" panose="02020603050405020304" pitchFamily="18" charset="0"/>
                <a:hlinkClick r:id="rId3"/>
              </a:rPr>
              <a:t>https://www.w3schools.com/</a:t>
            </a:r>
            <a:endParaRPr lang="en-IN" dirty="0">
              <a:latin typeface="Times New Roman" panose="02020603050405020304" pitchFamily="18" charset="0"/>
              <a:cs typeface="Times New Roman" panose="02020603050405020304" pitchFamily="18" charset="0"/>
              <a:hlinkClick r:id="rId4"/>
            </a:endParaRPr>
          </a:p>
          <a:p>
            <a:pPr lvl="1"/>
            <a:r>
              <a:rPr lang="en-IN" dirty="0">
                <a:latin typeface="Times New Roman" panose="02020603050405020304" pitchFamily="18" charset="0"/>
                <a:cs typeface="Times New Roman" panose="02020603050405020304" pitchFamily="18" charset="0"/>
                <a:hlinkClick r:id="rId4"/>
              </a:rPr>
              <a:t>https://developer.mozilla.org/en-US/docs/Web/API/SpeechSynthesis</a:t>
            </a:r>
            <a:endParaRPr lang="en-IN" dirty="0">
              <a:latin typeface="Times New Roman" panose="02020603050405020304" pitchFamily="18" charset="0"/>
              <a:cs typeface="Times New Roman" panose="02020603050405020304" pitchFamily="18" charset="0"/>
            </a:endParaRPr>
          </a:p>
          <a:p>
            <a:r>
              <a:rPr lang="en-US" dirty="0"/>
              <a:t>YouTube Tutorials:</a:t>
            </a:r>
          </a:p>
          <a:p>
            <a:pPr marL="914400" lvl="2" indent="0">
              <a:buNone/>
            </a:pPr>
            <a:r>
              <a:rPr lang="en-US" u="sng" dirty="0">
                <a:hlinkClick r:id="rId5"/>
              </a:rPr>
              <a:t>https://youtu.be/LaUzGdtLFiQ?feature=shared</a:t>
            </a:r>
            <a:endParaRPr lang="en-IN" sz="1800" dirty="0"/>
          </a:p>
          <a:p>
            <a:pPr marL="914400" lvl="2" indent="0">
              <a:buNone/>
            </a:pPr>
            <a:r>
              <a:rPr lang="en-US" u="sng" dirty="0">
                <a:hlinkClick r:id="rId6"/>
              </a:rPr>
              <a:t>https://youtu.be/cm-Qe2HMJGk?feature=shared</a:t>
            </a:r>
            <a:endParaRPr lang="en-IN" sz="1800" dirty="0"/>
          </a:p>
          <a:p>
            <a:endParaRPr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8DB0-6782-BF41-E0E8-A6439489A079}"/>
              </a:ext>
            </a:extLst>
          </p:cNvPr>
          <p:cNvSpPr>
            <a:spLocks noGrp="1"/>
          </p:cNvSpPr>
          <p:nvPr>
            <p:ph type="ctrTitle"/>
          </p:nvPr>
        </p:nvSpPr>
        <p:spPr>
          <a:xfrm>
            <a:off x="3137161" y="1060879"/>
            <a:ext cx="5917679" cy="2550877"/>
          </a:xfrm>
        </p:spPr>
        <p:txBody>
          <a:bodyPr/>
          <a:lstStyle/>
          <a:p>
            <a:r>
              <a:rPr lang="en-US" sz="4000" b="1">
                <a:latin typeface="Times New Roman" panose="02020603050405020304" pitchFamily="18" charset="0"/>
                <a:cs typeface="Times New Roman" panose="02020603050405020304" pitchFamily="18" charset="0"/>
              </a:rPr>
              <a:t>-:</a:t>
            </a:r>
            <a:r>
              <a:rPr lang="en-US" sz="4000" b="1" i="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r>
              <a:rPr lang="en-US" sz="4000" b="1">
                <a:latin typeface="Times New Roman" panose="02020603050405020304" pitchFamily="18" charset="0"/>
                <a:cs typeface="Times New Roman" panose="02020603050405020304" pitchFamily="18" charset="0"/>
              </a:rPr>
              <a:t>:-</a:t>
            </a:r>
            <a:endParaRPr lang="en-IN" sz="4000" b="1">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6ECBBDD8-D003-1EE9-B289-63C672258063}"/>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1897324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82879" y="384864"/>
            <a:ext cx="6798734" cy="1060947"/>
          </a:xfrm>
        </p:spPr>
        <p:txBody>
          <a:bodyPr/>
          <a:lstStyle/>
          <a:p>
            <a:r>
              <a:rPr lang="en-US"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INTRODUCTION</a:t>
            </a:r>
            <a:endParaRPr sz="4000" b="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95754" y="1349771"/>
            <a:ext cx="10128738" cy="4650191"/>
          </a:xfrm>
        </p:spPr>
        <p:txBody>
          <a:bodyPr>
            <a:noAutofit/>
          </a:bodyPr>
          <a:lstStyle/>
          <a:p>
            <a:pPr marL="0" indent="0" algn="just">
              <a:buNone/>
            </a:pPr>
            <a:r>
              <a:rPr lang="en-US" dirty="0"/>
              <a:t>Agriculture plays a vital role in sustaining economies and livelihoods. The </a:t>
            </a:r>
            <a:r>
              <a:rPr lang="en-US" sz="3200" dirty="0"/>
              <a:t>project</a:t>
            </a:r>
            <a:r>
              <a:rPr lang="en-US" dirty="0"/>
              <a:t>, </a:t>
            </a:r>
            <a:r>
              <a:rPr lang="en-US" b="1" dirty="0"/>
              <a:t>Smart Remote Control System in Agriculture Field using IoT</a:t>
            </a:r>
            <a:r>
              <a:rPr lang="en-US" dirty="0"/>
              <a:t>, aims to modernize farming practices by introducing a smart system that allows farmers to monitor and control agricultural equipment and conditions remotely. By integrating IoT technology, the project uses an ESP32 microcontroller, sensors, Firebase cloud storage, and a web-based interface for seamless operation and data management.</a:t>
            </a:r>
            <a:endParaRPr lang="en-IN" dirty="0"/>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52650" y="67139"/>
            <a:ext cx="7886700" cy="1325563"/>
          </a:xfrm>
        </p:spPr>
        <p:txBody>
          <a:bodyPr/>
          <a:lstStyle/>
          <a:p>
            <a:r>
              <a:rPr lang="en-US" sz="4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Problem</a:t>
            </a: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Statement</a:t>
            </a:r>
            <a:endParaRP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15926" y="1392702"/>
            <a:ext cx="10452296" cy="4825218"/>
          </a:xfrm>
        </p:spPr>
        <p:txBody>
          <a:bodyPr>
            <a:normAutofit fontScale="92500"/>
          </a:bodyPr>
          <a:lstStyle/>
          <a:p>
            <a:r>
              <a:rPr lang="en-US" sz="3200" b="1" dirty="0"/>
              <a:t>Challenges in Traditional Farming</a:t>
            </a:r>
            <a:r>
              <a:rPr lang="en-US" sz="3200" dirty="0"/>
              <a:t>:</a:t>
            </a:r>
          </a:p>
          <a:p>
            <a:pPr lvl="1"/>
            <a:r>
              <a:rPr lang="en-US" sz="2800" dirty="0"/>
              <a:t>Manual monitoring of fields is time-consuming and labor-intensive.</a:t>
            </a:r>
          </a:p>
          <a:p>
            <a:pPr lvl="1"/>
            <a:r>
              <a:rPr lang="en-US" sz="2800" dirty="0"/>
              <a:t>Inefficient use of resources such as water, electricity, and fertilizers.</a:t>
            </a:r>
          </a:p>
          <a:p>
            <a:pPr lvl="1"/>
            <a:r>
              <a:rPr lang="en-US" sz="2800" dirty="0"/>
              <a:t>Lack of remote management for controlling field operations.</a:t>
            </a:r>
          </a:p>
          <a:p>
            <a:pPr lvl="1"/>
            <a:r>
              <a:rPr lang="en-US" sz="2800" dirty="0"/>
              <a:t>Limited ability to adapt to unpredictable challenges like droughts, pests, and soil degradation.</a:t>
            </a:r>
          </a:p>
          <a:p>
            <a:pPr marL="457200" lvl="1" indent="0">
              <a:buNone/>
            </a:pPr>
            <a:endParaRPr lang="en-US" sz="2800" dirty="0"/>
          </a:p>
          <a:p>
            <a:r>
              <a:rPr lang="en-US" sz="3200" b="1" dirty="0"/>
              <a:t>Need for Innovative Solutions</a:t>
            </a:r>
            <a:r>
              <a:rPr lang="en-US" sz="3200" dirty="0"/>
              <a:t>:</a:t>
            </a:r>
          </a:p>
          <a:p>
            <a:pPr lvl="1"/>
            <a:r>
              <a:rPr lang="en-US" sz="2800" dirty="0"/>
              <a:t>Integration of technology to modernize farming practices.</a:t>
            </a:r>
          </a:p>
          <a:p>
            <a:pPr lvl="1"/>
            <a:r>
              <a:rPr lang="en-US" sz="2800" dirty="0"/>
              <a:t>Systems to optimize resource usage and improve crop productivity.</a:t>
            </a:r>
          </a:p>
          <a:p>
            <a:pPr marL="0" indent="0" algn="just">
              <a:buNone/>
            </a:pPr>
            <a:endParaRPr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0935" y="237305"/>
            <a:ext cx="8964706" cy="1325563"/>
          </a:xfrm>
        </p:spPr>
        <p:txBody>
          <a:bodyPr>
            <a:noAutofit/>
          </a:bodyPr>
          <a:lstStyle/>
          <a:p>
            <a:pPr algn="ct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System </a:t>
            </a:r>
            <a:r>
              <a:rPr 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Implementation</a:t>
            </a:r>
            <a:endParaRP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120878" y="1702160"/>
            <a:ext cx="9733936" cy="4757634"/>
          </a:xfrm>
        </p:spPr>
        <p:txBody>
          <a:bodyPr>
            <a:noAutofit/>
          </a:bodyPr>
          <a:lstStyle/>
          <a:p>
            <a:pPr marL="514350" indent="-514350" algn="just">
              <a:buFont typeface="+mj-lt"/>
              <a:buAutoNum type="arabicPeriod"/>
            </a:pPr>
            <a:r>
              <a:rPr lang="en-IN" sz="3200" dirty="0">
                <a:latin typeface="Times New Roman" panose="02020603050405020304" pitchFamily="18" charset="0"/>
                <a:cs typeface="Times New Roman" panose="02020603050405020304" pitchFamily="18" charset="0"/>
              </a:rPr>
              <a:t>Cloud Integration:</a:t>
            </a:r>
          </a:p>
          <a:p>
            <a:pPr marL="457200" lvl="1" indent="0" algn="just">
              <a:buNone/>
            </a:pPr>
            <a:r>
              <a:rPr lang="en-IN" sz="2800" dirty="0">
                <a:latin typeface="Times New Roman" panose="02020603050405020304" pitchFamily="18" charset="0"/>
                <a:cs typeface="Times New Roman" panose="02020603050405020304" pitchFamily="18" charset="0"/>
              </a:rPr>
              <a:t>Firebase used for real-time data storage.</a:t>
            </a:r>
          </a:p>
          <a:p>
            <a:pPr marL="514350" indent="-514350" algn="just">
              <a:buFont typeface="+mj-lt"/>
              <a:buAutoNum type="arabicPeriod"/>
            </a:pPr>
            <a:r>
              <a:rPr lang="en-IN" sz="3200" dirty="0">
                <a:latin typeface="Times New Roman" panose="02020603050405020304" pitchFamily="18" charset="0"/>
                <a:cs typeface="Times New Roman" panose="02020603050405020304" pitchFamily="18" charset="0"/>
              </a:rPr>
              <a:t>Web interface:</a:t>
            </a:r>
          </a:p>
          <a:p>
            <a:pPr marL="457200" lvl="1" indent="0" algn="just">
              <a:buNone/>
            </a:pPr>
            <a:r>
              <a:rPr lang="en-US" sz="2800" dirty="0"/>
              <a:t>A website built using HTML, CSS, and JavaScript for visualizing sensor data.</a:t>
            </a:r>
          </a:p>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Testing and Validation:</a:t>
            </a:r>
          </a:p>
          <a:p>
            <a:pPr marL="457200" lvl="1" indent="0" algn="just">
              <a:buNone/>
            </a:pPr>
            <a:r>
              <a:rPr lang="en-US" sz="2800" dirty="0"/>
              <a:t>Unit testing of sensors and ESP32 functionality.</a:t>
            </a:r>
          </a:p>
          <a:p>
            <a:pPr marL="514350" indent="-514350" algn="just">
              <a:buFont typeface="+mj-lt"/>
              <a:buAutoNum type="arabicPeriod"/>
            </a:pPr>
            <a:r>
              <a:rPr lang="en-US" sz="3200" dirty="0">
                <a:latin typeface="Times New Roman" panose="02020603050405020304" pitchFamily="18" charset="0"/>
                <a:cs typeface="Times New Roman" panose="02020603050405020304" pitchFamily="18" charset="0"/>
              </a:rPr>
              <a:t>Hardware Setup:</a:t>
            </a:r>
          </a:p>
          <a:p>
            <a:pPr marL="457200" lvl="1" indent="0" algn="just">
              <a:buNone/>
            </a:pPr>
            <a:r>
              <a:rPr lang="en-US" sz="2800" dirty="0"/>
              <a:t>Sensors (e.g., soil moisture, Voltage level, Water level) connected to the ESP32 microcontroller.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A8D676-9ECD-46BF-9C21-E5CCD0EAC711}"/>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BF1C6B57-631F-479A-B0C6-E36AFE47D34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365125"/>
            <a:ext cx="10515600" cy="5999815"/>
          </a:xfrm>
        </p:spPr>
      </p:pic>
    </p:spTree>
    <p:extLst>
      <p:ext uri="{BB962C8B-B14F-4D97-AF65-F5344CB8AC3E}">
        <p14:creationId xmlns:p14="http://schemas.microsoft.com/office/powerpoint/2010/main" val="13898585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58360-55DF-A223-2AD5-8CE1EFE84DF5}"/>
              </a:ext>
            </a:extLst>
          </p:cNvPr>
          <p:cNvSpPr>
            <a:spLocks noGrp="1"/>
          </p:cNvSpPr>
          <p:nvPr>
            <p:ph type="title"/>
          </p:nvPr>
        </p:nvSpPr>
        <p:spPr/>
        <p:txBody>
          <a:bodyPr/>
          <a:lstStyle/>
          <a:p>
            <a:r>
              <a:rPr lang="en-US" b="1" dirty="0"/>
              <a:t>Flow  Chart</a:t>
            </a:r>
            <a:endParaRPr lang="en-IN" b="1" dirty="0"/>
          </a:p>
        </p:txBody>
      </p:sp>
      <p:pic>
        <p:nvPicPr>
          <p:cNvPr id="4" name="Content Placeholder 3">
            <a:extLst>
              <a:ext uri="{FF2B5EF4-FFF2-40B4-BE49-F238E27FC236}">
                <a16:creationId xmlns:a16="http://schemas.microsoft.com/office/drawing/2014/main" id="{EDFB7418-394E-ED16-7D35-DF6EF5ED2DE8}"/>
              </a:ext>
            </a:extLst>
          </p:cNvPr>
          <p:cNvPicPr>
            <a:picLocks noGrp="1" noChangeAspect="1"/>
          </p:cNvPicPr>
          <p:nvPr>
            <p:ph idx="1"/>
          </p:nvPr>
        </p:nvPicPr>
        <p:blipFill>
          <a:blip r:embed="rId2"/>
          <a:stretch>
            <a:fillRect/>
          </a:stretch>
        </p:blipFill>
        <p:spPr>
          <a:xfrm>
            <a:off x="1946550" y="2191387"/>
            <a:ext cx="8298899" cy="3619814"/>
          </a:xfrm>
          <a:prstGeom prst="rect">
            <a:avLst/>
          </a:prstGeom>
        </p:spPr>
      </p:pic>
    </p:spTree>
    <p:extLst>
      <p:ext uri="{BB962C8B-B14F-4D97-AF65-F5344CB8AC3E}">
        <p14:creationId xmlns:p14="http://schemas.microsoft.com/office/powerpoint/2010/main" val="3805838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2226" y="286467"/>
            <a:ext cx="10672482" cy="1325563"/>
          </a:xfrm>
        </p:spPr>
        <p:txBody>
          <a:bodyPr>
            <a:normAutofit/>
          </a:bodyPr>
          <a:lstStyle/>
          <a:p>
            <a:pPr algn="ctr"/>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HARDWARE AND SOFTWARE REQUIREMENTS		</a:t>
            </a:r>
            <a:endParaRPr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38200" y="1491328"/>
            <a:ext cx="10515600" cy="4351338"/>
          </a:xfrm>
        </p:spPr>
        <p:txBody>
          <a:bodyPr>
            <a:normAutofit/>
          </a:bodyPr>
          <a:lstStyle/>
          <a:p>
            <a:pPr marL="0" indent="0" algn="just">
              <a:buNone/>
            </a:pPr>
            <a:r>
              <a:rPr lang="en-IN" sz="3200" dirty="0">
                <a:latin typeface="Times New Roman" panose="02020603050405020304" pitchFamily="18" charset="0"/>
                <a:cs typeface="Times New Roman" panose="02020603050405020304" pitchFamily="18" charset="0"/>
              </a:rPr>
              <a:t>Software Requirements:</a:t>
            </a:r>
          </a:p>
          <a:p>
            <a:pPr lvl="1" algn="just"/>
            <a:r>
              <a:rPr lang="en-IN" sz="2800" dirty="0">
                <a:latin typeface="Times New Roman" panose="02020603050405020304" pitchFamily="18" charset="0"/>
                <a:cs typeface="Times New Roman" panose="02020603050405020304" pitchFamily="18" charset="0"/>
              </a:rPr>
              <a:t>Tools and Frameworks:</a:t>
            </a:r>
          </a:p>
          <a:p>
            <a:pPr lvl="1" algn="just"/>
            <a:r>
              <a:rPr lang="en-IN" sz="2800" dirty="0">
                <a:latin typeface="Times New Roman" panose="02020603050405020304" pitchFamily="18" charset="0"/>
                <a:cs typeface="Times New Roman" panose="02020603050405020304" pitchFamily="18" charset="0"/>
              </a:rPr>
              <a:t>Visual Studio Code</a:t>
            </a:r>
          </a:p>
          <a:p>
            <a:pPr lvl="1" algn="just"/>
            <a:r>
              <a:rPr lang="en-IN" sz="2800" dirty="0">
                <a:latin typeface="Times New Roman" panose="02020603050405020304" pitchFamily="18" charset="0"/>
                <a:cs typeface="Times New Roman" panose="02020603050405020304" pitchFamily="18" charset="0"/>
              </a:rPr>
              <a:t>Firebase</a:t>
            </a:r>
          </a:p>
          <a:p>
            <a:pPr lvl="1" algn="just"/>
            <a:r>
              <a:rPr lang="en-IN" sz="2800" dirty="0">
                <a:latin typeface="Times New Roman" panose="02020603050405020304" pitchFamily="18" charset="0"/>
                <a:cs typeface="Times New Roman" panose="02020603050405020304" pitchFamily="18" charset="0"/>
              </a:rPr>
              <a:t>Operating Systems: Windows 10/11</a:t>
            </a:r>
          </a:p>
          <a:p>
            <a:pPr marL="0" indent="0" algn="just">
              <a:buNone/>
            </a:pPr>
            <a:r>
              <a:rPr lang="en-IN" sz="3200" dirty="0">
                <a:latin typeface="Times New Roman" panose="02020603050405020304" pitchFamily="18" charset="0"/>
                <a:cs typeface="Times New Roman" panose="02020603050405020304" pitchFamily="18" charset="0"/>
              </a:rPr>
              <a:t>Hardware Requirements:</a:t>
            </a:r>
          </a:p>
          <a:p>
            <a:pPr lvl="1" algn="just"/>
            <a:r>
              <a:rPr lang="en-IN" sz="2800" dirty="0">
                <a:latin typeface="Times New Roman" panose="02020603050405020304" pitchFamily="18" charset="0"/>
                <a:cs typeface="Times New Roman" panose="02020603050405020304" pitchFamily="18" charset="0"/>
              </a:rPr>
              <a:t>ESP32 Microcontroller: Dual-core, low power.</a:t>
            </a:r>
          </a:p>
          <a:p>
            <a:pPr lvl="1" algn="just"/>
            <a:r>
              <a:rPr lang="en-IN" sz="2800" dirty="0">
                <a:latin typeface="Times New Roman" panose="02020603050405020304" pitchFamily="18" charset="0"/>
                <a:cs typeface="Times New Roman" panose="02020603050405020304" pitchFamily="18" charset="0"/>
              </a:rPr>
              <a:t>Sensors: Soil moisture, temperature, and humidity.</a:t>
            </a:r>
          </a:p>
          <a:p>
            <a:pPr lvl="1" algn="just"/>
            <a:r>
              <a:rPr lang="en-IN" sz="2800" dirty="0" err="1">
                <a:latin typeface="Times New Roman" panose="02020603050405020304" pitchFamily="18" charset="0"/>
                <a:cs typeface="Times New Roman" panose="02020603050405020304" pitchFamily="18" charset="0"/>
              </a:rPr>
              <a:t>Acutators</a:t>
            </a:r>
            <a:r>
              <a:rPr lang="en-IN" sz="2800" dirty="0">
                <a:latin typeface="Times New Roman" panose="02020603050405020304" pitchFamily="18" charset="0"/>
                <a:cs typeface="Times New Roman" panose="02020603050405020304" pitchFamily="18" charset="0"/>
              </a:rPr>
              <a:t>: Relays for irrigation control. </a:t>
            </a:r>
            <a:endParaRPr sz="28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B1105-A261-050E-B11D-C1552B4143AB}"/>
              </a:ext>
            </a:extLst>
          </p:cNvPr>
          <p:cNvSpPr>
            <a:spLocks noGrp="1"/>
          </p:cNvSpPr>
          <p:nvPr>
            <p:ph type="title"/>
          </p:nvPr>
        </p:nvSpPr>
        <p:spPr/>
        <p:txBody>
          <a:bodyPr>
            <a:normAutofit/>
          </a:bodyPr>
          <a:lstStyle/>
          <a:p>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PERFORMANCE ANALYSIS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CF712D1-47DF-0074-DC92-B9B8D5003E2E}"/>
              </a:ext>
            </a:extLst>
          </p:cNvPr>
          <p:cNvSpPr>
            <a:spLocks noGrp="1"/>
          </p:cNvSpPr>
          <p:nvPr>
            <p:ph idx="1"/>
          </p:nvPr>
        </p:nvSpPr>
        <p:spPr/>
        <p:txBody>
          <a:bodyPr>
            <a:normAutofit fontScale="92500" lnSpcReduction="10000"/>
          </a:bodyPr>
          <a:lstStyle/>
          <a:p>
            <a:pPr marL="514350" indent="-514350" algn="just">
              <a:buFont typeface="+mj-lt"/>
              <a:buAutoNum type="arabicPeriod"/>
            </a:pPr>
            <a:r>
              <a:rPr lang="en-IN" sz="3200" dirty="0">
                <a:solidFill>
                  <a:srgbClr val="18181B"/>
                </a:solidFill>
                <a:latin typeface="Times New Roman" panose="02020603050405020304" pitchFamily="18" charset="0"/>
                <a:cs typeface="Times New Roman" panose="02020603050405020304" pitchFamily="18" charset="0"/>
              </a:rPr>
              <a:t>Data Transmission:</a:t>
            </a:r>
          </a:p>
          <a:p>
            <a:pPr marL="457200" lvl="1" indent="0" algn="just">
              <a:buNone/>
            </a:pPr>
            <a:r>
              <a:rPr lang="en-IN" sz="2800" b="0" i="0" dirty="0">
                <a:solidFill>
                  <a:srgbClr val="18181B"/>
                </a:solidFill>
                <a:effectLst/>
                <a:latin typeface="Times New Roman" panose="02020603050405020304" pitchFamily="18" charset="0"/>
                <a:cs typeface="Times New Roman" panose="02020603050405020304" pitchFamily="18" charset="0"/>
              </a:rPr>
              <a:t>Under strong Wi-Fi </a:t>
            </a:r>
            <a:r>
              <a:rPr lang="en-IN" sz="2800" b="0" i="0" dirty="0" err="1">
                <a:solidFill>
                  <a:srgbClr val="18181B"/>
                </a:solidFill>
                <a:effectLst/>
                <a:latin typeface="Times New Roman" panose="02020603050405020304" pitchFamily="18" charset="0"/>
                <a:cs typeface="Times New Roman" panose="02020603050405020304" pitchFamily="18" charset="0"/>
              </a:rPr>
              <a:t>signals:Data</a:t>
            </a:r>
            <a:r>
              <a:rPr lang="en-IN" sz="2800" b="0" i="0" dirty="0">
                <a:solidFill>
                  <a:srgbClr val="18181B"/>
                </a:solidFill>
                <a:effectLst/>
                <a:latin typeface="Times New Roman" panose="02020603050405020304" pitchFamily="18" charset="0"/>
                <a:cs typeface="Times New Roman" panose="02020603050405020304" pitchFamily="18" charset="0"/>
              </a:rPr>
              <a:t> updates within 1 second.</a:t>
            </a:r>
          </a:p>
          <a:p>
            <a:pPr marL="457200" lvl="1" indent="0" algn="just">
              <a:buNone/>
            </a:pPr>
            <a:r>
              <a:rPr lang="en-IN" sz="2800" dirty="0">
                <a:solidFill>
                  <a:srgbClr val="18181B"/>
                </a:solidFill>
                <a:latin typeface="Times New Roman" panose="02020603050405020304" pitchFamily="18" charset="0"/>
                <a:cs typeface="Times New Roman" panose="02020603050405020304" pitchFamily="18" charset="0"/>
              </a:rPr>
              <a:t>Under weak Wi-Fi </a:t>
            </a:r>
            <a:r>
              <a:rPr lang="en-IN" sz="2800" dirty="0" err="1">
                <a:solidFill>
                  <a:srgbClr val="18181B"/>
                </a:solidFill>
                <a:latin typeface="Times New Roman" panose="02020603050405020304" pitchFamily="18" charset="0"/>
                <a:cs typeface="Times New Roman" panose="02020603050405020304" pitchFamily="18" charset="0"/>
              </a:rPr>
              <a:t>signals:Data</a:t>
            </a:r>
            <a:r>
              <a:rPr lang="en-IN" sz="2800" dirty="0">
                <a:solidFill>
                  <a:srgbClr val="18181B"/>
                </a:solidFill>
                <a:latin typeface="Times New Roman" panose="02020603050405020304" pitchFamily="18" charset="0"/>
                <a:cs typeface="Times New Roman" panose="02020603050405020304" pitchFamily="18" charset="0"/>
              </a:rPr>
              <a:t> updates within 5 second.</a:t>
            </a:r>
          </a:p>
          <a:p>
            <a:pPr marL="514350" indent="-514350" algn="just">
              <a:buFont typeface="+mj-lt"/>
              <a:buAutoNum type="arabicPeriod"/>
            </a:pPr>
            <a:r>
              <a:rPr lang="en-IN" sz="3200" dirty="0">
                <a:solidFill>
                  <a:srgbClr val="18181B"/>
                </a:solidFill>
                <a:latin typeface="Times New Roman" panose="02020603050405020304" pitchFamily="18" charset="0"/>
                <a:cs typeface="Times New Roman" panose="02020603050405020304" pitchFamily="18" charset="0"/>
              </a:rPr>
              <a:t>Sensor Accuracy:</a:t>
            </a:r>
          </a:p>
          <a:p>
            <a:pPr marL="457200" lvl="1" indent="0" algn="just">
              <a:buNone/>
            </a:pPr>
            <a:r>
              <a:rPr lang="en-IN" sz="2800" dirty="0">
                <a:solidFill>
                  <a:srgbClr val="18181B"/>
                </a:solidFill>
                <a:latin typeface="Times New Roman" panose="02020603050405020304" pitchFamily="18" charset="0"/>
                <a:cs typeface="Times New Roman" panose="02020603050405020304" pitchFamily="18" charset="0"/>
              </a:rPr>
              <a:t>Soil moisture sensor:</a:t>
            </a:r>
            <a:r>
              <a:rPr lang="en-IN" sz="2800" dirty="0"/>
              <a:t> ±3% deviation.</a:t>
            </a:r>
            <a:endParaRPr lang="en-IN" sz="2800" dirty="0">
              <a:solidFill>
                <a:srgbClr val="18181B"/>
              </a:solidFill>
              <a:latin typeface="Times New Roman" panose="02020603050405020304" pitchFamily="18" charset="0"/>
              <a:cs typeface="Times New Roman" panose="02020603050405020304" pitchFamily="18" charset="0"/>
            </a:endParaRPr>
          </a:p>
          <a:p>
            <a:pPr marL="457200" lvl="1" indent="0" algn="just">
              <a:buNone/>
            </a:pPr>
            <a:r>
              <a:rPr lang="en-IN" sz="2800" dirty="0">
                <a:solidFill>
                  <a:srgbClr val="18181B"/>
                </a:solidFill>
                <a:latin typeface="Times New Roman" panose="02020603050405020304" pitchFamily="18" charset="0"/>
                <a:cs typeface="Times New Roman" panose="02020603050405020304" pitchFamily="18" charset="0"/>
              </a:rPr>
              <a:t>Temperature sensor: </a:t>
            </a:r>
            <a:r>
              <a:rPr lang="en-IN" sz="2800" dirty="0"/>
              <a:t>±1°C deviation.</a:t>
            </a:r>
          </a:p>
          <a:p>
            <a:pPr marL="514350" indent="-514350" algn="just">
              <a:buFont typeface="+mj-lt"/>
              <a:buAutoNum type="arabicPeriod"/>
            </a:pPr>
            <a:r>
              <a:rPr lang="en-IN" sz="3200" b="0" i="0" dirty="0">
                <a:solidFill>
                  <a:srgbClr val="18181B"/>
                </a:solidFill>
                <a:effectLst/>
                <a:latin typeface="Times New Roman" panose="02020603050405020304" pitchFamily="18" charset="0"/>
                <a:cs typeface="Times New Roman" panose="02020603050405020304" pitchFamily="18" charset="0"/>
              </a:rPr>
              <a:t>System Responsiveness:</a:t>
            </a:r>
          </a:p>
          <a:p>
            <a:pPr marL="457200" lvl="1" indent="0" algn="just">
              <a:buNone/>
            </a:pPr>
            <a:r>
              <a:rPr lang="en-IN" sz="2800" b="0" i="0" dirty="0">
                <a:solidFill>
                  <a:srgbClr val="18181B"/>
                </a:solidFill>
                <a:effectLst/>
                <a:latin typeface="Times New Roman" panose="02020603050405020304" pitchFamily="18" charset="0"/>
                <a:cs typeface="Times New Roman" panose="02020603050405020304" pitchFamily="18" charset="0"/>
              </a:rPr>
              <a:t>Average r</a:t>
            </a:r>
            <a:r>
              <a:rPr lang="en-US" sz="2800" dirty="0" err="1"/>
              <a:t>esponse</a:t>
            </a:r>
            <a:r>
              <a:rPr lang="en-US" sz="2800" dirty="0"/>
              <a:t> time for remote commands: 3 seconds.</a:t>
            </a:r>
          </a:p>
          <a:p>
            <a:pPr marL="514350" indent="-514350" algn="just">
              <a:buFont typeface="+mj-lt"/>
              <a:buAutoNum type="arabicPeriod"/>
            </a:pPr>
            <a:r>
              <a:rPr lang="en-US" sz="3200" b="0" i="0" dirty="0">
                <a:solidFill>
                  <a:srgbClr val="18181B"/>
                </a:solidFill>
                <a:effectLst/>
                <a:latin typeface="Times New Roman" panose="02020603050405020304" pitchFamily="18" charset="0"/>
                <a:cs typeface="Times New Roman" panose="02020603050405020304" pitchFamily="18" charset="0"/>
              </a:rPr>
              <a:t>Energy Efficiency:</a:t>
            </a:r>
          </a:p>
          <a:p>
            <a:pPr marL="457200" lvl="1" indent="0" algn="just">
              <a:buNone/>
            </a:pPr>
            <a:r>
              <a:rPr lang="en-US" sz="2800" b="0" i="0" dirty="0">
                <a:solidFill>
                  <a:srgbClr val="18181B"/>
                </a:solidFill>
                <a:effectLst/>
                <a:latin typeface="Times New Roman" panose="02020603050405020304" pitchFamily="18" charset="0"/>
                <a:cs typeface="Times New Roman" panose="02020603050405020304" pitchFamily="18" charset="0"/>
              </a:rPr>
              <a:t>The </a:t>
            </a:r>
            <a:r>
              <a:rPr lang="en-US" sz="2800" dirty="0"/>
              <a:t>ESP32 and sensors consume an average of 150 </a:t>
            </a:r>
            <a:r>
              <a:rPr lang="en-US" sz="2800" dirty="0" err="1"/>
              <a:t>mW</a:t>
            </a:r>
            <a:r>
              <a:rPr lang="en-US" sz="2800" dirty="0"/>
              <a:t> during operation.</a:t>
            </a:r>
            <a:endParaRPr lang="en-IN" sz="2800" b="0" i="0" dirty="0">
              <a:solidFill>
                <a:srgbClr val="1818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3278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2CA9F8-ACFD-E0E3-3195-BDF7B405BEAB}"/>
              </a:ext>
            </a:extLst>
          </p:cNvPr>
          <p:cNvSpPr>
            <a:spLocks noGrp="1"/>
          </p:cNvSpPr>
          <p:nvPr>
            <p:ph type="title"/>
          </p:nvPr>
        </p:nvSpPr>
        <p:spPr/>
        <p:txBody>
          <a:bodyPr>
            <a:normAutofit/>
          </a:bodyPr>
          <a:lstStyle/>
          <a:p>
            <a:pPr algn="just"/>
            <a:r>
              <a:rPr 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RESULTS</a:t>
            </a:r>
            <a:endParaRPr lang="en-IN"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6B0C838-F8C1-0971-2534-60E8037D9BEF}"/>
              </a:ext>
            </a:extLst>
          </p:cNvPr>
          <p:cNvSpPr>
            <a:spLocks noGrp="1"/>
          </p:cNvSpPr>
          <p:nvPr>
            <p:ph idx="1"/>
          </p:nvPr>
        </p:nvSpPr>
        <p:spPr/>
        <p:txBody>
          <a:bodyPr>
            <a:normAutofit/>
          </a:bodyPr>
          <a:lstStyle/>
          <a:p>
            <a:pPr marL="457200" indent="-457200">
              <a:buFont typeface="+mj-lt"/>
              <a:buAutoNum type="arabicPeriod"/>
            </a:pPr>
            <a:r>
              <a:rPr lang="en-US" sz="3200" dirty="0">
                <a:solidFill>
                  <a:srgbClr val="18181B"/>
                </a:solidFill>
                <a:latin typeface="Times New Roman" panose="02020603050405020304" pitchFamily="18" charset="0"/>
                <a:cs typeface="Times New Roman" panose="02020603050405020304" pitchFamily="18" charset="0"/>
              </a:rPr>
              <a:t>Real-Time Monitoring:</a:t>
            </a:r>
          </a:p>
          <a:p>
            <a:pPr marL="457200" lvl="1" indent="0">
              <a:buNone/>
            </a:pPr>
            <a:r>
              <a:rPr lang="en-US" sz="2800" dirty="0">
                <a:solidFill>
                  <a:srgbClr val="18181B"/>
                </a:solidFill>
                <a:latin typeface="Times New Roman" panose="02020603050405020304" pitchFamily="18" charset="0"/>
                <a:cs typeface="Times New Roman" panose="02020603050405020304" pitchFamily="18" charset="0"/>
              </a:rPr>
              <a:t>	Conti</a:t>
            </a:r>
            <a:r>
              <a:rPr lang="en-US" sz="2800" dirty="0"/>
              <a:t>nuous collection and display of data (e.g., soil moisture: 45%,voltage: 50v, water level</a:t>
            </a:r>
            <a:r>
              <a:rPr lang="en-US" sz="2800"/>
              <a:t>: 10%).</a:t>
            </a:r>
            <a:endParaRPr lang="en-US" sz="2800" dirty="0"/>
          </a:p>
          <a:p>
            <a:pPr marL="457200" indent="-457200">
              <a:buFont typeface="+mj-lt"/>
              <a:buAutoNum type="arabicPeriod"/>
            </a:pPr>
            <a:r>
              <a:rPr lang="en-US" sz="3200" dirty="0">
                <a:solidFill>
                  <a:srgbClr val="18181B"/>
                </a:solidFill>
                <a:latin typeface="Times New Roman" panose="02020603050405020304" pitchFamily="18" charset="0"/>
                <a:cs typeface="Times New Roman" panose="02020603050405020304" pitchFamily="18" charset="0"/>
              </a:rPr>
              <a:t>Remote Control:</a:t>
            </a:r>
          </a:p>
          <a:p>
            <a:pPr marL="457200" lvl="1" indent="0">
              <a:buNone/>
            </a:pPr>
            <a:r>
              <a:rPr lang="en-US" sz="2800" dirty="0">
                <a:solidFill>
                  <a:srgbClr val="18181B"/>
                </a:solidFill>
                <a:latin typeface="Times New Roman" panose="02020603050405020304" pitchFamily="18" charset="0"/>
                <a:cs typeface="Times New Roman" panose="02020603050405020304" pitchFamily="18" charset="0"/>
              </a:rPr>
              <a:t>	Far</a:t>
            </a:r>
            <a:r>
              <a:rPr lang="en-US" sz="2800" dirty="0"/>
              <a:t>mers can control irrigation pumps remotely via the website.</a:t>
            </a:r>
          </a:p>
          <a:p>
            <a:pPr marL="457200" indent="-457200">
              <a:buFont typeface="+mj-lt"/>
              <a:buAutoNum type="arabicPeriod"/>
            </a:pPr>
            <a:r>
              <a:rPr lang="en-US" sz="3200" b="0" i="0" dirty="0">
                <a:solidFill>
                  <a:srgbClr val="18181B"/>
                </a:solidFill>
                <a:effectLst/>
                <a:latin typeface="Times New Roman" panose="02020603050405020304" pitchFamily="18" charset="0"/>
                <a:cs typeface="Times New Roman" panose="02020603050405020304" pitchFamily="18" charset="0"/>
              </a:rPr>
              <a:t>Alerts and Notifications:</a:t>
            </a:r>
          </a:p>
          <a:p>
            <a:pPr marL="457200" lvl="1" indent="0">
              <a:buNone/>
            </a:pPr>
            <a:r>
              <a:rPr lang="en-US" sz="2800" dirty="0">
                <a:solidFill>
                  <a:srgbClr val="18181B"/>
                </a:solidFill>
                <a:latin typeface="Times New Roman" panose="02020603050405020304" pitchFamily="18" charset="0"/>
                <a:cs typeface="Times New Roman" panose="02020603050405020304" pitchFamily="18" charset="0"/>
              </a:rPr>
              <a:t>	</a:t>
            </a:r>
            <a:r>
              <a:rPr lang="en-US" sz="2800" b="0" i="0" dirty="0">
                <a:solidFill>
                  <a:srgbClr val="18181B"/>
                </a:solidFill>
                <a:effectLst/>
                <a:latin typeface="Times New Roman" panose="02020603050405020304" pitchFamily="18" charset="0"/>
                <a:cs typeface="Times New Roman" panose="02020603050405020304" pitchFamily="18" charset="0"/>
              </a:rPr>
              <a:t>Al</a:t>
            </a:r>
            <a:r>
              <a:rPr lang="en-US" sz="2800" dirty="0"/>
              <a:t>erts for conditions like low soil moisture or high temperature.</a:t>
            </a:r>
            <a:endParaRPr lang="en-US" sz="2800" b="0" i="0" dirty="0">
              <a:solidFill>
                <a:srgbClr val="18181B"/>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44705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265</TotalTime>
  <Words>791</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PowerPoint Presentation</vt:lpstr>
      <vt:lpstr>          INTRODUCTION</vt:lpstr>
      <vt:lpstr>            Problem Statement</vt:lpstr>
      <vt:lpstr>   System Implementation</vt:lpstr>
      <vt:lpstr>PowerPoint Presentation</vt:lpstr>
      <vt:lpstr>Flow  Chart</vt:lpstr>
      <vt:lpstr> HARDWARE AND SOFTWARE REQUIREMENTS  </vt:lpstr>
      <vt:lpstr>   PERFORMANCE ANALYSIS</vt:lpstr>
      <vt:lpstr>    RESULTS</vt:lpstr>
      <vt:lpstr>Website</vt:lpstr>
      <vt:lpstr>    FUTURE ENHANCEMENTS</vt:lpstr>
      <vt:lpstr>    SYSTEM  TESTING</vt:lpstr>
      <vt:lpstr>    CONCLUSION</vt:lpstr>
      <vt:lpstr>      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Harshad Magadum</dc:creator>
  <cp:lastModifiedBy>JEEVAN GOWDA NAVULE</cp:lastModifiedBy>
  <cp:revision>30</cp:revision>
  <dcterms:created xsi:type="dcterms:W3CDTF">2024-11-14T01:27:15Z</dcterms:created>
  <dcterms:modified xsi:type="dcterms:W3CDTF">2024-12-19T09:16:20Z</dcterms:modified>
</cp:coreProperties>
</file>