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6" r:id="rId2"/>
  </p:sldMasterIdLst>
  <p:sldIdLst>
    <p:sldId id="256" r:id="rId3"/>
    <p:sldId id="265" r:id="rId4"/>
    <p:sldId id="266" r:id="rId5"/>
    <p:sldId id="257" r:id="rId6"/>
    <p:sldId id="259" r:id="rId7"/>
    <p:sldId id="258" r:id="rId8"/>
    <p:sldId id="260" r:id="rId9"/>
    <p:sldId id="264"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D63E3-2983-424B-4EF7-C94F38409C5E}" v="48" dt="2022-10-03T04:29:35.153"/>
    <p1510:client id="{39AE1ED8-9651-164B-E1B0-4ADC8B4FFA7A}" v="176" dt="2022-10-03T14:01:37.506"/>
    <p1510:client id="{5441AB49-DCD2-453C-9F8A-6162F1CA56FB}" v="1" dt="2022-10-03T01:02:18.585"/>
    <p1510:client id="{5C514BCD-0B50-9AAC-2C32-DF60C2E03EAE}" v="115" dt="2022-10-03T06:15:42.822"/>
    <p1510:client id="{8F71F70B-EF7B-4C21-AE9D-A6A4926A019E}" v="653" dt="2022-10-03T01:55:02.822"/>
    <p1510:client id="{C25209FA-14FC-66FB-6CFF-9E6793D6AA39}" v="235" dt="2022-10-03T03:30:08.924"/>
    <p1510:client id="{CB55118A-2B09-4FDA-9ADB-8727D6CDE456}" v="455" dt="2022-10-03T01:54:33.659"/>
    <p1510:client id="{CF3E4054-9C71-41E2-BFCD-911B5330AA67}" v="546" dt="2022-10-03T14:13:26.818"/>
    <p1510:client id="{CFAC3CB6-4578-4B8F-F9DB-9F7987956587}" v="361" dt="2022-10-03T02:54:21.024"/>
    <p1510:client id="{D68410CB-D460-DC8A-01C9-EF416B47EC88}" v="1" dt="2022-10-03T02:28:50.373"/>
    <p1510:client id="{E698D622-1D73-38F8-612E-687DE571A331}" v="52" dt="2022-10-03T13:36:28.850"/>
    <p1510:client id="{EDD89E31-4512-C819-5CBE-3C03A2FBF323}" v="90" dt="2022-10-03T14:13:41.989"/>
    <p1510:client id="{F75FB0FD-5AC3-4EEB-A36A-E3C2D85007C0}" v="59" dt="2022-10-02T23:21:27.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81E83-8FD3-4A66-BC68-FA07C6DFAD19}" type="doc">
      <dgm:prSet loTypeId="urn:microsoft.com/office/officeart/2018/2/layout/IconLabelDescriptionList" loCatId="icon" qsTypeId="urn:microsoft.com/office/officeart/2005/8/quickstyle/simple1" qsCatId="simple" csTypeId="urn:microsoft.com/office/officeart/2018/5/colors/Iconchunking_neutralbg_accent4_2" csCatId="accent4" phldr="1"/>
      <dgm:spPr/>
      <dgm:t>
        <a:bodyPr/>
        <a:lstStyle/>
        <a:p>
          <a:endParaRPr lang="en-US"/>
        </a:p>
      </dgm:t>
    </dgm:pt>
    <dgm:pt modelId="{DF33A1BF-D421-4048-82B7-D704653B699E}">
      <dgm:prSet/>
      <dgm:spPr/>
      <dgm:t>
        <a:bodyPr/>
        <a:lstStyle/>
        <a:p>
          <a:pPr>
            <a:lnSpc>
              <a:spcPct val="100000"/>
            </a:lnSpc>
            <a:defRPr b="1"/>
          </a:pPr>
          <a:r>
            <a:rPr lang="en-US" b="0"/>
            <a:t>Overall, Sprint</a:t>
          </a:r>
          <a:r>
            <a:rPr lang="en-US" b="0">
              <a:latin typeface="Calibri Light" panose="020F0302020204030204"/>
            </a:rPr>
            <a:t> 3</a:t>
          </a:r>
          <a:r>
            <a:rPr lang="en-US" b="0"/>
            <a:t> was successful. We were able </a:t>
          </a:r>
          <a:r>
            <a:rPr lang="en-US" b="0">
              <a:latin typeface="Calibri Light" panose="020F0302020204030204"/>
            </a:rPr>
            <a:t>to get the main schedule suggestion functionality to work on top of our original Sprint 2 features along with some additional functionality and testing through test cases and an automated CI/CD pipeline</a:t>
          </a:r>
          <a:endParaRPr lang="en-US" b="0"/>
        </a:p>
      </dgm:t>
    </dgm:pt>
    <dgm:pt modelId="{1BFE1231-ED55-48AE-999B-9CA612DD4DCA}" type="parTrans" cxnId="{8AE7184D-42CA-48C4-8389-54EDFF237721}">
      <dgm:prSet/>
      <dgm:spPr/>
      <dgm:t>
        <a:bodyPr/>
        <a:lstStyle/>
        <a:p>
          <a:endParaRPr lang="en-US"/>
        </a:p>
      </dgm:t>
    </dgm:pt>
    <dgm:pt modelId="{465EFE2C-8F70-42C9-9FE3-B1D6E040BCC3}" type="sibTrans" cxnId="{8AE7184D-42CA-48C4-8389-54EDFF237721}">
      <dgm:prSet/>
      <dgm:spPr/>
      <dgm:t>
        <a:bodyPr/>
        <a:lstStyle/>
        <a:p>
          <a:endParaRPr lang="en-US"/>
        </a:p>
      </dgm:t>
    </dgm:pt>
    <dgm:pt modelId="{910A19A8-3114-4891-9FDA-A3A34ADB8239}">
      <dgm:prSet phldr="0"/>
      <dgm:spPr/>
      <dgm:t>
        <a:bodyPr/>
        <a:lstStyle/>
        <a:p>
          <a:pPr>
            <a:lnSpc>
              <a:spcPct val="100000"/>
            </a:lnSpc>
            <a:defRPr b="1"/>
          </a:pPr>
          <a:r>
            <a:rPr lang="en-US">
              <a:latin typeface="Calibri Light" panose="020F0302020204030204"/>
            </a:rPr>
            <a:t>We pair programmed a lot during this sprint.  VBA doesn't have very robust development tools available for it so we relied on each other to write good code</a:t>
          </a:r>
          <a:endParaRPr lang="en-US"/>
        </a:p>
      </dgm:t>
    </dgm:pt>
    <dgm:pt modelId="{6A360362-5F2B-4883-9693-5BB34267FA0F}" type="parTrans" cxnId="{99CA5AEB-7864-4518-8E5B-203B526B169C}">
      <dgm:prSet/>
      <dgm:spPr/>
      <dgm:t>
        <a:bodyPr/>
        <a:lstStyle/>
        <a:p>
          <a:endParaRPr lang="en-US"/>
        </a:p>
      </dgm:t>
    </dgm:pt>
    <dgm:pt modelId="{8D0A0CFA-0CC8-40AD-8242-C7ABFF5B8A99}" type="sibTrans" cxnId="{99CA5AEB-7864-4518-8E5B-203B526B169C}">
      <dgm:prSet/>
      <dgm:spPr/>
      <dgm:t>
        <a:bodyPr/>
        <a:lstStyle/>
        <a:p>
          <a:endParaRPr lang="en-US"/>
        </a:p>
      </dgm:t>
    </dgm:pt>
    <dgm:pt modelId="{A050E7A4-E075-4E0A-9C86-7CDBDAAEAC61}">
      <dgm:prSet phldr="0"/>
      <dgm:spPr/>
      <dgm:t>
        <a:bodyPr/>
        <a:lstStyle/>
        <a:p>
          <a:pPr>
            <a:lnSpc>
              <a:spcPct val="100000"/>
            </a:lnSpc>
            <a:defRPr b="1"/>
          </a:pPr>
          <a:r>
            <a:rPr lang="en-US">
              <a:latin typeface="Calibri Light" panose="020F0302020204030204"/>
            </a:rPr>
            <a:t>This sprint we tried to have people who were more heavily involved in development in previous sprints take more of a backseat to give others a chance to code in VBA</a:t>
          </a:r>
          <a:endParaRPr lang="en-US"/>
        </a:p>
      </dgm:t>
    </dgm:pt>
    <dgm:pt modelId="{684315F6-B3F1-4454-A9F1-EC8553531EBC}" type="parTrans" cxnId="{EAFE2E4A-F658-424B-B441-3F741CABD498}">
      <dgm:prSet/>
      <dgm:spPr/>
      <dgm:t>
        <a:bodyPr/>
        <a:lstStyle/>
        <a:p>
          <a:endParaRPr lang="en-US"/>
        </a:p>
      </dgm:t>
    </dgm:pt>
    <dgm:pt modelId="{7EAF87FA-B01B-45C6-9AEA-2B292A5B5EDF}" type="sibTrans" cxnId="{EAFE2E4A-F658-424B-B441-3F741CABD498}">
      <dgm:prSet/>
      <dgm:spPr/>
      <dgm:t>
        <a:bodyPr/>
        <a:lstStyle/>
        <a:p>
          <a:endParaRPr lang="en-US"/>
        </a:p>
      </dgm:t>
    </dgm:pt>
    <dgm:pt modelId="{185BE27C-9CC8-4B2A-A3BE-EFD2317448A2}">
      <dgm:prSet/>
      <dgm:spPr/>
      <dgm:t>
        <a:bodyPr/>
        <a:lstStyle/>
        <a:p>
          <a:pPr>
            <a:lnSpc>
              <a:spcPct val="100000"/>
            </a:lnSpc>
          </a:pPr>
          <a:r>
            <a:rPr lang="en-US"/>
            <a:t>Going forward, </a:t>
          </a:r>
          <a:r>
            <a:rPr lang="en-US">
              <a:latin typeface="Calibri Light" panose="020F0302020204030204"/>
            </a:rPr>
            <a:t>we will try to assign development tasks equally to all group members as this is always the most time consuming part of the sprint and an "all hands on deck" approach will help us meet deadlines more effectively</a:t>
          </a:r>
          <a:endParaRPr lang="en-US"/>
        </a:p>
      </dgm:t>
    </dgm:pt>
    <dgm:pt modelId="{D88C31D7-6B46-409E-AE42-ABB48AFA1353}" type="parTrans" cxnId="{C8EDB309-FF25-4759-BCAA-C13A2390ED74}">
      <dgm:prSet/>
      <dgm:spPr/>
      <dgm:t>
        <a:bodyPr/>
        <a:lstStyle/>
        <a:p>
          <a:endParaRPr lang="en-US"/>
        </a:p>
      </dgm:t>
    </dgm:pt>
    <dgm:pt modelId="{5C74D2E5-BC77-48C3-9B84-3B156B8C6C5E}" type="sibTrans" cxnId="{C8EDB309-FF25-4759-BCAA-C13A2390ED74}">
      <dgm:prSet/>
      <dgm:spPr/>
      <dgm:t>
        <a:bodyPr/>
        <a:lstStyle/>
        <a:p>
          <a:endParaRPr lang="en-US"/>
        </a:p>
      </dgm:t>
    </dgm:pt>
    <dgm:pt modelId="{6CBBF371-6B12-40F2-AF3E-0A0D66948C5C}" type="pres">
      <dgm:prSet presAssocID="{17381E83-8FD3-4A66-BC68-FA07C6DFAD19}" presName="root" presStyleCnt="0">
        <dgm:presLayoutVars>
          <dgm:dir/>
          <dgm:resizeHandles val="exact"/>
        </dgm:presLayoutVars>
      </dgm:prSet>
      <dgm:spPr/>
    </dgm:pt>
    <dgm:pt modelId="{23A02D80-4941-450A-9C32-F56B00D05585}" type="pres">
      <dgm:prSet presAssocID="{DF33A1BF-D421-4048-82B7-D704653B699E}" presName="compNode" presStyleCnt="0"/>
      <dgm:spPr/>
    </dgm:pt>
    <dgm:pt modelId="{28D4891F-3D87-46C2-96B4-0D5445A3FE48}" type="pres">
      <dgm:prSet presAssocID="{DF33A1BF-D421-4048-82B7-D704653B69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umbs Up Sign"/>
        </a:ext>
      </dgm:extLst>
    </dgm:pt>
    <dgm:pt modelId="{945773BB-643A-4EB1-A243-2EA09DF870F2}" type="pres">
      <dgm:prSet presAssocID="{DF33A1BF-D421-4048-82B7-D704653B699E}" presName="iconSpace" presStyleCnt="0"/>
      <dgm:spPr/>
    </dgm:pt>
    <dgm:pt modelId="{5FCB37C7-22EF-4E6D-A7A0-A0562EF85358}" type="pres">
      <dgm:prSet presAssocID="{DF33A1BF-D421-4048-82B7-D704653B699E}" presName="parTx" presStyleLbl="revTx" presStyleIdx="0" presStyleCnt="6">
        <dgm:presLayoutVars>
          <dgm:chMax val="0"/>
          <dgm:chPref val="0"/>
        </dgm:presLayoutVars>
      </dgm:prSet>
      <dgm:spPr/>
    </dgm:pt>
    <dgm:pt modelId="{BEC34D07-49C9-4091-A964-1DB75DB6C413}" type="pres">
      <dgm:prSet presAssocID="{DF33A1BF-D421-4048-82B7-D704653B699E}" presName="txSpace" presStyleCnt="0"/>
      <dgm:spPr/>
    </dgm:pt>
    <dgm:pt modelId="{2DAEFA1D-E512-4FFE-B693-ADCB82EF56FA}" type="pres">
      <dgm:prSet presAssocID="{DF33A1BF-D421-4048-82B7-D704653B699E}" presName="desTx" presStyleLbl="revTx" presStyleIdx="1" presStyleCnt="6">
        <dgm:presLayoutVars/>
      </dgm:prSet>
      <dgm:spPr/>
    </dgm:pt>
    <dgm:pt modelId="{F1A6BEC9-1AFB-4C9F-B4DD-32938C458F43}" type="pres">
      <dgm:prSet presAssocID="{465EFE2C-8F70-42C9-9FE3-B1D6E040BCC3}" presName="sibTrans" presStyleCnt="0"/>
      <dgm:spPr/>
    </dgm:pt>
    <dgm:pt modelId="{B6F65A30-89DC-47B0-915E-9F3992E9BE39}" type="pres">
      <dgm:prSet presAssocID="{910A19A8-3114-4891-9FDA-A3A34ADB8239}" presName="compNode" presStyleCnt="0"/>
      <dgm:spPr/>
    </dgm:pt>
    <dgm:pt modelId="{F04FA562-A201-4E66-8399-1BD66C9B5DCF}" type="pres">
      <dgm:prSet presAssocID="{910A19A8-3114-4891-9FDA-A3A34ADB82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Brainstorm"/>
        </a:ext>
      </dgm:extLst>
    </dgm:pt>
    <dgm:pt modelId="{D3425985-7051-4A22-965E-09544AFBC0E6}" type="pres">
      <dgm:prSet presAssocID="{910A19A8-3114-4891-9FDA-A3A34ADB8239}" presName="iconSpace" presStyleCnt="0"/>
      <dgm:spPr/>
    </dgm:pt>
    <dgm:pt modelId="{A5322243-9A30-4EDD-8D44-EE33130686B8}" type="pres">
      <dgm:prSet presAssocID="{910A19A8-3114-4891-9FDA-A3A34ADB8239}" presName="parTx" presStyleLbl="revTx" presStyleIdx="2" presStyleCnt="6">
        <dgm:presLayoutVars>
          <dgm:chMax val="0"/>
          <dgm:chPref val="0"/>
        </dgm:presLayoutVars>
      </dgm:prSet>
      <dgm:spPr/>
    </dgm:pt>
    <dgm:pt modelId="{448EFC3E-669A-4EF7-96B5-BB2EC5607580}" type="pres">
      <dgm:prSet presAssocID="{910A19A8-3114-4891-9FDA-A3A34ADB8239}" presName="txSpace" presStyleCnt="0"/>
      <dgm:spPr/>
    </dgm:pt>
    <dgm:pt modelId="{FFF5D9E2-6AD9-49E0-A9AA-852E3747E1DC}" type="pres">
      <dgm:prSet presAssocID="{910A19A8-3114-4891-9FDA-A3A34ADB8239}" presName="desTx" presStyleLbl="revTx" presStyleIdx="3" presStyleCnt="6">
        <dgm:presLayoutVars/>
      </dgm:prSet>
      <dgm:spPr/>
    </dgm:pt>
    <dgm:pt modelId="{D176B912-86A0-4D27-ADCB-D0B0B18659AF}" type="pres">
      <dgm:prSet presAssocID="{8D0A0CFA-0CC8-40AD-8242-C7ABFF5B8A99}" presName="sibTrans" presStyleCnt="0"/>
      <dgm:spPr/>
    </dgm:pt>
    <dgm:pt modelId="{1DF22C22-37AC-4D03-B359-D6F2AE038EA6}" type="pres">
      <dgm:prSet presAssocID="{A050E7A4-E075-4E0A-9C86-7CDBDAAEAC61}" presName="compNode" presStyleCnt="0"/>
      <dgm:spPr/>
    </dgm:pt>
    <dgm:pt modelId="{753F9B7C-D5E0-4855-83EE-02F680F55F63}" type="pres">
      <dgm:prSet presAssocID="{A050E7A4-E075-4E0A-9C86-7CDBDAAEAC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A26D0051-7833-4C1E-AF20-C67DE94AEC6D}" type="pres">
      <dgm:prSet presAssocID="{A050E7A4-E075-4E0A-9C86-7CDBDAAEAC61}" presName="iconSpace" presStyleCnt="0"/>
      <dgm:spPr/>
    </dgm:pt>
    <dgm:pt modelId="{6EE3F9D7-2115-44FF-A4CD-49104F4E6140}" type="pres">
      <dgm:prSet presAssocID="{A050E7A4-E075-4E0A-9C86-7CDBDAAEAC61}" presName="parTx" presStyleLbl="revTx" presStyleIdx="4" presStyleCnt="6">
        <dgm:presLayoutVars>
          <dgm:chMax val="0"/>
          <dgm:chPref val="0"/>
        </dgm:presLayoutVars>
      </dgm:prSet>
      <dgm:spPr/>
    </dgm:pt>
    <dgm:pt modelId="{FA31E8A1-0AEC-4EF7-B2A8-4FB8EDA91535}" type="pres">
      <dgm:prSet presAssocID="{A050E7A4-E075-4E0A-9C86-7CDBDAAEAC61}" presName="txSpace" presStyleCnt="0"/>
      <dgm:spPr/>
    </dgm:pt>
    <dgm:pt modelId="{7D1956F6-198B-4BC0-8CD6-5551AB75C659}" type="pres">
      <dgm:prSet presAssocID="{A050E7A4-E075-4E0A-9C86-7CDBDAAEAC61}" presName="desTx" presStyleLbl="revTx" presStyleIdx="5" presStyleCnt="6">
        <dgm:presLayoutVars/>
      </dgm:prSet>
      <dgm:spPr/>
    </dgm:pt>
  </dgm:ptLst>
  <dgm:cxnLst>
    <dgm:cxn modelId="{C8EDB309-FF25-4759-BCAA-C13A2390ED74}" srcId="{A050E7A4-E075-4E0A-9C86-7CDBDAAEAC61}" destId="{185BE27C-9CC8-4B2A-A3BE-EFD2317448A2}" srcOrd="0" destOrd="0" parTransId="{D88C31D7-6B46-409E-AE42-ABB48AFA1353}" sibTransId="{5C74D2E5-BC77-48C3-9B84-3B156B8C6C5E}"/>
    <dgm:cxn modelId="{275EC85F-0423-4074-9D7F-A30E6CD2D6EA}" type="presOf" srcId="{910A19A8-3114-4891-9FDA-A3A34ADB8239}" destId="{A5322243-9A30-4EDD-8D44-EE33130686B8}" srcOrd="0" destOrd="0" presId="urn:microsoft.com/office/officeart/2018/2/layout/IconLabelDescriptionList"/>
    <dgm:cxn modelId="{EAFE2E4A-F658-424B-B441-3F741CABD498}" srcId="{17381E83-8FD3-4A66-BC68-FA07C6DFAD19}" destId="{A050E7A4-E075-4E0A-9C86-7CDBDAAEAC61}" srcOrd="2" destOrd="0" parTransId="{684315F6-B3F1-4454-A9F1-EC8553531EBC}" sibTransId="{7EAF87FA-B01B-45C6-9AEA-2B292A5B5EDF}"/>
    <dgm:cxn modelId="{8AE7184D-42CA-48C4-8389-54EDFF237721}" srcId="{17381E83-8FD3-4A66-BC68-FA07C6DFAD19}" destId="{DF33A1BF-D421-4048-82B7-D704653B699E}" srcOrd="0" destOrd="0" parTransId="{1BFE1231-ED55-48AE-999B-9CA612DD4DCA}" sibTransId="{465EFE2C-8F70-42C9-9FE3-B1D6E040BCC3}"/>
    <dgm:cxn modelId="{1C3C22B1-E855-4252-8FC1-DEF96FAFF41A}" type="presOf" srcId="{DF33A1BF-D421-4048-82B7-D704653B699E}" destId="{5FCB37C7-22EF-4E6D-A7A0-A0562EF85358}" srcOrd="0" destOrd="0" presId="urn:microsoft.com/office/officeart/2018/2/layout/IconLabelDescriptionList"/>
    <dgm:cxn modelId="{9C9CB7B9-0180-4697-B36B-4FFB206F97C7}" type="presOf" srcId="{17381E83-8FD3-4A66-BC68-FA07C6DFAD19}" destId="{6CBBF371-6B12-40F2-AF3E-0A0D66948C5C}" srcOrd="0" destOrd="0" presId="urn:microsoft.com/office/officeart/2018/2/layout/IconLabelDescriptionList"/>
    <dgm:cxn modelId="{7CA5B2BA-FF21-4250-B972-E445EFD6C6C8}" type="presOf" srcId="{185BE27C-9CC8-4B2A-A3BE-EFD2317448A2}" destId="{7D1956F6-198B-4BC0-8CD6-5551AB75C659}" srcOrd="0" destOrd="0" presId="urn:microsoft.com/office/officeart/2018/2/layout/IconLabelDescriptionList"/>
    <dgm:cxn modelId="{B4863AC7-1F23-4D9A-BB03-6D228144DD86}" type="presOf" srcId="{A050E7A4-E075-4E0A-9C86-7CDBDAAEAC61}" destId="{6EE3F9D7-2115-44FF-A4CD-49104F4E6140}" srcOrd="0" destOrd="0" presId="urn:microsoft.com/office/officeart/2018/2/layout/IconLabelDescriptionList"/>
    <dgm:cxn modelId="{99CA5AEB-7864-4518-8E5B-203B526B169C}" srcId="{17381E83-8FD3-4A66-BC68-FA07C6DFAD19}" destId="{910A19A8-3114-4891-9FDA-A3A34ADB8239}" srcOrd="1" destOrd="0" parTransId="{6A360362-5F2B-4883-9693-5BB34267FA0F}" sibTransId="{8D0A0CFA-0CC8-40AD-8242-C7ABFF5B8A99}"/>
    <dgm:cxn modelId="{69CB29E6-6B84-4CB1-B1FB-EC310760720A}" type="presParOf" srcId="{6CBBF371-6B12-40F2-AF3E-0A0D66948C5C}" destId="{23A02D80-4941-450A-9C32-F56B00D05585}" srcOrd="0" destOrd="0" presId="urn:microsoft.com/office/officeart/2018/2/layout/IconLabelDescriptionList"/>
    <dgm:cxn modelId="{8B73AAB9-09DF-4B23-863C-8EC78C1216D9}" type="presParOf" srcId="{23A02D80-4941-450A-9C32-F56B00D05585}" destId="{28D4891F-3D87-46C2-96B4-0D5445A3FE48}" srcOrd="0" destOrd="0" presId="urn:microsoft.com/office/officeart/2018/2/layout/IconLabelDescriptionList"/>
    <dgm:cxn modelId="{9E3716F4-B9DE-426E-ABCD-A16E5BB9A7BA}" type="presParOf" srcId="{23A02D80-4941-450A-9C32-F56B00D05585}" destId="{945773BB-643A-4EB1-A243-2EA09DF870F2}" srcOrd="1" destOrd="0" presId="urn:microsoft.com/office/officeart/2018/2/layout/IconLabelDescriptionList"/>
    <dgm:cxn modelId="{8AC548BE-E91C-48CC-A399-E2A0B2819751}" type="presParOf" srcId="{23A02D80-4941-450A-9C32-F56B00D05585}" destId="{5FCB37C7-22EF-4E6D-A7A0-A0562EF85358}" srcOrd="2" destOrd="0" presId="urn:microsoft.com/office/officeart/2018/2/layout/IconLabelDescriptionList"/>
    <dgm:cxn modelId="{C8AB42A0-F914-48E3-B4FE-60A5B24FC268}" type="presParOf" srcId="{23A02D80-4941-450A-9C32-F56B00D05585}" destId="{BEC34D07-49C9-4091-A964-1DB75DB6C413}" srcOrd="3" destOrd="0" presId="urn:microsoft.com/office/officeart/2018/2/layout/IconLabelDescriptionList"/>
    <dgm:cxn modelId="{3C8D4A31-6C72-4647-882B-C2E43BABB8A0}" type="presParOf" srcId="{23A02D80-4941-450A-9C32-F56B00D05585}" destId="{2DAEFA1D-E512-4FFE-B693-ADCB82EF56FA}" srcOrd="4" destOrd="0" presId="urn:microsoft.com/office/officeart/2018/2/layout/IconLabelDescriptionList"/>
    <dgm:cxn modelId="{DDE190F9-7E9C-4A5B-A972-60D6E5A842F6}" type="presParOf" srcId="{6CBBF371-6B12-40F2-AF3E-0A0D66948C5C}" destId="{F1A6BEC9-1AFB-4C9F-B4DD-32938C458F43}" srcOrd="1" destOrd="0" presId="urn:microsoft.com/office/officeart/2018/2/layout/IconLabelDescriptionList"/>
    <dgm:cxn modelId="{A6E1D5EB-2E3E-473C-ACBF-A96938E6881E}" type="presParOf" srcId="{6CBBF371-6B12-40F2-AF3E-0A0D66948C5C}" destId="{B6F65A30-89DC-47B0-915E-9F3992E9BE39}" srcOrd="2" destOrd="0" presId="urn:microsoft.com/office/officeart/2018/2/layout/IconLabelDescriptionList"/>
    <dgm:cxn modelId="{74FAFCE6-E954-4392-984D-71D24B2C214C}" type="presParOf" srcId="{B6F65A30-89DC-47B0-915E-9F3992E9BE39}" destId="{F04FA562-A201-4E66-8399-1BD66C9B5DCF}" srcOrd="0" destOrd="0" presId="urn:microsoft.com/office/officeart/2018/2/layout/IconLabelDescriptionList"/>
    <dgm:cxn modelId="{E06C7CB5-254C-435C-BE48-22EF77889C23}" type="presParOf" srcId="{B6F65A30-89DC-47B0-915E-9F3992E9BE39}" destId="{D3425985-7051-4A22-965E-09544AFBC0E6}" srcOrd="1" destOrd="0" presId="urn:microsoft.com/office/officeart/2018/2/layout/IconLabelDescriptionList"/>
    <dgm:cxn modelId="{3B8DF216-A86B-43B0-B2F9-D22521D745EF}" type="presParOf" srcId="{B6F65A30-89DC-47B0-915E-9F3992E9BE39}" destId="{A5322243-9A30-4EDD-8D44-EE33130686B8}" srcOrd="2" destOrd="0" presId="urn:microsoft.com/office/officeart/2018/2/layout/IconLabelDescriptionList"/>
    <dgm:cxn modelId="{6FE1EA07-93CA-4C0C-A33F-D96026556009}" type="presParOf" srcId="{B6F65A30-89DC-47B0-915E-9F3992E9BE39}" destId="{448EFC3E-669A-4EF7-96B5-BB2EC5607580}" srcOrd="3" destOrd="0" presId="urn:microsoft.com/office/officeart/2018/2/layout/IconLabelDescriptionList"/>
    <dgm:cxn modelId="{296BA853-25B6-4F2A-97B5-8FE603245893}" type="presParOf" srcId="{B6F65A30-89DC-47B0-915E-9F3992E9BE39}" destId="{FFF5D9E2-6AD9-49E0-A9AA-852E3747E1DC}" srcOrd="4" destOrd="0" presId="urn:microsoft.com/office/officeart/2018/2/layout/IconLabelDescriptionList"/>
    <dgm:cxn modelId="{CC26F1F8-533B-4019-9E4C-CD83C25FF377}" type="presParOf" srcId="{6CBBF371-6B12-40F2-AF3E-0A0D66948C5C}" destId="{D176B912-86A0-4D27-ADCB-D0B0B18659AF}" srcOrd="3" destOrd="0" presId="urn:microsoft.com/office/officeart/2018/2/layout/IconLabelDescriptionList"/>
    <dgm:cxn modelId="{3A79AF12-B11A-4200-B3E0-5D4CA752DD60}" type="presParOf" srcId="{6CBBF371-6B12-40F2-AF3E-0A0D66948C5C}" destId="{1DF22C22-37AC-4D03-B359-D6F2AE038EA6}" srcOrd="4" destOrd="0" presId="urn:microsoft.com/office/officeart/2018/2/layout/IconLabelDescriptionList"/>
    <dgm:cxn modelId="{4EBAFBA0-4C1D-4296-A1C3-E5F791CF3206}" type="presParOf" srcId="{1DF22C22-37AC-4D03-B359-D6F2AE038EA6}" destId="{753F9B7C-D5E0-4855-83EE-02F680F55F63}" srcOrd="0" destOrd="0" presId="urn:microsoft.com/office/officeart/2018/2/layout/IconLabelDescriptionList"/>
    <dgm:cxn modelId="{3B06A84D-E0B1-4899-BF3E-3D06DC73E466}" type="presParOf" srcId="{1DF22C22-37AC-4D03-B359-D6F2AE038EA6}" destId="{A26D0051-7833-4C1E-AF20-C67DE94AEC6D}" srcOrd="1" destOrd="0" presId="urn:microsoft.com/office/officeart/2018/2/layout/IconLabelDescriptionList"/>
    <dgm:cxn modelId="{D9928694-9CD6-4818-91CC-2BD7FF8A6A9F}" type="presParOf" srcId="{1DF22C22-37AC-4D03-B359-D6F2AE038EA6}" destId="{6EE3F9D7-2115-44FF-A4CD-49104F4E6140}" srcOrd="2" destOrd="0" presId="urn:microsoft.com/office/officeart/2018/2/layout/IconLabelDescriptionList"/>
    <dgm:cxn modelId="{F985C5CE-380D-43D3-BE25-87B192529B38}" type="presParOf" srcId="{1DF22C22-37AC-4D03-B359-D6F2AE038EA6}" destId="{FA31E8A1-0AEC-4EF7-B2A8-4FB8EDA91535}" srcOrd="3" destOrd="0" presId="urn:microsoft.com/office/officeart/2018/2/layout/IconLabelDescriptionList"/>
    <dgm:cxn modelId="{43660484-939C-4D81-9D02-018A2E735D02}" type="presParOf" srcId="{1DF22C22-37AC-4D03-B359-D6F2AE038EA6}" destId="{7D1956F6-198B-4BC0-8CD6-5551AB75C65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4891F-3D87-46C2-96B4-0D5445A3FE48}">
      <dsp:nvSpPr>
        <dsp:cNvPr id="0" name=""/>
        <dsp:cNvSpPr/>
      </dsp:nvSpPr>
      <dsp:spPr>
        <a:xfrm>
          <a:off x="5374" y="496731"/>
          <a:ext cx="552629" cy="420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B37C7-22EF-4E6D-A7A0-A0562EF85358}">
      <dsp:nvSpPr>
        <dsp:cNvPr id="0" name=""/>
        <dsp:cNvSpPr/>
      </dsp:nvSpPr>
      <dsp:spPr>
        <a:xfrm>
          <a:off x="5374" y="1053313"/>
          <a:ext cx="1578942" cy="2339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kern="1200"/>
            <a:t>Overall, Sprint</a:t>
          </a:r>
          <a:r>
            <a:rPr lang="en-US" sz="1400" b="0" kern="1200">
              <a:latin typeface="Calibri Light" panose="020F0302020204030204"/>
            </a:rPr>
            <a:t> 3</a:t>
          </a:r>
          <a:r>
            <a:rPr lang="en-US" sz="1400" b="0" kern="1200"/>
            <a:t> was successful. We were able </a:t>
          </a:r>
          <a:r>
            <a:rPr lang="en-US" sz="1400" b="0" kern="1200">
              <a:latin typeface="Calibri Light" panose="020F0302020204030204"/>
            </a:rPr>
            <a:t>to get the main schedule suggestion functionality to work on top of our original Sprint 2 features along with some additional functionality and testing through test cases and an automated CI/CD pipeline</a:t>
          </a:r>
          <a:endParaRPr lang="en-US" sz="1400" b="0" kern="1200"/>
        </a:p>
      </dsp:txBody>
      <dsp:txXfrm>
        <a:off x="5374" y="1053313"/>
        <a:ext cx="1578942" cy="2339480"/>
      </dsp:txXfrm>
    </dsp:sp>
    <dsp:sp modelId="{2DAEFA1D-E512-4FFE-B693-ADCB82EF56FA}">
      <dsp:nvSpPr>
        <dsp:cNvPr id="0" name=""/>
        <dsp:cNvSpPr/>
      </dsp:nvSpPr>
      <dsp:spPr>
        <a:xfrm>
          <a:off x="5374" y="3455951"/>
          <a:ext cx="1578942" cy="198692"/>
        </a:xfrm>
        <a:prstGeom prst="rect">
          <a:avLst/>
        </a:prstGeom>
        <a:noFill/>
        <a:ln>
          <a:noFill/>
        </a:ln>
        <a:effectLst/>
      </dsp:spPr>
      <dsp:style>
        <a:lnRef idx="0">
          <a:scrgbClr r="0" g="0" b="0"/>
        </a:lnRef>
        <a:fillRef idx="0">
          <a:scrgbClr r="0" g="0" b="0"/>
        </a:fillRef>
        <a:effectRef idx="0">
          <a:scrgbClr r="0" g="0" b="0"/>
        </a:effectRef>
        <a:fontRef idx="minor"/>
      </dsp:style>
    </dsp:sp>
    <dsp:sp modelId="{F04FA562-A201-4E66-8399-1BD66C9B5DCF}">
      <dsp:nvSpPr>
        <dsp:cNvPr id="0" name=""/>
        <dsp:cNvSpPr/>
      </dsp:nvSpPr>
      <dsp:spPr>
        <a:xfrm>
          <a:off x="1860632" y="496731"/>
          <a:ext cx="552629" cy="420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22243-9A30-4EDD-8D44-EE33130686B8}">
      <dsp:nvSpPr>
        <dsp:cNvPr id="0" name=""/>
        <dsp:cNvSpPr/>
      </dsp:nvSpPr>
      <dsp:spPr>
        <a:xfrm>
          <a:off x="1860632" y="1053313"/>
          <a:ext cx="1578942" cy="2339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Calibri Light" panose="020F0302020204030204"/>
            </a:rPr>
            <a:t>We pair programmed a lot during this sprint.  VBA doesn't have very robust development tools available for it so we relied on each other to write good code</a:t>
          </a:r>
          <a:endParaRPr lang="en-US" sz="1400" kern="1200"/>
        </a:p>
      </dsp:txBody>
      <dsp:txXfrm>
        <a:off x="1860632" y="1053313"/>
        <a:ext cx="1578942" cy="2339480"/>
      </dsp:txXfrm>
    </dsp:sp>
    <dsp:sp modelId="{FFF5D9E2-6AD9-49E0-A9AA-852E3747E1DC}">
      <dsp:nvSpPr>
        <dsp:cNvPr id="0" name=""/>
        <dsp:cNvSpPr/>
      </dsp:nvSpPr>
      <dsp:spPr>
        <a:xfrm>
          <a:off x="1860632" y="3455951"/>
          <a:ext cx="1578942" cy="198692"/>
        </a:xfrm>
        <a:prstGeom prst="rect">
          <a:avLst/>
        </a:prstGeom>
        <a:noFill/>
        <a:ln>
          <a:noFill/>
        </a:ln>
        <a:effectLst/>
      </dsp:spPr>
      <dsp:style>
        <a:lnRef idx="0">
          <a:scrgbClr r="0" g="0" b="0"/>
        </a:lnRef>
        <a:fillRef idx="0">
          <a:scrgbClr r="0" g="0" b="0"/>
        </a:fillRef>
        <a:effectRef idx="0">
          <a:scrgbClr r="0" g="0" b="0"/>
        </a:effectRef>
        <a:fontRef idx="minor"/>
      </dsp:style>
    </dsp:sp>
    <dsp:sp modelId="{753F9B7C-D5E0-4855-83EE-02F680F55F63}">
      <dsp:nvSpPr>
        <dsp:cNvPr id="0" name=""/>
        <dsp:cNvSpPr/>
      </dsp:nvSpPr>
      <dsp:spPr>
        <a:xfrm>
          <a:off x="3715889" y="496731"/>
          <a:ext cx="552629" cy="420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3F9D7-2115-44FF-A4CD-49104F4E6140}">
      <dsp:nvSpPr>
        <dsp:cNvPr id="0" name=""/>
        <dsp:cNvSpPr/>
      </dsp:nvSpPr>
      <dsp:spPr>
        <a:xfrm>
          <a:off x="3715889" y="1053313"/>
          <a:ext cx="1578942" cy="2339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Calibri Light" panose="020F0302020204030204"/>
            </a:rPr>
            <a:t>This sprint we tried to have people who were more heavily involved in development in previous sprints take more of a backseat to give others a chance to code in VBA</a:t>
          </a:r>
          <a:endParaRPr lang="en-US" sz="1400" kern="1200"/>
        </a:p>
      </dsp:txBody>
      <dsp:txXfrm>
        <a:off x="3715889" y="1053313"/>
        <a:ext cx="1578942" cy="2339480"/>
      </dsp:txXfrm>
    </dsp:sp>
    <dsp:sp modelId="{7D1956F6-198B-4BC0-8CD6-5551AB75C659}">
      <dsp:nvSpPr>
        <dsp:cNvPr id="0" name=""/>
        <dsp:cNvSpPr/>
      </dsp:nvSpPr>
      <dsp:spPr>
        <a:xfrm>
          <a:off x="3715889" y="3455951"/>
          <a:ext cx="1578942" cy="19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Going forward, </a:t>
          </a:r>
          <a:r>
            <a:rPr lang="en-US" sz="1100" kern="1200">
              <a:latin typeface="Calibri Light" panose="020F0302020204030204"/>
            </a:rPr>
            <a:t>we will try to assign development tasks equally to all group members as this is always the most time consuming part of the sprint and an "all hands on deck" approach will help us meet deadlines more effectively</a:t>
          </a:r>
          <a:endParaRPr lang="en-US" sz="1100" kern="1200"/>
        </a:p>
      </dsp:txBody>
      <dsp:txXfrm>
        <a:off x="3715889" y="3455951"/>
        <a:ext cx="1578942" cy="1986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October 3, 2022</a:t>
            </a:fld>
            <a:endParaRPr lang="en-US"/>
          </a:p>
        </p:txBody>
      </p:sp>
    </p:spTree>
    <p:extLst>
      <p:ext uri="{BB962C8B-B14F-4D97-AF65-F5344CB8AC3E}">
        <p14:creationId xmlns:p14="http://schemas.microsoft.com/office/powerpoint/2010/main" val="291286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October 3, 2022</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8154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October 3, 2022</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710050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BF5C-8A3F-3F5C-F572-31DA8AA06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600D0-AF30-88F7-048A-45C16E0D5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9D2F-DCD3-12E5-56AF-35E4C09997E5}"/>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5" name="Footer Placeholder 4">
            <a:extLst>
              <a:ext uri="{FF2B5EF4-FFF2-40B4-BE49-F238E27FC236}">
                <a16:creationId xmlns:a16="http://schemas.microsoft.com/office/drawing/2014/main" id="{33D33C7B-1473-24F4-3FBB-73AC53658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1D946-D710-3443-2533-1090C0F46722}"/>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3392398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B66F-2C3A-D99B-6F47-6DB23DB4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16ECB-F298-9B5E-4E2F-3E29AF1BB3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866EB-7755-CD82-1B08-4805AFF78D28}"/>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5" name="Footer Placeholder 4">
            <a:extLst>
              <a:ext uri="{FF2B5EF4-FFF2-40B4-BE49-F238E27FC236}">
                <a16:creationId xmlns:a16="http://schemas.microsoft.com/office/drawing/2014/main" id="{AAAEA08D-65AA-57DC-F949-2EAC3DD77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7783E-B106-0E5D-FCF0-2CA9F83ECF5F}"/>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63395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AF88-6FA3-8DE7-8B3F-12D324D4AD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9E625A-E7B5-5057-EEF4-E98C36C72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E01E93-D46B-BE56-D425-186FCB81E4E5}"/>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5" name="Footer Placeholder 4">
            <a:extLst>
              <a:ext uri="{FF2B5EF4-FFF2-40B4-BE49-F238E27FC236}">
                <a16:creationId xmlns:a16="http://schemas.microsoft.com/office/drawing/2014/main" id="{EB987D32-FFA0-A9B2-5623-65C1AC152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5F586-6A39-B702-5060-C8931DDED40B}"/>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2742161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6470-F97E-EDE8-E3CF-BB78B87558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467AD-C174-2EBA-6854-56C6F108C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C3ECE-5200-2121-E1E8-836A30761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FC3A5-B319-D531-1252-D9FAACE5710A}"/>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6" name="Footer Placeholder 5">
            <a:extLst>
              <a:ext uri="{FF2B5EF4-FFF2-40B4-BE49-F238E27FC236}">
                <a16:creationId xmlns:a16="http://schemas.microsoft.com/office/drawing/2014/main" id="{5CA78677-4940-8F9E-4E97-F0FFBF627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8BC94-DEF8-21E7-5E25-BA72E9E61D7F}"/>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1662890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D79E-A3F7-35D3-405A-1181DC730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B42FB-38A3-2D14-DE35-3E36AFEBE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8CB37-9A41-BB2D-D5EF-AC09469D2D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AE1C45-6687-33B7-A9ED-172EAF62D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31415-CC11-8769-CB46-FC5EE44943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DB957-1030-05CB-09E1-720759606BB1}"/>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8" name="Footer Placeholder 7">
            <a:extLst>
              <a:ext uri="{FF2B5EF4-FFF2-40B4-BE49-F238E27FC236}">
                <a16:creationId xmlns:a16="http://schemas.microsoft.com/office/drawing/2014/main" id="{7DCCC9B5-4BEC-D1D0-EC29-014CF4C78B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074E00-FCB7-BDC8-1E0E-AA3E9E8A52E8}"/>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416311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18B-AB96-6673-6C3D-FC533EAF4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FEC859-3D8C-5F1B-3BA5-E3AB82C06915}"/>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4" name="Footer Placeholder 3">
            <a:extLst>
              <a:ext uri="{FF2B5EF4-FFF2-40B4-BE49-F238E27FC236}">
                <a16:creationId xmlns:a16="http://schemas.microsoft.com/office/drawing/2014/main" id="{2DC355BC-D70E-CAB0-9579-697F9D8010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1235DB-4602-A30A-BD6E-151AB12FA8BB}"/>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267010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C7B8D-B8BD-2757-20CF-CA9E369F41C5}"/>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3" name="Footer Placeholder 2">
            <a:extLst>
              <a:ext uri="{FF2B5EF4-FFF2-40B4-BE49-F238E27FC236}">
                <a16:creationId xmlns:a16="http://schemas.microsoft.com/office/drawing/2014/main" id="{57A1535B-3ED8-1879-904D-E3539D27BE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CF66EC-5BB3-071F-2BCB-305603854882}"/>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1221908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4589-162D-5002-E0E7-6B8EA7B71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1041ED-0FCE-DB8C-E529-3F4615DFD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3542A-DF24-6383-9FFD-9E973EBCA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3678D-1678-7767-AE9F-1EB8CFBA95EA}"/>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6" name="Footer Placeholder 5">
            <a:extLst>
              <a:ext uri="{FF2B5EF4-FFF2-40B4-BE49-F238E27FC236}">
                <a16:creationId xmlns:a16="http://schemas.microsoft.com/office/drawing/2014/main" id="{2D57EC1B-8C9F-6DB3-B3B9-41B50313D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604A6-E307-09C9-1AEB-3D8B0BBA3E34}"/>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82936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October 3, 2022</a:t>
            </a:fld>
            <a:endParaRPr lang="en-US"/>
          </a:p>
        </p:txBody>
      </p:sp>
    </p:spTree>
    <p:extLst>
      <p:ext uri="{BB962C8B-B14F-4D97-AF65-F5344CB8AC3E}">
        <p14:creationId xmlns:p14="http://schemas.microsoft.com/office/powerpoint/2010/main" val="1444405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BEF-1915-B3D6-B9CC-17FA48584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DF925-A629-43AB-FFE7-C04AE8C49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8A7CC3-8B1D-8094-0F10-08DA75A8B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3B75A-6F8F-4F61-4B35-EE6A92833F5D}"/>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6" name="Footer Placeholder 5">
            <a:extLst>
              <a:ext uri="{FF2B5EF4-FFF2-40B4-BE49-F238E27FC236}">
                <a16:creationId xmlns:a16="http://schemas.microsoft.com/office/drawing/2014/main" id="{8B347A17-D80B-4EFC-9602-EE745B263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5CE43-D856-A34B-D32F-E2182AF952FD}"/>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718779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E216-4A8C-4AD5-A517-1401DBDB1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700BA6-3A4E-79AA-983B-051F3EA51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2246A-907A-1CC4-38DB-D37B4E91D8F3}"/>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5" name="Footer Placeholder 4">
            <a:extLst>
              <a:ext uri="{FF2B5EF4-FFF2-40B4-BE49-F238E27FC236}">
                <a16:creationId xmlns:a16="http://schemas.microsoft.com/office/drawing/2014/main" id="{1DD30051-425D-A7C2-D5D0-3D247D3AC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16E4B-F7B0-CB96-F1AD-058D92062130}"/>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2032056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B69AF2-5B75-4F60-35AF-EDEFDFCCB9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51712C-1538-91CD-1A5D-45C656C86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91B91-828E-267C-5F2F-BB7B0C5A691E}"/>
              </a:ext>
            </a:extLst>
          </p:cNvPr>
          <p:cNvSpPr>
            <a:spLocks noGrp="1"/>
          </p:cNvSpPr>
          <p:nvPr>
            <p:ph type="dt" sz="half" idx="10"/>
          </p:nvPr>
        </p:nvSpPr>
        <p:spPr/>
        <p:txBody>
          <a:bodyPr/>
          <a:lstStyle/>
          <a:p>
            <a:fld id="{3393FE95-0B2F-B148-89CF-67A2AFB60FBD}" type="datetimeFigureOut">
              <a:rPr lang="en-US" smtClean="0"/>
              <a:t>10/3/2022</a:t>
            </a:fld>
            <a:endParaRPr lang="en-US"/>
          </a:p>
        </p:txBody>
      </p:sp>
      <p:sp>
        <p:nvSpPr>
          <p:cNvPr id="5" name="Footer Placeholder 4">
            <a:extLst>
              <a:ext uri="{FF2B5EF4-FFF2-40B4-BE49-F238E27FC236}">
                <a16:creationId xmlns:a16="http://schemas.microsoft.com/office/drawing/2014/main" id="{C050C0AB-E53C-3B40-F9E3-771860A72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932CC-9E66-52CF-40E9-2A29C55F82EA}"/>
              </a:ext>
            </a:extLst>
          </p:cNvPr>
          <p:cNvSpPr>
            <a:spLocks noGrp="1"/>
          </p:cNvSpPr>
          <p:nvPr>
            <p:ph type="sldNum" sz="quarter" idx="12"/>
          </p:nvPr>
        </p:nvSpPr>
        <p:spPr/>
        <p:txBody>
          <a:bodyPr/>
          <a:lstStyle/>
          <a:p>
            <a:fld id="{E2767587-98F1-F64C-BA51-FD77503DF3CF}" type="slidenum">
              <a:rPr lang="en-US" smtClean="0"/>
              <a:t>‹#›</a:t>
            </a:fld>
            <a:endParaRPr lang="en-US"/>
          </a:p>
        </p:txBody>
      </p:sp>
    </p:spTree>
    <p:extLst>
      <p:ext uri="{BB962C8B-B14F-4D97-AF65-F5344CB8AC3E}">
        <p14:creationId xmlns:p14="http://schemas.microsoft.com/office/powerpoint/2010/main" val="293005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October 3, 2022</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65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October 3, 2022</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10829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October 3, 2022</a:t>
            </a:fld>
            <a:endParaRPr lang="en-US"/>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98814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October 3, 2022</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58119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October 3, 2022</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5020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October 3, 2022</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3716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October 3, 2022</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90974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October 3, 2022</a:t>
            </a:fld>
            <a:endParaRPr lang="en-US"/>
          </a:p>
        </p:txBody>
      </p:sp>
    </p:spTree>
    <p:extLst>
      <p:ext uri="{BB962C8B-B14F-4D97-AF65-F5344CB8AC3E}">
        <p14:creationId xmlns:p14="http://schemas.microsoft.com/office/powerpoint/2010/main" val="360745157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8807B-3D84-B383-A6A8-090B9B37A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468942-62B4-545D-0B44-2DB9A047E5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36BB3-B6DE-5DDC-753F-2CA9BF5E8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3FE95-0B2F-B148-89CF-67A2AFB60FBD}" type="datetimeFigureOut">
              <a:rPr lang="en-US" smtClean="0"/>
              <a:t>10/3/2022</a:t>
            </a:fld>
            <a:endParaRPr lang="en-US"/>
          </a:p>
        </p:txBody>
      </p:sp>
      <p:sp>
        <p:nvSpPr>
          <p:cNvPr id="5" name="Footer Placeholder 4">
            <a:extLst>
              <a:ext uri="{FF2B5EF4-FFF2-40B4-BE49-F238E27FC236}">
                <a16:creationId xmlns:a16="http://schemas.microsoft.com/office/drawing/2014/main" id="{EB67CCDA-9BD8-3834-070E-CE3C136D94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AA3A11-7A83-73D6-D22B-62CB116E1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7587-98F1-F64C-BA51-FD77503DF3CF}" type="slidenum">
              <a:rPr lang="en-US" smtClean="0"/>
              <a:t>‹#›</a:t>
            </a:fld>
            <a:endParaRPr lang="en-US"/>
          </a:p>
        </p:txBody>
      </p:sp>
    </p:spTree>
    <p:extLst>
      <p:ext uri="{BB962C8B-B14F-4D97-AF65-F5344CB8AC3E}">
        <p14:creationId xmlns:p14="http://schemas.microsoft.com/office/powerpoint/2010/main" val="22132340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lab.socs.uoguelph.ca/sahejvee/cis3760_team_203/-/issues/43" TargetMode="External"/><Relationship Id="rId2" Type="http://schemas.openxmlformats.org/officeDocument/2006/relationships/hyperlink" Target="https://gitlab.socs.uoguelph.ca/sahejvee/cis3760_team_203/-/issues/48" TargetMode="External"/><Relationship Id="rId1" Type="http://schemas.openxmlformats.org/officeDocument/2006/relationships/slideLayout" Target="../slideLayouts/slideLayout8.xml"/><Relationship Id="rId6" Type="http://schemas.openxmlformats.org/officeDocument/2006/relationships/hyperlink" Target="https://gitlab.socs.uoguelph.ca/sahejvee/cis3760_team_203/-/issues/57" TargetMode="External"/><Relationship Id="rId5" Type="http://schemas.openxmlformats.org/officeDocument/2006/relationships/hyperlink" Target="https://gitlab.socs.uoguelph.ca/sahejvee/cis3760_team_203/-/issues/47" TargetMode="External"/><Relationship Id="rId4" Type="http://schemas.openxmlformats.org/officeDocument/2006/relationships/hyperlink" Target="https://gitlab.socs.uoguelph.ca/sahejvee/cis3760_team_203/-/issues/4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lab.socs.uoguelph.ca/sahejvee/cis3760_team_203/-/issues/54" TargetMode="External"/><Relationship Id="rId3" Type="http://schemas.openxmlformats.org/officeDocument/2006/relationships/hyperlink" Target="https://gitlab.socs.uoguelph.ca/sahejvee/cis3760_team_203/-/issues/55" TargetMode="External"/><Relationship Id="rId7" Type="http://schemas.openxmlformats.org/officeDocument/2006/relationships/hyperlink" Target="https://gitlab.socs.uoguelph.ca/sahejvee/cis3760_team_203/-/issues/57" TargetMode="External"/><Relationship Id="rId2" Type="http://schemas.openxmlformats.org/officeDocument/2006/relationships/hyperlink" Target="https://gitlab.socs.uoguelph.ca/sahejvee/cis3760_team_203/-/issues/51" TargetMode="External"/><Relationship Id="rId1" Type="http://schemas.openxmlformats.org/officeDocument/2006/relationships/slideLayout" Target="../slideLayouts/slideLayout8.xml"/><Relationship Id="rId6" Type="http://schemas.openxmlformats.org/officeDocument/2006/relationships/hyperlink" Target="https://gitlab.socs.uoguelph.ca/sahejvee/cis3760_team_203/-/issues/47" TargetMode="External"/><Relationship Id="rId5" Type="http://schemas.openxmlformats.org/officeDocument/2006/relationships/hyperlink" Target="https://gitlab.socs.uoguelph.ca/sahejvee/cis3760_team_203/-/issues/45" TargetMode="External"/><Relationship Id="rId4" Type="http://schemas.openxmlformats.org/officeDocument/2006/relationships/hyperlink" Target="https://gitlab.socs.uoguelph.ca/sahejvee/cis3760_team_203/-/issues/43" TargetMode="External"/><Relationship Id="rId9" Type="http://schemas.openxmlformats.org/officeDocument/2006/relationships/hyperlink" Target="https://gitlab.socs.uoguelph.ca/sahejvee/cis3760_team_203/-/issues/4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8054" y="655200"/>
            <a:ext cx="11293200" cy="1969200"/>
          </a:xfrm>
        </p:spPr>
        <p:txBody>
          <a:bodyPr anchor="b">
            <a:normAutofit/>
          </a:bodyPr>
          <a:lstStyle/>
          <a:p>
            <a:r>
              <a:rPr lang="en-US"/>
              <a:t>CIS*3760 Sprint 3</a:t>
            </a:r>
          </a:p>
        </p:txBody>
      </p:sp>
      <p:sp>
        <p:nvSpPr>
          <p:cNvPr id="3" name="Subtitle 2"/>
          <p:cNvSpPr>
            <a:spLocks noGrp="1"/>
          </p:cNvSpPr>
          <p:nvPr>
            <p:ph type="subTitle" idx="1"/>
          </p:nvPr>
        </p:nvSpPr>
        <p:spPr>
          <a:xfrm>
            <a:off x="448054" y="2624400"/>
            <a:ext cx="11293200" cy="3325550"/>
          </a:xfrm>
        </p:spPr>
        <p:txBody>
          <a:bodyPr vert="horz" lIns="0" tIns="0" rIns="91440" bIns="0" rtlCol="0" anchor="t">
            <a:normAutofit/>
          </a:bodyPr>
          <a:lstStyle/>
          <a:p>
            <a:r>
              <a:rPr lang="en-US" sz="6400">
                <a:solidFill>
                  <a:srgbClr val="FFFFFF">
                    <a:alpha val="55000"/>
                  </a:srgbClr>
                </a:solidFill>
              </a:rPr>
              <a:t>Group 203</a:t>
            </a:r>
            <a:endParaRPr lang="en-US" sz="6400"/>
          </a:p>
        </p:txBody>
      </p:sp>
      <p:cxnSp>
        <p:nvCxnSpPr>
          <p:cNvPr id="10" name="Straight Connector 9">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5B9-F3A1-2E21-8307-5F6C2E86A4C8}"/>
              </a:ext>
            </a:extLst>
          </p:cNvPr>
          <p:cNvSpPr>
            <a:spLocks noGrp="1"/>
          </p:cNvSpPr>
          <p:nvPr>
            <p:ph type="title"/>
          </p:nvPr>
        </p:nvSpPr>
        <p:spPr>
          <a:xfrm>
            <a:off x="522397" y="2488947"/>
            <a:ext cx="3447288" cy="688848"/>
          </a:xfrm>
        </p:spPr>
        <p:txBody>
          <a:bodyPr>
            <a:normAutofit/>
          </a:bodyPr>
          <a:lstStyle/>
          <a:p>
            <a:pPr algn="ctr"/>
            <a:r>
              <a:rPr lang="en-US" sz="4000" i="0">
                <a:ea typeface="+mj-lt"/>
                <a:cs typeface="+mj-lt"/>
              </a:rPr>
              <a:t>Tristan Kerec</a:t>
            </a:r>
            <a:endParaRPr lang="en-US"/>
          </a:p>
        </p:txBody>
      </p:sp>
      <p:graphicFrame>
        <p:nvGraphicFramePr>
          <p:cNvPr id="5" name="Table 6">
            <a:extLst>
              <a:ext uri="{FF2B5EF4-FFF2-40B4-BE49-F238E27FC236}">
                <a16:creationId xmlns:a16="http://schemas.microsoft.com/office/drawing/2014/main" id="{62DD9A70-0F9F-92F3-2179-7DC05FCD1690}"/>
              </a:ext>
            </a:extLst>
          </p:cNvPr>
          <p:cNvGraphicFramePr>
            <a:graphicFrameLocks noGrp="1"/>
          </p:cNvGraphicFramePr>
          <p:nvPr>
            <p:ph idx="1"/>
            <p:extLst>
              <p:ext uri="{D42A27DB-BD31-4B8C-83A1-F6EECF244321}">
                <p14:modId xmlns:p14="http://schemas.microsoft.com/office/powerpoint/2010/main" val="133643970"/>
              </p:ext>
            </p:extLst>
          </p:nvPr>
        </p:nvGraphicFramePr>
        <p:xfrm>
          <a:off x="4444471" y="531283"/>
          <a:ext cx="7380285" cy="5843670"/>
        </p:xfrm>
        <a:graphic>
          <a:graphicData uri="http://schemas.openxmlformats.org/drawingml/2006/table">
            <a:tbl>
              <a:tblPr firstRow="1" bandRow="1">
                <a:tableStyleId>{5C22544A-7EE6-4342-B048-85BDC9FD1C3A}</a:tableStyleId>
              </a:tblPr>
              <a:tblGrid>
                <a:gridCol w="6064250">
                  <a:extLst>
                    <a:ext uri="{9D8B030D-6E8A-4147-A177-3AD203B41FA5}">
                      <a16:colId xmlns:a16="http://schemas.microsoft.com/office/drawing/2014/main" val="2908519594"/>
                    </a:ext>
                  </a:extLst>
                </a:gridCol>
                <a:gridCol w="1316035">
                  <a:extLst>
                    <a:ext uri="{9D8B030D-6E8A-4147-A177-3AD203B41FA5}">
                      <a16:colId xmlns:a16="http://schemas.microsoft.com/office/drawing/2014/main" val="621994817"/>
                    </a:ext>
                  </a:extLst>
                </a:gridCol>
              </a:tblGrid>
              <a:tr h="955374">
                <a:tc>
                  <a:txBody>
                    <a:bodyPr/>
                    <a:lstStyle/>
                    <a:p>
                      <a:pPr algn="ctr"/>
                      <a:r>
                        <a:rPr lang="en-US" sz="3200"/>
                        <a:t>HIGHLIGHTS OF THE WEEK</a:t>
                      </a:r>
                    </a:p>
                  </a:txBody>
                  <a:tcPr/>
                </a:tc>
                <a:tc>
                  <a:txBody>
                    <a:bodyPr/>
                    <a:lstStyle/>
                    <a:p>
                      <a:r>
                        <a:rPr lang="en-US" sz="3200"/>
                        <a:t>Units</a:t>
                      </a:r>
                    </a:p>
                    <a:p>
                      <a:pPr lvl="0">
                        <a:buNone/>
                      </a:pPr>
                      <a:r>
                        <a:rPr lang="en-US" sz="3200"/>
                        <a:t>Spent</a:t>
                      </a:r>
                    </a:p>
                  </a:txBody>
                  <a:tcPr/>
                </a:tc>
                <a:extLst>
                  <a:ext uri="{0D108BD9-81ED-4DB2-BD59-A6C34878D82A}">
                    <a16:rowId xmlns:a16="http://schemas.microsoft.com/office/drawing/2014/main" val="3123186447"/>
                  </a:ext>
                </a:extLst>
              </a:tr>
              <a:tr h="955374">
                <a:tc>
                  <a:txBody>
                    <a:bodyPr/>
                    <a:lstStyle/>
                    <a:p>
                      <a:pPr lvl="0">
                        <a:buNone/>
                      </a:pPr>
                      <a:r>
                        <a:rPr lang="en-US" sz="1800" b="1" i="0" u="none" strike="noStrike" noProof="0">
                          <a:latin typeface="Bell MT"/>
                        </a:rPr>
                        <a:t>Deciphering what makes a good schedule as we go</a:t>
                      </a:r>
                    </a:p>
                    <a:p>
                      <a:pPr lvl="0">
                        <a:buNone/>
                      </a:pPr>
                      <a:endParaRPr lang="en-US" sz="1800" b="1" i="0" u="none" strike="noStrike" noProof="0">
                        <a:latin typeface="Bell MT"/>
                      </a:endParaRPr>
                    </a:p>
                    <a:p>
                      <a:pPr lvl="0">
                        <a:buNone/>
                      </a:pPr>
                      <a:r>
                        <a:rPr lang="en-US" sz="1800" b="1" i="0" u="none" strike="noStrike" noProof="0">
                          <a:latin typeface="Bell MT"/>
                        </a:rPr>
                        <a:t>Generate a schedule based on default constraints on UI</a:t>
                      </a:r>
                    </a:p>
                  </a:txBody>
                  <a:tcPr/>
                </a:tc>
                <a:tc>
                  <a:txBody>
                    <a:bodyPr/>
                    <a:lstStyle/>
                    <a:p>
                      <a:r>
                        <a:rPr lang="en-US" b="0">
                          <a:latin typeface="Bell MT"/>
                        </a:rPr>
                        <a:t>2</a:t>
                      </a:r>
                    </a:p>
                    <a:p>
                      <a:pPr lvl="0">
                        <a:buNone/>
                      </a:pPr>
                      <a:endParaRPr lang="en-US" b="0">
                        <a:latin typeface="Bell MT"/>
                      </a:endParaRPr>
                    </a:p>
                    <a:p>
                      <a:pPr lvl="0">
                        <a:buNone/>
                      </a:pPr>
                      <a:r>
                        <a:rPr lang="en-US" b="0">
                          <a:latin typeface="Bell MT"/>
                        </a:rPr>
                        <a:t>4</a:t>
                      </a:r>
                    </a:p>
                  </a:txBody>
                  <a:tcPr/>
                </a:tc>
                <a:extLst>
                  <a:ext uri="{0D108BD9-81ED-4DB2-BD59-A6C34878D82A}">
                    <a16:rowId xmlns:a16="http://schemas.microsoft.com/office/drawing/2014/main" val="3407466810"/>
                  </a:ext>
                </a:extLst>
              </a:tr>
              <a:tr h="955374">
                <a:tc>
                  <a:txBody>
                    <a:bodyPr/>
                    <a:lstStyle/>
                    <a:p>
                      <a:pPr lvl="0">
                        <a:buNone/>
                      </a:pPr>
                      <a:r>
                        <a:rPr lang="en-US" sz="1800" b="1" i="0" u="none" strike="noStrike" noProof="0">
                          <a:latin typeface="Bell MT"/>
                        </a:rPr>
                        <a:t>Pl Planning</a:t>
                      </a:r>
                    </a:p>
                    <a:p>
                      <a:pPr lvl="0">
                        <a:buNone/>
                      </a:pPr>
                      <a:endParaRPr lang="en-US" sz="1800" b="1" i="0" u="none" strike="noStrike" noProof="0">
                        <a:latin typeface="Bell MT"/>
                      </a:endParaRPr>
                    </a:p>
                    <a:p>
                      <a:pPr lvl="0">
                        <a:buNone/>
                      </a:pPr>
                      <a:r>
                        <a:rPr lang="en-US" sz="1800" b="1" i="0" u="none" strike="noStrike" noProof="0">
                          <a:latin typeface="Bell MT"/>
                        </a:rPr>
                        <a:t>Bug scanning and fixes</a:t>
                      </a:r>
                    </a:p>
                  </a:txBody>
                  <a:tcPr/>
                </a:tc>
                <a:tc>
                  <a:txBody>
                    <a:bodyPr/>
                    <a:lstStyle/>
                    <a:p>
                      <a:r>
                        <a:rPr lang="en-US" b="0">
                          <a:latin typeface="Bell MT"/>
                        </a:rPr>
                        <a:t>3</a:t>
                      </a:r>
                    </a:p>
                    <a:p>
                      <a:pPr lvl="0">
                        <a:buNone/>
                      </a:pPr>
                      <a:endParaRPr lang="en-US" b="0">
                        <a:latin typeface="Bell MT"/>
                      </a:endParaRPr>
                    </a:p>
                    <a:p>
                      <a:pPr lvl="0">
                        <a:buNone/>
                      </a:pPr>
                      <a:r>
                        <a:rPr lang="en-US" b="0">
                          <a:latin typeface="Bell MT"/>
                        </a:rPr>
                        <a:t>2</a:t>
                      </a:r>
                    </a:p>
                  </a:txBody>
                  <a:tcPr/>
                </a:tc>
                <a:extLst>
                  <a:ext uri="{0D108BD9-81ED-4DB2-BD59-A6C34878D82A}">
                    <a16:rowId xmlns:a16="http://schemas.microsoft.com/office/drawing/2014/main" val="3445205742"/>
                  </a:ext>
                </a:extLst>
              </a:tr>
              <a:tr h="955374">
                <a:tc>
                  <a:txBody>
                    <a:bodyPr/>
                    <a:lstStyle/>
                    <a:p>
                      <a:endParaRPr lang="en-US" b="1">
                        <a:latin typeface="Bell MT"/>
                      </a:endParaRPr>
                    </a:p>
                    <a:p>
                      <a:pPr lvl="0">
                        <a:buNone/>
                      </a:pPr>
                      <a:r>
                        <a:rPr lang="en-US" b="1">
                          <a:latin typeface="Bell MT"/>
                        </a:rPr>
                        <a:t>VBA Test Suite</a:t>
                      </a:r>
                    </a:p>
                  </a:txBody>
                  <a:tcPr/>
                </a:tc>
                <a:tc>
                  <a:txBody>
                    <a:bodyPr/>
                    <a:lstStyle/>
                    <a:p>
                      <a:endParaRPr lang="en-US" b="0">
                        <a:latin typeface="Bell MT"/>
                      </a:endParaRPr>
                    </a:p>
                    <a:p>
                      <a:pPr lvl="0">
                        <a:buNone/>
                      </a:pPr>
                      <a:r>
                        <a:rPr lang="en-US" b="0">
                          <a:latin typeface="Bell MT"/>
                        </a:rPr>
                        <a:t>3</a:t>
                      </a:r>
                    </a:p>
                    <a:p>
                      <a:pPr lvl="0">
                        <a:buNone/>
                      </a:pPr>
                      <a:endParaRPr lang="en-US" b="0">
                        <a:latin typeface="Bell MT"/>
                      </a:endParaRPr>
                    </a:p>
                  </a:txBody>
                  <a:tcPr/>
                </a:tc>
                <a:extLst>
                  <a:ext uri="{0D108BD9-81ED-4DB2-BD59-A6C34878D82A}">
                    <a16:rowId xmlns:a16="http://schemas.microsoft.com/office/drawing/2014/main" val="1760469312"/>
                  </a:ext>
                </a:extLst>
              </a:tr>
              <a:tr h="955374">
                <a:tc>
                  <a:txBody>
                    <a:bodyPr/>
                    <a:lstStyle/>
                    <a:p>
                      <a:endParaRPr lang="en-US" b="1">
                        <a:latin typeface="Bell MT"/>
                      </a:endParaRPr>
                    </a:p>
                    <a:p>
                      <a:pPr lvl="0">
                        <a:buNone/>
                      </a:pPr>
                      <a:r>
                        <a:rPr lang="en-US" b="1">
                          <a:latin typeface="Bell MT"/>
                        </a:rPr>
                        <a:t>Generate a schedule based on extra feature constraints</a:t>
                      </a:r>
                    </a:p>
                  </a:txBody>
                  <a:tcPr/>
                </a:tc>
                <a:tc>
                  <a:txBody>
                    <a:bodyPr/>
                    <a:lstStyle/>
                    <a:p>
                      <a:endParaRPr lang="en-US" b="0">
                        <a:latin typeface="Bell MT"/>
                      </a:endParaRPr>
                    </a:p>
                    <a:p>
                      <a:pPr lvl="0">
                        <a:buNone/>
                      </a:pPr>
                      <a:r>
                        <a:rPr lang="en-US" b="0">
                          <a:latin typeface="Bell MT"/>
                        </a:rPr>
                        <a:t>4</a:t>
                      </a:r>
                    </a:p>
                  </a:txBody>
                  <a:tcPr/>
                </a:tc>
                <a:extLst>
                  <a:ext uri="{0D108BD9-81ED-4DB2-BD59-A6C34878D82A}">
                    <a16:rowId xmlns:a16="http://schemas.microsoft.com/office/drawing/2014/main" val="1829099268"/>
                  </a:ext>
                </a:extLst>
              </a:tr>
              <a:tr h="955374">
                <a:tc>
                  <a:txBody>
                    <a:bodyPr/>
                    <a:lstStyle/>
                    <a:p>
                      <a:r>
                        <a:rPr lang="en-US" b="1">
                          <a:latin typeface="Bell MT"/>
                        </a:rPr>
                        <a:t>Show meetings as ending with gap</a:t>
                      </a:r>
                    </a:p>
                  </a:txBody>
                  <a:tcPr/>
                </a:tc>
                <a:tc>
                  <a:txBody>
                    <a:bodyPr/>
                    <a:lstStyle/>
                    <a:p>
                      <a:r>
                        <a:rPr lang="en-US" b="0">
                          <a:latin typeface="Bell MT"/>
                        </a:rPr>
                        <a:t>2</a:t>
                      </a:r>
                    </a:p>
                    <a:p>
                      <a:pPr lvl="0">
                        <a:buNone/>
                      </a:pPr>
                      <a:endParaRPr lang="en-US" b="0">
                        <a:latin typeface="Bell MT"/>
                      </a:endParaRPr>
                    </a:p>
                    <a:p>
                      <a:pPr lvl="0">
                        <a:buNone/>
                      </a:pPr>
                      <a:r>
                        <a:rPr lang="en-US" b="0">
                          <a:latin typeface="Bell MT"/>
                        </a:rPr>
                        <a:t>Total: 26</a:t>
                      </a:r>
                    </a:p>
                  </a:txBody>
                  <a:tcPr/>
                </a:tc>
                <a:extLst>
                  <a:ext uri="{0D108BD9-81ED-4DB2-BD59-A6C34878D82A}">
                    <a16:rowId xmlns:a16="http://schemas.microsoft.com/office/drawing/2014/main" val="3328517741"/>
                  </a:ext>
                </a:extLst>
              </a:tr>
            </a:tbl>
          </a:graphicData>
        </a:graphic>
      </p:graphicFrame>
    </p:spTree>
    <p:extLst>
      <p:ext uri="{BB962C8B-B14F-4D97-AF65-F5344CB8AC3E}">
        <p14:creationId xmlns:p14="http://schemas.microsoft.com/office/powerpoint/2010/main" val="196593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132E11-A7BA-AB9C-360A-5D5F4C8DA3F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b="1">
                <a:solidFill>
                  <a:schemeClr val="bg1">
                    <a:lumMod val="95000"/>
                    <a:lumOff val="5000"/>
                  </a:schemeClr>
                </a:solidFill>
              </a:rPr>
              <a:t>Demo</a:t>
            </a:r>
          </a:p>
        </p:txBody>
      </p:sp>
    </p:spTree>
    <p:extLst>
      <p:ext uri="{BB962C8B-B14F-4D97-AF65-F5344CB8AC3E}">
        <p14:creationId xmlns:p14="http://schemas.microsoft.com/office/powerpoint/2010/main" val="13328104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0" name="Group 1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4" name="Freeform: Shape 2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1" name="Group 2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2" name="Freeform: Shape 2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16F62E04-AD3D-11DE-71AD-5DC94E018C0F}"/>
              </a:ext>
            </a:extLst>
          </p:cNvPr>
          <p:cNvSpPr>
            <a:spLocks noGrp="1"/>
          </p:cNvSpPr>
          <p:nvPr>
            <p:ph type="title"/>
          </p:nvPr>
        </p:nvSpPr>
        <p:spPr>
          <a:xfrm>
            <a:off x="271345" y="2245090"/>
            <a:ext cx="4317343" cy="1295421"/>
          </a:xfrm>
        </p:spPr>
        <p:txBody>
          <a:bodyPr vert="horz" lIns="91440" tIns="45720" rIns="91440" bIns="45720" rtlCol="0" anchor="b">
            <a:normAutofit/>
          </a:bodyPr>
          <a:lstStyle/>
          <a:p>
            <a:r>
              <a:rPr lang="en-US" sz="6600" kern="1200">
                <a:solidFill>
                  <a:schemeClr val="bg1"/>
                </a:solidFill>
                <a:latin typeface="+mj-lt"/>
                <a:ea typeface="+mj-ea"/>
                <a:cs typeface="+mj-cs"/>
              </a:rPr>
              <a:t>Burndown</a:t>
            </a:r>
          </a:p>
        </p:txBody>
      </p:sp>
      <p:sp>
        <p:nvSpPr>
          <p:cNvPr id="3" name="TextBox 2">
            <a:extLst>
              <a:ext uri="{FF2B5EF4-FFF2-40B4-BE49-F238E27FC236}">
                <a16:creationId xmlns:a16="http://schemas.microsoft.com/office/drawing/2014/main" id="{99FBAABA-B082-17BF-7474-4AAEB043581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6" name="Picture 6" descr="Chart, line chart&#10;&#10;Description automatically generated">
            <a:extLst>
              <a:ext uri="{FF2B5EF4-FFF2-40B4-BE49-F238E27FC236}">
                <a16:creationId xmlns:a16="http://schemas.microsoft.com/office/drawing/2014/main" id="{50BC001B-950F-E68C-5772-5D6FEB059F2B}"/>
              </a:ext>
            </a:extLst>
          </p:cNvPr>
          <p:cNvPicPr>
            <a:picLocks noChangeAspect="1"/>
          </p:cNvPicPr>
          <p:nvPr/>
        </p:nvPicPr>
        <p:blipFill>
          <a:blip r:embed="rId3"/>
          <a:stretch>
            <a:fillRect/>
          </a:stretch>
        </p:blipFill>
        <p:spPr>
          <a:xfrm>
            <a:off x="4343400" y="542311"/>
            <a:ext cx="7398833" cy="5550354"/>
          </a:xfrm>
          <a:prstGeom prst="rect">
            <a:avLst/>
          </a:prstGeom>
        </p:spPr>
      </p:pic>
    </p:spTree>
    <p:extLst>
      <p:ext uri="{BB962C8B-B14F-4D97-AF65-F5344CB8AC3E}">
        <p14:creationId xmlns:p14="http://schemas.microsoft.com/office/powerpoint/2010/main" val="280018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5">
            <a:extLst>
              <a:ext uri="{FF2B5EF4-FFF2-40B4-BE49-F238E27FC236}">
                <a16:creationId xmlns:a16="http://schemas.microsoft.com/office/drawing/2014/main" id="{6EAE5825-FE57-F059-42FF-68F086DE083E}"/>
              </a:ext>
            </a:extLst>
          </p:cNvPr>
          <p:cNvPicPr>
            <a:picLocks noChangeAspect="1"/>
          </p:cNvPicPr>
          <p:nvPr/>
        </p:nvPicPr>
        <p:blipFill rotWithShape="1">
          <a:blip r:embed="rId2"/>
          <a:srcRect l="29568" r="-13" b="-13"/>
          <a:stretch/>
        </p:blipFill>
        <p:spPr>
          <a:xfrm>
            <a:off x="7602402" y="536298"/>
            <a:ext cx="3955667" cy="4113708"/>
          </a:xfrm>
          <a:prstGeom prst="rect">
            <a:avLst/>
          </a:prstGeom>
        </p:spPr>
      </p:pic>
      <p:sp>
        <p:nvSpPr>
          <p:cNvPr id="27" name="Freeform: Shape 19">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1">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AD303D-9DA5-BD79-0742-87E07DDA9559}"/>
              </a:ext>
            </a:extLst>
          </p:cNvPr>
          <p:cNvSpPr>
            <a:spLocks noGrp="1"/>
          </p:cNvSpPr>
          <p:nvPr>
            <p:ph type="title"/>
          </p:nvPr>
        </p:nvSpPr>
        <p:spPr>
          <a:xfrm>
            <a:off x="804672" y="365125"/>
            <a:ext cx="4378881" cy="1325563"/>
          </a:xfrm>
        </p:spPr>
        <p:txBody>
          <a:bodyPr>
            <a:normAutofit/>
          </a:bodyPr>
          <a:lstStyle/>
          <a:p>
            <a:r>
              <a:rPr lang="en-GB" dirty="0">
                <a:cs typeface="Calibri Light"/>
              </a:rPr>
              <a:t>Outcomes</a:t>
            </a:r>
            <a:endParaRPr lang="en-US" dirty="0"/>
          </a:p>
          <a:p>
            <a:endParaRPr lang="en-GB">
              <a:cs typeface="Calibri Light"/>
            </a:endParaRPr>
          </a:p>
        </p:txBody>
      </p:sp>
      <p:graphicFrame>
        <p:nvGraphicFramePr>
          <p:cNvPr id="4" name="Content Placeholder 2">
            <a:extLst>
              <a:ext uri="{FF2B5EF4-FFF2-40B4-BE49-F238E27FC236}">
                <a16:creationId xmlns:a16="http://schemas.microsoft.com/office/drawing/2014/main" id="{E4AF6083-3827-06DA-74FF-EE017880E2B5}"/>
              </a:ext>
            </a:extLst>
          </p:cNvPr>
          <p:cNvGraphicFramePr>
            <a:graphicFrameLocks noGrp="1"/>
          </p:cNvGraphicFramePr>
          <p:nvPr>
            <p:extLst>
              <p:ext uri="{D42A27DB-BD31-4B8C-83A1-F6EECF244321}">
                <p14:modId xmlns:p14="http://schemas.microsoft.com/office/powerpoint/2010/main" val="624819299"/>
              </p:ext>
            </p:extLst>
          </p:nvPr>
        </p:nvGraphicFramePr>
        <p:xfrm>
          <a:off x="804672" y="1285718"/>
          <a:ext cx="5300207" cy="4151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763496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5B9-F3A1-2E21-8307-5F6C2E86A4C8}"/>
              </a:ext>
            </a:extLst>
          </p:cNvPr>
          <p:cNvSpPr>
            <a:spLocks noGrp="1"/>
          </p:cNvSpPr>
          <p:nvPr>
            <p:ph type="title"/>
          </p:nvPr>
        </p:nvSpPr>
        <p:spPr>
          <a:xfrm>
            <a:off x="522397" y="2690030"/>
            <a:ext cx="3447288" cy="688848"/>
          </a:xfrm>
        </p:spPr>
        <p:txBody>
          <a:bodyPr>
            <a:normAutofit/>
          </a:bodyPr>
          <a:lstStyle/>
          <a:p>
            <a:pPr algn="ctr"/>
            <a:r>
              <a:rPr lang="en-US" sz="4000"/>
              <a:t>Mackenzie Kean</a:t>
            </a:r>
          </a:p>
        </p:txBody>
      </p:sp>
      <p:graphicFrame>
        <p:nvGraphicFramePr>
          <p:cNvPr id="5" name="Table 6">
            <a:extLst>
              <a:ext uri="{FF2B5EF4-FFF2-40B4-BE49-F238E27FC236}">
                <a16:creationId xmlns:a16="http://schemas.microsoft.com/office/drawing/2014/main" id="{433F9C6C-79B9-B550-FBAB-1F25D8E32CA5}"/>
              </a:ext>
            </a:extLst>
          </p:cNvPr>
          <p:cNvGraphicFramePr>
            <a:graphicFrameLocks/>
          </p:cNvGraphicFramePr>
          <p:nvPr>
            <p:extLst>
              <p:ext uri="{D42A27DB-BD31-4B8C-83A1-F6EECF244321}">
                <p14:modId xmlns:p14="http://schemas.microsoft.com/office/powerpoint/2010/main" val="2308258043"/>
              </p:ext>
            </p:extLst>
          </p:nvPr>
        </p:nvGraphicFramePr>
        <p:xfrm>
          <a:off x="4379422" y="577747"/>
          <a:ext cx="7380285" cy="4792798"/>
        </p:xfrm>
        <a:graphic>
          <a:graphicData uri="http://schemas.openxmlformats.org/drawingml/2006/table">
            <a:tbl>
              <a:tblPr firstRow="1" bandRow="1">
                <a:tableStyleId>{5C22544A-7EE6-4342-B048-85BDC9FD1C3A}</a:tableStyleId>
              </a:tblPr>
              <a:tblGrid>
                <a:gridCol w="6064250">
                  <a:extLst>
                    <a:ext uri="{9D8B030D-6E8A-4147-A177-3AD203B41FA5}">
                      <a16:colId xmlns:a16="http://schemas.microsoft.com/office/drawing/2014/main" val="2908519594"/>
                    </a:ext>
                  </a:extLst>
                </a:gridCol>
                <a:gridCol w="1316035">
                  <a:extLst>
                    <a:ext uri="{9D8B030D-6E8A-4147-A177-3AD203B41FA5}">
                      <a16:colId xmlns:a16="http://schemas.microsoft.com/office/drawing/2014/main" val="621994817"/>
                    </a:ext>
                  </a:extLst>
                </a:gridCol>
              </a:tblGrid>
              <a:tr h="1189957">
                <a:tc>
                  <a:txBody>
                    <a:bodyPr/>
                    <a:lstStyle/>
                    <a:p>
                      <a:pPr algn="ctr"/>
                      <a:r>
                        <a:rPr lang="en-US" sz="3200"/>
                        <a:t>HIGHLIGHTS OF THE WEEK</a:t>
                      </a:r>
                    </a:p>
                  </a:txBody>
                  <a:tcPr/>
                </a:tc>
                <a:tc>
                  <a:txBody>
                    <a:bodyPr/>
                    <a:lstStyle/>
                    <a:p>
                      <a:r>
                        <a:rPr lang="en-US" sz="3200"/>
                        <a:t>Units</a:t>
                      </a:r>
                    </a:p>
                    <a:p>
                      <a:pPr lvl="0">
                        <a:buNone/>
                      </a:pPr>
                      <a:r>
                        <a:rPr lang="en-US" sz="3200"/>
                        <a:t>Spent</a:t>
                      </a:r>
                    </a:p>
                  </a:txBody>
                  <a:tcPr/>
                </a:tc>
                <a:extLst>
                  <a:ext uri="{0D108BD9-81ED-4DB2-BD59-A6C34878D82A}">
                    <a16:rowId xmlns:a16="http://schemas.microsoft.com/office/drawing/2014/main" val="3123186447"/>
                  </a:ext>
                </a:extLst>
              </a:tr>
              <a:tr h="365760">
                <a:tc>
                  <a:txBody>
                    <a:bodyPr/>
                    <a:lstStyle/>
                    <a:p>
                      <a:pPr lvl="0">
                        <a:buNone/>
                      </a:pPr>
                      <a:r>
                        <a:rPr lang="en-US" sz="1800" b="1" i="0" u="sng" strike="noStrike" noProof="0">
                          <a:hlinkClick r:id="rId2"/>
                        </a:rPr>
                        <a:t>CI/CD Pipeline - test automation</a:t>
                      </a:r>
                      <a:endParaRPr lang="en-US"/>
                    </a:p>
                  </a:txBody>
                  <a:tcPr/>
                </a:tc>
                <a:tc>
                  <a:txBody>
                    <a:bodyPr/>
                    <a:lstStyle/>
                    <a:p>
                      <a:pPr lvl="0">
                        <a:buNone/>
                      </a:pPr>
                      <a:r>
                        <a:rPr lang="en-US"/>
                        <a:t>4</a:t>
                      </a:r>
                    </a:p>
                  </a:txBody>
                  <a:tcPr/>
                </a:tc>
                <a:extLst>
                  <a:ext uri="{0D108BD9-81ED-4DB2-BD59-A6C34878D82A}">
                    <a16:rowId xmlns:a16="http://schemas.microsoft.com/office/drawing/2014/main" val="3407466810"/>
                  </a:ext>
                </a:extLst>
              </a:tr>
              <a:tr h="1079027">
                <a:tc>
                  <a:txBody>
                    <a:bodyPr/>
                    <a:lstStyle/>
                    <a:p>
                      <a:pPr lvl="0">
                        <a:buNone/>
                      </a:pPr>
                      <a:r>
                        <a:rPr lang="en-US" sz="1800" b="1" i="0" u="none" strike="noStrike" noProof="0">
                          <a:solidFill>
                            <a:schemeClr val="tx1"/>
                          </a:solidFill>
                          <a:latin typeface="Bell MT"/>
                          <a:hlinkClick r:id="rId3"/>
                        </a:rPr>
                        <a:t>Deciphering what makes a good schedule as we go</a:t>
                      </a:r>
                      <a:endParaRPr lang="en-US" sz="1800" b="1" i="0" u="none" strike="noStrike" noProof="0">
                        <a:solidFill>
                          <a:schemeClr val="tx1"/>
                        </a:solidFill>
                        <a:latin typeface="Bell MT"/>
                      </a:endParaRPr>
                    </a:p>
                    <a:p>
                      <a:pPr lvl="0">
                        <a:buNone/>
                      </a:pPr>
                      <a:endParaRPr lang="en-US" sz="1800" b="1" i="0" u="none" strike="noStrike" noProof="0">
                        <a:solidFill>
                          <a:schemeClr val="tx1"/>
                        </a:solidFill>
                        <a:latin typeface="Bell MT"/>
                      </a:endParaRPr>
                    </a:p>
                    <a:p>
                      <a:pPr lvl="0">
                        <a:buNone/>
                      </a:pPr>
                      <a:r>
                        <a:rPr lang="en-US" sz="1800" b="1" i="0" u="none" strike="noStrike" noProof="0">
                          <a:solidFill>
                            <a:schemeClr val="tx1"/>
                          </a:solidFill>
                          <a:hlinkClick r:id="rId4"/>
                        </a:rPr>
                        <a:t>Generate a schedule based on default constraints on UI</a:t>
                      </a:r>
                      <a:endParaRPr lang="en-US" sz="1800" b="1" i="0" u="none" strike="noStrike" noProof="0">
                        <a:solidFill>
                          <a:schemeClr val="tx1"/>
                        </a:solidFill>
                      </a:endParaRPr>
                    </a:p>
                  </a:txBody>
                  <a:tcPr/>
                </a:tc>
                <a:tc>
                  <a:txBody>
                    <a:bodyPr/>
                    <a:lstStyle/>
                    <a:p>
                      <a:r>
                        <a:rPr lang="en-US"/>
                        <a:t>2</a:t>
                      </a:r>
                    </a:p>
                    <a:p>
                      <a:pPr lvl="0">
                        <a:buNone/>
                      </a:pPr>
                      <a:endParaRPr lang="en-US"/>
                    </a:p>
                    <a:p>
                      <a:pPr lvl="0">
                        <a:buNone/>
                      </a:pPr>
                      <a:r>
                        <a:rPr lang="en-US"/>
                        <a:t>4</a:t>
                      </a:r>
                    </a:p>
                  </a:txBody>
                  <a:tcPr/>
                </a:tc>
                <a:extLst>
                  <a:ext uri="{0D108BD9-81ED-4DB2-BD59-A6C34878D82A}">
                    <a16:rowId xmlns:a16="http://schemas.microsoft.com/office/drawing/2014/main" val="3445205742"/>
                  </a:ext>
                </a:extLst>
              </a:tr>
              <a:tr h="1079027">
                <a:tc>
                  <a:txBody>
                    <a:bodyPr/>
                    <a:lstStyle/>
                    <a:p>
                      <a:pPr lvl="0" algn="l">
                        <a:lnSpc>
                          <a:spcPct val="100000"/>
                        </a:lnSpc>
                        <a:spcBef>
                          <a:spcPts val="0"/>
                        </a:spcBef>
                        <a:spcAft>
                          <a:spcPts val="0"/>
                        </a:spcAft>
                        <a:buNone/>
                      </a:pPr>
                      <a:r>
                        <a:rPr lang="en-US" sz="1800" b="1" i="0" u="none" strike="noStrike" noProof="0">
                          <a:latin typeface="Bell MT"/>
                          <a:hlinkClick r:id="rId5"/>
                        </a:rPr>
                        <a:t>Bug scanning and fixes</a:t>
                      </a:r>
                      <a:endParaRPr lang="en-US"/>
                    </a:p>
                    <a:p>
                      <a:pPr lvl="0" algn="l">
                        <a:lnSpc>
                          <a:spcPct val="100000"/>
                        </a:lnSpc>
                        <a:spcBef>
                          <a:spcPts val="0"/>
                        </a:spcBef>
                        <a:spcAft>
                          <a:spcPts val="0"/>
                        </a:spcAft>
                        <a:buNone/>
                      </a:pPr>
                      <a:endParaRPr lang="en-US" b="1" i="0">
                        <a:solidFill>
                          <a:schemeClr val="tx1"/>
                        </a:solidFill>
                      </a:endParaRPr>
                    </a:p>
                    <a:p>
                      <a:pPr lvl="0">
                        <a:buNone/>
                      </a:pPr>
                      <a:r>
                        <a:rPr lang="en-US" sz="1800" b="1" i="0" u="none" strike="noStrike" noProof="0">
                          <a:solidFill>
                            <a:schemeClr val="tx1"/>
                          </a:solidFill>
                          <a:latin typeface="Bell MT"/>
                          <a:hlinkClick r:id="rId6">
                            <a:extLst>
                              <a:ext uri="{A12FA001-AC4F-418D-AE19-62706E023703}">
                                <ahyp:hlinkClr xmlns:ahyp="http://schemas.microsoft.com/office/drawing/2018/hyperlinkcolor" val="tx"/>
                              </a:ext>
                            </a:extLst>
                          </a:hlinkClick>
                        </a:rPr>
                        <a:t>Generate a schedule based on extra feature constraints</a:t>
                      </a:r>
                      <a:endParaRPr lang="en-US">
                        <a:solidFill>
                          <a:schemeClr val="tx1"/>
                        </a:solidFill>
                      </a:endParaRPr>
                    </a:p>
                  </a:txBody>
                  <a:tcPr/>
                </a:tc>
                <a:tc>
                  <a:txBody>
                    <a:bodyPr/>
                    <a:lstStyle/>
                    <a:p>
                      <a:r>
                        <a:rPr lang="en-US"/>
                        <a:t>2</a:t>
                      </a:r>
                    </a:p>
                    <a:p>
                      <a:pPr lvl="0">
                        <a:buNone/>
                      </a:pPr>
                      <a:endParaRPr lang="en-US"/>
                    </a:p>
                    <a:p>
                      <a:pPr lvl="0">
                        <a:buNone/>
                      </a:pPr>
                      <a:r>
                        <a:rPr lang="en-US"/>
                        <a:t>4</a:t>
                      </a:r>
                    </a:p>
                  </a:txBody>
                  <a:tcPr/>
                </a:tc>
                <a:extLst>
                  <a:ext uri="{0D108BD9-81ED-4DB2-BD59-A6C34878D82A}">
                    <a16:rowId xmlns:a16="http://schemas.microsoft.com/office/drawing/2014/main" val="1760469312"/>
                  </a:ext>
                </a:extLst>
              </a:tr>
              <a:tr h="1079027">
                <a:tc>
                  <a:txBody>
                    <a:bodyPr/>
                    <a:lstStyle/>
                    <a:p>
                      <a:pPr lvl="0">
                        <a:buNone/>
                      </a:pPr>
                      <a:endParaRPr lang="en-US" sz="1800" b="1" i="0" u="sng" strike="noStrike" noProof="0"/>
                    </a:p>
                    <a:p>
                      <a:pPr lvl="0">
                        <a:buNone/>
                      </a:pPr>
                      <a:r>
                        <a:rPr lang="en-US" sz="1800" b="1" i="0" u="none" strike="noStrike" noProof="0">
                          <a:latin typeface="Bell MT"/>
                        </a:rPr>
                        <a:t>Total Units Spent</a:t>
                      </a:r>
                    </a:p>
                  </a:txBody>
                  <a:tcPr/>
                </a:tc>
                <a:tc>
                  <a:txBody>
                    <a:bodyPr/>
                    <a:lstStyle/>
                    <a:p>
                      <a:endParaRPr lang="en-US"/>
                    </a:p>
                    <a:p>
                      <a:pPr lvl="0">
                        <a:buNone/>
                      </a:pPr>
                      <a:r>
                        <a:rPr lang="en-US"/>
                        <a:t>27</a:t>
                      </a:r>
                    </a:p>
                  </a:txBody>
                  <a:tcPr/>
                </a:tc>
                <a:extLst>
                  <a:ext uri="{0D108BD9-81ED-4DB2-BD59-A6C34878D82A}">
                    <a16:rowId xmlns:a16="http://schemas.microsoft.com/office/drawing/2014/main" val="3328517741"/>
                  </a:ext>
                </a:extLst>
              </a:tr>
            </a:tbl>
          </a:graphicData>
        </a:graphic>
      </p:graphicFrame>
    </p:spTree>
    <p:extLst>
      <p:ext uri="{BB962C8B-B14F-4D97-AF65-F5344CB8AC3E}">
        <p14:creationId xmlns:p14="http://schemas.microsoft.com/office/powerpoint/2010/main" val="319961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5B9-F3A1-2E21-8307-5F6C2E86A4C8}"/>
              </a:ext>
            </a:extLst>
          </p:cNvPr>
          <p:cNvSpPr>
            <a:spLocks noGrp="1"/>
          </p:cNvSpPr>
          <p:nvPr>
            <p:ph type="title"/>
          </p:nvPr>
        </p:nvSpPr>
        <p:spPr>
          <a:xfrm>
            <a:off x="839897" y="2510114"/>
            <a:ext cx="2992205" cy="1260347"/>
          </a:xfrm>
        </p:spPr>
        <p:txBody>
          <a:bodyPr>
            <a:normAutofit/>
          </a:bodyPr>
          <a:lstStyle/>
          <a:p>
            <a:pPr algn="ctr"/>
            <a:r>
              <a:rPr lang="en-US" sz="4000" i="0">
                <a:latin typeface="Calibri Light"/>
                <a:cs typeface="Calibri Light"/>
              </a:rPr>
              <a:t>Sahejveer </a:t>
            </a:r>
            <a:br>
              <a:rPr lang="en-US" sz="4000" i="0">
                <a:latin typeface="Calibri Light"/>
                <a:cs typeface="Calibri Light"/>
              </a:rPr>
            </a:br>
            <a:r>
              <a:rPr lang="en-US" sz="4000" i="0">
                <a:latin typeface="Calibri Light"/>
                <a:cs typeface="Calibri Light"/>
              </a:rPr>
              <a:t>Singh Kumar</a:t>
            </a:r>
            <a:endParaRPr lang="en-US"/>
          </a:p>
        </p:txBody>
      </p:sp>
      <p:graphicFrame>
        <p:nvGraphicFramePr>
          <p:cNvPr id="6" name="Table 6">
            <a:extLst>
              <a:ext uri="{FF2B5EF4-FFF2-40B4-BE49-F238E27FC236}">
                <a16:creationId xmlns:a16="http://schemas.microsoft.com/office/drawing/2014/main" id="{2CD2CAF8-8EC5-6F8D-2159-FCAAEFDDD514}"/>
              </a:ext>
            </a:extLst>
          </p:cNvPr>
          <p:cNvGraphicFramePr>
            <a:graphicFrameLocks noGrp="1"/>
          </p:cNvGraphicFramePr>
          <p:nvPr>
            <p:ph idx="1"/>
            <p:extLst>
              <p:ext uri="{D42A27DB-BD31-4B8C-83A1-F6EECF244321}">
                <p14:modId xmlns:p14="http://schemas.microsoft.com/office/powerpoint/2010/main" val="2540726457"/>
              </p:ext>
            </p:extLst>
          </p:nvPr>
        </p:nvGraphicFramePr>
        <p:xfrm>
          <a:off x="4444471" y="531283"/>
          <a:ext cx="7380285" cy="5843670"/>
        </p:xfrm>
        <a:graphic>
          <a:graphicData uri="http://schemas.openxmlformats.org/drawingml/2006/table">
            <a:tbl>
              <a:tblPr firstRow="1" bandRow="1">
                <a:tableStyleId>{5C22544A-7EE6-4342-B048-85BDC9FD1C3A}</a:tableStyleId>
              </a:tblPr>
              <a:tblGrid>
                <a:gridCol w="6064250">
                  <a:extLst>
                    <a:ext uri="{9D8B030D-6E8A-4147-A177-3AD203B41FA5}">
                      <a16:colId xmlns:a16="http://schemas.microsoft.com/office/drawing/2014/main" val="2908519594"/>
                    </a:ext>
                  </a:extLst>
                </a:gridCol>
                <a:gridCol w="1316035">
                  <a:extLst>
                    <a:ext uri="{9D8B030D-6E8A-4147-A177-3AD203B41FA5}">
                      <a16:colId xmlns:a16="http://schemas.microsoft.com/office/drawing/2014/main" val="621994817"/>
                    </a:ext>
                  </a:extLst>
                </a:gridCol>
              </a:tblGrid>
              <a:tr h="955374">
                <a:tc>
                  <a:txBody>
                    <a:bodyPr/>
                    <a:lstStyle/>
                    <a:p>
                      <a:pPr algn="ctr"/>
                      <a:r>
                        <a:rPr lang="en-US" sz="3200"/>
                        <a:t>HIGHLIGHTS OF THE WEEK</a:t>
                      </a:r>
                    </a:p>
                  </a:txBody>
                  <a:tcPr/>
                </a:tc>
                <a:tc>
                  <a:txBody>
                    <a:bodyPr/>
                    <a:lstStyle/>
                    <a:p>
                      <a:r>
                        <a:rPr lang="en-US" sz="3200"/>
                        <a:t>Units</a:t>
                      </a:r>
                    </a:p>
                    <a:p>
                      <a:pPr lvl="0">
                        <a:buNone/>
                      </a:pPr>
                      <a:r>
                        <a:rPr lang="en-US" sz="3200"/>
                        <a:t>Spent</a:t>
                      </a:r>
                    </a:p>
                  </a:txBody>
                  <a:tcPr/>
                </a:tc>
                <a:extLst>
                  <a:ext uri="{0D108BD9-81ED-4DB2-BD59-A6C34878D82A}">
                    <a16:rowId xmlns:a16="http://schemas.microsoft.com/office/drawing/2014/main" val="3123186447"/>
                  </a:ext>
                </a:extLst>
              </a:tr>
              <a:tr h="955374">
                <a:tc>
                  <a:txBody>
                    <a:bodyPr/>
                    <a:lstStyle/>
                    <a:p>
                      <a:pPr lvl="0">
                        <a:buNone/>
                      </a:pPr>
                      <a:r>
                        <a:rPr lang="en-US" sz="1800" b="1" i="0" u="none" strike="noStrike" noProof="0">
                          <a:solidFill>
                            <a:schemeClr val="tx1"/>
                          </a:solidFill>
                          <a:latin typeface="Bell MT"/>
                          <a:hlinkClick r:id="rId2">
                            <a:extLst>
                              <a:ext uri="{A12FA001-AC4F-418D-AE19-62706E023703}">
                                <ahyp:hlinkClr xmlns:ahyp="http://schemas.microsoft.com/office/drawing/2018/hyperlinkcolor" val="tx"/>
                              </a:ext>
                            </a:extLst>
                          </a:hlinkClick>
                        </a:rPr>
                        <a:t>Small prototype/mockup on figma for new functionality</a:t>
                      </a:r>
                    </a:p>
                    <a:p>
                      <a:pPr lvl="0">
                        <a:buNone/>
                      </a:pPr>
                      <a:endParaRPr lang="en-US" sz="1800" b="1" i="0" u="none" strike="noStrike" noProof="0">
                        <a:solidFill>
                          <a:schemeClr val="tx1"/>
                        </a:solidFill>
                        <a:latin typeface="Bell MT"/>
                      </a:endParaRPr>
                    </a:p>
                    <a:p>
                      <a:pPr lvl="0">
                        <a:buNone/>
                      </a:pPr>
                      <a:r>
                        <a:rPr lang="en-US" sz="1800" b="1" i="0" u="none" strike="noStrike" noProof="0">
                          <a:solidFill>
                            <a:schemeClr val="tx1"/>
                          </a:solidFill>
                          <a:hlinkClick r:id="rId3">
                            <a:extLst>
                              <a:ext uri="{A12FA001-AC4F-418D-AE19-62706E023703}">
                                <ahyp:hlinkClr xmlns:ahyp="http://schemas.microsoft.com/office/drawing/2018/hyperlinkcolor" val="tx"/>
                              </a:ext>
                            </a:extLst>
                          </a:hlinkClick>
                        </a:rPr>
                        <a:t>Making the excel based on the figma prototype</a:t>
                      </a:r>
                      <a:endParaRPr lang="en-US" sz="1800" b="1" i="0" u="none" strike="noStrike" noProof="0">
                        <a:solidFill>
                          <a:schemeClr val="tx1"/>
                        </a:solidFill>
                      </a:endParaRPr>
                    </a:p>
                  </a:txBody>
                  <a:tcPr/>
                </a:tc>
                <a:tc>
                  <a:txBody>
                    <a:bodyPr/>
                    <a:lstStyle/>
                    <a:p>
                      <a:r>
                        <a:rPr lang="en-US"/>
                        <a:t>2</a:t>
                      </a:r>
                    </a:p>
                    <a:p>
                      <a:pPr lvl="0">
                        <a:buNone/>
                      </a:pPr>
                      <a:endParaRPr lang="en-US"/>
                    </a:p>
                    <a:p>
                      <a:pPr lvl="0">
                        <a:buNone/>
                      </a:pPr>
                      <a:r>
                        <a:rPr lang="en-US"/>
                        <a:t>2</a:t>
                      </a:r>
                    </a:p>
                  </a:txBody>
                  <a:tcPr/>
                </a:tc>
                <a:extLst>
                  <a:ext uri="{0D108BD9-81ED-4DB2-BD59-A6C34878D82A}">
                    <a16:rowId xmlns:a16="http://schemas.microsoft.com/office/drawing/2014/main" val="3407466810"/>
                  </a:ext>
                </a:extLst>
              </a:tr>
              <a:tr h="955374">
                <a:tc>
                  <a:txBody>
                    <a:bodyPr/>
                    <a:lstStyle/>
                    <a:p>
                      <a:pPr lvl="0">
                        <a:buNone/>
                      </a:pPr>
                      <a:r>
                        <a:rPr lang="en-US" sz="1800" b="1" i="0" u="none" strike="noStrike" noProof="0">
                          <a:solidFill>
                            <a:schemeClr val="tx1"/>
                          </a:solidFill>
                          <a:latin typeface="Bell MT"/>
                          <a:hlinkClick r:id="rId4">
                            <a:extLst>
                              <a:ext uri="{A12FA001-AC4F-418D-AE19-62706E023703}">
                                <ahyp:hlinkClr xmlns:ahyp="http://schemas.microsoft.com/office/drawing/2018/hyperlinkcolor" val="tx"/>
                              </a:ext>
                            </a:extLst>
                          </a:hlinkClick>
                        </a:rPr>
                        <a:t>Deciphering what makes a good schedule as we go</a:t>
                      </a:r>
                      <a:endParaRPr lang="en-US" sz="1800" b="1" i="0" u="none" strike="noStrike" noProof="0">
                        <a:solidFill>
                          <a:schemeClr val="tx1"/>
                        </a:solidFill>
                        <a:latin typeface="Bell MT"/>
                      </a:endParaRPr>
                    </a:p>
                    <a:p>
                      <a:pPr lvl="0">
                        <a:buNone/>
                      </a:pPr>
                      <a:endParaRPr lang="en-US" sz="1800" b="1" i="0" u="none" strike="noStrike" noProof="0">
                        <a:solidFill>
                          <a:schemeClr val="tx1"/>
                        </a:solidFill>
                        <a:latin typeface="Bell MT"/>
                      </a:endParaRPr>
                    </a:p>
                    <a:p>
                      <a:pPr lvl="0">
                        <a:buNone/>
                      </a:pPr>
                      <a:r>
                        <a:rPr lang="en-US" sz="1800" b="1" i="0" u="none" strike="noStrike" noProof="0">
                          <a:solidFill>
                            <a:schemeClr val="tx1"/>
                          </a:solidFill>
                          <a:hlinkClick r:id="rId5">
                            <a:extLst>
                              <a:ext uri="{A12FA001-AC4F-418D-AE19-62706E023703}">
                                <ahyp:hlinkClr xmlns:ahyp="http://schemas.microsoft.com/office/drawing/2018/hyperlinkcolor" val="tx"/>
                              </a:ext>
                            </a:extLst>
                          </a:hlinkClick>
                        </a:rPr>
                        <a:t>Generate a schedule based on default constraints on UI</a:t>
                      </a:r>
                      <a:endParaRPr lang="en-US" sz="1800" b="1" i="0" u="none" strike="noStrike" noProof="0">
                        <a:solidFill>
                          <a:schemeClr val="tx1"/>
                        </a:solidFill>
                      </a:endParaRPr>
                    </a:p>
                  </a:txBody>
                  <a:tcPr/>
                </a:tc>
                <a:tc>
                  <a:txBody>
                    <a:bodyPr/>
                    <a:lstStyle/>
                    <a:p>
                      <a:r>
                        <a:rPr lang="en-US"/>
                        <a:t>2</a:t>
                      </a:r>
                    </a:p>
                    <a:p>
                      <a:pPr lvl="0">
                        <a:buNone/>
                      </a:pPr>
                      <a:endParaRPr lang="en-US"/>
                    </a:p>
                    <a:p>
                      <a:pPr lvl="0">
                        <a:buNone/>
                      </a:pPr>
                      <a:r>
                        <a:rPr lang="en-US"/>
                        <a:t>4</a:t>
                      </a:r>
                    </a:p>
                  </a:txBody>
                  <a:tcPr/>
                </a:tc>
                <a:extLst>
                  <a:ext uri="{0D108BD9-81ED-4DB2-BD59-A6C34878D82A}">
                    <a16:rowId xmlns:a16="http://schemas.microsoft.com/office/drawing/2014/main" val="3445205742"/>
                  </a:ext>
                </a:extLst>
              </a:tr>
              <a:tr h="955374">
                <a:tc>
                  <a:txBody>
                    <a:bodyPr/>
                    <a:lstStyle/>
                    <a:p>
                      <a:pPr lvl="0" algn="l">
                        <a:lnSpc>
                          <a:spcPct val="100000"/>
                        </a:lnSpc>
                        <a:spcBef>
                          <a:spcPts val="0"/>
                        </a:spcBef>
                        <a:spcAft>
                          <a:spcPts val="0"/>
                        </a:spcAft>
                        <a:buNone/>
                      </a:pPr>
                      <a:r>
                        <a:rPr lang="en-US" sz="1800" b="1" i="0" u="none" strike="noStrike" noProof="0">
                          <a:latin typeface="Bell MT"/>
                          <a:hlinkClick r:id="rId6"/>
                        </a:rPr>
                        <a:t>Bug scanning and fixes</a:t>
                      </a:r>
                      <a:endParaRPr lang="en-US"/>
                    </a:p>
                    <a:p>
                      <a:pPr lvl="0" algn="l">
                        <a:lnSpc>
                          <a:spcPct val="100000"/>
                        </a:lnSpc>
                        <a:spcBef>
                          <a:spcPts val="0"/>
                        </a:spcBef>
                        <a:spcAft>
                          <a:spcPts val="0"/>
                        </a:spcAft>
                        <a:buNone/>
                      </a:pPr>
                      <a:endParaRPr lang="en-US" b="1" i="0">
                        <a:solidFill>
                          <a:schemeClr val="tx1"/>
                        </a:solidFill>
                      </a:endParaRPr>
                    </a:p>
                    <a:p>
                      <a:pPr lvl="0">
                        <a:buNone/>
                      </a:pPr>
                      <a:r>
                        <a:rPr lang="en-US" sz="1800" b="1" i="0" u="none" strike="noStrike" noProof="0">
                          <a:solidFill>
                            <a:schemeClr val="tx1"/>
                          </a:solidFill>
                          <a:latin typeface="Bell MT"/>
                          <a:hlinkClick r:id="rId7">
                            <a:extLst>
                              <a:ext uri="{A12FA001-AC4F-418D-AE19-62706E023703}">
                                <ahyp:hlinkClr xmlns:ahyp="http://schemas.microsoft.com/office/drawing/2018/hyperlinkcolor" val="tx"/>
                              </a:ext>
                            </a:extLst>
                          </a:hlinkClick>
                        </a:rPr>
                        <a:t>Generate a schedule based on extra feature constraints</a:t>
                      </a:r>
                      <a:endParaRPr lang="en-US">
                        <a:solidFill>
                          <a:schemeClr val="tx1"/>
                        </a:solidFill>
                      </a:endParaRPr>
                    </a:p>
                  </a:txBody>
                  <a:tcPr/>
                </a:tc>
                <a:tc>
                  <a:txBody>
                    <a:bodyPr/>
                    <a:lstStyle/>
                    <a:p>
                      <a:r>
                        <a:rPr lang="en-US"/>
                        <a:t>2</a:t>
                      </a:r>
                    </a:p>
                    <a:p>
                      <a:pPr lvl="0">
                        <a:buNone/>
                      </a:pPr>
                      <a:endParaRPr lang="en-US"/>
                    </a:p>
                    <a:p>
                      <a:pPr lvl="0">
                        <a:buNone/>
                      </a:pPr>
                      <a:r>
                        <a:rPr lang="en-US"/>
                        <a:t>4</a:t>
                      </a:r>
                    </a:p>
                  </a:txBody>
                  <a:tcPr/>
                </a:tc>
                <a:extLst>
                  <a:ext uri="{0D108BD9-81ED-4DB2-BD59-A6C34878D82A}">
                    <a16:rowId xmlns:a16="http://schemas.microsoft.com/office/drawing/2014/main" val="1760469312"/>
                  </a:ext>
                </a:extLst>
              </a:tr>
              <a:tr h="955374">
                <a:tc>
                  <a:txBody>
                    <a:bodyPr/>
                    <a:lstStyle/>
                    <a:p>
                      <a:pPr lvl="0">
                        <a:buNone/>
                      </a:pPr>
                      <a:r>
                        <a:rPr lang="en-US" sz="1800" b="1" i="0" u="none" strike="noStrike" noProof="0">
                          <a:latin typeface="Bell MT"/>
                          <a:hlinkClick r:id="rId8"/>
                        </a:rPr>
                        <a:t>Generate a PDF based on the generated schedule</a:t>
                      </a:r>
                    </a:p>
                    <a:p>
                      <a:pPr lvl="0">
                        <a:buNone/>
                      </a:pPr>
                      <a:endParaRPr lang="en-US" sz="1800" b="1" i="0" u="none" strike="noStrike" noProof="0">
                        <a:latin typeface="Bell MT"/>
                      </a:endParaRPr>
                    </a:p>
                    <a:p>
                      <a:pPr lvl="0">
                        <a:buNone/>
                      </a:pPr>
                      <a:r>
                        <a:rPr lang="en-US" sz="1800" b="1" i="0" u="none" strike="noStrike" noProof="0">
                          <a:hlinkClick r:id="rId9"/>
                        </a:rPr>
                        <a:t>PI Planning &amp; Attending Daily Standups </a:t>
                      </a:r>
                      <a:endParaRPr lang="en-US"/>
                    </a:p>
                  </a:txBody>
                  <a:tcPr/>
                </a:tc>
                <a:tc>
                  <a:txBody>
                    <a:bodyPr/>
                    <a:lstStyle/>
                    <a:p>
                      <a:r>
                        <a:rPr lang="en-US"/>
                        <a:t>3</a:t>
                      </a:r>
                    </a:p>
                    <a:p>
                      <a:pPr lvl="0">
                        <a:buNone/>
                      </a:pPr>
                      <a:endParaRPr lang="en-US"/>
                    </a:p>
                    <a:p>
                      <a:pPr lvl="0">
                        <a:buNone/>
                      </a:pPr>
                      <a:r>
                        <a:rPr lang="en-US"/>
                        <a:t>3 , 4</a:t>
                      </a:r>
                    </a:p>
                  </a:txBody>
                  <a:tcPr/>
                </a:tc>
                <a:extLst>
                  <a:ext uri="{0D108BD9-81ED-4DB2-BD59-A6C34878D82A}">
                    <a16:rowId xmlns:a16="http://schemas.microsoft.com/office/drawing/2014/main" val="1829099268"/>
                  </a:ext>
                </a:extLst>
              </a:tr>
              <a:tr h="955374">
                <a:tc>
                  <a:txBody>
                    <a:bodyPr/>
                    <a:lstStyle/>
                    <a:p>
                      <a:pPr lvl="0">
                        <a:buNone/>
                      </a:pPr>
                      <a:r>
                        <a:rPr lang="en-US" sz="1800" b="1" i="0" u="none" strike="noStrike" noProof="0">
                          <a:latin typeface="Bell MT"/>
                          <a:hlinkClick r:id="rId6"/>
                        </a:rPr>
                        <a:t>Bug scanning and fixes</a:t>
                      </a:r>
                    </a:p>
                    <a:p>
                      <a:pPr lvl="0">
                        <a:buNone/>
                      </a:pPr>
                      <a:endParaRPr lang="en-US" sz="1800" b="1" i="0" u="none" strike="noStrike" noProof="0">
                        <a:latin typeface="Bell MT"/>
                      </a:endParaRPr>
                    </a:p>
                    <a:p>
                      <a:pPr lvl="0">
                        <a:buNone/>
                      </a:pPr>
                      <a:r>
                        <a:rPr lang="en-US" sz="1800" b="1" i="0" u="none" strike="noStrike" noProof="0">
                          <a:latin typeface="Bell MT"/>
                        </a:rPr>
                        <a:t>Total Units Spent</a:t>
                      </a:r>
                    </a:p>
                  </a:txBody>
                  <a:tcPr/>
                </a:tc>
                <a:tc>
                  <a:txBody>
                    <a:bodyPr/>
                    <a:lstStyle/>
                    <a:p>
                      <a:r>
                        <a:rPr lang="en-US"/>
                        <a:t>2</a:t>
                      </a:r>
                    </a:p>
                    <a:p>
                      <a:pPr lvl="0">
                        <a:buNone/>
                      </a:pPr>
                      <a:endParaRPr lang="en-US"/>
                    </a:p>
                    <a:p>
                      <a:pPr lvl="0">
                        <a:buNone/>
                      </a:pPr>
                      <a:r>
                        <a:rPr lang="en-US"/>
                        <a:t>28</a:t>
                      </a:r>
                    </a:p>
                  </a:txBody>
                  <a:tcPr/>
                </a:tc>
                <a:extLst>
                  <a:ext uri="{0D108BD9-81ED-4DB2-BD59-A6C34878D82A}">
                    <a16:rowId xmlns:a16="http://schemas.microsoft.com/office/drawing/2014/main" val="3328517741"/>
                  </a:ext>
                </a:extLst>
              </a:tr>
            </a:tbl>
          </a:graphicData>
        </a:graphic>
      </p:graphicFrame>
    </p:spTree>
    <p:extLst>
      <p:ext uri="{BB962C8B-B14F-4D97-AF65-F5344CB8AC3E}">
        <p14:creationId xmlns:p14="http://schemas.microsoft.com/office/powerpoint/2010/main" val="56662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5B9-F3A1-2E21-8307-5F6C2E86A4C8}"/>
              </a:ext>
            </a:extLst>
          </p:cNvPr>
          <p:cNvSpPr>
            <a:spLocks noGrp="1"/>
          </p:cNvSpPr>
          <p:nvPr>
            <p:ph type="title"/>
          </p:nvPr>
        </p:nvSpPr>
        <p:spPr>
          <a:xfrm>
            <a:off x="522397" y="2488947"/>
            <a:ext cx="3447288" cy="688848"/>
          </a:xfrm>
        </p:spPr>
        <p:txBody>
          <a:bodyPr>
            <a:normAutofit fontScale="90000"/>
          </a:bodyPr>
          <a:lstStyle/>
          <a:p>
            <a:pPr algn="ctr"/>
            <a:r>
              <a:rPr lang="en-US" sz="4000" i="0">
                <a:ea typeface="+mj-lt"/>
                <a:cs typeface="+mj-lt"/>
              </a:rPr>
              <a:t>Alireza </a:t>
            </a:r>
            <a:br>
              <a:rPr lang="en-US" sz="4000" i="0">
                <a:ea typeface="+mj-lt"/>
                <a:cs typeface="+mj-lt"/>
              </a:rPr>
            </a:br>
            <a:r>
              <a:rPr lang="en-US" sz="4000" i="0">
                <a:ea typeface="+mj-lt"/>
                <a:cs typeface="+mj-lt"/>
              </a:rPr>
              <a:t>Sharif</a:t>
            </a:r>
            <a:endParaRPr lang="en-US"/>
          </a:p>
        </p:txBody>
      </p:sp>
      <p:sp>
        <p:nvSpPr>
          <p:cNvPr id="3" name="Content Placeholder 2">
            <a:extLst>
              <a:ext uri="{FF2B5EF4-FFF2-40B4-BE49-F238E27FC236}">
                <a16:creationId xmlns:a16="http://schemas.microsoft.com/office/drawing/2014/main" id="{975FDE47-E7F0-F2C8-3E25-E2C7296DE3B9}"/>
              </a:ext>
            </a:extLst>
          </p:cNvPr>
          <p:cNvSpPr>
            <a:spLocks noGrp="1"/>
          </p:cNvSpPr>
          <p:nvPr>
            <p:ph idx="1"/>
          </p:nvPr>
        </p:nvSpPr>
        <p:spPr/>
        <p:txBody>
          <a:bodyPr/>
          <a:lstStyle/>
          <a:p>
            <a:endParaRPr lang="en-US"/>
          </a:p>
        </p:txBody>
      </p:sp>
      <p:graphicFrame>
        <p:nvGraphicFramePr>
          <p:cNvPr id="5" name="Table 6">
            <a:extLst>
              <a:ext uri="{FF2B5EF4-FFF2-40B4-BE49-F238E27FC236}">
                <a16:creationId xmlns:a16="http://schemas.microsoft.com/office/drawing/2014/main" id="{425FD3B2-6E20-CBBA-EBD0-FD428E9C6A61}"/>
              </a:ext>
            </a:extLst>
          </p:cNvPr>
          <p:cNvGraphicFramePr>
            <a:graphicFrameLocks/>
          </p:cNvGraphicFramePr>
          <p:nvPr>
            <p:extLst>
              <p:ext uri="{D42A27DB-BD31-4B8C-83A1-F6EECF244321}">
                <p14:modId xmlns:p14="http://schemas.microsoft.com/office/powerpoint/2010/main" val="900622237"/>
              </p:ext>
            </p:extLst>
          </p:nvPr>
        </p:nvGraphicFramePr>
        <p:xfrm>
          <a:off x="4444471" y="531283"/>
          <a:ext cx="7380285" cy="5843670"/>
        </p:xfrm>
        <a:graphic>
          <a:graphicData uri="http://schemas.openxmlformats.org/drawingml/2006/table">
            <a:tbl>
              <a:tblPr firstRow="1" bandRow="1">
                <a:tableStyleId>{5C22544A-7EE6-4342-B048-85BDC9FD1C3A}</a:tableStyleId>
              </a:tblPr>
              <a:tblGrid>
                <a:gridCol w="6064250">
                  <a:extLst>
                    <a:ext uri="{9D8B030D-6E8A-4147-A177-3AD203B41FA5}">
                      <a16:colId xmlns:a16="http://schemas.microsoft.com/office/drawing/2014/main" val="2908519594"/>
                    </a:ext>
                  </a:extLst>
                </a:gridCol>
                <a:gridCol w="1316035">
                  <a:extLst>
                    <a:ext uri="{9D8B030D-6E8A-4147-A177-3AD203B41FA5}">
                      <a16:colId xmlns:a16="http://schemas.microsoft.com/office/drawing/2014/main" val="621994817"/>
                    </a:ext>
                  </a:extLst>
                </a:gridCol>
              </a:tblGrid>
              <a:tr h="955374">
                <a:tc>
                  <a:txBody>
                    <a:bodyPr/>
                    <a:lstStyle/>
                    <a:p>
                      <a:pPr algn="ctr"/>
                      <a:r>
                        <a:rPr lang="en-US" sz="3200"/>
                        <a:t>HIGHLIGHTS OF THE WEEK</a:t>
                      </a:r>
                    </a:p>
                  </a:txBody>
                  <a:tcPr/>
                </a:tc>
                <a:tc>
                  <a:txBody>
                    <a:bodyPr/>
                    <a:lstStyle/>
                    <a:p>
                      <a:r>
                        <a:rPr lang="en-US" sz="3200"/>
                        <a:t>Units</a:t>
                      </a:r>
                    </a:p>
                    <a:p>
                      <a:pPr lvl="0">
                        <a:buNone/>
                      </a:pPr>
                      <a:r>
                        <a:rPr lang="en-US" sz="3200"/>
                        <a:t>Spent</a:t>
                      </a:r>
                    </a:p>
                  </a:txBody>
                  <a:tcPr/>
                </a:tc>
                <a:extLst>
                  <a:ext uri="{0D108BD9-81ED-4DB2-BD59-A6C34878D82A}">
                    <a16:rowId xmlns:a16="http://schemas.microsoft.com/office/drawing/2014/main" val="3123186447"/>
                  </a:ext>
                </a:extLst>
              </a:tr>
              <a:tr h="955374">
                <a:tc>
                  <a:txBody>
                    <a:bodyPr/>
                    <a:lstStyle/>
                    <a:p>
                      <a:pPr lvl="0">
                        <a:buNone/>
                      </a:pPr>
                      <a:r>
                        <a:rPr lang="en-US" sz="1800" b="1" i="0" u="none" strike="noStrike" noProof="0">
                          <a:latin typeface="Bell MT"/>
                        </a:rPr>
                        <a:t>Deciphering what makes a good schedule as we go</a:t>
                      </a:r>
                    </a:p>
                    <a:p>
                      <a:pPr lvl="0">
                        <a:buNone/>
                      </a:pPr>
                      <a:endParaRPr lang="en-US" sz="1800" b="1" i="0" u="none" strike="noStrike" noProof="0">
                        <a:latin typeface="Bell MT"/>
                      </a:endParaRPr>
                    </a:p>
                    <a:p>
                      <a:pPr lvl="0">
                        <a:buNone/>
                      </a:pPr>
                      <a:r>
                        <a:rPr lang="en-US" sz="1800" b="1" i="0" u="none" strike="noStrike" noProof="0"/>
                        <a:t>PI Planning &amp; Attending Daily Standups</a:t>
                      </a:r>
                      <a:endParaRPr lang="en-US"/>
                    </a:p>
                  </a:txBody>
                  <a:tcPr/>
                </a:tc>
                <a:tc>
                  <a:txBody>
                    <a:bodyPr/>
                    <a:lstStyle/>
                    <a:p>
                      <a:r>
                        <a:rPr lang="en-US" b="0">
                          <a:latin typeface="Bell MT"/>
                        </a:rPr>
                        <a:t>2</a:t>
                      </a:r>
                    </a:p>
                    <a:p>
                      <a:pPr lvl="0">
                        <a:buNone/>
                      </a:pPr>
                      <a:endParaRPr lang="en-US" b="0">
                        <a:latin typeface="Bell MT"/>
                      </a:endParaRPr>
                    </a:p>
                    <a:p>
                      <a:pPr lvl="0">
                        <a:buNone/>
                      </a:pPr>
                      <a:r>
                        <a:rPr lang="en-US" b="0">
                          <a:latin typeface="Bell MT"/>
                        </a:rPr>
                        <a:t>3,4</a:t>
                      </a:r>
                    </a:p>
                  </a:txBody>
                  <a:tcPr/>
                </a:tc>
                <a:extLst>
                  <a:ext uri="{0D108BD9-81ED-4DB2-BD59-A6C34878D82A}">
                    <a16:rowId xmlns:a16="http://schemas.microsoft.com/office/drawing/2014/main" val="3407466810"/>
                  </a:ext>
                </a:extLst>
              </a:tr>
              <a:tr h="955374">
                <a:tc>
                  <a:txBody>
                    <a:bodyPr/>
                    <a:lstStyle/>
                    <a:p>
                      <a:pPr lvl="0">
                        <a:buNone/>
                      </a:pPr>
                      <a:r>
                        <a:rPr lang="en-US" sz="1800" b="1" i="0" u="none" strike="noStrike" baseline="0" noProof="0">
                          <a:solidFill>
                            <a:srgbClr val="000000"/>
                          </a:solidFill>
                          <a:latin typeface="Bell MT"/>
                        </a:rPr>
                        <a:t>Generate a schedule based on default constraints on UI</a:t>
                      </a:r>
                      <a:endParaRPr lang="en-US"/>
                    </a:p>
                    <a:p>
                      <a:pPr lvl="0">
                        <a:buNone/>
                      </a:pPr>
                      <a:endParaRPr lang="en-US" sz="1800" b="1" i="0" u="none" strike="noStrike" noProof="0">
                        <a:latin typeface="Bell MT"/>
                      </a:endParaRPr>
                    </a:p>
                    <a:p>
                      <a:pPr lvl="0">
                        <a:buNone/>
                      </a:pPr>
                      <a:r>
                        <a:rPr lang="en-US" sz="1800" b="1" i="0" u="none" strike="noStrike" noProof="0"/>
                        <a:t>Generate a schedule based on </a:t>
                      </a:r>
                      <a:r>
                        <a:rPr lang="en-US" sz="1800" b="1" i="0" u="none" strike="noStrike" noProof="0">
                          <a:latin typeface="Bell MT bold"/>
                        </a:rPr>
                        <a:t>extra</a:t>
                      </a:r>
                      <a:r>
                        <a:rPr lang="en-US" sz="1800" b="1" i="0" u="none" strike="noStrike" noProof="0"/>
                        <a:t> feature constraints</a:t>
                      </a:r>
                      <a:endParaRPr lang="en-US"/>
                    </a:p>
                  </a:txBody>
                  <a:tcPr/>
                </a:tc>
                <a:tc>
                  <a:txBody>
                    <a:bodyPr/>
                    <a:lstStyle/>
                    <a:p>
                      <a:r>
                        <a:rPr lang="en-US" b="0">
                          <a:latin typeface="Bell MT"/>
                        </a:rPr>
                        <a:t>4</a:t>
                      </a:r>
                    </a:p>
                    <a:p>
                      <a:pPr lvl="0">
                        <a:buNone/>
                      </a:pPr>
                      <a:endParaRPr lang="en-US" b="0">
                        <a:latin typeface="Bell MT"/>
                      </a:endParaRPr>
                    </a:p>
                    <a:p>
                      <a:pPr lvl="0">
                        <a:buNone/>
                      </a:pPr>
                      <a:r>
                        <a:rPr lang="en-US" b="0">
                          <a:latin typeface="Bell MT"/>
                        </a:rPr>
                        <a:t>4</a:t>
                      </a:r>
                    </a:p>
                  </a:txBody>
                  <a:tcPr/>
                </a:tc>
                <a:extLst>
                  <a:ext uri="{0D108BD9-81ED-4DB2-BD59-A6C34878D82A}">
                    <a16:rowId xmlns:a16="http://schemas.microsoft.com/office/drawing/2014/main" val="3445205742"/>
                  </a:ext>
                </a:extLst>
              </a:tr>
              <a:tr h="955374">
                <a:tc>
                  <a:txBody>
                    <a:bodyPr/>
                    <a:lstStyle/>
                    <a:p>
                      <a:endParaRPr lang="en-US" b="1">
                        <a:latin typeface="Bell MT"/>
                      </a:endParaRPr>
                    </a:p>
                    <a:p>
                      <a:pPr lvl="0">
                        <a:buNone/>
                      </a:pPr>
                      <a:r>
                        <a:rPr lang="en-US" b="1">
                          <a:latin typeface="Bell MT"/>
                        </a:rPr>
                        <a:t>Create Readme and Documentation</a:t>
                      </a:r>
                    </a:p>
                    <a:p>
                      <a:pPr lvl="0">
                        <a:buNone/>
                      </a:pPr>
                      <a:endParaRPr lang="en-US" b="0">
                        <a:latin typeface="Bell MT"/>
                      </a:endParaRPr>
                    </a:p>
                  </a:txBody>
                  <a:tcPr/>
                </a:tc>
                <a:tc>
                  <a:txBody>
                    <a:bodyPr/>
                    <a:lstStyle/>
                    <a:p>
                      <a:endParaRPr lang="en-US" b="0">
                        <a:latin typeface="Bell MT"/>
                      </a:endParaRPr>
                    </a:p>
                    <a:p>
                      <a:pPr lvl="0">
                        <a:buNone/>
                      </a:pPr>
                      <a:r>
                        <a:rPr lang="en-US" b="0">
                          <a:latin typeface="Bell MT"/>
                        </a:rPr>
                        <a:t>2</a:t>
                      </a:r>
                    </a:p>
                    <a:p>
                      <a:pPr lvl="0">
                        <a:buNone/>
                      </a:pPr>
                      <a:endParaRPr lang="en-US" b="0">
                        <a:latin typeface="Bell MT"/>
                      </a:endParaRPr>
                    </a:p>
                  </a:txBody>
                  <a:tcPr/>
                </a:tc>
                <a:extLst>
                  <a:ext uri="{0D108BD9-81ED-4DB2-BD59-A6C34878D82A}">
                    <a16:rowId xmlns:a16="http://schemas.microsoft.com/office/drawing/2014/main" val="1760469312"/>
                  </a:ext>
                </a:extLst>
              </a:tr>
              <a:tr h="955374">
                <a:tc>
                  <a:txBody>
                    <a:bodyPr/>
                    <a:lstStyle/>
                    <a:p>
                      <a:pPr lvl="0">
                        <a:buNone/>
                      </a:pPr>
                      <a:endParaRPr lang="en-US" sz="1800" b="1" i="0" u="none" strike="noStrike" baseline="0" noProof="0">
                        <a:solidFill>
                          <a:srgbClr val="000000"/>
                        </a:solidFill>
                        <a:latin typeface="Bell MT"/>
                      </a:endParaRPr>
                    </a:p>
                    <a:p>
                      <a:pPr lvl="0">
                        <a:buNone/>
                      </a:pPr>
                      <a:r>
                        <a:rPr lang="en-US" b="1">
                          <a:latin typeface="Bell MT"/>
                        </a:rPr>
                        <a:t>Bug Scanning and Fixes</a:t>
                      </a:r>
                    </a:p>
                  </a:txBody>
                  <a:tcPr/>
                </a:tc>
                <a:tc>
                  <a:txBody>
                    <a:bodyPr/>
                    <a:lstStyle/>
                    <a:p>
                      <a:endParaRPr lang="en-US" b="0">
                        <a:latin typeface="Bell MT"/>
                      </a:endParaRPr>
                    </a:p>
                    <a:p>
                      <a:pPr lvl="0">
                        <a:buNone/>
                      </a:pPr>
                      <a:r>
                        <a:rPr lang="en-US" b="0">
                          <a:latin typeface="Bell MT"/>
                        </a:rPr>
                        <a:t>2</a:t>
                      </a:r>
                    </a:p>
                  </a:txBody>
                  <a:tcPr/>
                </a:tc>
                <a:extLst>
                  <a:ext uri="{0D108BD9-81ED-4DB2-BD59-A6C34878D82A}">
                    <a16:rowId xmlns:a16="http://schemas.microsoft.com/office/drawing/2014/main" val="1829099268"/>
                  </a:ext>
                </a:extLst>
              </a:tr>
              <a:tr h="955374">
                <a:tc>
                  <a:txBody>
                    <a:bodyPr/>
                    <a:lstStyle/>
                    <a:p>
                      <a:endParaRPr lang="en-US" b="1">
                        <a:latin typeface="Bell MT"/>
                      </a:endParaRPr>
                    </a:p>
                  </a:txBody>
                  <a:tcPr/>
                </a:tc>
                <a:tc>
                  <a:txBody>
                    <a:bodyPr/>
                    <a:lstStyle/>
                    <a:p>
                      <a:endParaRPr lang="en-US" b="0">
                        <a:latin typeface="Bell MT"/>
                      </a:endParaRPr>
                    </a:p>
                    <a:p>
                      <a:pPr lvl="0">
                        <a:buNone/>
                      </a:pPr>
                      <a:endParaRPr lang="en-US" b="0">
                        <a:latin typeface="Bell MT"/>
                      </a:endParaRPr>
                    </a:p>
                    <a:p>
                      <a:pPr lvl="0">
                        <a:buNone/>
                      </a:pPr>
                      <a:r>
                        <a:rPr lang="en-US" b="0">
                          <a:latin typeface="Bell MT"/>
                        </a:rPr>
                        <a:t>Total: 23</a:t>
                      </a:r>
                    </a:p>
                  </a:txBody>
                  <a:tcPr/>
                </a:tc>
                <a:extLst>
                  <a:ext uri="{0D108BD9-81ED-4DB2-BD59-A6C34878D82A}">
                    <a16:rowId xmlns:a16="http://schemas.microsoft.com/office/drawing/2014/main" val="3328517741"/>
                  </a:ext>
                </a:extLst>
              </a:tr>
            </a:tbl>
          </a:graphicData>
        </a:graphic>
      </p:graphicFrame>
    </p:spTree>
    <p:extLst>
      <p:ext uri="{BB962C8B-B14F-4D97-AF65-F5344CB8AC3E}">
        <p14:creationId xmlns:p14="http://schemas.microsoft.com/office/powerpoint/2010/main" val="110098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5B9-F3A1-2E21-8307-5F6C2E86A4C8}"/>
              </a:ext>
            </a:extLst>
          </p:cNvPr>
          <p:cNvSpPr>
            <a:spLocks noGrp="1"/>
          </p:cNvSpPr>
          <p:nvPr>
            <p:ph type="title"/>
          </p:nvPr>
        </p:nvSpPr>
        <p:spPr>
          <a:xfrm>
            <a:off x="522397" y="2488947"/>
            <a:ext cx="3447288" cy="688848"/>
          </a:xfrm>
        </p:spPr>
        <p:txBody>
          <a:bodyPr>
            <a:normAutofit fontScale="90000"/>
          </a:bodyPr>
          <a:lstStyle/>
          <a:p>
            <a:pPr algn="ctr"/>
            <a:r>
              <a:rPr lang="en-US" sz="4000" i="0">
                <a:ea typeface="+mj-lt"/>
                <a:cs typeface="+mj-lt"/>
              </a:rPr>
              <a:t>Andrew </a:t>
            </a:r>
            <a:br>
              <a:rPr lang="en-US" sz="4000" i="0">
                <a:ea typeface="+mj-lt"/>
                <a:cs typeface="+mj-lt"/>
              </a:rPr>
            </a:br>
            <a:r>
              <a:rPr lang="en-US" sz="4000" i="0">
                <a:ea typeface="+mj-lt"/>
                <a:cs typeface="+mj-lt"/>
              </a:rPr>
              <a:t>Heft</a:t>
            </a:r>
            <a:endParaRPr lang="en-US"/>
          </a:p>
        </p:txBody>
      </p:sp>
      <p:graphicFrame>
        <p:nvGraphicFramePr>
          <p:cNvPr id="5" name="Content Placeholder 4">
            <a:extLst>
              <a:ext uri="{FF2B5EF4-FFF2-40B4-BE49-F238E27FC236}">
                <a16:creationId xmlns:a16="http://schemas.microsoft.com/office/drawing/2014/main" id="{CAB0D35F-5D18-3F83-04AE-CB8A11758D44}"/>
              </a:ext>
            </a:extLst>
          </p:cNvPr>
          <p:cNvGraphicFramePr>
            <a:graphicFrameLocks noGrp="1"/>
          </p:cNvGraphicFramePr>
          <p:nvPr>
            <p:ph idx="1"/>
            <p:extLst>
              <p:ext uri="{D42A27DB-BD31-4B8C-83A1-F6EECF244321}">
                <p14:modId xmlns:p14="http://schemas.microsoft.com/office/powerpoint/2010/main" val="2428068369"/>
              </p:ext>
            </p:extLst>
          </p:nvPr>
        </p:nvGraphicFramePr>
        <p:xfrm>
          <a:off x="4370388" y="393700"/>
          <a:ext cx="7380286" cy="5144791"/>
        </p:xfrm>
        <a:graphic>
          <a:graphicData uri="http://schemas.openxmlformats.org/drawingml/2006/table">
            <a:tbl>
              <a:tblPr firstRow="1" bandRow="1">
                <a:tableStyleId>{5C22544A-7EE6-4342-B048-85BDC9FD1C3A}</a:tableStyleId>
              </a:tblPr>
              <a:tblGrid>
                <a:gridCol w="6064249">
                  <a:extLst>
                    <a:ext uri="{9D8B030D-6E8A-4147-A177-3AD203B41FA5}">
                      <a16:colId xmlns:a16="http://schemas.microsoft.com/office/drawing/2014/main" val="828761489"/>
                    </a:ext>
                  </a:extLst>
                </a:gridCol>
                <a:gridCol w="1316037">
                  <a:extLst>
                    <a:ext uri="{9D8B030D-6E8A-4147-A177-3AD203B41FA5}">
                      <a16:colId xmlns:a16="http://schemas.microsoft.com/office/drawing/2014/main" val="3182075230"/>
                    </a:ext>
                  </a:extLst>
                </a:gridCol>
              </a:tblGrid>
              <a:tr h="849808">
                <a:tc>
                  <a:txBody>
                    <a:bodyPr/>
                    <a:lstStyle/>
                    <a:p>
                      <a:pPr algn="ctr" rtl="0" fontAlgn="base"/>
                      <a:r>
                        <a:rPr lang="en-US">
                          <a:effectLst/>
                          <a:latin typeface="Bell MT bold"/>
                        </a:rPr>
                        <a:t>HIGHLIGHTS OF THE WEEK​</a:t>
                      </a:r>
                      <a:endParaRPr lang="en-US" b="1" i="0">
                        <a:solidFill>
                          <a:srgbClr val="FFFFFF"/>
                        </a:solidFill>
                        <a:effectLst/>
                        <a:latin typeface="Bell MT bold"/>
                      </a:endParaRPr>
                    </a:p>
                  </a:txBody>
                  <a:tcPr/>
                </a:tc>
                <a:tc>
                  <a:txBody>
                    <a:bodyPr/>
                    <a:lstStyle/>
                    <a:p>
                      <a:pPr algn="l" rtl="0" fontAlgn="base"/>
                      <a:r>
                        <a:rPr lang="en-US">
                          <a:effectLst/>
                          <a:latin typeface="Bell MT bold"/>
                        </a:rPr>
                        <a:t>Units​</a:t>
                      </a:r>
                    </a:p>
                    <a:p>
                      <a:pPr algn="l" rtl="0" fontAlgn="base"/>
                      <a:r>
                        <a:rPr lang="en-US">
                          <a:effectLst/>
                          <a:latin typeface="Bell MT bold"/>
                        </a:rPr>
                        <a:t>Spent​</a:t>
                      </a:r>
                      <a:endParaRPr lang="en-US" b="1" i="0">
                        <a:solidFill>
                          <a:srgbClr val="FFFFFF"/>
                        </a:solidFill>
                        <a:effectLst/>
                        <a:latin typeface="Bell MT bold"/>
                      </a:endParaRPr>
                    </a:p>
                  </a:txBody>
                  <a:tcPr/>
                </a:tc>
                <a:extLst>
                  <a:ext uri="{0D108BD9-81ED-4DB2-BD59-A6C34878D82A}">
                    <a16:rowId xmlns:a16="http://schemas.microsoft.com/office/drawing/2014/main" val="2051811459"/>
                  </a:ext>
                </a:extLst>
              </a:tr>
              <a:tr h="999099">
                <a:tc>
                  <a:txBody>
                    <a:bodyPr/>
                    <a:lstStyle/>
                    <a:p>
                      <a:pPr lvl="0" algn="l" rtl="0">
                        <a:buNone/>
                      </a:pPr>
                      <a:r>
                        <a:rPr lang="en-US" u="none" strike="noStrike">
                          <a:effectLst/>
                          <a:latin typeface="Bell MT"/>
                        </a:rPr>
                        <a:t>Deciphering what makes a good schedule as we go</a:t>
                      </a:r>
                      <a:r>
                        <a:rPr lang="en-US">
                          <a:effectLst/>
                          <a:latin typeface="Bell MT"/>
                        </a:rPr>
                        <a:t>​</a:t>
                      </a:r>
                      <a:endParaRPr lang="en-US">
                        <a:latin typeface="Bell MT"/>
                      </a:endParaRPr>
                    </a:p>
                    <a:p>
                      <a:pPr lvl="0" algn="l" rtl="0">
                        <a:buNone/>
                      </a:pPr>
                      <a:r>
                        <a:rPr lang="en-US">
                          <a:effectLst/>
                          <a:latin typeface="Bell MT"/>
                        </a:rPr>
                        <a:t>​</a:t>
                      </a:r>
                      <a:endParaRPr lang="en-US">
                        <a:latin typeface="Bell MT"/>
                      </a:endParaRPr>
                    </a:p>
                    <a:p>
                      <a:pPr lvl="0" algn="l">
                        <a:buNone/>
                      </a:pPr>
                      <a:r>
                        <a:rPr lang="en-US" sz="1800" b="0" i="0" u="none" strike="noStrike" noProof="0">
                          <a:effectLst/>
                          <a:latin typeface="Bell MT"/>
                        </a:rPr>
                        <a:t>Bug Scanning and Fixes </a:t>
                      </a:r>
                      <a:endParaRPr lang="en-US">
                        <a:latin typeface="Bell MT"/>
                      </a:endParaRPr>
                    </a:p>
                  </a:txBody>
                  <a:tcPr/>
                </a:tc>
                <a:tc>
                  <a:txBody>
                    <a:bodyPr/>
                    <a:lstStyle/>
                    <a:p>
                      <a:pPr lvl="0" algn="l" rtl="0">
                        <a:buNone/>
                      </a:pPr>
                      <a:r>
                        <a:rPr lang="en-US">
                          <a:effectLst/>
                          <a:latin typeface="Bell MT bold"/>
                        </a:rPr>
                        <a:t>2​</a:t>
                      </a:r>
                      <a:endParaRPr lang="en-US">
                        <a:latin typeface="Bell MT bold"/>
                      </a:endParaRPr>
                    </a:p>
                    <a:p>
                      <a:pPr lvl="0" algn="l" rtl="0">
                        <a:buNone/>
                      </a:pPr>
                      <a:r>
                        <a:rPr lang="en-US">
                          <a:effectLst/>
                          <a:latin typeface="Bell MT bold"/>
                        </a:rPr>
                        <a:t>​</a:t>
                      </a:r>
                      <a:endParaRPr lang="en-US">
                        <a:latin typeface="Bell MT bold"/>
                      </a:endParaRPr>
                    </a:p>
                    <a:p>
                      <a:pPr lvl="0" algn="l" rtl="0">
                        <a:buNone/>
                      </a:pPr>
                      <a:r>
                        <a:rPr lang="en-US">
                          <a:effectLst/>
                          <a:latin typeface="Bell MT bold"/>
                        </a:rPr>
                        <a:t>2​</a:t>
                      </a:r>
                      <a:endParaRPr lang="en-US" b="0" i="0">
                        <a:solidFill>
                          <a:srgbClr val="000000"/>
                        </a:solidFill>
                        <a:effectLst/>
                        <a:latin typeface="Bell MT bold"/>
                      </a:endParaRPr>
                    </a:p>
                  </a:txBody>
                  <a:tcPr/>
                </a:tc>
                <a:extLst>
                  <a:ext uri="{0D108BD9-81ED-4DB2-BD59-A6C34878D82A}">
                    <a16:rowId xmlns:a16="http://schemas.microsoft.com/office/drawing/2014/main" val="713192260"/>
                  </a:ext>
                </a:extLst>
              </a:tr>
              <a:tr h="999099">
                <a:tc>
                  <a:txBody>
                    <a:bodyPr/>
                    <a:lstStyle/>
                    <a:p>
                      <a:pPr lvl="0" algn="l" rtl="0">
                        <a:buNone/>
                      </a:pPr>
                      <a:r>
                        <a:rPr lang="en-US">
                          <a:effectLst/>
                          <a:latin typeface="Bell MT"/>
                        </a:rPr>
                        <a:t>Json to CSV Test Suite</a:t>
                      </a:r>
                    </a:p>
                    <a:p>
                      <a:pPr lvl="0" algn="l">
                        <a:buNone/>
                      </a:pPr>
                      <a:endParaRPr lang="en-US">
                        <a:effectLst/>
                        <a:latin typeface="Bell MT"/>
                      </a:endParaRPr>
                    </a:p>
                    <a:p>
                      <a:pPr lvl="0" algn="l">
                        <a:buNone/>
                      </a:pPr>
                      <a:r>
                        <a:rPr lang="en-US">
                          <a:effectLst/>
                          <a:latin typeface="Bell MT"/>
                        </a:rPr>
                        <a:t>VBA Test Suite</a:t>
                      </a:r>
                    </a:p>
                  </a:txBody>
                  <a:tcPr/>
                </a:tc>
                <a:tc>
                  <a:txBody>
                    <a:bodyPr/>
                    <a:lstStyle/>
                    <a:p>
                      <a:pPr lvl="0" algn="l" rtl="0">
                        <a:buNone/>
                      </a:pPr>
                      <a:r>
                        <a:rPr lang="en-US">
                          <a:effectLst/>
                          <a:latin typeface="Bell MT bold"/>
                        </a:rPr>
                        <a:t>2</a:t>
                      </a:r>
                    </a:p>
                    <a:p>
                      <a:pPr lvl="0" algn="l" rtl="0">
                        <a:buNone/>
                      </a:pPr>
                      <a:r>
                        <a:rPr lang="en-US">
                          <a:effectLst/>
                          <a:latin typeface="Bell MT bold"/>
                        </a:rPr>
                        <a:t>​</a:t>
                      </a:r>
                      <a:endParaRPr lang="en-US">
                        <a:latin typeface="Bell MT bold"/>
                      </a:endParaRPr>
                    </a:p>
                    <a:p>
                      <a:pPr lvl="0" algn="l" rtl="0">
                        <a:buNone/>
                      </a:pPr>
                      <a:r>
                        <a:rPr lang="en-US">
                          <a:effectLst/>
                          <a:latin typeface="Bell MT bold"/>
                        </a:rPr>
                        <a:t>3</a:t>
                      </a:r>
                    </a:p>
                  </a:txBody>
                  <a:tcPr/>
                </a:tc>
                <a:extLst>
                  <a:ext uri="{0D108BD9-81ED-4DB2-BD59-A6C34878D82A}">
                    <a16:rowId xmlns:a16="http://schemas.microsoft.com/office/drawing/2014/main" val="2332494434"/>
                  </a:ext>
                </a:extLst>
              </a:tr>
              <a:tr h="999099">
                <a:tc>
                  <a:txBody>
                    <a:bodyPr/>
                    <a:lstStyle/>
                    <a:p>
                      <a:pPr lvl="0" algn="l" rtl="0">
                        <a:buNone/>
                      </a:pPr>
                      <a:r>
                        <a:rPr lang="en-US">
                          <a:effectLst/>
                          <a:latin typeface="Bell MT"/>
                        </a:rPr>
                        <a:t>Create Readme and Documentation​</a:t>
                      </a:r>
                      <a:endParaRPr lang="en-US">
                        <a:latin typeface="Bell MT"/>
                      </a:endParaRPr>
                    </a:p>
                    <a:p>
                      <a:pPr lvl="0" algn="l" rtl="0">
                        <a:buNone/>
                      </a:pPr>
                      <a:r>
                        <a:rPr lang="en-US">
                          <a:effectLst/>
                          <a:latin typeface="Bell MT"/>
                        </a:rPr>
                        <a:t>​</a:t>
                      </a:r>
                      <a:endParaRPr lang="en-US">
                        <a:latin typeface="Bell MT"/>
                      </a:endParaRPr>
                    </a:p>
                  </a:txBody>
                  <a:tcPr/>
                </a:tc>
                <a:tc>
                  <a:txBody>
                    <a:bodyPr/>
                    <a:lstStyle/>
                    <a:p>
                      <a:pPr lvl="0" algn="l" rtl="0">
                        <a:buNone/>
                      </a:pPr>
                      <a:r>
                        <a:rPr lang="en-US">
                          <a:effectLst/>
                          <a:latin typeface="Bell MT bold"/>
                        </a:rPr>
                        <a:t>2</a:t>
                      </a:r>
                      <a:endParaRPr lang="en-US">
                        <a:latin typeface="Bell MT bold"/>
                      </a:endParaRPr>
                    </a:p>
                    <a:p>
                      <a:pPr lvl="0" algn="l" rtl="0">
                        <a:buNone/>
                      </a:pPr>
                      <a:r>
                        <a:rPr lang="en-US">
                          <a:effectLst/>
                          <a:latin typeface="Bell MT bold"/>
                        </a:rPr>
                        <a:t>​</a:t>
                      </a:r>
                      <a:endParaRPr lang="en-US">
                        <a:latin typeface="Bell MT bold"/>
                      </a:endParaRPr>
                    </a:p>
                    <a:p>
                      <a:pPr lvl="0" algn="l" rtl="0">
                        <a:buNone/>
                      </a:pPr>
                      <a:endParaRPr lang="en-US">
                        <a:effectLst/>
                        <a:latin typeface="Bell MT bold"/>
                      </a:endParaRPr>
                    </a:p>
                  </a:txBody>
                  <a:tcPr/>
                </a:tc>
                <a:extLst>
                  <a:ext uri="{0D108BD9-81ED-4DB2-BD59-A6C34878D82A}">
                    <a16:rowId xmlns:a16="http://schemas.microsoft.com/office/drawing/2014/main" val="4006492579"/>
                  </a:ext>
                </a:extLst>
              </a:tr>
              <a:tr h="1297686">
                <a:tc>
                  <a:txBody>
                    <a:bodyPr/>
                    <a:lstStyle/>
                    <a:p>
                      <a:pPr lvl="0" algn="l" rtl="0">
                        <a:buNone/>
                      </a:pPr>
                      <a:r>
                        <a:rPr lang="en-US" u="none" strike="noStrike">
                          <a:effectLst/>
                          <a:latin typeface="Bell MT"/>
                        </a:rPr>
                        <a:t>PI Planning</a:t>
                      </a:r>
                      <a:endParaRPr lang="en-US">
                        <a:effectLst/>
                        <a:latin typeface="Bell MT"/>
                      </a:endParaRPr>
                    </a:p>
                  </a:txBody>
                  <a:tcPr/>
                </a:tc>
                <a:tc>
                  <a:txBody>
                    <a:bodyPr/>
                    <a:lstStyle/>
                    <a:p>
                      <a:pPr lvl="0" algn="l" rtl="0">
                        <a:buNone/>
                      </a:pPr>
                      <a:r>
                        <a:rPr lang="en-US">
                          <a:effectLst/>
                          <a:latin typeface="Bell MT bold"/>
                        </a:rPr>
                        <a:t>3​</a:t>
                      </a:r>
                      <a:endParaRPr lang="en-US">
                        <a:latin typeface="Bell MT bold"/>
                      </a:endParaRPr>
                    </a:p>
                    <a:p>
                      <a:pPr lvl="0" algn="l" rtl="0">
                        <a:buNone/>
                      </a:pPr>
                      <a:r>
                        <a:rPr lang="en-US">
                          <a:effectLst/>
                          <a:latin typeface="Bell MT bold"/>
                        </a:rPr>
                        <a:t>​</a:t>
                      </a:r>
                      <a:endParaRPr lang="en-US">
                        <a:latin typeface="Bell MT bold"/>
                      </a:endParaRPr>
                    </a:p>
                    <a:p>
                      <a:pPr lvl="0" algn="l">
                        <a:buNone/>
                      </a:pPr>
                      <a:endParaRPr lang="en-US" sz="1800" b="0" i="0" u="none" strike="noStrike" noProof="0">
                        <a:effectLst/>
                        <a:latin typeface="Bell MT bold"/>
                      </a:endParaRPr>
                    </a:p>
                    <a:p>
                      <a:pPr lvl="0" algn="l">
                        <a:buNone/>
                      </a:pPr>
                      <a:r>
                        <a:rPr lang="en-US" sz="1800" b="0" i="0" u="none" strike="noStrike" noProof="0">
                          <a:effectLst/>
                          <a:latin typeface="Bell MT bold"/>
                        </a:rPr>
                        <a:t>Total: 20 </a:t>
                      </a:r>
                      <a:endParaRPr lang="en-US">
                        <a:latin typeface="Bell MT bold"/>
                      </a:endParaRPr>
                    </a:p>
                  </a:txBody>
                  <a:tcPr/>
                </a:tc>
                <a:extLst>
                  <a:ext uri="{0D108BD9-81ED-4DB2-BD59-A6C34878D82A}">
                    <a16:rowId xmlns:a16="http://schemas.microsoft.com/office/drawing/2014/main" val="2365148402"/>
                  </a:ext>
                </a:extLst>
              </a:tr>
            </a:tbl>
          </a:graphicData>
        </a:graphic>
      </p:graphicFrame>
    </p:spTree>
    <p:extLst>
      <p:ext uri="{BB962C8B-B14F-4D97-AF65-F5344CB8AC3E}">
        <p14:creationId xmlns:p14="http://schemas.microsoft.com/office/powerpoint/2010/main" val="425969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5B9-F3A1-2E21-8307-5F6C2E86A4C8}"/>
              </a:ext>
            </a:extLst>
          </p:cNvPr>
          <p:cNvSpPr>
            <a:spLocks noGrp="1"/>
          </p:cNvSpPr>
          <p:nvPr>
            <p:ph type="title"/>
          </p:nvPr>
        </p:nvSpPr>
        <p:spPr>
          <a:xfrm>
            <a:off x="522397" y="2488947"/>
            <a:ext cx="3698299" cy="688848"/>
          </a:xfrm>
        </p:spPr>
        <p:txBody>
          <a:bodyPr>
            <a:normAutofit/>
          </a:bodyPr>
          <a:lstStyle/>
          <a:p>
            <a:pPr algn="ctr"/>
            <a:r>
              <a:rPr lang="en-US" sz="4000" i="0">
                <a:ea typeface="+mj-lt"/>
                <a:cs typeface="+mj-lt"/>
              </a:rPr>
              <a:t>Robert Stegmann</a:t>
            </a:r>
            <a:endParaRPr lang="en-US"/>
          </a:p>
        </p:txBody>
      </p:sp>
      <p:graphicFrame>
        <p:nvGraphicFramePr>
          <p:cNvPr id="5" name="Table 6">
            <a:extLst>
              <a:ext uri="{FF2B5EF4-FFF2-40B4-BE49-F238E27FC236}">
                <a16:creationId xmlns:a16="http://schemas.microsoft.com/office/drawing/2014/main" id="{62DD9A70-0F9F-92F3-2179-7DC05FCD1690}"/>
              </a:ext>
            </a:extLst>
          </p:cNvPr>
          <p:cNvGraphicFramePr>
            <a:graphicFrameLocks noGrp="1"/>
          </p:cNvGraphicFramePr>
          <p:nvPr>
            <p:ph idx="1"/>
            <p:extLst>
              <p:ext uri="{D42A27DB-BD31-4B8C-83A1-F6EECF244321}">
                <p14:modId xmlns:p14="http://schemas.microsoft.com/office/powerpoint/2010/main" val="2241660982"/>
              </p:ext>
            </p:extLst>
          </p:nvPr>
        </p:nvGraphicFramePr>
        <p:xfrm>
          <a:off x="4444471" y="531283"/>
          <a:ext cx="7380285" cy="5843670"/>
        </p:xfrm>
        <a:graphic>
          <a:graphicData uri="http://schemas.openxmlformats.org/drawingml/2006/table">
            <a:tbl>
              <a:tblPr firstRow="1" bandRow="1">
                <a:tableStyleId>{5C22544A-7EE6-4342-B048-85BDC9FD1C3A}</a:tableStyleId>
              </a:tblPr>
              <a:tblGrid>
                <a:gridCol w="6064250">
                  <a:extLst>
                    <a:ext uri="{9D8B030D-6E8A-4147-A177-3AD203B41FA5}">
                      <a16:colId xmlns:a16="http://schemas.microsoft.com/office/drawing/2014/main" val="2908519594"/>
                    </a:ext>
                  </a:extLst>
                </a:gridCol>
                <a:gridCol w="1316035">
                  <a:extLst>
                    <a:ext uri="{9D8B030D-6E8A-4147-A177-3AD203B41FA5}">
                      <a16:colId xmlns:a16="http://schemas.microsoft.com/office/drawing/2014/main" val="621994817"/>
                    </a:ext>
                  </a:extLst>
                </a:gridCol>
              </a:tblGrid>
              <a:tr h="955374">
                <a:tc>
                  <a:txBody>
                    <a:bodyPr/>
                    <a:lstStyle/>
                    <a:p>
                      <a:pPr algn="ctr"/>
                      <a:r>
                        <a:rPr lang="en-US" sz="3200"/>
                        <a:t>HIGHLIGHTS OF THE WEEK</a:t>
                      </a:r>
                    </a:p>
                  </a:txBody>
                  <a:tcPr/>
                </a:tc>
                <a:tc>
                  <a:txBody>
                    <a:bodyPr/>
                    <a:lstStyle/>
                    <a:p>
                      <a:r>
                        <a:rPr lang="en-US" sz="3200"/>
                        <a:t>Units</a:t>
                      </a:r>
                    </a:p>
                    <a:p>
                      <a:pPr lvl="0">
                        <a:buNone/>
                      </a:pPr>
                      <a:r>
                        <a:rPr lang="en-US" sz="3200"/>
                        <a:t>Spent</a:t>
                      </a:r>
                    </a:p>
                  </a:txBody>
                  <a:tcPr/>
                </a:tc>
                <a:extLst>
                  <a:ext uri="{0D108BD9-81ED-4DB2-BD59-A6C34878D82A}">
                    <a16:rowId xmlns:a16="http://schemas.microsoft.com/office/drawing/2014/main" val="3123186447"/>
                  </a:ext>
                </a:extLst>
              </a:tr>
              <a:tr h="955374">
                <a:tc>
                  <a:txBody>
                    <a:bodyPr/>
                    <a:lstStyle/>
                    <a:p>
                      <a:pPr lvl="0">
                        <a:buNone/>
                      </a:pPr>
                      <a:r>
                        <a:rPr lang="en-US" sz="1800" b="1" i="0" u="none" strike="noStrike" noProof="0">
                          <a:latin typeface="Bell MT"/>
                        </a:rPr>
                        <a:t>Deciphering what makes a good schedule as we go</a:t>
                      </a:r>
                    </a:p>
                    <a:p>
                      <a:pPr lvl="0">
                        <a:buNone/>
                      </a:pPr>
                      <a:endParaRPr lang="en-US" sz="1800" b="1" i="0" u="none" strike="noStrike" noProof="0">
                        <a:latin typeface="Bell MT"/>
                      </a:endParaRPr>
                    </a:p>
                    <a:p>
                      <a:pPr lvl="0">
                        <a:buNone/>
                      </a:pPr>
                      <a:r>
                        <a:rPr lang="en-US" sz="1800" b="1" i="0" u="none" strike="noStrike" noProof="0">
                          <a:latin typeface="Bell MT"/>
                        </a:rPr>
                        <a:t>Generate a schedule based on default constraints on UI</a:t>
                      </a:r>
                    </a:p>
                  </a:txBody>
                  <a:tcPr/>
                </a:tc>
                <a:tc>
                  <a:txBody>
                    <a:bodyPr/>
                    <a:lstStyle/>
                    <a:p>
                      <a:r>
                        <a:rPr lang="en-US" b="0">
                          <a:latin typeface="Bell MT"/>
                        </a:rPr>
                        <a:t>2</a:t>
                      </a:r>
                    </a:p>
                    <a:p>
                      <a:pPr lvl="0">
                        <a:buNone/>
                      </a:pPr>
                      <a:endParaRPr lang="en-US" b="0">
                        <a:latin typeface="Bell MT"/>
                      </a:endParaRPr>
                    </a:p>
                    <a:p>
                      <a:pPr lvl="0">
                        <a:buNone/>
                      </a:pPr>
                      <a:r>
                        <a:rPr lang="en-US" b="0">
                          <a:latin typeface="Bell MT"/>
                        </a:rPr>
                        <a:t>4</a:t>
                      </a:r>
                    </a:p>
                  </a:txBody>
                  <a:tcPr/>
                </a:tc>
                <a:extLst>
                  <a:ext uri="{0D108BD9-81ED-4DB2-BD59-A6C34878D82A}">
                    <a16:rowId xmlns:a16="http://schemas.microsoft.com/office/drawing/2014/main" val="3407466810"/>
                  </a:ext>
                </a:extLst>
              </a:tr>
              <a:tr h="955374">
                <a:tc>
                  <a:txBody>
                    <a:bodyPr/>
                    <a:lstStyle/>
                    <a:p>
                      <a:pPr lvl="0">
                        <a:buNone/>
                      </a:pPr>
                      <a:r>
                        <a:rPr lang="en-US" sz="1800" b="1" i="0" u="none" strike="noStrike" noProof="0">
                          <a:latin typeface="Bell MT"/>
                        </a:rPr>
                        <a:t>Pl Planning</a:t>
                      </a:r>
                    </a:p>
                    <a:p>
                      <a:pPr lvl="0">
                        <a:buNone/>
                      </a:pPr>
                      <a:endParaRPr lang="en-US" sz="1800" b="1" i="0" u="none" strike="noStrike" noProof="0">
                        <a:latin typeface="Bell MT"/>
                      </a:endParaRPr>
                    </a:p>
                    <a:p>
                      <a:pPr lvl="0">
                        <a:buNone/>
                      </a:pPr>
                      <a:r>
                        <a:rPr lang="en-US" sz="1800" b="1" i="0" u="none" strike="noStrike" noProof="0">
                          <a:latin typeface="Bell MT"/>
                        </a:rPr>
                        <a:t>Bug scanning and fixes</a:t>
                      </a:r>
                    </a:p>
                  </a:txBody>
                  <a:tcPr/>
                </a:tc>
                <a:tc>
                  <a:txBody>
                    <a:bodyPr/>
                    <a:lstStyle/>
                    <a:p>
                      <a:r>
                        <a:rPr lang="en-US" b="0">
                          <a:latin typeface="Bell MT"/>
                        </a:rPr>
                        <a:t>3</a:t>
                      </a:r>
                    </a:p>
                    <a:p>
                      <a:pPr lvl="0">
                        <a:buNone/>
                      </a:pPr>
                      <a:endParaRPr lang="en-US" b="0">
                        <a:latin typeface="Bell MT"/>
                      </a:endParaRPr>
                    </a:p>
                    <a:p>
                      <a:pPr lvl="0">
                        <a:buNone/>
                      </a:pPr>
                      <a:r>
                        <a:rPr lang="en-US" b="0">
                          <a:latin typeface="Bell MT"/>
                        </a:rPr>
                        <a:t>2</a:t>
                      </a:r>
                    </a:p>
                  </a:txBody>
                  <a:tcPr/>
                </a:tc>
                <a:extLst>
                  <a:ext uri="{0D108BD9-81ED-4DB2-BD59-A6C34878D82A}">
                    <a16:rowId xmlns:a16="http://schemas.microsoft.com/office/drawing/2014/main" val="3445205742"/>
                  </a:ext>
                </a:extLst>
              </a:tr>
              <a:tr h="955374">
                <a:tc>
                  <a:txBody>
                    <a:bodyPr/>
                    <a:lstStyle/>
                    <a:p>
                      <a:pPr lvl="0">
                        <a:buNone/>
                      </a:pPr>
                      <a:endParaRPr lang="en-US" sz="1800" b="1" i="0" u="none" strike="noStrike" noProof="0">
                        <a:latin typeface="Bell MT"/>
                      </a:endParaRPr>
                    </a:p>
                    <a:p>
                      <a:pPr lvl="0">
                        <a:buNone/>
                      </a:pPr>
                      <a:r>
                        <a:rPr lang="en-US" sz="1800" b="1" i="0" u="none" strike="noStrike" noProof="0">
                          <a:latin typeface="Bell MT"/>
                        </a:rPr>
                        <a:t>README</a:t>
                      </a:r>
                      <a:endParaRPr lang="en-US"/>
                    </a:p>
                    <a:p>
                      <a:pPr lvl="0">
                        <a:buNone/>
                      </a:pPr>
                      <a:endParaRPr lang="en-US" b="1">
                        <a:latin typeface="Bell MT"/>
                      </a:endParaRPr>
                    </a:p>
                  </a:txBody>
                  <a:tcPr/>
                </a:tc>
                <a:tc>
                  <a:txBody>
                    <a:bodyPr/>
                    <a:lstStyle/>
                    <a:p>
                      <a:pPr lvl="0">
                        <a:buNone/>
                      </a:pPr>
                      <a:endParaRPr lang="en-US" sz="1800" b="0" i="0" u="none" strike="noStrike" noProof="0">
                        <a:latin typeface="Bell MT"/>
                      </a:endParaRPr>
                    </a:p>
                    <a:p>
                      <a:pPr lvl="0">
                        <a:buNone/>
                      </a:pPr>
                      <a:r>
                        <a:rPr lang="en-US" sz="1800" b="0" i="0" u="none" strike="noStrike" noProof="0">
                          <a:latin typeface="Bell MT"/>
                        </a:rPr>
                        <a:t>2</a:t>
                      </a:r>
                      <a:endParaRPr lang="en-US"/>
                    </a:p>
                    <a:p>
                      <a:pPr lvl="0">
                        <a:buNone/>
                      </a:pPr>
                      <a:endParaRPr lang="en-US" b="0">
                        <a:latin typeface="Bell MT"/>
                      </a:endParaRPr>
                    </a:p>
                  </a:txBody>
                  <a:tcPr/>
                </a:tc>
                <a:extLst>
                  <a:ext uri="{0D108BD9-81ED-4DB2-BD59-A6C34878D82A}">
                    <a16:rowId xmlns:a16="http://schemas.microsoft.com/office/drawing/2014/main" val="1760469312"/>
                  </a:ext>
                </a:extLst>
              </a:tr>
              <a:tr h="955374">
                <a:tc>
                  <a:txBody>
                    <a:bodyPr/>
                    <a:lstStyle/>
                    <a:p>
                      <a:endParaRPr lang="en-US" b="1">
                        <a:latin typeface="Bell MT"/>
                      </a:endParaRPr>
                    </a:p>
                    <a:p>
                      <a:pPr lvl="0">
                        <a:buNone/>
                      </a:pPr>
                      <a:r>
                        <a:rPr lang="en-US" b="1">
                          <a:latin typeface="Bell MT"/>
                        </a:rPr>
                        <a:t>Generate a schedule based on extra feature constraints</a:t>
                      </a:r>
                    </a:p>
                  </a:txBody>
                  <a:tcPr/>
                </a:tc>
                <a:tc>
                  <a:txBody>
                    <a:bodyPr/>
                    <a:lstStyle/>
                    <a:p>
                      <a:endParaRPr lang="en-US" b="0">
                        <a:latin typeface="Bell MT"/>
                      </a:endParaRPr>
                    </a:p>
                    <a:p>
                      <a:pPr lvl="0">
                        <a:buNone/>
                      </a:pPr>
                      <a:r>
                        <a:rPr lang="en-US" b="0">
                          <a:latin typeface="Bell MT"/>
                        </a:rPr>
                        <a:t>4</a:t>
                      </a:r>
                    </a:p>
                  </a:txBody>
                  <a:tcPr/>
                </a:tc>
                <a:extLst>
                  <a:ext uri="{0D108BD9-81ED-4DB2-BD59-A6C34878D82A}">
                    <a16:rowId xmlns:a16="http://schemas.microsoft.com/office/drawing/2014/main" val="1829099268"/>
                  </a:ext>
                </a:extLst>
              </a:tr>
              <a:tr h="955374">
                <a:tc>
                  <a:txBody>
                    <a:bodyPr/>
                    <a:lstStyle/>
                    <a:p>
                      <a:pPr lvl="0">
                        <a:buNone/>
                      </a:pPr>
                      <a:br>
                        <a:rPr lang="en-US" b="1">
                          <a:latin typeface="Bell MT"/>
                        </a:rPr>
                      </a:br>
                      <a:br>
                        <a:rPr lang="en-US" b="1">
                          <a:latin typeface="Bell MT"/>
                        </a:rPr>
                      </a:br>
                      <a:r>
                        <a:rPr lang="en-US" b="1">
                          <a:latin typeface="Bell MT"/>
                        </a:rPr>
                        <a:t>Total Weight</a:t>
                      </a:r>
                    </a:p>
                  </a:txBody>
                  <a:tcPr/>
                </a:tc>
                <a:tc>
                  <a:txBody>
                    <a:bodyPr/>
                    <a:lstStyle/>
                    <a:p>
                      <a:pPr lvl="0">
                        <a:buNone/>
                      </a:pPr>
                      <a:endParaRPr lang="en-US" b="0">
                        <a:latin typeface="Bell MT"/>
                      </a:endParaRPr>
                    </a:p>
                    <a:p>
                      <a:pPr lvl="0">
                        <a:buNone/>
                      </a:pPr>
                      <a:endParaRPr lang="en-US" b="0">
                        <a:latin typeface="Bell MT"/>
                      </a:endParaRPr>
                    </a:p>
                    <a:p>
                      <a:pPr lvl="0">
                        <a:buNone/>
                      </a:pPr>
                      <a:r>
                        <a:rPr lang="en-US" b="0">
                          <a:latin typeface="Bell MT"/>
                        </a:rPr>
                        <a:t>Total: 23</a:t>
                      </a:r>
                      <a:endParaRPr lang="en-US"/>
                    </a:p>
                  </a:txBody>
                  <a:tcPr/>
                </a:tc>
                <a:extLst>
                  <a:ext uri="{0D108BD9-81ED-4DB2-BD59-A6C34878D82A}">
                    <a16:rowId xmlns:a16="http://schemas.microsoft.com/office/drawing/2014/main" val="3328517741"/>
                  </a:ext>
                </a:extLst>
              </a:tr>
            </a:tbl>
          </a:graphicData>
        </a:graphic>
      </p:graphicFrame>
    </p:spTree>
    <p:extLst>
      <p:ext uri="{BB962C8B-B14F-4D97-AF65-F5344CB8AC3E}">
        <p14:creationId xmlns:p14="http://schemas.microsoft.com/office/powerpoint/2010/main" val="350544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B5B9-F3A1-2E21-8307-5F6C2E86A4C8}"/>
              </a:ext>
            </a:extLst>
          </p:cNvPr>
          <p:cNvSpPr>
            <a:spLocks noGrp="1"/>
          </p:cNvSpPr>
          <p:nvPr>
            <p:ph type="title"/>
          </p:nvPr>
        </p:nvSpPr>
        <p:spPr>
          <a:xfrm>
            <a:off x="522397" y="2488947"/>
            <a:ext cx="3447288" cy="688848"/>
          </a:xfrm>
        </p:spPr>
        <p:txBody>
          <a:bodyPr>
            <a:normAutofit/>
          </a:bodyPr>
          <a:lstStyle/>
          <a:p>
            <a:pPr algn="ctr"/>
            <a:r>
              <a:rPr lang="en-US" sz="4000" i="0">
                <a:ea typeface="+mj-lt"/>
                <a:cs typeface="+mj-lt"/>
              </a:rPr>
              <a:t>Kyler Swanson</a:t>
            </a:r>
            <a:endParaRPr lang="en-US"/>
          </a:p>
        </p:txBody>
      </p:sp>
      <p:graphicFrame>
        <p:nvGraphicFramePr>
          <p:cNvPr id="4" name="Table 4">
            <a:extLst>
              <a:ext uri="{FF2B5EF4-FFF2-40B4-BE49-F238E27FC236}">
                <a16:creationId xmlns:a16="http://schemas.microsoft.com/office/drawing/2014/main" id="{390296B3-388A-2C10-AFD9-117EDB1EDE86}"/>
              </a:ext>
            </a:extLst>
          </p:cNvPr>
          <p:cNvGraphicFramePr>
            <a:graphicFrameLocks noGrp="1"/>
          </p:cNvGraphicFramePr>
          <p:nvPr>
            <p:ph idx="1"/>
            <p:extLst>
              <p:ext uri="{D42A27DB-BD31-4B8C-83A1-F6EECF244321}">
                <p14:modId xmlns:p14="http://schemas.microsoft.com/office/powerpoint/2010/main" val="3203487865"/>
              </p:ext>
            </p:extLst>
          </p:nvPr>
        </p:nvGraphicFramePr>
        <p:xfrm>
          <a:off x="4287656" y="994592"/>
          <a:ext cx="7380285" cy="4734975"/>
        </p:xfrm>
        <a:graphic>
          <a:graphicData uri="http://schemas.openxmlformats.org/drawingml/2006/table">
            <a:tbl>
              <a:tblPr firstRow="1" bandRow="1">
                <a:tableStyleId>{5C22544A-7EE6-4342-B048-85BDC9FD1C3A}</a:tableStyleId>
              </a:tblPr>
              <a:tblGrid>
                <a:gridCol w="5085805">
                  <a:extLst>
                    <a:ext uri="{9D8B030D-6E8A-4147-A177-3AD203B41FA5}">
                      <a16:colId xmlns:a16="http://schemas.microsoft.com/office/drawing/2014/main" val="3797621822"/>
                    </a:ext>
                  </a:extLst>
                </a:gridCol>
                <a:gridCol w="2294480">
                  <a:extLst>
                    <a:ext uri="{9D8B030D-6E8A-4147-A177-3AD203B41FA5}">
                      <a16:colId xmlns:a16="http://schemas.microsoft.com/office/drawing/2014/main" val="2203826883"/>
                    </a:ext>
                  </a:extLst>
                </a:gridCol>
              </a:tblGrid>
              <a:tr h="676425">
                <a:tc>
                  <a:txBody>
                    <a:bodyPr/>
                    <a:lstStyle/>
                    <a:p>
                      <a:r>
                        <a:rPr lang="en-US"/>
                        <a:t>Highlights of the week</a:t>
                      </a:r>
                    </a:p>
                  </a:txBody>
                  <a:tcPr/>
                </a:tc>
                <a:tc>
                  <a:txBody>
                    <a:bodyPr/>
                    <a:lstStyle/>
                    <a:p>
                      <a:r>
                        <a:rPr lang="en-US"/>
                        <a:t>Time</a:t>
                      </a:r>
                    </a:p>
                  </a:txBody>
                  <a:tcPr/>
                </a:tc>
                <a:extLst>
                  <a:ext uri="{0D108BD9-81ED-4DB2-BD59-A6C34878D82A}">
                    <a16:rowId xmlns:a16="http://schemas.microsoft.com/office/drawing/2014/main" val="2099276618"/>
                  </a:ext>
                </a:extLst>
              </a:tr>
              <a:tr h="676425">
                <a:tc>
                  <a:txBody>
                    <a:bodyPr/>
                    <a:lstStyle/>
                    <a:p>
                      <a:pPr lvl="0">
                        <a:buNone/>
                      </a:pPr>
                      <a:r>
                        <a:rPr lang="en-US"/>
                        <a:t>Add time gap between meetings</a:t>
                      </a:r>
                    </a:p>
                  </a:txBody>
                  <a:tcPr/>
                </a:tc>
                <a:tc>
                  <a:txBody>
                    <a:bodyPr/>
                    <a:lstStyle/>
                    <a:p>
                      <a:r>
                        <a:rPr lang="en-US"/>
                        <a:t>1 hour</a:t>
                      </a:r>
                    </a:p>
                  </a:txBody>
                  <a:tcPr/>
                </a:tc>
                <a:extLst>
                  <a:ext uri="{0D108BD9-81ED-4DB2-BD59-A6C34878D82A}">
                    <a16:rowId xmlns:a16="http://schemas.microsoft.com/office/drawing/2014/main" val="2661696720"/>
                  </a:ext>
                </a:extLst>
              </a:tr>
              <a:tr h="676425">
                <a:tc>
                  <a:txBody>
                    <a:bodyPr/>
                    <a:lstStyle/>
                    <a:p>
                      <a:r>
                        <a:rPr lang="en-US"/>
                        <a:t>Figma prototype Excel user input options</a:t>
                      </a:r>
                    </a:p>
                  </a:txBody>
                  <a:tcPr/>
                </a:tc>
                <a:tc>
                  <a:txBody>
                    <a:bodyPr/>
                    <a:lstStyle/>
                    <a:p>
                      <a:r>
                        <a:rPr lang="en-US"/>
                        <a:t>1.5 hours</a:t>
                      </a:r>
                    </a:p>
                  </a:txBody>
                  <a:tcPr/>
                </a:tc>
                <a:extLst>
                  <a:ext uri="{0D108BD9-81ED-4DB2-BD59-A6C34878D82A}">
                    <a16:rowId xmlns:a16="http://schemas.microsoft.com/office/drawing/2014/main" val="2621547298"/>
                  </a:ext>
                </a:extLst>
              </a:tr>
              <a:tr h="676425">
                <a:tc>
                  <a:txBody>
                    <a:bodyPr/>
                    <a:lstStyle/>
                    <a:p>
                      <a:r>
                        <a:rPr lang="en-US"/>
                        <a:t>Test suite for </a:t>
                      </a:r>
                      <a:r>
                        <a:rPr lang="en-US" err="1"/>
                        <a:t>json</a:t>
                      </a:r>
                      <a:r>
                        <a:rPr lang="en-US"/>
                        <a:t>-to-csv script</a:t>
                      </a:r>
                    </a:p>
                  </a:txBody>
                  <a:tcPr/>
                </a:tc>
                <a:tc>
                  <a:txBody>
                    <a:bodyPr/>
                    <a:lstStyle/>
                    <a:p>
                      <a:r>
                        <a:rPr lang="en-US"/>
                        <a:t>1 hour</a:t>
                      </a:r>
                    </a:p>
                  </a:txBody>
                  <a:tcPr/>
                </a:tc>
                <a:extLst>
                  <a:ext uri="{0D108BD9-81ED-4DB2-BD59-A6C34878D82A}">
                    <a16:rowId xmlns:a16="http://schemas.microsoft.com/office/drawing/2014/main" val="3023560218"/>
                  </a:ext>
                </a:extLst>
              </a:tr>
              <a:tr h="676425">
                <a:tc>
                  <a:txBody>
                    <a:bodyPr/>
                    <a:lstStyle/>
                    <a:p>
                      <a:r>
                        <a:rPr lang="en-US"/>
                        <a:t>CI/CD Test Automation Pipeline</a:t>
                      </a:r>
                      <a:endParaRPr lang="en-US" err="1"/>
                    </a:p>
                  </a:txBody>
                  <a:tcPr/>
                </a:tc>
                <a:tc>
                  <a:txBody>
                    <a:bodyPr/>
                    <a:lstStyle/>
                    <a:p>
                      <a:r>
                        <a:rPr lang="en-US"/>
                        <a:t>2 hours</a:t>
                      </a:r>
                    </a:p>
                  </a:txBody>
                  <a:tcPr/>
                </a:tc>
                <a:extLst>
                  <a:ext uri="{0D108BD9-81ED-4DB2-BD59-A6C34878D82A}">
                    <a16:rowId xmlns:a16="http://schemas.microsoft.com/office/drawing/2014/main" val="1811994183"/>
                  </a:ext>
                </a:extLst>
              </a:tr>
              <a:tr h="676425">
                <a:tc>
                  <a:txBody>
                    <a:bodyPr/>
                    <a:lstStyle/>
                    <a:p>
                      <a:pPr lvl="0">
                        <a:buNone/>
                      </a:pPr>
                      <a:r>
                        <a:rPr lang="en-US"/>
                        <a:t>Worked on ideas for suggestion flags</a:t>
                      </a:r>
                    </a:p>
                  </a:txBody>
                  <a:tcPr/>
                </a:tc>
                <a:tc>
                  <a:txBody>
                    <a:bodyPr/>
                    <a:lstStyle/>
                    <a:p>
                      <a:pPr lvl="0">
                        <a:buNone/>
                      </a:pPr>
                      <a:r>
                        <a:rPr lang="en-US"/>
                        <a:t>1 hour</a:t>
                      </a:r>
                    </a:p>
                  </a:txBody>
                  <a:tcPr/>
                </a:tc>
                <a:extLst>
                  <a:ext uri="{0D108BD9-81ED-4DB2-BD59-A6C34878D82A}">
                    <a16:rowId xmlns:a16="http://schemas.microsoft.com/office/drawing/2014/main" val="3753297499"/>
                  </a:ext>
                </a:extLst>
              </a:tr>
              <a:tr h="676425">
                <a:tc>
                  <a:txBody>
                    <a:bodyPr/>
                    <a:lstStyle/>
                    <a:p>
                      <a:pPr lvl="0">
                        <a:buNone/>
                      </a:pPr>
                      <a:endParaRPr lang="en-US"/>
                    </a:p>
                  </a:txBody>
                  <a:tcPr/>
                </a:tc>
                <a:tc>
                  <a:txBody>
                    <a:bodyPr/>
                    <a:lstStyle/>
                    <a:p>
                      <a:pPr lvl="0">
                        <a:buNone/>
                      </a:pPr>
                      <a:r>
                        <a:rPr lang="en-US" b="1"/>
                        <a:t>26 units (13 hours)</a:t>
                      </a:r>
                    </a:p>
                  </a:txBody>
                  <a:tcPr/>
                </a:tc>
                <a:extLst>
                  <a:ext uri="{0D108BD9-81ED-4DB2-BD59-A6C34878D82A}">
                    <a16:rowId xmlns:a16="http://schemas.microsoft.com/office/drawing/2014/main" val="273077914"/>
                  </a:ext>
                </a:extLst>
              </a:tr>
            </a:tbl>
          </a:graphicData>
        </a:graphic>
      </p:graphicFrame>
    </p:spTree>
    <p:extLst>
      <p:ext uri="{BB962C8B-B14F-4D97-AF65-F5344CB8AC3E}">
        <p14:creationId xmlns:p14="http://schemas.microsoft.com/office/powerpoint/2010/main" val="47067515"/>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ThinLineVTI</vt:lpstr>
      <vt:lpstr>Office Theme</vt:lpstr>
      <vt:lpstr>CIS*3760 Sprint 3</vt:lpstr>
      <vt:lpstr>Burndown</vt:lpstr>
      <vt:lpstr>Outcomes </vt:lpstr>
      <vt:lpstr>Mackenzie Kean</vt:lpstr>
      <vt:lpstr>Sahejveer  Singh Kumar</vt:lpstr>
      <vt:lpstr>Alireza  Sharif</vt:lpstr>
      <vt:lpstr>Andrew  Heft</vt:lpstr>
      <vt:lpstr>Robert Stegmann</vt:lpstr>
      <vt:lpstr>Kyler Swanson</vt:lpstr>
      <vt:lpstr>Tristan Kerec</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2022-10-02T23:16:51Z</dcterms:created>
  <dcterms:modified xsi:type="dcterms:W3CDTF">2022-10-03T14:24:39Z</dcterms:modified>
</cp:coreProperties>
</file>