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67" r:id="rId2"/>
  </p:sldIdLst>
  <p:sldSz cx="12801600" cy="64008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4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093145"/>
    <a:srgbClr val="C2571A"/>
    <a:srgbClr val="EFD469"/>
    <a:srgbClr val="829356"/>
    <a:srgbClr val="3C6478"/>
    <a:srgbClr val="000000"/>
    <a:srgbClr val="C7D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28"/>
    <p:restoredTop sz="94082"/>
  </p:normalViewPr>
  <p:slideViewPr>
    <p:cSldViewPr snapToGrid="0" snapToObjects="1" showGuides="1">
      <p:cViewPr varScale="1">
        <p:scale>
          <a:sx n="111" d="100"/>
          <a:sy n="111" d="100"/>
        </p:scale>
        <p:origin x="232" y="552"/>
      </p:cViewPr>
      <p:guideLst>
        <p:guide orient="horz" pos="2016"/>
        <p:guide pos="4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735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0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36760" y="927289"/>
            <a:ext cx="11938903" cy="255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808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36749" y="3529605"/>
            <a:ext cx="11938903" cy="98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710809" lvl="0" indent="-35540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4353"/>
            </a:lvl1pPr>
            <a:lvl2pPr marL="1421618" lvl="1" indent="-35540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4353"/>
            </a:lvl2pPr>
            <a:lvl3pPr marL="2132427" lvl="2" indent="-35540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4353"/>
            </a:lvl3pPr>
            <a:lvl4pPr marL="2843235" lvl="3" indent="-35540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4353"/>
            </a:lvl4pPr>
            <a:lvl5pPr marL="3554044" lvl="4" indent="-35540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4353"/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2182099" y="5889228"/>
            <a:ext cx="458176" cy="32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36749" y="1377562"/>
            <a:ext cx="11938903" cy="2445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865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36749" y="3925767"/>
            <a:ext cx="11938903" cy="162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710809" lvl="0" indent="-53310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421618" lvl="1" indent="-53310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2132427" lvl="2" indent="-53310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843235" lvl="3" indent="-53310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554044" lvl="4" indent="-53310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2182099" y="5889228"/>
            <a:ext cx="458176" cy="32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12182099" y="5889228"/>
            <a:ext cx="458176" cy="32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 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1601549" y="1048339"/>
            <a:ext cx="9609301" cy="223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6996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1601549" y="3364469"/>
            <a:ext cx="9609301" cy="154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710809" lvl="0" indent="-355404" algn="ctr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1618" lvl="1" indent="-355404" algn="ctr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2427" lvl="2" indent="-355404" algn="ctr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843235" lvl="3" indent="-355404" algn="ctr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554044" lvl="4" indent="-355404" algn="ctr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11657945" y="6007321"/>
            <a:ext cx="273606" cy="20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55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80854" y="341043"/>
            <a:ext cx="11050694" cy="123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513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880854" y="1705222"/>
            <a:ext cx="11050694" cy="40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710809" lvl="0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1618" lvl="1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2427" lvl="2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843235" lvl="3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554044" lvl="4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1657945" y="6007321"/>
            <a:ext cx="273606" cy="20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55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>
  <p:cSld name="SECTION_HEADER 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74180" y="1596978"/>
            <a:ext cx="11050694" cy="266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6996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874180" y="4286770"/>
            <a:ext cx="11050694" cy="140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710809" lvl="0" indent="-35540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1618" lvl="1" indent="-35540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2427" lvl="2" indent="-35540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843235" lvl="3" indent="-35540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554044" lvl="4" indent="-35540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11657945" y="6007321"/>
            <a:ext cx="273606" cy="20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55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880854" y="341043"/>
            <a:ext cx="11050694" cy="123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513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880852" y="1705222"/>
            <a:ext cx="5445270" cy="40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710809" lvl="0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1618" lvl="1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2427" lvl="2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843235" lvl="3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554044" lvl="4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6486277" y="1705222"/>
            <a:ext cx="5445270" cy="40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710809" lvl="0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421618" lvl="1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2132427" lvl="2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843235" lvl="3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554044" lvl="4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11657945" y="6007321"/>
            <a:ext cx="273606" cy="20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55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882521" y="341043"/>
            <a:ext cx="11050694" cy="123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513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882521" y="1570284"/>
            <a:ext cx="5420472" cy="76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710809" lvl="0" indent="-35540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1618" lvl="1" indent="-35540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2427" lvl="2" indent="-35540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843235" lvl="3" indent="-35540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554044" lvl="4" indent="-35540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882521" y="2339855"/>
            <a:ext cx="5420472" cy="344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710809" lvl="0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421618" lvl="1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2132427" lvl="2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843235" lvl="3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554044" lvl="4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3"/>
          </p:nvPr>
        </p:nvSpPr>
        <p:spPr>
          <a:xfrm>
            <a:off x="6486277" y="1570284"/>
            <a:ext cx="5446952" cy="76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710809" lvl="0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421618" lvl="1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2132427" lvl="2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843235" lvl="3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554044" lvl="4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4"/>
          </p:nvPr>
        </p:nvSpPr>
        <p:spPr>
          <a:xfrm>
            <a:off x="6486277" y="2339855"/>
            <a:ext cx="5446952" cy="344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710809" lvl="0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421618" lvl="1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2132427" lvl="2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843235" lvl="3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554044" lvl="4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1657945" y="6007321"/>
            <a:ext cx="273606" cy="20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55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>
  <p:cSld name="TITLE_ONLY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880854" y="341043"/>
            <a:ext cx="11050694" cy="123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513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1657945" y="6007321"/>
            <a:ext cx="273606" cy="20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55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11657945" y="6007321"/>
            <a:ext cx="273606" cy="20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55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882520" y="427046"/>
            <a:ext cx="4132084" cy="149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373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5446939" y="922301"/>
            <a:ext cx="6486488" cy="455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710809" lvl="0" indent="-592341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373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1618" lvl="1" indent="-592341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373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2427" lvl="2" indent="-592341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373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843235" lvl="3" indent="-592341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373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554044" lvl="4" indent="-592341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373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2"/>
          </p:nvPr>
        </p:nvSpPr>
        <p:spPr>
          <a:xfrm>
            <a:off x="882522" y="1921708"/>
            <a:ext cx="4132086" cy="356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710809" lvl="0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421618" lvl="1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2132427" lvl="2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843235" lvl="3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554044" lvl="4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11657945" y="6007321"/>
            <a:ext cx="273606" cy="20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55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36760" y="927289"/>
            <a:ext cx="11938903" cy="255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808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36749" y="3529605"/>
            <a:ext cx="11938903" cy="98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710809" lvl="0" indent="-35540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4353"/>
            </a:lvl1pPr>
            <a:lvl2pPr marL="1421618" lvl="1" indent="-35540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4353"/>
            </a:lvl2pPr>
            <a:lvl3pPr marL="2132427" lvl="2" indent="-35540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4353"/>
            </a:lvl3pPr>
            <a:lvl4pPr marL="2843235" lvl="3" indent="-35540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4353"/>
            </a:lvl4pPr>
            <a:lvl5pPr marL="3554044" lvl="4" indent="-35540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4353"/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2182099" y="5889228"/>
            <a:ext cx="458176" cy="32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882520" y="427046"/>
            <a:ext cx="4132084" cy="149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373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>
            <a:spLocks noGrp="1"/>
          </p:cNvSpPr>
          <p:nvPr>
            <p:ph type="pic" idx="2"/>
          </p:nvPr>
        </p:nvSpPr>
        <p:spPr>
          <a:xfrm>
            <a:off x="5446939" y="922301"/>
            <a:ext cx="6486488" cy="455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2798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2798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2798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2798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2798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2798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2798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2798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2798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882520" y="1921708"/>
            <a:ext cx="4132084" cy="356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710809" lvl="0" indent="-35540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8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1618" lvl="1" indent="-35540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8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2427" lvl="2" indent="-35540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8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843235" lvl="3" indent="-35540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8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554044" lvl="4" indent="-35540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8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11657945" y="6007321"/>
            <a:ext cx="273606" cy="20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55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880854" y="341043"/>
            <a:ext cx="11050694" cy="123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513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 rot="5400000">
            <a:off x="4374091" y="-1788018"/>
            <a:ext cx="4064222" cy="11050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710809" lvl="0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1618" lvl="1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2427" lvl="2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843235" lvl="3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554044" lvl="4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11657945" y="6007321"/>
            <a:ext cx="273606" cy="20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55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 rot="5400000">
            <a:off x="7835923" y="1674099"/>
            <a:ext cx="5428677" cy="276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513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 rot="5400000">
            <a:off x="2230393" y="-1008603"/>
            <a:ext cx="5428677" cy="8127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710809" lvl="0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1618" lvl="1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2427" lvl="2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843235" lvl="3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554044" lvl="4" indent="-562724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32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ldNum" idx="12"/>
          </p:nvPr>
        </p:nvSpPr>
        <p:spPr>
          <a:xfrm>
            <a:off x="11657945" y="6007321"/>
            <a:ext cx="273606" cy="20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3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55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36749" y="2678661"/>
            <a:ext cx="11938903" cy="104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559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2182099" y="5889228"/>
            <a:ext cx="458176" cy="32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36749" y="554234"/>
            <a:ext cx="11938903" cy="71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436749" y="1435287"/>
            <a:ext cx="11938903" cy="425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710809" lvl="0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421618" lvl="1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2132427" lvl="2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843235" lvl="3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554044" lvl="4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12182099" y="5889228"/>
            <a:ext cx="458176" cy="32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36749" y="554234"/>
            <a:ext cx="11938903" cy="71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36748" y="1435287"/>
            <a:ext cx="5604586" cy="425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710809" lvl="0" indent="-49361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77"/>
            </a:lvl1pPr>
            <a:lvl2pPr marL="1421618" lvl="1" indent="-49361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77"/>
            </a:lvl2pPr>
            <a:lvl3pPr marL="2132427" lvl="2" indent="-49361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77"/>
            </a:lvl3pPr>
            <a:lvl4pPr marL="2843235" lvl="3" indent="-49361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77"/>
            </a:lvl4pPr>
            <a:lvl5pPr marL="3554044" lvl="4" indent="-49361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77"/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6771066" y="1435287"/>
            <a:ext cx="5604586" cy="425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710809" lvl="0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421618" lvl="1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2132427" lvl="2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843235" lvl="3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554044" lvl="4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2182099" y="5889228"/>
            <a:ext cx="458176" cy="32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36749" y="554234"/>
            <a:ext cx="11938903" cy="71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2182099" y="5889228"/>
            <a:ext cx="458176" cy="32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36748" y="691944"/>
            <a:ext cx="3934518" cy="94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73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36748" y="1730601"/>
            <a:ext cx="3934518" cy="395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710809" lvl="0" indent="-47387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6"/>
            </a:lvl1pPr>
            <a:lvl2pPr marL="1421618" lvl="1" indent="-47387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866"/>
            </a:lvl2pPr>
            <a:lvl3pPr marL="2132427" lvl="2" indent="-47387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66"/>
            </a:lvl3pPr>
            <a:lvl4pPr marL="2843235" lvl="3" indent="-47387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6"/>
            </a:lvl4pPr>
            <a:lvl5pPr marL="3554044" lvl="4" indent="-47387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866"/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2182099" y="5889228"/>
            <a:ext cx="458176" cy="32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6406200" y="-156"/>
            <a:ext cx="6406201" cy="640569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71048" tIns="71048" rIns="71048" bIns="7104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233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372014" y="1535790"/>
            <a:ext cx="5668058" cy="18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653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72014" y="3490937"/>
            <a:ext cx="5668058" cy="153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710809" lvl="0" indent="-35540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3265"/>
            </a:lvl1pPr>
            <a:lvl2pPr marL="1421618" lvl="1" indent="-35540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3265"/>
            </a:lvl2pPr>
            <a:lvl3pPr marL="2132427" lvl="2" indent="-35540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3265"/>
            </a:lvl3pPr>
            <a:lvl4pPr marL="2843235" lvl="3" indent="-35540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3265"/>
            </a:lvl4pPr>
            <a:lvl5pPr marL="3554044" lvl="4" indent="-35540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3265"/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6921134" y="901759"/>
            <a:ext cx="5376331" cy="4601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710809" lvl="0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421618" lvl="1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2132427" lvl="2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843235" lvl="3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554044" lvl="4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264853" lvl="5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975662" lvl="6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686471" lvl="7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397280" lvl="8" indent="-53310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2182099" y="5889228"/>
            <a:ext cx="458176" cy="32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436747" y="5268737"/>
            <a:ext cx="8405406" cy="7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710809" lvl="0" indent="-35540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2182099" y="5889228"/>
            <a:ext cx="458176" cy="32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6749" y="554234"/>
            <a:ext cx="11938903" cy="71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6749" y="1435287"/>
            <a:ext cx="11938903" cy="425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182099" y="5889228"/>
            <a:ext cx="458176" cy="32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555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2177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0" y="-11318"/>
            <a:ext cx="12801600" cy="6412118"/>
          </a:xfrm>
          <a:prstGeom prst="roundRect">
            <a:avLst>
              <a:gd name="adj" fmla="val 3597"/>
            </a:avLst>
          </a:prstGeom>
          <a:solidFill>
            <a:srgbClr val="C7D3D7"/>
          </a:solidFill>
          <a:ln>
            <a:noFill/>
          </a:ln>
        </p:spPr>
        <p:txBody>
          <a:bodyPr spcFirstLastPara="1" wrap="square" lIns="71048" tIns="71048" rIns="71048" bIns="71048" anchor="ctr" anchorCtr="0">
            <a:noAutofit/>
          </a:bodyPr>
          <a:lstStyle/>
          <a:p>
            <a:pPr algn="ctr">
              <a:buClr>
                <a:srgbClr val="FFFFFF"/>
              </a:buClr>
              <a:buSzPts val="1500"/>
            </a:pPr>
            <a:endParaRPr sz="2332" dirty="0">
              <a:solidFill>
                <a:srgbClr val="FFFFFF"/>
              </a:solidFill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05FC0852-AF5C-3E46-BA04-B2FAD9A7DC01}"/>
              </a:ext>
            </a:extLst>
          </p:cNvPr>
          <p:cNvSpPr/>
          <p:nvPr/>
        </p:nvSpPr>
        <p:spPr>
          <a:xfrm>
            <a:off x="9964" y="82549"/>
            <a:ext cx="12791636" cy="6235701"/>
          </a:xfrm>
          <a:prstGeom prst="rightArrow">
            <a:avLst/>
          </a:prstGeom>
          <a:solidFill>
            <a:srgbClr val="C257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111" name="Google Shape;111;p26"/>
          <p:cNvSpPr/>
          <p:nvPr/>
        </p:nvSpPr>
        <p:spPr>
          <a:xfrm>
            <a:off x="106925" y="2487153"/>
            <a:ext cx="3839033" cy="3296364"/>
          </a:xfrm>
          <a:prstGeom prst="roundRect">
            <a:avLst>
              <a:gd name="adj" fmla="val 16667"/>
            </a:avLst>
          </a:prstGeom>
          <a:solidFill>
            <a:srgbClr val="3C647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048" tIns="71048" rIns="71048" bIns="71048" anchor="ctr" anchorCtr="0">
            <a:noAutofit/>
          </a:bodyPr>
          <a:lstStyle/>
          <a:p>
            <a:pPr>
              <a:buClr>
                <a:srgbClr val="093145"/>
              </a:buClr>
              <a:buSzPts val="2200"/>
            </a:pP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research- F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ueled by curiosity, preformed without thought of immediate societal benefit.</a:t>
            </a:r>
          </a:p>
          <a:p>
            <a:pPr>
              <a:buClr>
                <a:srgbClr val="093145"/>
              </a:buClr>
              <a:buSzPts val="2200"/>
            </a:pPr>
            <a:endParaRPr lang="en-US" sz="18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93145"/>
              </a:buClr>
              <a:buSzPts val="2200"/>
            </a:pP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Interdomain – 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Crosses domains, boundaries, and subfield. </a:t>
            </a:r>
          </a:p>
          <a:p>
            <a:pPr>
              <a:buClr>
                <a:srgbClr val="093145"/>
              </a:buClr>
              <a:buSzPts val="2200"/>
            </a:pPr>
            <a:endParaRPr lang="en-US" sz="18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93145"/>
              </a:buClr>
              <a:buSzPts val="2200"/>
            </a:pPr>
            <a:r>
              <a:rPr lang="en-US" sz="1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Multidisciplinary -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Experts in different disciplines contribute to a project</a:t>
            </a:r>
            <a:endParaRPr sz="18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3740510" y="1718539"/>
            <a:ext cx="3800405" cy="2773890"/>
          </a:xfrm>
          <a:prstGeom prst="roundRect">
            <a:avLst>
              <a:gd name="adj" fmla="val 16667"/>
            </a:avLst>
          </a:prstGeom>
          <a:solidFill>
            <a:srgbClr val="829356"/>
          </a:solidFill>
          <a:ln w="9525" cap="flat" cmpd="sng">
            <a:solidFill>
              <a:srgbClr val="5858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048" tIns="71048" rIns="71048" bIns="71048" anchor="ctr" anchorCtr="0">
            <a:noAutofit/>
          </a:bodyPr>
          <a:lstStyle/>
          <a:p>
            <a:pPr>
              <a:buClr>
                <a:srgbClr val="FFFFFF"/>
              </a:buClr>
              <a:buSzPts val="2200"/>
            </a:pPr>
            <a:r>
              <a:rPr lang="en-US" sz="18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Interdisciplinary –</a:t>
            </a:r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Researchers from two or more disciplines integrate their knowledge, analysis techniques, and perspectives to advance fundamental understanding. </a:t>
            </a:r>
          </a:p>
          <a:p>
            <a:pPr>
              <a:buClr>
                <a:srgbClr val="FFFFFF"/>
              </a:buClr>
              <a:buSzPts val="2200"/>
            </a:pPr>
            <a:endParaRPr lang="en-US" sz="18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FFFFFF"/>
              </a:buClr>
              <a:buSzPts val="2200"/>
            </a:pPr>
            <a:r>
              <a:rPr lang="en-US" sz="18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Targeted –</a:t>
            </a:r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Fundamental research performed with consideration of the societal benefit. </a:t>
            </a:r>
            <a:endParaRPr sz="18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7456569" y="282518"/>
            <a:ext cx="4446633" cy="3610930"/>
          </a:xfrm>
          <a:prstGeom prst="roundRect">
            <a:avLst>
              <a:gd name="adj" fmla="val 16667"/>
            </a:avLst>
          </a:prstGeom>
          <a:solidFill>
            <a:srgbClr val="EFD469"/>
          </a:solidFill>
          <a:ln w="9525" cap="flat" cmpd="sng">
            <a:solidFill>
              <a:srgbClr val="5858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048" tIns="71048" rIns="71048" bIns="71048" anchor="ctr" anchorCtr="0">
            <a:noAutofit/>
          </a:bodyPr>
          <a:lstStyle/>
          <a:p>
            <a:pPr>
              <a:buClr>
                <a:srgbClr val="FFFFFF"/>
              </a:buClr>
              <a:buSzPts val="2200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–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Systematic inquiry towards the practical application of science. </a:t>
            </a:r>
          </a:p>
          <a:p>
            <a:pPr>
              <a:buClr>
                <a:srgbClr val="FFFFFF"/>
              </a:buClr>
              <a:buSzPts val="2200"/>
            </a:pPr>
            <a:endParaRPr lang="en-US" sz="18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FFFFFF"/>
              </a:buClr>
              <a:buSzPts val="2200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Transdisciplinary –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Researcher integrate and transcend disciplinary approaches generating fundamentally new conceptual frameworks, theories, models, and applications when approaching a project. </a:t>
            </a:r>
          </a:p>
          <a:p>
            <a:pPr>
              <a:buClr>
                <a:srgbClr val="FFFFFF"/>
              </a:buClr>
              <a:buSzPts val="2200"/>
            </a:pPr>
            <a:endParaRPr lang="en-US" sz="18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FFFFFF"/>
              </a:buClr>
              <a:buSzPts val="2200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Translational -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Building on fundamental research to have a direct societal benefit; collaborative between researcher and user</a:t>
            </a:r>
            <a:endParaRPr sz="18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111;p26">
            <a:extLst>
              <a:ext uri="{FF2B5EF4-FFF2-40B4-BE49-F238E27FC236}">
                <a16:creationId xmlns:a16="http://schemas.microsoft.com/office/drawing/2014/main" id="{DAAA8FC8-B0B8-5049-A0B3-F298CA6D59E3}"/>
              </a:ext>
            </a:extLst>
          </p:cNvPr>
          <p:cNvSpPr/>
          <p:nvPr/>
        </p:nvSpPr>
        <p:spPr>
          <a:xfrm>
            <a:off x="8248042" y="4093416"/>
            <a:ext cx="4446633" cy="1451978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048" tIns="71048" rIns="71048" bIns="71048" anchor="ctr" anchorCtr="0">
            <a:noAutofit/>
          </a:bodyPr>
          <a:lstStyle/>
          <a:p>
            <a:pPr>
              <a:buClr>
                <a:srgbClr val="093145"/>
              </a:buClr>
              <a:buSzPts val="2200"/>
            </a:pPr>
            <a:r>
              <a:rPr lang="en-US" sz="1800" dirty="0">
                <a:solidFill>
                  <a:srgbClr val="0931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 of Team Science: A new transdisciplinary field aimed to better understand the circumstances that facilitate or hinder effective team-based research</a:t>
            </a:r>
            <a:endParaRPr sz="1800" dirty="0">
              <a:solidFill>
                <a:srgbClr val="0931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3FF3C-95BD-754D-8730-235E6B16FC21}"/>
              </a:ext>
            </a:extLst>
          </p:cNvPr>
          <p:cNvSpPr txBox="1"/>
          <p:nvPr/>
        </p:nvSpPr>
        <p:spPr>
          <a:xfrm>
            <a:off x="99848" y="368233"/>
            <a:ext cx="694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931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Antidisciplinary</a:t>
            </a:r>
            <a:r>
              <a:rPr lang="en-US" sz="1800" dirty="0">
                <a:solidFill>
                  <a:srgbClr val="0931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plurality of thought and sharing information, technology, analysis techniques, and conceptual ideas across all disciplines. Working without and across academic boundaries. </a:t>
            </a:r>
          </a:p>
        </p:txBody>
      </p:sp>
    </p:spTree>
    <p:extLst>
      <p:ext uri="{BB962C8B-B14F-4D97-AF65-F5344CB8AC3E}">
        <p14:creationId xmlns:p14="http://schemas.microsoft.com/office/powerpoint/2010/main" val="8614252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173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Calibri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Halford, Alexa J. (GSFC-6750)</cp:lastModifiedBy>
  <cp:revision>7</cp:revision>
  <dcterms:modified xsi:type="dcterms:W3CDTF">2020-11-25T16:18:45Z</dcterms:modified>
</cp:coreProperties>
</file>