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60" r:id="rId4"/>
    <p:sldId id="271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369"/>
    <a:srgbClr val="C25819"/>
    <a:srgbClr val="43A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75"/>
    <p:restoredTop sz="94694"/>
  </p:normalViewPr>
  <p:slideViewPr>
    <p:cSldViewPr snapToGrid="0" snapToObjects="1" showGuides="1">
      <p:cViewPr>
        <p:scale>
          <a:sx n="81" d="100"/>
          <a:sy n="81" d="100"/>
        </p:scale>
        <p:origin x="1608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5EEB-9136-0644-8D5B-A3703E5925F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5227-DD2E-EE4A-A6B3-97EDD413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FC6F-F065-834F-BA96-EC3B636E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677" y="1122362"/>
            <a:ext cx="10398369" cy="3027607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the Application Usability Level (AUL) Framework to the Technology Readiness Levels (TRLs) and other Readiness Levels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D33C6-71AD-A64C-97C0-9C9F84D8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838200"/>
          </a:xfrm>
        </p:spPr>
        <p:txBody>
          <a:bodyPr/>
          <a:lstStyle/>
          <a:p>
            <a:r>
              <a:rPr lang="en-US" dirty="0"/>
              <a:t>A.J. Halford, A. C. Kellerman, A. G. Burrell, J. Klenzing, B. A. Carter, K. Garcia-Sage, S. </a:t>
            </a:r>
            <a:r>
              <a:rPr lang="en-US" dirty="0" err="1"/>
              <a:t>Elvidge</a:t>
            </a:r>
            <a:r>
              <a:rPr lang="en-US" dirty="0"/>
              <a:t>, S. Bingham</a:t>
            </a:r>
          </a:p>
        </p:txBody>
      </p:sp>
    </p:spTree>
    <p:extLst>
      <p:ext uri="{BB962C8B-B14F-4D97-AF65-F5344CB8AC3E}">
        <p14:creationId xmlns:p14="http://schemas.microsoft.com/office/powerpoint/2010/main" val="32693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84"/>
    </mc:Choice>
    <mc:Fallback xmlns="">
      <p:transition spd="slow" advTm="489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Thermometer">
            <a:extLst>
              <a:ext uri="{FF2B5EF4-FFF2-40B4-BE49-F238E27FC236}">
                <a16:creationId xmlns:a16="http://schemas.microsoft.com/office/drawing/2014/main" id="{C6A10681-CCAE-374F-8D0C-157E31C7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6171" y="-63158"/>
            <a:ext cx="3850078" cy="42984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88BED6-2AD6-724D-A834-221A3B837923}"/>
              </a:ext>
            </a:extLst>
          </p:cNvPr>
          <p:cNvSpPr/>
          <p:nvPr/>
        </p:nvSpPr>
        <p:spPr>
          <a:xfrm>
            <a:off x="1999509" y="454515"/>
            <a:ext cx="8335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Technology Readiness Levels: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Will this tool, be it software or hardware, work in the space environment? </a:t>
            </a:r>
            <a:endParaRPr lang="en-US" sz="2400" dirty="0"/>
          </a:p>
        </p:txBody>
      </p:sp>
      <p:pic>
        <p:nvPicPr>
          <p:cNvPr id="6" name="Graphic 5" descr="Arrow Up">
            <a:extLst>
              <a:ext uri="{FF2B5EF4-FFF2-40B4-BE49-F238E27FC236}">
                <a16:creationId xmlns:a16="http://schemas.microsoft.com/office/drawing/2014/main" id="{E2121BCA-BDEF-AF43-9865-300C4E724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0853" y="906754"/>
            <a:ext cx="4908842" cy="41486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E11D4F-3FB3-5A47-A0D7-24BC13A6ECC6}"/>
              </a:ext>
            </a:extLst>
          </p:cNvPr>
          <p:cNvSpPr/>
          <p:nvPr/>
        </p:nvSpPr>
        <p:spPr>
          <a:xfrm>
            <a:off x="2830942" y="2331617"/>
            <a:ext cx="8335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Application Readiness Levels: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Will this tool, be it software or hardware, work in the user specified environment and aid in a decision-making context.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E368B-2E56-614D-B42E-05A72282A155}"/>
              </a:ext>
            </a:extLst>
          </p:cNvPr>
          <p:cNvSpPr/>
          <p:nvPr/>
        </p:nvSpPr>
        <p:spPr>
          <a:xfrm>
            <a:off x="1999509" y="4085943"/>
            <a:ext cx="88306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Application Usability Levels: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Will the output of this project, be it software, hardware, data, or something else be able to provide a specific use and aid the identified user.</a:t>
            </a:r>
            <a:endParaRPr lang="en-US" sz="2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431F83F-64AD-BB43-A321-22CD24BA93B4}"/>
              </a:ext>
            </a:extLst>
          </p:cNvPr>
          <p:cNvSpPr/>
          <p:nvPr/>
        </p:nvSpPr>
        <p:spPr>
          <a:xfrm>
            <a:off x="4959811" y="5568727"/>
            <a:ext cx="6686722" cy="1094478"/>
          </a:xfrm>
          <a:prstGeom prst="rightArrow">
            <a:avLst/>
          </a:prstGeom>
          <a:gradFill flip="none" rotWithShape="1">
            <a:gsLst>
              <a:gs pos="56000">
                <a:schemeClr val="accent2"/>
              </a:gs>
              <a:gs pos="0">
                <a:schemeClr val="bg2"/>
              </a:gs>
              <a:gs pos="100000">
                <a:schemeClr val="accent3"/>
              </a:gs>
            </a:gsLst>
            <a:lin ang="0" scaled="1"/>
            <a:tileRect/>
          </a:gradFill>
          <a:ln>
            <a:gradFill>
              <a:gsLst>
                <a:gs pos="0">
                  <a:schemeClr val="accent3"/>
                </a:gs>
                <a:gs pos="100000">
                  <a:schemeClr val="bg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6"/>
    </mc:Choice>
    <mc:Fallback xmlns="">
      <p:transition spd="slow" advTm="115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rainstorm">
            <a:extLst>
              <a:ext uri="{FF2B5EF4-FFF2-40B4-BE49-F238E27FC236}">
                <a16:creationId xmlns:a16="http://schemas.microsoft.com/office/drawing/2014/main" id="{E0FF0A39-40A9-7447-9B16-F932AAE2F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6B9B-5C7B-9B42-8E36-FFB067CB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883230"/>
            <a:ext cx="5692140" cy="315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Why use a framework to track progress? </a:t>
            </a:r>
          </a:p>
          <a:p>
            <a:pPr marL="0" indent="0">
              <a:buNone/>
            </a:pPr>
            <a:r>
              <a:rPr lang="en-US" dirty="0"/>
              <a:t>A tracking framework can ensure </a:t>
            </a:r>
            <a:r>
              <a:rPr lang="en-US" i="1" dirty="0">
                <a:solidFill>
                  <a:srgbClr val="43ABC9"/>
                </a:solidFill>
              </a:rPr>
              <a:t>clear communication </a:t>
            </a:r>
            <a:r>
              <a:rPr lang="en-US" dirty="0"/>
              <a:t>between developers/researchers and users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about the use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3"/>
                </a:solidFill>
              </a:rPr>
              <a:t>current development stage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of a product. </a:t>
            </a:r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6F13B1E4-403A-0B4A-BF0B-D1E2A06F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163" y="4805338"/>
            <a:ext cx="1206656" cy="1206656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5F8E4781-4AAF-DA4A-B0CA-73F3CEDDB3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0"/>
    </mc:Choice>
    <mc:Fallback xmlns="">
      <p:transition spd="slow" advTm="244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07866-0BF2-2B49-B80B-6C3456DCC1D8}"/>
              </a:ext>
            </a:extLst>
          </p:cNvPr>
          <p:cNvSpPr txBox="1"/>
          <p:nvPr/>
        </p:nvSpPr>
        <p:spPr>
          <a:xfrm>
            <a:off x="6825912" y="1050587"/>
            <a:ext cx="4634566" cy="4450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We can attempt to do a similar mapping – however there are areas without one-to- one correlation.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For example, no user is identified in the TRLs. The ARLs and AULs do not require operation in the space environment.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12886CF-BF42-314E-8B66-1ACB5901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7" t="12262" r="27944" b="11773"/>
          <a:stretch/>
        </p:blipFill>
        <p:spPr>
          <a:xfrm>
            <a:off x="656685" y="795583"/>
            <a:ext cx="6009366" cy="5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2"/>
    </mc:Choice>
    <mc:Fallback xmlns="">
      <p:transition spd="slow" advTm="187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11D8-BD5F-254D-BFD8-2296240B9BA9}"/>
              </a:ext>
            </a:extLst>
          </p:cNvPr>
          <p:cNvSpPr/>
          <p:nvPr/>
        </p:nvSpPr>
        <p:spPr>
          <a:xfrm>
            <a:off x="869731" y="4591040"/>
            <a:ext cx="104525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Unique to the AULs is that it transform the monolog of the TRLs and ARLs of the researcher/engineer about their projects progress, into a dialog with the user ensuring the products usability and want for the product upon completion</a:t>
            </a:r>
            <a:endParaRPr lang="en-US" sz="32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049576-9C66-6740-AE90-4B1378ED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27" y="536713"/>
            <a:ext cx="7213600" cy="5410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619E51-3FBB-0044-8282-7F71D9C6386E}"/>
              </a:ext>
            </a:extLst>
          </p:cNvPr>
          <p:cNvSpPr txBox="1">
            <a:spLocks/>
          </p:cNvSpPr>
          <p:nvPr/>
        </p:nvSpPr>
        <p:spPr>
          <a:xfrm>
            <a:off x="58365" y="536713"/>
            <a:ext cx="9448242" cy="11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Pick the right framework: </a:t>
            </a:r>
            <a:r>
              <a:rPr lang="en-US" sz="5100" dirty="0"/>
              <a:t>Which framework is right for you?</a:t>
            </a:r>
          </a:p>
        </p:txBody>
      </p:sp>
    </p:spTree>
    <p:extLst>
      <p:ext uri="{BB962C8B-B14F-4D97-AF65-F5344CB8AC3E}">
        <p14:creationId xmlns:p14="http://schemas.microsoft.com/office/powerpoint/2010/main" val="30062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72"/>
    </mc:Choice>
    <mc:Fallback xmlns="">
      <p:transition spd="slow" advTm="19172"/>
    </mc:Fallback>
  </mc:AlternateContent>
</p:sld>
</file>

<file path=ppt/theme/theme1.xml><?xml version="1.0" encoding="utf-8"?>
<a:theme xmlns:a="http://schemas.openxmlformats.org/drawingml/2006/main" name="Office Theme">
  <a:themeElements>
    <a:clrScheme name="CASII-1">
      <a:dk1>
        <a:srgbClr val="093045"/>
      </a:dk1>
      <a:lt1>
        <a:srgbClr val="EEEEEE"/>
      </a:lt1>
      <a:dk2>
        <a:srgbClr val="093045"/>
      </a:dk2>
      <a:lt2>
        <a:srgbClr val="EEEEEE"/>
      </a:lt2>
      <a:accent1>
        <a:srgbClr val="107896"/>
      </a:accent1>
      <a:accent2>
        <a:srgbClr val="829356"/>
      </a:accent2>
      <a:accent3>
        <a:srgbClr val="EFD369"/>
      </a:accent3>
      <a:accent4>
        <a:srgbClr val="C2571A"/>
      </a:accent4>
      <a:accent5>
        <a:srgbClr val="9A2617"/>
      </a:accent5>
      <a:accent6>
        <a:srgbClr val="3C6478"/>
      </a:accent6>
      <a:hlink>
        <a:srgbClr val="43ABC9"/>
      </a:hlink>
      <a:folHlink>
        <a:srgbClr val="B5C68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Mapping the Application Usability Level (AUL) Framework to the Technology Readiness Levels (TRLs) and other Readiness Levels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Application Usability Level (AUL) Framework to the Technology Readiness Levels (TRLs) and other Readiness Levels </dc:title>
  <dc:creator>Halford, Alexa J. (GSFC-6750)</dc:creator>
  <cp:lastModifiedBy>Halford, Alexa J. (GSFC-6750)</cp:lastModifiedBy>
  <cp:revision>4</cp:revision>
  <dcterms:created xsi:type="dcterms:W3CDTF">2020-11-23T15:46:51Z</dcterms:created>
  <dcterms:modified xsi:type="dcterms:W3CDTF">2020-11-23T19:24:09Z</dcterms:modified>
</cp:coreProperties>
</file>