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4" r:id="rId10"/>
    <p:sldId id="263"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3" d="100"/>
          <a:sy n="63" d="100"/>
        </p:scale>
        <p:origin x="10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4/24/2025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7BD3-402A-447B-9AC9-09A5CB264FE6}"/>
              </a:ext>
            </a:extLst>
          </p:cNvPr>
          <p:cNvSpPr>
            <a:spLocks noGrp="1"/>
          </p:cNvSpPr>
          <p:nvPr>
            <p:ph type="ctrTitle"/>
          </p:nvPr>
        </p:nvSpPr>
        <p:spPr>
          <a:xfrm>
            <a:off x="982980" y="205741"/>
            <a:ext cx="10995660" cy="2606040"/>
          </a:xfrm>
        </p:spPr>
        <p:txBody>
          <a:bodyPr>
            <a:normAutofit/>
          </a:bodyPr>
          <a:lstStyle/>
          <a:p>
            <a:r>
              <a:rPr lang="en-US" dirty="0"/>
              <a:t>Maven Market:</a:t>
            </a:r>
            <a:br>
              <a:rPr lang="en-US" dirty="0"/>
            </a:br>
            <a:br>
              <a:rPr lang="en-US" dirty="0"/>
            </a:br>
            <a:endParaRPr lang="en-US" dirty="0"/>
          </a:p>
        </p:txBody>
      </p:sp>
      <p:sp>
        <p:nvSpPr>
          <p:cNvPr id="3" name="Subtitle 2">
            <a:extLst>
              <a:ext uri="{FF2B5EF4-FFF2-40B4-BE49-F238E27FC236}">
                <a16:creationId xmlns:a16="http://schemas.microsoft.com/office/drawing/2014/main" id="{7A0EC969-4E2F-476B-8E87-9AA86D1513A3}"/>
              </a:ext>
            </a:extLst>
          </p:cNvPr>
          <p:cNvSpPr>
            <a:spLocks noGrp="1"/>
          </p:cNvSpPr>
          <p:nvPr>
            <p:ph type="subTitle" idx="1"/>
          </p:nvPr>
        </p:nvSpPr>
        <p:spPr>
          <a:xfrm>
            <a:off x="1595269" y="2377440"/>
            <a:ext cx="9001462" cy="3304222"/>
          </a:xfrm>
        </p:spPr>
        <p:txBody>
          <a:bodyPr>
            <a:normAutofit fontScale="92500" lnSpcReduction="20000"/>
          </a:bodyPr>
          <a:lstStyle/>
          <a:p>
            <a:r>
              <a:rPr lang="en-US" sz="3500" dirty="0"/>
              <a:t>Driving profitability through SQL insights</a:t>
            </a:r>
          </a:p>
          <a:p>
            <a:endParaRPr lang="en-US" dirty="0"/>
          </a:p>
          <a:p>
            <a:endParaRPr lang="en-US" dirty="0"/>
          </a:p>
          <a:p>
            <a:r>
              <a:rPr lang="en-US" sz="3300" dirty="0"/>
              <a:t>By:</a:t>
            </a:r>
          </a:p>
          <a:p>
            <a:r>
              <a:rPr lang="en-US" sz="3300" dirty="0"/>
              <a:t>AJIGBTOSHO Hammed Olaitan</a:t>
            </a:r>
          </a:p>
          <a:p>
            <a:r>
              <a:rPr lang="en-US" sz="3300" dirty="0"/>
              <a:t>April 2025</a:t>
            </a:r>
          </a:p>
        </p:txBody>
      </p:sp>
    </p:spTree>
    <p:extLst>
      <p:ext uri="{BB962C8B-B14F-4D97-AF65-F5344CB8AC3E}">
        <p14:creationId xmlns:p14="http://schemas.microsoft.com/office/powerpoint/2010/main" val="377679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63B7-2F0A-4673-81E4-B6DAD2D6E34B}"/>
              </a:ext>
            </a:extLst>
          </p:cNvPr>
          <p:cNvSpPr>
            <a:spLocks noGrp="1"/>
          </p:cNvSpPr>
          <p:nvPr>
            <p:ph type="title"/>
          </p:nvPr>
        </p:nvSpPr>
        <p:spPr>
          <a:xfrm>
            <a:off x="913795" y="1"/>
            <a:ext cx="10353761" cy="1463040"/>
          </a:xfrm>
        </p:spPr>
        <p:txBody>
          <a:bodyPr/>
          <a:lstStyle/>
          <a:p>
            <a:r>
              <a:rPr lang="en-US" dirty="0"/>
              <a:t>discussion</a:t>
            </a:r>
          </a:p>
        </p:txBody>
      </p:sp>
      <p:sp>
        <p:nvSpPr>
          <p:cNvPr id="3" name="Content Placeholder 2">
            <a:extLst>
              <a:ext uri="{FF2B5EF4-FFF2-40B4-BE49-F238E27FC236}">
                <a16:creationId xmlns:a16="http://schemas.microsoft.com/office/drawing/2014/main" id="{467D7E10-684A-4A62-853B-2BB6D06F3B34}"/>
              </a:ext>
            </a:extLst>
          </p:cNvPr>
          <p:cNvSpPr>
            <a:spLocks noGrp="1"/>
          </p:cNvSpPr>
          <p:nvPr>
            <p:ph idx="1"/>
          </p:nvPr>
        </p:nvSpPr>
        <p:spPr>
          <a:xfrm>
            <a:off x="0" y="1074420"/>
            <a:ext cx="12191999" cy="5326380"/>
          </a:xfrm>
        </p:spPr>
        <p:txBody>
          <a:bodyPr>
            <a:normAutofit/>
          </a:bodyPr>
          <a:lstStyle/>
          <a:p>
            <a:pPr marL="0" indent="0">
              <a:buNone/>
            </a:pPr>
            <a:endParaRPr lang="en-US" sz="2800" dirty="0"/>
          </a:p>
          <a:p>
            <a:pPr>
              <a:buFont typeface="Wingdings" panose="05000000000000000000" pitchFamily="2" charset="2"/>
              <a:buChar char="q"/>
            </a:pPr>
            <a:r>
              <a:rPr lang="en-US" sz="2800" dirty="0"/>
              <a:t> Limitations:</a:t>
            </a:r>
          </a:p>
          <a:p>
            <a:r>
              <a:rPr lang="en-US" sz="2800" dirty="0"/>
              <a:t>No customer demographic data for segmentation</a:t>
            </a:r>
          </a:p>
          <a:p>
            <a:endParaRPr lang="en-US" sz="2800" dirty="0"/>
          </a:p>
          <a:p>
            <a:pPr>
              <a:buFont typeface="Wingdings" panose="05000000000000000000" pitchFamily="2" charset="2"/>
              <a:buChar char="q"/>
            </a:pPr>
            <a:r>
              <a:rPr lang="en-US" sz="2800" dirty="0"/>
              <a:t> Future work:</a:t>
            </a:r>
          </a:p>
          <a:p>
            <a:r>
              <a:rPr lang="en-US" sz="2800" dirty="0"/>
              <a:t>Integrate inventory data for stock turnover analysis </a:t>
            </a:r>
          </a:p>
        </p:txBody>
      </p:sp>
    </p:spTree>
    <p:extLst>
      <p:ext uri="{BB962C8B-B14F-4D97-AF65-F5344CB8AC3E}">
        <p14:creationId xmlns:p14="http://schemas.microsoft.com/office/powerpoint/2010/main" val="128731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B6F9-3BE4-4694-9FF9-ABB5932C0518}"/>
              </a:ext>
            </a:extLst>
          </p:cNvPr>
          <p:cNvSpPr>
            <a:spLocks noGrp="1"/>
          </p:cNvSpPr>
          <p:nvPr>
            <p:ph type="title"/>
          </p:nvPr>
        </p:nvSpPr>
        <p:spPr>
          <a:xfrm>
            <a:off x="913795" y="1"/>
            <a:ext cx="10353761" cy="1280160"/>
          </a:xfrm>
        </p:spPr>
        <p:txBody>
          <a:bodyPr/>
          <a:lstStyle/>
          <a:p>
            <a:r>
              <a:rPr lang="en-US" dirty="0"/>
              <a:t>CONCLUSION </a:t>
            </a:r>
          </a:p>
        </p:txBody>
      </p:sp>
      <p:sp>
        <p:nvSpPr>
          <p:cNvPr id="3" name="Content Placeholder 2">
            <a:extLst>
              <a:ext uri="{FF2B5EF4-FFF2-40B4-BE49-F238E27FC236}">
                <a16:creationId xmlns:a16="http://schemas.microsoft.com/office/drawing/2014/main" id="{D2D99BDE-1E82-4960-8552-0B86D8523824}"/>
              </a:ext>
            </a:extLst>
          </p:cNvPr>
          <p:cNvSpPr>
            <a:spLocks noGrp="1"/>
          </p:cNvSpPr>
          <p:nvPr>
            <p:ph idx="1"/>
          </p:nvPr>
        </p:nvSpPr>
        <p:spPr>
          <a:xfrm>
            <a:off x="913795" y="1280161"/>
            <a:ext cx="10353762" cy="4511039"/>
          </a:xfrm>
        </p:spPr>
        <p:txBody>
          <a:bodyPr/>
          <a:lstStyle/>
          <a:p>
            <a:pPr>
              <a:buFont typeface="Wingdings" panose="05000000000000000000" pitchFamily="2" charset="2"/>
              <a:buChar char="q"/>
            </a:pPr>
            <a:r>
              <a:rPr lang="en-US" dirty="0"/>
              <a:t>Summary:</a:t>
            </a:r>
          </a:p>
          <a:p>
            <a:r>
              <a:rPr lang="en-US" dirty="0"/>
              <a:t>SQL analysis revealed actionable insights into product performance and store efficiency</a:t>
            </a:r>
          </a:p>
          <a:p>
            <a:pPr marL="0" indent="0">
              <a:buNone/>
            </a:pPr>
            <a:endParaRPr lang="en-US" dirty="0"/>
          </a:p>
          <a:p>
            <a:pPr>
              <a:buFont typeface="Wingdings" panose="05000000000000000000" pitchFamily="2" charset="2"/>
              <a:buChar char="q"/>
            </a:pPr>
            <a:r>
              <a:rPr lang="en-US" dirty="0"/>
              <a:t> Impact:</a:t>
            </a:r>
          </a:p>
          <a:p>
            <a:pPr marL="0" indent="0">
              <a:buNone/>
            </a:pPr>
            <a:r>
              <a:rPr lang="en-US" dirty="0"/>
              <a:t>Potential annual savings: $600 through reduced returns and optimized operations</a:t>
            </a:r>
          </a:p>
          <a:p>
            <a:pPr marL="0" indent="0">
              <a:buNone/>
            </a:pPr>
            <a:endParaRPr lang="en-US" dirty="0">
              <a:effectLst/>
            </a:endParaRPr>
          </a:p>
        </p:txBody>
      </p:sp>
    </p:spTree>
    <p:extLst>
      <p:ext uri="{BB962C8B-B14F-4D97-AF65-F5344CB8AC3E}">
        <p14:creationId xmlns:p14="http://schemas.microsoft.com/office/powerpoint/2010/main" val="300755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FE0D-57D2-4365-B9D5-14365FB96E78}"/>
              </a:ext>
            </a:extLst>
          </p:cNvPr>
          <p:cNvSpPr>
            <a:spLocks noGrp="1"/>
          </p:cNvSpPr>
          <p:nvPr>
            <p:ph type="title"/>
          </p:nvPr>
        </p:nvSpPr>
        <p:spPr>
          <a:xfrm>
            <a:off x="913795" y="609600"/>
            <a:ext cx="10353761" cy="4716780"/>
          </a:xfrm>
        </p:spPr>
        <p:txBody>
          <a:bodyPr/>
          <a:lstStyle/>
          <a:p>
            <a:r>
              <a:rPr lang="en-US" dirty="0"/>
              <a:t>Thanks for listening </a:t>
            </a:r>
          </a:p>
        </p:txBody>
      </p:sp>
    </p:spTree>
    <p:extLst>
      <p:ext uri="{BB962C8B-B14F-4D97-AF65-F5344CB8AC3E}">
        <p14:creationId xmlns:p14="http://schemas.microsoft.com/office/powerpoint/2010/main" val="413954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4367-987F-4635-AE3E-65F66EEBD892}"/>
              </a:ext>
            </a:extLst>
          </p:cNvPr>
          <p:cNvSpPr>
            <a:spLocks noGrp="1"/>
          </p:cNvSpPr>
          <p:nvPr>
            <p:ph type="title"/>
          </p:nvPr>
        </p:nvSpPr>
        <p:spPr>
          <a:xfrm>
            <a:off x="913795" y="1"/>
            <a:ext cx="10353761" cy="1066800"/>
          </a:xfrm>
        </p:spPr>
        <p:txBody>
          <a:bodyPr/>
          <a:lstStyle/>
          <a:p>
            <a:r>
              <a:rPr lang="en-US" dirty="0"/>
              <a:t>Abstract</a:t>
            </a:r>
          </a:p>
        </p:txBody>
      </p:sp>
      <p:sp>
        <p:nvSpPr>
          <p:cNvPr id="3" name="Content Placeholder 2">
            <a:extLst>
              <a:ext uri="{FF2B5EF4-FFF2-40B4-BE49-F238E27FC236}">
                <a16:creationId xmlns:a16="http://schemas.microsoft.com/office/drawing/2014/main" id="{4E49A0AA-9E5E-4CD7-926C-97D357845083}"/>
              </a:ext>
            </a:extLst>
          </p:cNvPr>
          <p:cNvSpPr>
            <a:spLocks noGrp="1"/>
          </p:cNvSpPr>
          <p:nvPr>
            <p:ph idx="1"/>
          </p:nvPr>
        </p:nvSpPr>
        <p:spPr>
          <a:xfrm>
            <a:off x="913795" y="777240"/>
            <a:ext cx="4684481" cy="5875020"/>
          </a:xfrm>
        </p:spPr>
        <p:txBody>
          <a:bodyPr>
            <a:normAutofit fontScale="92500" lnSpcReduction="20000"/>
          </a:bodyPr>
          <a:lstStyle/>
          <a:p>
            <a:r>
              <a:rPr lang="en-US" sz="2400" dirty="0">
                <a:effectLst/>
              </a:rPr>
              <a:t>This project leverages SQL to analyze sales, returns and operational efficiency for Maven Market, a retail chain. This project explored (101, 21) datasets.</a:t>
            </a:r>
          </a:p>
          <a:p>
            <a:r>
              <a:rPr lang="en-US" sz="2400" dirty="0">
                <a:effectLst/>
              </a:rPr>
              <a:t>This dashboard provides an in-depth analysis  of sales and profit data from various stores, focusing on key metrices such as total sales, profit and return quantities across different regions and products. It helps in identifying sales trends, regional performance and profitability insights.</a:t>
            </a:r>
          </a:p>
        </p:txBody>
      </p:sp>
      <p:pic>
        <p:nvPicPr>
          <p:cNvPr id="5" name="Picture 4">
            <a:extLst>
              <a:ext uri="{FF2B5EF4-FFF2-40B4-BE49-F238E27FC236}">
                <a16:creationId xmlns:a16="http://schemas.microsoft.com/office/drawing/2014/main" id="{92335AED-C44F-4ED6-AB92-8BA6082E5F0C}"/>
              </a:ext>
            </a:extLst>
          </p:cNvPr>
          <p:cNvPicPr>
            <a:picLocks noChangeAspect="1"/>
          </p:cNvPicPr>
          <p:nvPr/>
        </p:nvPicPr>
        <p:blipFill>
          <a:blip r:embed="rId2"/>
          <a:stretch>
            <a:fillRect/>
          </a:stretch>
        </p:blipFill>
        <p:spPr>
          <a:xfrm>
            <a:off x="5821680" y="883921"/>
            <a:ext cx="6370320" cy="5486400"/>
          </a:xfrm>
          <a:prstGeom prst="rect">
            <a:avLst/>
          </a:prstGeom>
        </p:spPr>
      </p:pic>
    </p:spTree>
    <p:extLst>
      <p:ext uri="{BB962C8B-B14F-4D97-AF65-F5344CB8AC3E}">
        <p14:creationId xmlns:p14="http://schemas.microsoft.com/office/powerpoint/2010/main" val="110777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5E4A-A75D-4D86-8C50-AB5AA07D3FD0}"/>
              </a:ext>
            </a:extLst>
          </p:cNvPr>
          <p:cNvSpPr>
            <a:spLocks noGrp="1"/>
          </p:cNvSpPr>
          <p:nvPr>
            <p:ph type="title"/>
          </p:nvPr>
        </p:nvSpPr>
        <p:spPr>
          <a:xfrm>
            <a:off x="913795" y="1"/>
            <a:ext cx="10353761" cy="1066800"/>
          </a:xfrm>
        </p:spPr>
        <p:txBody>
          <a:bodyPr/>
          <a:lstStyle/>
          <a:p>
            <a:r>
              <a:rPr lang="en-US" dirty="0"/>
              <a:t>introduction</a:t>
            </a:r>
          </a:p>
        </p:txBody>
      </p:sp>
      <p:sp>
        <p:nvSpPr>
          <p:cNvPr id="3" name="Content Placeholder 2">
            <a:extLst>
              <a:ext uri="{FF2B5EF4-FFF2-40B4-BE49-F238E27FC236}">
                <a16:creationId xmlns:a16="http://schemas.microsoft.com/office/drawing/2014/main" id="{08CEDE94-06F7-4B4A-A453-63C384D0A205}"/>
              </a:ext>
            </a:extLst>
          </p:cNvPr>
          <p:cNvSpPr>
            <a:spLocks noGrp="1"/>
          </p:cNvSpPr>
          <p:nvPr>
            <p:ph idx="1"/>
          </p:nvPr>
        </p:nvSpPr>
        <p:spPr>
          <a:xfrm>
            <a:off x="0" y="845821"/>
            <a:ext cx="11955780" cy="6012178"/>
          </a:xfrm>
        </p:spPr>
        <p:txBody>
          <a:bodyPr>
            <a:noAutofit/>
          </a:bodyPr>
          <a:lstStyle/>
          <a:p>
            <a:pPr>
              <a:buFont typeface="Wingdings" panose="05000000000000000000" pitchFamily="2" charset="2"/>
              <a:buChar char="q"/>
            </a:pPr>
            <a:r>
              <a:rPr lang="en-US" sz="2400" dirty="0"/>
              <a:t>Background: </a:t>
            </a:r>
          </a:p>
          <a:p>
            <a:pPr marL="0" indent="0">
              <a:buNone/>
            </a:pPr>
            <a:r>
              <a:rPr lang="en-US" sz="2400" dirty="0"/>
              <a:t>Marven Market faces challenges in tracking sales, reducing returns and improving store efficiency.</a:t>
            </a:r>
          </a:p>
          <a:p>
            <a:pPr marL="0" indent="0">
              <a:buNone/>
            </a:pPr>
            <a:endParaRPr lang="en-US" sz="2400" dirty="0"/>
          </a:p>
          <a:p>
            <a:pPr>
              <a:buFont typeface="Wingdings" panose="05000000000000000000" pitchFamily="2" charset="2"/>
              <a:buChar char="q"/>
            </a:pPr>
            <a:r>
              <a:rPr lang="en-US" sz="2400" dirty="0"/>
              <a:t>Problem Statement:</a:t>
            </a:r>
          </a:p>
          <a:p>
            <a:r>
              <a:rPr lang="en-US" sz="2400" dirty="0"/>
              <a:t>Lack of visibility into profit margins, regional disparities and store performance</a:t>
            </a:r>
          </a:p>
          <a:p>
            <a:pPr marL="0" indent="0">
              <a:buNone/>
            </a:pPr>
            <a:endParaRPr lang="en-US" sz="2400" dirty="0"/>
          </a:p>
          <a:p>
            <a:pPr>
              <a:buFont typeface="Wingdings" panose="05000000000000000000" pitchFamily="2" charset="2"/>
              <a:buChar char="q"/>
            </a:pPr>
            <a:r>
              <a:rPr lang="en-US" sz="2400" dirty="0"/>
              <a:t>Objectives:</a:t>
            </a:r>
          </a:p>
          <a:p>
            <a:r>
              <a:rPr lang="en-US" sz="2400" dirty="0"/>
              <a:t>Identify top-performing products and regions </a:t>
            </a:r>
          </a:p>
          <a:p>
            <a:r>
              <a:rPr lang="en-US" sz="2400" dirty="0"/>
              <a:t>Diagnose return patterns </a:t>
            </a:r>
          </a:p>
          <a:p>
            <a:r>
              <a:rPr lang="en-US" sz="2400" dirty="0"/>
              <a:t>Provide actionable operational insights</a:t>
            </a:r>
          </a:p>
        </p:txBody>
      </p:sp>
    </p:spTree>
    <p:extLst>
      <p:ext uri="{BB962C8B-B14F-4D97-AF65-F5344CB8AC3E}">
        <p14:creationId xmlns:p14="http://schemas.microsoft.com/office/powerpoint/2010/main" val="144636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6F97-0D4F-46D0-9D80-3877346A12FA}"/>
              </a:ext>
            </a:extLst>
          </p:cNvPr>
          <p:cNvSpPr>
            <a:spLocks noGrp="1"/>
          </p:cNvSpPr>
          <p:nvPr>
            <p:ph type="title"/>
          </p:nvPr>
        </p:nvSpPr>
        <p:spPr>
          <a:xfrm>
            <a:off x="913795" y="1"/>
            <a:ext cx="10353761" cy="1325880"/>
          </a:xfrm>
        </p:spPr>
        <p:txBody>
          <a:bodyPr/>
          <a:lstStyle/>
          <a:p>
            <a:r>
              <a:rPr lang="en-US" dirty="0"/>
              <a:t>Data description</a:t>
            </a:r>
          </a:p>
        </p:txBody>
      </p:sp>
      <p:pic>
        <p:nvPicPr>
          <p:cNvPr id="6" name="Content Placeholder 5">
            <a:extLst>
              <a:ext uri="{FF2B5EF4-FFF2-40B4-BE49-F238E27FC236}">
                <a16:creationId xmlns:a16="http://schemas.microsoft.com/office/drawing/2014/main" id="{A5085AE3-F2FC-4D33-B028-F68326373976}"/>
              </a:ext>
            </a:extLst>
          </p:cNvPr>
          <p:cNvPicPr>
            <a:picLocks noGrp="1" noChangeAspect="1"/>
          </p:cNvPicPr>
          <p:nvPr>
            <p:ph idx="1"/>
          </p:nvPr>
        </p:nvPicPr>
        <p:blipFill>
          <a:blip r:embed="rId2"/>
          <a:stretch>
            <a:fillRect/>
          </a:stretch>
        </p:blipFill>
        <p:spPr>
          <a:xfrm>
            <a:off x="329955" y="1028701"/>
            <a:ext cx="11521439" cy="5532118"/>
          </a:xfrm>
          <a:prstGeom prst="rect">
            <a:avLst/>
          </a:prstGeom>
        </p:spPr>
      </p:pic>
    </p:spTree>
    <p:extLst>
      <p:ext uri="{BB962C8B-B14F-4D97-AF65-F5344CB8AC3E}">
        <p14:creationId xmlns:p14="http://schemas.microsoft.com/office/powerpoint/2010/main" val="259338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154E-F262-40EB-BD34-4A27B07C3131}"/>
              </a:ext>
            </a:extLst>
          </p:cNvPr>
          <p:cNvSpPr>
            <a:spLocks noGrp="1"/>
          </p:cNvSpPr>
          <p:nvPr>
            <p:ph type="title"/>
          </p:nvPr>
        </p:nvSpPr>
        <p:spPr>
          <a:xfrm>
            <a:off x="913795" y="1"/>
            <a:ext cx="10353761" cy="1066800"/>
          </a:xfrm>
        </p:spPr>
        <p:txBody>
          <a:bodyPr/>
          <a:lstStyle/>
          <a:p>
            <a:r>
              <a:rPr lang="en-US" dirty="0"/>
              <a:t>methodology</a:t>
            </a:r>
          </a:p>
        </p:txBody>
      </p:sp>
      <p:sp>
        <p:nvSpPr>
          <p:cNvPr id="3" name="Content Placeholder 2">
            <a:extLst>
              <a:ext uri="{FF2B5EF4-FFF2-40B4-BE49-F238E27FC236}">
                <a16:creationId xmlns:a16="http://schemas.microsoft.com/office/drawing/2014/main" id="{D8B1D497-5937-429D-B524-61BAADFC19D5}"/>
              </a:ext>
            </a:extLst>
          </p:cNvPr>
          <p:cNvSpPr>
            <a:spLocks noGrp="1"/>
          </p:cNvSpPr>
          <p:nvPr>
            <p:ph idx="1"/>
          </p:nvPr>
        </p:nvSpPr>
        <p:spPr>
          <a:xfrm>
            <a:off x="0" y="685799"/>
            <a:ext cx="4114800" cy="6172199"/>
          </a:xfrm>
        </p:spPr>
        <p:txBody>
          <a:bodyPr>
            <a:normAutofit/>
          </a:bodyPr>
          <a:lstStyle/>
          <a:p>
            <a:pPr marL="457200" indent="-457200">
              <a:buAutoNum type="arabicPeriod"/>
            </a:pPr>
            <a:r>
              <a:rPr lang="en-US" sz="2400" dirty="0"/>
              <a:t>Data Cleaning:</a:t>
            </a:r>
          </a:p>
          <a:p>
            <a:pPr marL="0" indent="0">
              <a:buNone/>
            </a:pPr>
            <a:r>
              <a:rPr lang="en-US" sz="2400" dirty="0"/>
              <a:t>Remove invalid transaction (DELETE with foreign key checks)</a:t>
            </a:r>
          </a:p>
          <a:p>
            <a:pPr marL="0" indent="0">
              <a:buNone/>
            </a:pPr>
            <a:r>
              <a:rPr lang="en-US" sz="2400" dirty="0"/>
              <a:t>2. Analysis </a:t>
            </a:r>
          </a:p>
          <a:p>
            <a:pPr marL="0" indent="0">
              <a:buNone/>
            </a:pPr>
            <a:r>
              <a:rPr lang="en-US" sz="2400" dirty="0"/>
              <a:t>Used SQL joins, CTEs and CASE statement</a:t>
            </a:r>
          </a:p>
          <a:p>
            <a:pPr marL="0" indent="0">
              <a:buNone/>
            </a:pPr>
            <a:r>
              <a:rPr lang="en-US" sz="2400" dirty="0"/>
              <a:t>3. Visualization</a:t>
            </a:r>
          </a:p>
          <a:p>
            <a:pPr marL="0" indent="0">
              <a:buNone/>
            </a:pPr>
            <a:r>
              <a:rPr lang="en-US" sz="2400" dirty="0"/>
              <a:t>Excel pivot tables and interactive dashboard</a:t>
            </a:r>
          </a:p>
        </p:txBody>
      </p:sp>
      <p:pic>
        <p:nvPicPr>
          <p:cNvPr id="4" name="Content Placeholder 3">
            <a:extLst>
              <a:ext uri="{FF2B5EF4-FFF2-40B4-BE49-F238E27FC236}">
                <a16:creationId xmlns:a16="http://schemas.microsoft.com/office/drawing/2014/main" id="{2313C958-B973-41D0-B8E2-87EBA182555B}"/>
              </a:ext>
            </a:extLst>
          </p:cNvPr>
          <p:cNvPicPr>
            <a:picLocks/>
          </p:cNvPicPr>
          <p:nvPr/>
        </p:nvPicPr>
        <p:blipFill>
          <a:blip r:embed="rId2"/>
          <a:stretch>
            <a:fillRect/>
          </a:stretch>
        </p:blipFill>
        <p:spPr>
          <a:xfrm>
            <a:off x="4114800" y="1066801"/>
            <a:ext cx="7886700" cy="5562599"/>
          </a:xfrm>
          <a:prstGeom prst="rect">
            <a:avLst/>
          </a:prstGeom>
        </p:spPr>
      </p:pic>
    </p:spTree>
    <p:extLst>
      <p:ext uri="{BB962C8B-B14F-4D97-AF65-F5344CB8AC3E}">
        <p14:creationId xmlns:p14="http://schemas.microsoft.com/office/powerpoint/2010/main" val="50713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6BC3-3D15-4B6F-AEC4-E36F2AC75B18}"/>
              </a:ext>
            </a:extLst>
          </p:cNvPr>
          <p:cNvSpPr>
            <a:spLocks noGrp="1"/>
          </p:cNvSpPr>
          <p:nvPr>
            <p:ph type="title"/>
          </p:nvPr>
        </p:nvSpPr>
        <p:spPr>
          <a:xfrm>
            <a:off x="913795" y="1"/>
            <a:ext cx="10353761" cy="1066800"/>
          </a:xfrm>
        </p:spPr>
        <p:txBody>
          <a:bodyPr/>
          <a:lstStyle/>
          <a:p>
            <a:r>
              <a:rPr lang="en-US" dirty="0"/>
              <a:t>Analysis and results</a:t>
            </a:r>
          </a:p>
        </p:txBody>
      </p:sp>
      <p:sp>
        <p:nvSpPr>
          <p:cNvPr id="3" name="Content Placeholder 2">
            <a:extLst>
              <a:ext uri="{FF2B5EF4-FFF2-40B4-BE49-F238E27FC236}">
                <a16:creationId xmlns:a16="http://schemas.microsoft.com/office/drawing/2014/main" id="{E76D48D3-6F00-4451-8862-46F6D9F76B22}"/>
              </a:ext>
            </a:extLst>
          </p:cNvPr>
          <p:cNvSpPr>
            <a:spLocks noGrp="1"/>
          </p:cNvSpPr>
          <p:nvPr>
            <p:ph idx="1"/>
          </p:nvPr>
        </p:nvSpPr>
        <p:spPr>
          <a:xfrm>
            <a:off x="0" y="822960"/>
            <a:ext cx="12192000" cy="5829300"/>
          </a:xfrm>
        </p:spPr>
        <p:txBody>
          <a:bodyPr>
            <a:normAutofit fontScale="92500"/>
          </a:bodyPr>
          <a:lstStyle/>
          <a:p>
            <a:pPr>
              <a:buFont typeface="Wingdings" panose="05000000000000000000" pitchFamily="2" charset="2"/>
              <a:buChar char="q"/>
            </a:pPr>
            <a:r>
              <a:rPr lang="en-US" sz="2400" dirty="0"/>
              <a:t> Key Insights:</a:t>
            </a:r>
          </a:p>
          <a:p>
            <a:pPr marL="514350" indent="-514350">
              <a:buFont typeface="+mj-lt"/>
              <a:buAutoNum type="romanUcPeriod"/>
            </a:pPr>
            <a:r>
              <a:rPr lang="en-US" sz="2400" dirty="0"/>
              <a:t>Descent stores achieved the highest total sales </a:t>
            </a:r>
            <a:fld id="{A39F1A06-1C9A-4BF7-B8D6-52EBFC85CFE1}" type="VALUE">
              <a:rPr lang="en-US" sz="2400" smtClean="0"/>
              <a:pPr marL="514350" indent="-514350">
                <a:buFont typeface="+mj-lt"/>
                <a:buAutoNum type="romanUcPeriod"/>
              </a:pPr>
              <a:t>$207.50</a:t>
            </a:fld>
            <a:r>
              <a:rPr lang="en-US" sz="2400" dirty="0"/>
              <a:t> among all stores, while Grace store achieved the lowest stores </a:t>
            </a:r>
            <a:fld id="{9B02D328-6572-44B6-A185-2938115B0A3B}" type="VALUE">
              <a:rPr lang="en-US" sz="2400" smtClean="0"/>
              <a:pPr marL="514350" indent="-514350">
                <a:buFont typeface="+mj-lt"/>
                <a:buAutoNum type="romanUcPeriod"/>
              </a:pPr>
              <a:t>$41.42</a:t>
            </a:fld>
            <a:r>
              <a:rPr lang="en-US" sz="2400" dirty="0"/>
              <a:t>, highlighting a disparity in performance. </a:t>
            </a:r>
          </a:p>
          <a:p>
            <a:pPr marL="514350" indent="-514350">
              <a:buFont typeface="+mj-lt"/>
              <a:buAutoNum type="romanUcPeriod"/>
            </a:pPr>
            <a:endParaRPr lang="en-US" sz="2400" dirty="0"/>
          </a:p>
          <a:p>
            <a:pPr marL="514350" indent="-514350">
              <a:buFont typeface="+mj-lt"/>
              <a:buAutoNum type="romanUcPeriod"/>
            </a:pPr>
            <a:r>
              <a:rPr lang="en-US" sz="2400" dirty="0"/>
              <a:t>Sales reached peak value of $218.91 in march indicating high demand of product.</a:t>
            </a:r>
          </a:p>
          <a:p>
            <a:pPr marL="514350" indent="-514350">
              <a:buFont typeface="+mj-lt"/>
              <a:buAutoNum type="romanUcPeriod"/>
            </a:pPr>
            <a:endParaRPr lang="en-US" sz="2400" dirty="0"/>
          </a:p>
          <a:p>
            <a:pPr marL="514350" indent="-514350">
              <a:buFont typeface="+mj-lt"/>
              <a:buAutoNum type="romanUcPeriod"/>
            </a:pPr>
            <a:r>
              <a:rPr lang="en-US" sz="2400" dirty="0"/>
              <a:t>Los Angeles Has the highest quantity of product returned 2.98k products, indicating low sales in the city.</a:t>
            </a:r>
          </a:p>
          <a:p>
            <a:pPr marL="514350" indent="-514350">
              <a:buFont typeface="+mj-lt"/>
              <a:buAutoNum type="romanUcPeriod"/>
            </a:pPr>
            <a:endParaRPr lang="en-US" sz="2400" dirty="0"/>
          </a:p>
          <a:p>
            <a:pPr marL="514350" indent="-514350">
              <a:buFont typeface="+mj-lt"/>
              <a:buAutoNum type="romanUcPeriod"/>
            </a:pPr>
            <a:r>
              <a:rPr lang="en-US" sz="2400" dirty="0"/>
              <a:t>Regionally, the North West outperformed other areas with the highest total sales, whereas both Mexico West and Mexico lagged behind, suggesting areas with potential for growth</a:t>
            </a:r>
          </a:p>
          <a:p>
            <a:pPr marL="0" indent="0">
              <a:buNone/>
            </a:pPr>
            <a:endParaRPr lang="en-US" sz="2400" dirty="0"/>
          </a:p>
          <a:p>
            <a:pPr marL="514350" indent="-514350">
              <a:buFont typeface="+mj-lt"/>
              <a:buAutoNum type="romanUcPeriod"/>
            </a:pPr>
            <a:endParaRPr lang="en-US" sz="2400" dirty="0"/>
          </a:p>
          <a:p>
            <a:pPr marL="514350" indent="-514350">
              <a:buFont typeface="+mj-lt"/>
              <a:buAutoNum type="romanUcPeriod"/>
            </a:pPr>
            <a:endParaRPr lang="en-US" sz="2400" dirty="0"/>
          </a:p>
          <a:p>
            <a:pPr marL="514350" indent="-514350">
              <a:buFont typeface="+mj-lt"/>
              <a:buAutoNum type="romanUcPeriod"/>
            </a:pPr>
            <a:endParaRPr lang="en-US" sz="2400" dirty="0"/>
          </a:p>
        </p:txBody>
      </p:sp>
    </p:spTree>
    <p:extLst>
      <p:ext uri="{BB962C8B-B14F-4D97-AF65-F5344CB8AC3E}">
        <p14:creationId xmlns:p14="http://schemas.microsoft.com/office/powerpoint/2010/main" val="390693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CBFA-BC2A-4F3F-9B0A-D8E1C397E3F4}"/>
              </a:ext>
            </a:extLst>
          </p:cNvPr>
          <p:cNvSpPr>
            <a:spLocks noGrp="1"/>
          </p:cNvSpPr>
          <p:nvPr>
            <p:ph type="title"/>
          </p:nvPr>
        </p:nvSpPr>
        <p:spPr>
          <a:xfrm>
            <a:off x="913795" y="609601"/>
            <a:ext cx="10353761" cy="457200"/>
          </a:xfrm>
        </p:spPr>
        <p:txBody>
          <a:bodyPr>
            <a:normAutofit fontScale="90000"/>
          </a:bodyPr>
          <a:lstStyle/>
          <a:p>
            <a:r>
              <a:rPr lang="en-US" dirty="0"/>
              <a:t>Key insights (</a:t>
            </a:r>
            <a:r>
              <a:rPr lang="en-US" dirty="0" err="1"/>
              <a:t>contd</a:t>
            </a:r>
            <a:r>
              <a:rPr lang="en-US" dirty="0"/>
              <a:t>)</a:t>
            </a:r>
          </a:p>
        </p:txBody>
      </p:sp>
      <p:sp>
        <p:nvSpPr>
          <p:cNvPr id="3" name="Content Placeholder 2">
            <a:extLst>
              <a:ext uri="{FF2B5EF4-FFF2-40B4-BE49-F238E27FC236}">
                <a16:creationId xmlns:a16="http://schemas.microsoft.com/office/drawing/2014/main" id="{486E2873-A6E5-4A55-9225-1A61E9CEAC32}"/>
              </a:ext>
            </a:extLst>
          </p:cNvPr>
          <p:cNvSpPr>
            <a:spLocks noGrp="1"/>
          </p:cNvSpPr>
          <p:nvPr>
            <p:ph idx="1"/>
          </p:nvPr>
        </p:nvSpPr>
        <p:spPr>
          <a:xfrm>
            <a:off x="913795" y="1066801"/>
            <a:ext cx="10353762" cy="4724399"/>
          </a:xfrm>
        </p:spPr>
        <p:txBody>
          <a:bodyPr>
            <a:normAutofit/>
          </a:bodyPr>
          <a:lstStyle/>
          <a:p>
            <a:pPr marL="514350" indent="-514350">
              <a:buFont typeface="+mj-lt"/>
              <a:buAutoNum type="romanUcPeriod"/>
            </a:pPr>
            <a:endParaRPr lang="en-US" dirty="0"/>
          </a:p>
          <a:p>
            <a:pPr marL="514350" indent="-514350">
              <a:buFont typeface="+mj-lt"/>
              <a:buAutoNum type="romanUcPeriod"/>
            </a:pPr>
            <a:endParaRPr lang="en-US" dirty="0"/>
          </a:p>
          <a:p>
            <a:pPr marL="514350" indent="-514350">
              <a:buFont typeface="+mj-lt"/>
              <a:buAutoNum type="romanUcPeriod"/>
            </a:pPr>
            <a:endParaRPr lang="en-US" dirty="0"/>
          </a:p>
          <a:p>
            <a:pPr marL="514350" indent="-514350">
              <a:buFont typeface="+mj-lt"/>
              <a:buAutoNum type="romanUcPeriod"/>
            </a:pPr>
            <a:endParaRPr lang="en-US" dirty="0"/>
          </a:p>
          <a:p>
            <a:pPr marL="514350" indent="-514350">
              <a:buFont typeface="+mj-lt"/>
              <a:buAutoNum type="romanUcPeriod"/>
            </a:pPr>
            <a:endParaRPr lang="en-US" dirty="0"/>
          </a:p>
          <a:p>
            <a:endParaRPr lang="en-US" dirty="0"/>
          </a:p>
        </p:txBody>
      </p:sp>
      <p:pic>
        <p:nvPicPr>
          <p:cNvPr id="5" name="Picture 4">
            <a:extLst>
              <a:ext uri="{FF2B5EF4-FFF2-40B4-BE49-F238E27FC236}">
                <a16:creationId xmlns:a16="http://schemas.microsoft.com/office/drawing/2014/main" id="{3F424181-F950-4AF1-83D2-987FCEE714F2}"/>
              </a:ext>
            </a:extLst>
          </p:cNvPr>
          <p:cNvPicPr>
            <a:picLocks noChangeAspect="1"/>
          </p:cNvPicPr>
          <p:nvPr/>
        </p:nvPicPr>
        <p:blipFill>
          <a:blip r:embed="rId2"/>
          <a:stretch>
            <a:fillRect/>
          </a:stretch>
        </p:blipFill>
        <p:spPr>
          <a:xfrm>
            <a:off x="525780" y="1066800"/>
            <a:ext cx="11132819" cy="5608320"/>
          </a:xfrm>
          <a:prstGeom prst="rect">
            <a:avLst/>
          </a:prstGeom>
        </p:spPr>
      </p:pic>
    </p:spTree>
    <p:extLst>
      <p:ext uri="{BB962C8B-B14F-4D97-AF65-F5344CB8AC3E}">
        <p14:creationId xmlns:p14="http://schemas.microsoft.com/office/powerpoint/2010/main" val="154353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6991-83DD-4CAE-B983-BDBD454B15BE}"/>
              </a:ext>
            </a:extLst>
          </p:cNvPr>
          <p:cNvSpPr>
            <a:spLocks noGrp="1"/>
          </p:cNvSpPr>
          <p:nvPr>
            <p:ph type="title"/>
          </p:nvPr>
        </p:nvSpPr>
        <p:spPr>
          <a:xfrm>
            <a:off x="913795" y="1"/>
            <a:ext cx="10353761" cy="1066800"/>
          </a:xfrm>
        </p:spPr>
        <p:txBody>
          <a:bodyPr/>
          <a:lstStyle/>
          <a:p>
            <a:r>
              <a:rPr lang="en-US" dirty="0"/>
              <a:t>Key Insights (</a:t>
            </a:r>
            <a:r>
              <a:rPr lang="en-US" dirty="0" err="1"/>
              <a:t>Contd</a:t>
            </a:r>
            <a:r>
              <a:rPr lang="en-US" dirty="0"/>
              <a:t>)</a:t>
            </a:r>
          </a:p>
        </p:txBody>
      </p:sp>
      <p:sp>
        <p:nvSpPr>
          <p:cNvPr id="3" name="Content Placeholder 2">
            <a:extLst>
              <a:ext uri="{FF2B5EF4-FFF2-40B4-BE49-F238E27FC236}">
                <a16:creationId xmlns:a16="http://schemas.microsoft.com/office/drawing/2014/main" id="{18CFC3CF-B203-4528-A01D-1E44F400CF7D}"/>
              </a:ext>
            </a:extLst>
          </p:cNvPr>
          <p:cNvSpPr>
            <a:spLocks noGrp="1"/>
          </p:cNvSpPr>
          <p:nvPr>
            <p:ph idx="1"/>
          </p:nvPr>
        </p:nvSpPr>
        <p:spPr>
          <a:xfrm>
            <a:off x="0" y="1066801"/>
            <a:ext cx="11544300" cy="5791198"/>
          </a:xfrm>
        </p:spPr>
        <p:txBody>
          <a:bodyPr/>
          <a:lstStyle/>
          <a:p>
            <a:pPr>
              <a:buFont typeface="Wingdings" panose="05000000000000000000" pitchFamily="2" charset="2"/>
              <a:buChar char="q"/>
            </a:pPr>
            <a:r>
              <a:rPr lang="en-US" dirty="0"/>
              <a:t> Excel interactive Dashboard:</a:t>
            </a:r>
          </a:p>
          <a:p>
            <a:pPr marL="514350" indent="-514350">
              <a:buFont typeface="+mj-lt"/>
              <a:buAutoNum type="romanUcPeriod"/>
            </a:pPr>
            <a:r>
              <a:rPr lang="en-US" dirty="0"/>
              <a:t>Interactive visualizations (bar charts, pie chart, column chart)</a:t>
            </a:r>
          </a:p>
          <a:p>
            <a:pPr marL="514350" indent="-514350">
              <a:buFont typeface="+mj-lt"/>
              <a:buAutoNum type="romanUcPeriod"/>
            </a:pPr>
            <a:r>
              <a:rPr lang="en-US" dirty="0"/>
              <a:t>KPIs (total sales, total profit, Highest unit sold)</a:t>
            </a:r>
          </a:p>
          <a:p>
            <a:pPr marL="514350" indent="-514350">
              <a:buFont typeface="+mj-lt"/>
              <a:buAutoNum type="romanUcPeriod"/>
            </a:pPr>
            <a:r>
              <a:rPr lang="en-US" dirty="0"/>
              <a:t>Filters for dynamic exploration analysis</a:t>
            </a:r>
          </a:p>
          <a:p>
            <a:endParaRPr lang="en-US" dirty="0"/>
          </a:p>
          <a:p>
            <a:endParaRPr lang="en-US" dirty="0"/>
          </a:p>
        </p:txBody>
      </p:sp>
      <p:pic>
        <p:nvPicPr>
          <p:cNvPr id="6" name="Picture 5">
            <a:extLst>
              <a:ext uri="{FF2B5EF4-FFF2-40B4-BE49-F238E27FC236}">
                <a16:creationId xmlns:a16="http://schemas.microsoft.com/office/drawing/2014/main" id="{6BA48482-D6EC-40C2-8D7E-411325638587}"/>
              </a:ext>
            </a:extLst>
          </p:cNvPr>
          <p:cNvPicPr>
            <a:picLocks noChangeAspect="1"/>
          </p:cNvPicPr>
          <p:nvPr/>
        </p:nvPicPr>
        <p:blipFill>
          <a:blip r:embed="rId2"/>
          <a:stretch>
            <a:fillRect/>
          </a:stretch>
        </p:blipFill>
        <p:spPr>
          <a:xfrm>
            <a:off x="647701" y="3005078"/>
            <a:ext cx="10896599" cy="3624322"/>
          </a:xfrm>
          <a:prstGeom prst="rect">
            <a:avLst/>
          </a:prstGeom>
        </p:spPr>
      </p:pic>
    </p:spTree>
    <p:extLst>
      <p:ext uri="{BB962C8B-B14F-4D97-AF65-F5344CB8AC3E}">
        <p14:creationId xmlns:p14="http://schemas.microsoft.com/office/powerpoint/2010/main" val="180690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DA77-ED26-41D3-9290-B5E752FBD318}"/>
              </a:ext>
            </a:extLst>
          </p:cNvPr>
          <p:cNvSpPr>
            <a:spLocks noGrp="1"/>
          </p:cNvSpPr>
          <p:nvPr>
            <p:ph type="title"/>
          </p:nvPr>
        </p:nvSpPr>
        <p:spPr>
          <a:xfrm>
            <a:off x="913795" y="1"/>
            <a:ext cx="10353761" cy="1303020"/>
          </a:xfrm>
        </p:spPr>
        <p:txBody>
          <a:bodyPr/>
          <a:lstStyle/>
          <a:p>
            <a:r>
              <a:rPr lang="en-US" dirty="0"/>
              <a:t>RECOMMENDATION</a:t>
            </a:r>
          </a:p>
        </p:txBody>
      </p:sp>
      <p:sp>
        <p:nvSpPr>
          <p:cNvPr id="3" name="Content Placeholder 2">
            <a:extLst>
              <a:ext uri="{FF2B5EF4-FFF2-40B4-BE49-F238E27FC236}">
                <a16:creationId xmlns:a16="http://schemas.microsoft.com/office/drawing/2014/main" id="{EC589B4B-46E9-45A5-9592-D0CE44DACD96}"/>
              </a:ext>
            </a:extLst>
          </p:cNvPr>
          <p:cNvSpPr>
            <a:spLocks noGrp="1"/>
          </p:cNvSpPr>
          <p:nvPr>
            <p:ph idx="1"/>
          </p:nvPr>
        </p:nvSpPr>
        <p:spPr>
          <a:xfrm>
            <a:off x="913794" y="1051561"/>
            <a:ext cx="10996265" cy="5577840"/>
          </a:xfrm>
        </p:spPr>
        <p:txBody>
          <a:bodyPr>
            <a:normAutofit/>
          </a:bodyPr>
          <a:lstStyle/>
          <a:p>
            <a:pPr marL="0" indent="0">
              <a:buNone/>
            </a:pPr>
            <a:endParaRPr lang="en-US" sz="2400" dirty="0"/>
          </a:p>
          <a:p>
            <a:r>
              <a:rPr lang="en-US" sz="2400" dirty="0"/>
              <a:t>Focus on Descent store and North West regions to generate higher sales </a:t>
            </a:r>
          </a:p>
          <a:p>
            <a:r>
              <a:rPr lang="en-US" sz="2400" dirty="0"/>
              <a:t>Target March for high revenue </a:t>
            </a:r>
          </a:p>
          <a:p>
            <a:r>
              <a:rPr lang="en-US" sz="2400" dirty="0"/>
              <a:t>Launch recyclable product campaigns to prevent retuned product </a:t>
            </a:r>
          </a:p>
          <a:p>
            <a:r>
              <a:rPr lang="en-US" sz="2400" dirty="0"/>
              <a:t>Create public awareness at region where there’s low sales. </a:t>
            </a:r>
          </a:p>
        </p:txBody>
      </p:sp>
    </p:spTree>
    <p:extLst>
      <p:ext uri="{BB962C8B-B14F-4D97-AF65-F5344CB8AC3E}">
        <p14:creationId xmlns:p14="http://schemas.microsoft.com/office/powerpoint/2010/main" val="737327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243</TotalTime>
  <Words>409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Wingdings</vt:lpstr>
      <vt:lpstr>Damask</vt:lpstr>
      <vt:lpstr>Maven Market:  </vt:lpstr>
      <vt:lpstr>Abstract</vt:lpstr>
      <vt:lpstr>introduction</vt:lpstr>
      <vt:lpstr>Data description</vt:lpstr>
      <vt:lpstr>methodology</vt:lpstr>
      <vt:lpstr>Analysis and results</vt:lpstr>
      <vt:lpstr>Key insights (contd)</vt:lpstr>
      <vt:lpstr>Key Insights (Contd)</vt:lpstr>
      <vt:lpstr>RECOMMENDATION</vt:lpstr>
      <vt:lpstr>discussion</vt:lpstr>
      <vt:lpstr>CONCLUSION </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Market ANALYTICS:</dc:title>
  <dc:creator>USER</dc:creator>
  <cp:lastModifiedBy>USER</cp:lastModifiedBy>
  <cp:revision>17</cp:revision>
  <dcterms:created xsi:type="dcterms:W3CDTF">2025-04-14T11:06:59Z</dcterms:created>
  <dcterms:modified xsi:type="dcterms:W3CDTF">2025-04-24T21:30:13Z</dcterms:modified>
</cp:coreProperties>
</file>