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62E6-8E2B-47A4-B4B4-5FA29AFE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04220"/>
            <a:ext cx="8825658" cy="3024780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1">
                    <a:lumMod val="95000"/>
                  </a:schemeClr>
                </a:solidFill>
              </a:rPr>
              <a:t>Predicting Insurance Premiums with 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BD89E-60AD-421E-9FAB-1D6C6D021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58145"/>
            <a:ext cx="8825658" cy="108065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By: </a:t>
            </a:r>
          </a:p>
          <a:p>
            <a:pPr algn="ctr"/>
            <a:r>
              <a:rPr lang="en-US" b="1" dirty="0"/>
              <a:t>AJIGBOTOSHO Hammed Olaitan</a:t>
            </a:r>
          </a:p>
          <a:p>
            <a:pPr algn="ctr"/>
            <a:r>
              <a:rPr lang="en-US" b="1" dirty="0"/>
              <a:t>Fe/24/8521502061</a:t>
            </a:r>
          </a:p>
        </p:txBody>
      </p:sp>
    </p:spTree>
    <p:extLst>
      <p:ext uri="{BB962C8B-B14F-4D97-AF65-F5344CB8AC3E}">
        <p14:creationId xmlns:p14="http://schemas.microsoft.com/office/powerpoint/2010/main" val="113050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6493-4D23-404B-BB35-37EA326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066800"/>
          </a:xfrm>
        </p:spPr>
        <p:txBody>
          <a:bodyPr/>
          <a:lstStyle/>
          <a:p>
            <a:pPr algn="ctr"/>
            <a:r>
              <a:rPr lang="en-US" sz="6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02A1-7D0F-4365-A896-9C12CBDD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914400"/>
            <a:ext cx="9404722" cy="574963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Objective: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Develop a predictive model to estimate insurance premiums balancing competitiveness and profitability.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Key Deliverables</a:t>
            </a:r>
            <a:r>
              <a:rPr lang="en-US" dirty="0"/>
              <a:t>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Data loading and Preprocessing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Feature engineering framework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Optimized machine  learning model (R2: -0.265)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Actionable business insights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Business Impact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Accurate Pricing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Risk assessment improvement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Customer segmentation </a:t>
            </a:r>
          </a:p>
        </p:txBody>
      </p:sp>
    </p:spTree>
    <p:extLst>
      <p:ext uri="{BB962C8B-B14F-4D97-AF65-F5344CB8AC3E}">
        <p14:creationId xmlns:p14="http://schemas.microsoft.com/office/powerpoint/2010/main" val="8097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46A2-DEAB-4B14-A092-B206C496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9332"/>
          </a:xfrm>
        </p:spPr>
        <p:txBody>
          <a:bodyPr/>
          <a:lstStyle/>
          <a:p>
            <a:pPr algn="ctr"/>
            <a:r>
              <a:rPr lang="en-US" b="1" dirty="0"/>
              <a:t>DATA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9E06-3E84-4466-8A08-F3DE827C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1600"/>
            <a:ext cx="3189325" cy="4876799"/>
          </a:xfrm>
        </p:spPr>
        <p:txBody>
          <a:bodyPr/>
          <a:lstStyle/>
          <a:p>
            <a:r>
              <a:rPr lang="en-US" dirty="0"/>
              <a:t>This dataset was obtained from Secure life Insurance Co website. It contains: 278860 rows and  22 columns.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F79FD-27ED-4360-8F90-3479A672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38" y="1162050"/>
            <a:ext cx="5758196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0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EE7-878D-4AA1-B26E-27EF01D8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2682"/>
          </a:xfrm>
        </p:spPr>
        <p:txBody>
          <a:bodyPr/>
          <a:lstStyle/>
          <a:p>
            <a:pPr algn="ctr"/>
            <a:r>
              <a:rPr lang="en-US" b="1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D7C4-6412-4E80-8D39-518FB463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95400"/>
            <a:ext cx="8946541" cy="4952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706DF-3DF6-4191-AC4F-5516BC9A0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2" y="1295400"/>
            <a:ext cx="8947522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A5F7-7139-4EEF-AE42-DDF9743B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782"/>
          </a:xfrm>
        </p:spPr>
        <p:txBody>
          <a:bodyPr/>
          <a:lstStyle/>
          <a:p>
            <a:pPr algn="ctr"/>
            <a:r>
              <a:rPr lang="en-US" b="1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781D-6787-49BB-9BA9-520568DB0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23950"/>
            <a:ext cx="4648200" cy="5124449"/>
          </a:xfrm>
        </p:spPr>
        <p:txBody>
          <a:bodyPr/>
          <a:lstStyle/>
          <a:p>
            <a:r>
              <a:rPr lang="en-US" sz="3200" b="1" dirty="0"/>
              <a:t>XGBOOST MODEL: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MAE: 674.0349819873801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MSE: 1004956.3509297046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R2 Score: -0.20653192401370424 </a:t>
            </a:r>
          </a:p>
          <a:p>
            <a:endParaRPr lang="pt-BR" dirty="0"/>
          </a:p>
          <a:p>
            <a:r>
              <a:rPr lang="pt-BR" sz="3200" b="1" dirty="0"/>
              <a:t>LINEAR REGRESSION EVALUATION: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MAE: 674.0445984534173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MSE: 1004951.2408799762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R2 Score: -0.20652578898293905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068697-45B7-46F3-A55D-B9A03613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1" y="1123950"/>
            <a:ext cx="4862511" cy="51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C37D-CD91-460E-A51B-7156BA21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pPr algn="ctr"/>
            <a:r>
              <a:rPr lang="en-US" b="1" dirty="0"/>
              <a:t>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3681-E0E9-43FA-AA4B-DCB3EF1B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57300"/>
            <a:ext cx="9404723" cy="49910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Income, Credit Score, Health Score, and Claims History</a:t>
            </a:r>
            <a:r>
              <a:rPr lang="en-US" dirty="0"/>
              <a:t> are highly predictive of premium.</a:t>
            </a:r>
          </a:p>
          <a:p>
            <a:pPr>
              <a:buFontTx/>
              <a:buChar char="-"/>
            </a:pPr>
            <a:r>
              <a:rPr lang="en-US" b="1" dirty="0"/>
              <a:t>Log transformation</a:t>
            </a:r>
            <a:r>
              <a:rPr lang="en-US" dirty="0"/>
              <a:t> improved model accuracy significant</a:t>
            </a:r>
          </a:p>
          <a:p>
            <a:pPr>
              <a:buFontTx/>
              <a:buChar char="-"/>
            </a:pPr>
            <a:r>
              <a:rPr lang="en-US" b="1" dirty="0" err="1"/>
              <a:t>XGBoost</a:t>
            </a:r>
            <a:r>
              <a:rPr lang="en-US" dirty="0"/>
              <a:t> slightly outperforms Linear Regression</a:t>
            </a:r>
          </a:p>
          <a:p>
            <a:pPr>
              <a:buFontTx/>
              <a:buChar char="-"/>
            </a:pPr>
            <a:r>
              <a:rPr lang="en-US" dirty="0"/>
              <a:t>Both models are underfitting based on the negative R² score. A negative R² means the model performs worse than simply linear predicting the mean of the target.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   However, </a:t>
            </a:r>
            <a:r>
              <a:rPr lang="en-US" dirty="0" err="1"/>
              <a:t>XGBoost</a:t>
            </a:r>
            <a:r>
              <a:rPr lang="en-US" dirty="0"/>
              <a:t> has: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Lower MAE and MSE</a:t>
            </a:r>
          </a:p>
          <a:p>
            <a:pPr marL="0" indent="0">
              <a:buNone/>
            </a:pPr>
            <a:r>
              <a:rPr lang="en-US" dirty="0"/>
              <a:t>Slightly better R².yst.</a:t>
            </a:r>
          </a:p>
          <a:p>
            <a:pPr marL="0" indent="0">
              <a:buNone/>
            </a:pPr>
            <a:r>
              <a:rPr lang="en-US" b="1" dirty="0"/>
              <a:t>Policy Age and Vehicle Age</a:t>
            </a:r>
            <a:r>
              <a:rPr lang="en-US" dirty="0"/>
              <a:t> are also strong premium indication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BE86-29A8-4999-A517-4480A734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10D1-E5D1-491C-AF3E-9B4BF3F2B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52918"/>
            <a:ext cx="9554553" cy="4195481"/>
          </a:xfrm>
        </p:spPr>
        <p:txBody>
          <a:bodyPr/>
          <a:lstStyle/>
          <a:p>
            <a:r>
              <a:rPr lang="en-US" b="1" dirty="0"/>
              <a:t> Conclusion</a:t>
            </a:r>
            <a:endParaRPr lang="en-US" dirty="0"/>
          </a:p>
          <a:p>
            <a:r>
              <a:rPr lang="en-US" dirty="0"/>
              <a:t>This project successfully demonstrates how data-driven approaches can improve premium prediction accuracy for Secure Life Insurance Co.</a:t>
            </a:r>
          </a:p>
          <a:p>
            <a:br>
              <a:rPr lang="en-US" dirty="0"/>
            </a:br>
            <a:r>
              <a:rPr lang="en-US" dirty="0"/>
              <a:t>Data preprocessing, such as handling missing values, encoding, and log transformation, significantly improved model stability.</a:t>
            </a:r>
          </a:p>
          <a:p>
            <a:r>
              <a:rPr lang="en-US" dirty="0" err="1"/>
              <a:t>XGBoost</a:t>
            </a:r>
            <a:r>
              <a:rPr lang="en-US" dirty="0"/>
              <a:t> was the best performing model, though further tuning and more complex feature interactions could enhance results.</a:t>
            </a:r>
          </a:p>
          <a:p>
            <a:r>
              <a:rPr lang="en-US" dirty="0"/>
              <a:t>This work provides a solid foundation for building an intelligent insurance pricing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287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Courier New</vt:lpstr>
      <vt:lpstr>Wingdings 3</vt:lpstr>
      <vt:lpstr>Ion</vt:lpstr>
      <vt:lpstr>Predicting Insurance Premiums with Machine Learning </vt:lpstr>
      <vt:lpstr>Overview</vt:lpstr>
      <vt:lpstr>DATA SOURCE </vt:lpstr>
      <vt:lpstr>FEATURE ENGINEERING </vt:lpstr>
      <vt:lpstr>MODEL PERFORMANCE</vt:lpstr>
      <vt:lpstr>BUSINESS 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Insurance Premiums with Machine Learning</dc:title>
  <dc:creator>USER</dc:creator>
  <cp:lastModifiedBy>USER</cp:lastModifiedBy>
  <cp:revision>7</cp:revision>
  <dcterms:created xsi:type="dcterms:W3CDTF">2025-07-27T11:54:06Z</dcterms:created>
  <dcterms:modified xsi:type="dcterms:W3CDTF">2025-07-27T14:34:50Z</dcterms:modified>
</cp:coreProperties>
</file>