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6" r:id="rId4"/>
    <p:sldId id="267" r:id="rId5"/>
    <p:sldId id="257" r:id="rId6"/>
    <p:sldId id="268" r:id="rId7"/>
    <p:sldId id="269" r:id="rId8"/>
    <p:sldId id="260" r:id="rId9"/>
    <p:sldId id="270" r:id="rId10"/>
    <p:sldId id="271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133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786FB-9602-4547-8F27-0025E9843214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51D64-FA04-4F24-9DA9-0E38CAAD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89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PC </a:t>
            </a:r>
          </a:p>
          <a:p>
            <a:r>
              <a:rPr lang="en-US" dirty="0" smtClean="0"/>
              <a:t>Align columns</a:t>
            </a:r>
          </a:p>
          <a:p>
            <a:r>
              <a:rPr lang="en-US" dirty="0" smtClean="0"/>
              <a:t>Load Penalty</a:t>
            </a:r>
            <a:r>
              <a:rPr lang="en-US" baseline="0" dirty="0" smtClean="0"/>
              <a:t> = Not serving 1 MW = $250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446B2-A318-4183-803C-7318B0FC321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11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8FBB-D353-4B42-A84B-149861BAF741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7A1A-1C31-49EA-98B3-093A013C9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5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8FBB-D353-4B42-A84B-149861BAF741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7A1A-1C31-49EA-98B3-093A013C9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7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8FBB-D353-4B42-A84B-149861BAF741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7A1A-1C31-49EA-98B3-093A013C9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5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8FBB-D353-4B42-A84B-149861BAF741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7A1A-1C31-49EA-98B3-093A013C9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0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8FBB-D353-4B42-A84B-149861BAF741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7A1A-1C31-49EA-98B3-093A013C9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9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8FBB-D353-4B42-A84B-149861BAF741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7A1A-1C31-49EA-98B3-093A013C9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8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8FBB-D353-4B42-A84B-149861BAF741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7A1A-1C31-49EA-98B3-093A013C9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5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8FBB-D353-4B42-A84B-149861BAF741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7A1A-1C31-49EA-98B3-093A013C9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6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8FBB-D353-4B42-A84B-149861BAF741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7A1A-1C31-49EA-98B3-093A013C9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4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8FBB-D353-4B42-A84B-149861BAF741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7A1A-1C31-49EA-98B3-093A013C9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0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8FBB-D353-4B42-A84B-149861BAF741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7A1A-1C31-49EA-98B3-093A013C9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7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B8FBB-D353-4B42-A84B-149861BAF741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27A1A-1C31-49EA-98B3-093A013C9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8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ieeexplore.ieee.org/xpl/articleDetails.jsp?arnumber=6863504" TargetMode="External"/><Relationship Id="rId3" Type="http://schemas.openxmlformats.org/officeDocument/2006/relationships/hyperlink" Target="http://ieeexplore.ieee.org/stamp/stamp.jsp?tp=&amp;arnumber=6887309&amp;isnumber=6899716" TargetMode="External"/><Relationship Id="rId7" Type="http://schemas.openxmlformats.org/officeDocument/2006/relationships/hyperlink" Target="http://www.sciencedirect.com/science/article/pii/S0960148114003334" TargetMode="External"/><Relationship Id="rId2" Type="http://schemas.openxmlformats.org/officeDocument/2006/relationships/hyperlink" Target="http://lib.dr.iastate.edu/etd/1304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ciencedirect.com/science/article/pii/S0360544214013747" TargetMode="External"/><Relationship Id="rId5" Type="http://schemas.openxmlformats.org/officeDocument/2006/relationships/hyperlink" Target="http://www.sciencedirect.com/science/article/pii/S0306261914011660" TargetMode="External"/><Relationship Id="rId4" Type="http://schemas.openxmlformats.org/officeDocument/2006/relationships/hyperlink" Target="http://onlinelibrary.wiley.com/doi/10.1002/er.3174/abstrac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5.bin"/><Relationship Id="rId3" Type="http://schemas.openxmlformats.org/officeDocument/2006/relationships/image" Target="../media/image6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wmf"/><Relationship Id="rId4" Type="http://schemas.openxmlformats.org/officeDocument/2006/relationships/image" Target="../media/image7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1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omopt.com/scripts/register.php" TargetMode="External"/><Relationship Id="rId2" Type="http://schemas.openxmlformats.org/officeDocument/2006/relationships/hyperlink" Target="mailto:medvall@tomopt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743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Documentation for using the</a:t>
            </a:r>
            <a:br>
              <a:rPr lang="en-US" b="1" dirty="0" smtClean="0"/>
            </a:br>
            <a:r>
              <a:rPr lang="en-US" b="1" dirty="0" smtClean="0">
                <a:solidFill>
                  <a:srgbClr val="00B0F0"/>
                </a:solidFill>
              </a:rPr>
              <a:t>production </a:t>
            </a:r>
            <a:r>
              <a:rPr lang="en-US" b="1" dirty="0" smtClean="0">
                <a:solidFill>
                  <a:srgbClr val="00B0F0"/>
                </a:solidFill>
              </a:rPr>
              <a:t>costing </a:t>
            </a:r>
            <a:r>
              <a:rPr lang="en-US" b="1" dirty="0" smtClean="0">
                <a:solidFill>
                  <a:srgbClr val="00B0F0"/>
                </a:solidFill>
              </a:rPr>
              <a:t>program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with </a:t>
            </a:r>
            <a:r>
              <a:rPr lang="en-US" b="1" dirty="0" smtClean="0">
                <a:solidFill>
                  <a:srgbClr val="FF0000"/>
                </a:solidFill>
              </a:rPr>
              <a:t>high fidelity energy storage dispatch model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14800"/>
            <a:ext cx="8001000" cy="20574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Dr. </a:t>
            </a:r>
            <a:r>
              <a:rPr lang="en-US" b="1" dirty="0" err="1" smtClean="0"/>
              <a:t>Trishna</a:t>
            </a:r>
            <a:r>
              <a:rPr lang="en-US" b="1" dirty="0"/>
              <a:t> Das and Dr. </a:t>
            </a:r>
            <a:r>
              <a:rPr lang="en-US" b="1" dirty="0" err="1"/>
              <a:t>Venkat</a:t>
            </a:r>
            <a:r>
              <a:rPr lang="en-US" b="1" dirty="0"/>
              <a:t> Krishnan</a:t>
            </a:r>
            <a:endParaRPr lang="en-US" b="1" dirty="0" smtClean="0"/>
          </a:p>
          <a:p>
            <a:r>
              <a:rPr lang="en-US" b="1" dirty="0" smtClean="0"/>
              <a:t>Major professor: Dr. James D. </a:t>
            </a:r>
            <a:r>
              <a:rPr lang="en-US" b="1" dirty="0" err="1" smtClean="0"/>
              <a:t>McCalley</a:t>
            </a:r>
            <a:endParaRPr lang="en-US" b="1" dirty="0" smtClean="0"/>
          </a:p>
          <a:p>
            <a:r>
              <a:rPr lang="en-US" b="1" dirty="0" smtClean="0"/>
              <a:t>Iowa State University</a:t>
            </a:r>
            <a:endParaRPr lang="en-US" b="1" dirty="0" smtClean="0"/>
          </a:p>
          <a:p>
            <a:r>
              <a:rPr lang="en-US" b="1" dirty="0" smtClean="0"/>
              <a:t>June-03-2014</a:t>
            </a:r>
          </a:p>
          <a:p>
            <a:endParaRPr lang="en-US" b="1" dirty="0" smtClean="0"/>
          </a:p>
          <a:p>
            <a:r>
              <a:rPr lang="en-US" b="1" dirty="0" smtClean="0"/>
              <a:t>vkrish@iastate.edu/venky83krish@gmail.com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526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Generator Energy Offers</a:t>
            </a:r>
            <a:endParaRPr lang="en-US" sz="36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788717"/>
              </p:ext>
            </p:extLst>
          </p:nvPr>
        </p:nvGraphicFramePr>
        <p:xfrm>
          <a:off x="76200" y="5441494"/>
          <a:ext cx="4495800" cy="1264106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512706"/>
                <a:gridCol w="995772"/>
                <a:gridCol w="853520"/>
                <a:gridCol w="995772"/>
                <a:gridCol w="1138030"/>
              </a:tblGrid>
              <a:tr h="526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Gen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Ramp Rate (%)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SR </a:t>
                      </a:r>
                      <a:r>
                        <a:rPr lang="en-US" sz="1400" dirty="0" smtClean="0">
                          <a:effectLst/>
                        </a:rPr>
                        <a:t>offer </a:t>
                      </a:r>
                      <a:r>
                        <a:rPr lang="en-US" sz="1400" dirty="0">
                          <a:effectLst/>
                        </a:rPr>
                        <a:t>($/</a:t>
                      </a:r>
                      <a:r>
                        <a:rPr lang="en-US" sz="1400" dirty="0" err="1">
                          <a:effectLst/>
                        </a:rPr>
                        <a:t>MWh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NSR </a:t>
                      </a:r>
                      <a:r>
                        <a:rPr lang="en-US" sz="1400" dirty="0" smtClean="0">
                          <a:effectLst/>
                        </a:rPr>
                        <a:t>offer </a:t>
                      </a:r>
                      <a:r>
                        <a:rPr lang="en-US" sz="1400" dirty="0">
                          <a:effectLst/>
                        </a:rPr>
                        <a:t>($/</a:t>
                      </a:r>
                      <a:r>
                        <a:rPr lang="en-US" sz="1400" dirty="0" err="1">
                          <a:effectLst/>
                        </a:rPr>
                        <a:t>MWh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RU/RD </a:t>
                      </a:r>
                      <a:r>
                        <a:rPr lang="en-US" sz="1400" dirty="0" smtClean="0">
                          <a:effectLst/>
                        </a:rPr>
                        <a:t>offer </a:t>
                      </a:r>
                      <a:r>
                        <a:rPr lang="en-US" sz="1400" dirty="0">
                          <a:effectLst/>
                        </a:rPr>
                        <a:t>($/</a:t>
                      </a:r>
                      <a:r>
                        <a:rPr lang="en-US" sz="1400" dirty="0" err="1">
                          <a:effectLst/>
                        </a:rPr>
                        <a:t>MWh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698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Oil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6.25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220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Coal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3.25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698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NG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7.9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510276"/>
              </p:ext>
            </p:extLst>
          </p:nvPr>
        </p:nvGraphicFramePr>
        <p:xfrm>
          <a:off x="76199" y="701040"/>
          <a:ext cx="8991601" cy="4256532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544757"/>
                <a:gridCol w="1737177"/>
                <a:gridCol w="1735379"/>
                <a:gridCol w="1987144"/>
                <a:gridCol w="1987144"/>
              </a:tblGrid>
              <a:tr h="914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Gen (Bus)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Min-Max</a:t>
                      </a:r>
                    </a:p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(MW)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Offer 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MW / $</a:t>
                      </a:r>
                      <a:r>
                        <a:rPr lang="en-US" sz="1400" baseline="0" dirty="0" smtClean="0">
                          <a:effectLst/>
                        </a:rPr>
                        <a:t> per </a:t>
                      </a:r>
                      <a:r>
                        <a:rPr lang="en-US" sz="1400" dirty="0" err="1" smtClean="0">
                          <a:effectLst/>
                        </a:rPr>
                        <a:t>MWh</a:t>
                      </a:r>
                      <a:endParaRPr lang="en-US" sz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Offer 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MW / $</a:t>
                      </a:r>
                      <a:r>
                        <a:rPr lang="en-US" sz="1400" baseline="0" dirty="0" smtClean="0">
                          <a:effectLst/>
                        </a:rPr>
                        <a:t> per </a:t>
                      </a:r>
                      <a:r>
                        <a:rPr lang="en-US" sz="1400" dirty="0" err="1" smtClean="0">
                          <a:effectLst/>
                        </a:rPr>
                        <a:t>MWh</a:t>
                      </a:r>
                      <a:endParaRPr lang="en-US" sz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Offer 3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</a:p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MW / $</a:t>
                      </a:r>
                      <a:r>
                        <a:rPr lang="en-US" sz="1400" baseline="0" dirty="0" smtClean="0">
                          <a:effectLst/>
                        </a:rPr>
                        <a:t> per </a:t>
                      </a:r>
                      <a:r>
                        <a:rPr lang="en-US" sz="1400" dirty="0" err="1" smtClean="0">
                          <a:effectLst/>
                        </a:rPr>
                        <a:t>MWh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14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Oil (1)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0-40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0-20/93.7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21-40/98.8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14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Coal (1)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50-152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50/26.9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51-100/32.4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lvl="1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101-152/41.9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14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Oil (2)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0-40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0-20/93.7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21-40/98.8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14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Coal (2)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50-152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50/26.9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51-100/32.4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101-152/41.9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14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NG (7)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100-300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100/51.8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101-200/60.8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201-300/73.8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14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NG (13)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200-591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200/48.6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201-400/57.6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401-591/70.6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14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NG (15)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0-60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0-20/48.6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21-40/54.7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41-60/66.4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14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Coal (15)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50-155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50/24.5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51-100/28.5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101-155/36.5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14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Coal (16)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50-155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50/24.5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51-100/28.7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101-155/37.1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14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Nuc (18)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300-400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300/10.5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301-400/17.5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14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Nuc (21)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300-400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300/10.5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301-400/17.5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14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Coal (22)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150-300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150/24.6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151-250/32.2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251-300/44.3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14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Coal (23)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150-310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150/20.5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151-250/28.5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251-310/41.3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14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Coal (23)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150-350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150/20.6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151-250/27.8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251-350/39.3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14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Wind (17)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0-300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0-300/15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14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Wind (21)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0-400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0-400/15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14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Wind (22)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0-300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0-300/15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776108"/>
              </p:ext>
            </p:extLst>
          </p:nvPr>
        </p:nvGraphicFramePr>
        <p:xfrm>
          <a:off x="4648200" y="5410202"/>
          <a:ext cx="4419600" cy="1295399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87690"/>
                <a:gridCol w="977822"/>
                <a:gridCol w="838133"/>
                <a:gridCol w="838133"/>
                <a:gridCol w="977822"/>
              </a:tblGrid>
              <a:tr h="5254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Storage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Enrgy</a:t>
                      </a:r>
                      <a:r>
                        <a:rPr lang="en-US" sz="1400" dirty="0" smtClean="0">
                          <a:effectLst/>
                        </a:rPr>
                        <a:t> offer </a:t>
                      </a:r>
                      <a:r>
                        <a:rPr lang="en-US" sz="1400" dirty="0">
                          <a:effectLst/>
                        </a:rPr>
                        <a:t>($/</a:t>
                      </a:r>
                      <a:r>
                        <a:rPr lang="en-US" sz="1400" dirty="0" err="1">
                          <a:effectLst/>
                        </a:rPr>
                        <a:t>MWh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SR </a:t>
                      </a:r>
                      <a:r>
                        <a:rPr lang="en-US" sz="1400" dirty="0" smtClean="0">
                          <a:effectLst/>
                        </a:rPr>
                        <a:t>offer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($/</a:t>
                      </a:r>
                      <a:r>
                        <a:rPr lang="en-US" sz="1400" dirty="0" err="1">
                          <a:effectLst/>
                        </a:rPr>
                        <a:t>MWh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NSR </a:t>
                      </a:r>
                      <a:r>
                        <a:rPr lang="en-US" sz="1400" dirty="0" smtClean="0">
                          <a:effectLst/>
                        </a:rPr>
                        <a:t>offer </a:t>
                      </a:r>
                      <a:r>
                        <a:rPr lang="en-US" sz="1400" dirty="0">
                          <a:effectLst/>
                        </a:rPr>
                        <a:t>($/</a:t>
                      </a:r>
                      <a:r>
                        <a:rPr lang="en-US" sz="1400" dirty="0" err="1">
                          <a:effectLst/>
                        </a:rPr>
                        <a:t>MWh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RU/RD </a:t>
                      </a:r>
                      <a:r>
                        <a:rPr lang="en-US" sz="1400" dirty="0" err="1" smtClean="0">
                          <a:effectLst/>
                        </a:rPr>
                        <a:t>offr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($/</a:t>
                      </a:r>
                      <a:r>
                        <a:rPr lang="en-US" sz="1400" dirty="0" err="1">
                          <a:effectLst/>
                        </a:rPr>
                        <a:t>MWh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665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STOR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20.15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17.9/12.5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665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Flywheel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1/1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665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Battery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1/1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76200" y="4876800"/>
            <a:ext cx="4482353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Gen AS Offers</a:t>
            </a:r>
            <a:endParaRPr lang="en-US" sz="3600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85447" y="4876800"/>
            <a:ext cx="4482353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Storage Energy &amp; AS Offers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0999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Relevant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Autofit/>
          </a:bodyPr>
          <a:lstStyle/>
          <a:p>
            <a:r>
              <a:rPr lang="en-US" sz="1550" dirty="0"/>
              <a:t>Das, </a:t>
            </a:r>
            <a:r>
              <a:rPr lang="en-US" sz="1550" dirty="0" err="1"/>
              <a:t>Trishna</a:t>
            </a:r>
            <a:r>
              <a:rPr lang="en-US" sz="1550" dirty="0"/>
              <a:t>, </a:t>
            </a:r>
            <a:r>
              <a:rPr lang="en-US" sz="1550" dirty="0" smtClean="0"/>
              <a:t>"</a:t>
            </a:r>
            <a:r>
              <a:rPr lang="en-US" sz="1550" dirty="0" smtClean="0">
                <a:hlinkClick r:id="rId2"/>
              </a:rPr>
              <a:t>Performance </a:t>
            </a:r>
            <a:r>
              <a:rPr lang="en-US" sz="1550" dirty="0">
                <a:hlinkClick r:id="rId2"/>
              </a:rPr>
              <a:t>and Economic Evaluation of Storage </a:t>
            </a:r>
            <a:r>
              <a:rPr lang="en-US" sz="1550" dirty="0" smtClean="0">
                <a:hlinkClick r:id="rId2"/>
              </a:rPr>
              <a:t>Technologies</a:t>
            </a:r>
            <a:r>
              <a:rPr lang="en-US" sz="1550" dirty="0" smtClean="0"/>
              <a:t>" </a:t>
            </a:r>
            <a:r>
              <a:rPr lang="en-US" sz="1550" dirty="0"/>
              <a:t>(2013).</a:t>
            </a:r>
            <a:r>
              <a:rPr lang="en-US" sz="1550" i="1" dirty="0"/>
              <a:t>Graduate Theses and Dissertations.</a:t>
            </a:r>
            <a:r>
              <a:rPr lang="en-US" sz="1550" dirty="0"/>
              <a:t> Paper </a:t>
            </a:r>
            <a:r>
              <a:rPr lang="en-US" sz="1550" dirty="0" smtClean="0"/>
              <a:t>13047</a:t>
            </a:r>
          </a:p>
          <a:p>
            <a:endParaRPr lang="en-US" sz="1550" dirty="0" smtClean="0"/>
          </a:p>
          <a:p>
            <a:r>
              <a:rPr lang="en-US" sz="1550" dirty="0"/>
              <a:t>T. Das, V. Krishnan, and J. D. </a:t>
            </a:r>
            <a:r>
              <a:rPr lang="en-US" sz="1550" dirty="0" err="1"/>
              <a:t>McCalley</a:t>
            </a:r>
            <a:r>
              <a:rPr lang="en-US" sz="1550" dirty="0"/>
              <a:t>, </a:t>
            </a:r>
            <a:r>
              <a:rPr lang="en-US" sz="1550" dirty="0">
                <a:hlinkClick r:id="rId3"/>
              </a:rPr>
              <a:t>High-Fidelity Dispatch Model of Storage Technologies for Production Costing Studies</a:t>
            </a:r>
            <a:r>
              <a:rPr lang="en-US" sz="1550" dirty="0"/>
              <a:t>, IEEE Transactions on Sustainable Energy, vol.5, no.4, pp.1242–1252, Oct. </a:t>
            </a:r>
            <a:r>
              <a:rPr lang="en-US" sz="1550" dirty="0" smtClean="0"/>
              <a:t>2014</a:t>
            </a:r>
          </a:p>
          <a:p>
            <a:endParaRPr lang="en-US" sz="1550" dirty="0"/>
          </a:p>
          <a:p>
            <a:r>
              <a:rPr lang="en-US" sz="1550" dirty="0"/>
              <a:t>T. Das, V. Krishnan, and J. </a:t>
            </a:r>
            <a:r>
              <a:rPr lang="en-US" sz="1550" dirty="0" err="1"/>
              <a:t>McCalley</a:t>
            </a:r>
            <a:r>
              <a:rPr lang="en-US" sz="1550" dirty="0"/>
              <a:t>, </a:t>
            </a:r>
            <a:r>
              <a:rPr lang="en-US" sz="1550" dirty="0">
                <a:hlinkClick r:id="rId4"/>
              </a:rPr>
              <a:t>Incorporating cycling costs in generation dispatch program — an economic value stream for energy storage</a:t>
            </a:r>
            <a:r>
              <a:rPr lang="en-US" sz="1550" dirty="0"/>
              <a:t>, International Journal of Energy Research, Wiley Online Library, Volume 38, Issue 12, pages 1551–1561, 10 October </a:t>
            </a:r>
            <a:r>
              <a:rPr lang="en-US" sz="1550" dirty="0" smtClean="0"/>
              <a:t>2014</a:t>
            </a:r>
          </a:p>
          <a:p>
            <a:endParaRPr lang="en-US" sz="1550" dirty="0"/>
          </a:p>
          <a:p>
            <a:r>
              <a:rPr lang="en-US" sz="1550" dirty="0"/>
              <a:t>T. Das, V. Krishnan, and J. D. </a:t>
            </a:r>
            <a:r>
              <a:rPr lang="en-US" sz="1550" dirty="0" err="1"/>
              <a:t>McCalley</a:t>
            </a:r>
            <a:r>
              <a:rPr lang="en-US" sz="1550" dirty="0"/>
              <a:t>, </a:t>
            </a:r>
            <a:r>
              <a:rPr lang="en-US" sz="1550" dirty="0">
                <a:hlinkClick r:id="rId5"/>
              </a:rPr>
              <a:t>Assessing the benefits and economics of bulk energy storage technologies in the power grid</a:t>
            </a:r>
            <a:r>
              <a:rPr lang="en-US" sz="1550" dirty="0"/>
              <a:t>, Applied Energy, Volume 139, pp. 104–118 , 1 February </a:t>
            </a:r>
            <a:r>
              <a:rPr lang="en-US" sz="1550" dirty="0" smtClean="0"/>
              <a:t>2015</a:t>
            </a:r>
          </a:p>
          <a:p>
            <a:endParaRPr lang="en-US" sz="1550" dirty="0"/>
          </a:p>
          <a:p>
            <a:r>
              <a:rPr lang="en-US" sz="1550" dirty="0"/>
              <a:t>V. Krishnan and T. Das, </a:t>
            </a:r>
            <a:r>
              <a:rPr lang="en-US" sz="1550" dirty="0">
                <a:hlinkClick r:id="rId6"/>
              </a:rPr>
              <a:t>Optimal allocation of energy storage in a co-optimized electricity market: Benefits assessment and deriving indicators for economic storage ventures</a:t>
            </a:r>
            <a:r>
              <a:rPr lang="en-US" sz="1550" dirty="0"/>
              <a:t>, Energy, Available online 8 January </a:t>
            </a:r>
            <a:r>
              <a:rPr lang="en-US" sz="1550" dirty="0" smtClean="0"/>
              <a:t>2015</a:t>
            </a:r>
          </a:p>
          <a:p>
            <a:endParaRPr lang="en-US" sz="1550" dirty="0"/>
          </a:p>
          <a:p>
            <a:r>
              <a:rPr lang="en-US" sz="1550" dirty="0"/>
              <a:t>D. Nock, V. Krishnan, and J. </a:t>
            </a:r>
            <a:r>
              <a:rPr lang="en-US" sz="1550" dirty="0" err="1"/>
              <a:t>McCalley</a:t>
            </a:r>
            <a:r>
              <a:rPr lang="en-US" sz="1550" dirty="0"/>
              <a:t>, </a:t>
            </a:r>
            <a:r>
              <a:rPr lang="en-US" sz="1550" dirty="0">
                <a:hlinkClick r:id="rId7"/>
              </a:rPr>
              <a:t>Dispatching Intermittent Wind Resources for Ancillary services via Wind Control and its Impact on Power System Economics</a:t>
            </a:r>
            <a:r>
              <a:rPr lang="en-US" sz="1550" dirty="0"/>
              <a:t>, Renewable Energy, Volume 71, November 2014, Pages 396–400</a:t>
            </a:r>
          </a:p>
          <a:p>
            <a:endParaRPr lang="en-US" sz="1550" dirty="0" smtClean="0"/>
          </a:p>
          <a:p>
            <a:r>
              <a:rPr lang="en-US" sz="1550" dirty="0"/>
              <a:t>M. Howland, </a:t>
            </a:r>
            <a:r>
              <a:rPr lang="en-US" sz="1550" dirty="0" smtClean="0"/>
              <a:t>V. </a:t>
            </a:r>
            <a:r>
              <a:rPr lang="en-US" sz="1550" dirty="0"/>
              <a:t>Krishnan, N. Brown, and J. </a:t>
            </a:r>
            <a:r>
              <a:rPr lang="en-US" sz="1550" dirty="0" err="1"/>
              <a:t>McCalley</a:t>
            </a:r>
            <a:r>
              <a:rPr lang="en-US" sz="1550" dirty="0"/>
              <a:t>, </a:t>
            </a:r>
            <a:r>
              <a:rPr lang="en-US" sz="1550" dirty="0" smtClean="0">
                <a:hlinkClick r:id="rId8"/>
              </a:rPr>
              <a:t>Assessing the Impact of Power Rate Limitation based Wind Control Strategy</a:t>
            </a:r>
            <a:r>
              <a:rPr lang="en-US" sz="1550" dirty="0" smtClean="0"/>
              <a:t>, </a:t>
            </a:r>
            <a:r>
              <a:rPr lang="en-US" sz="1550" dirty="0"/>
              <a:t>Proceedings of the 2014 IEEE PES Transmission &amp; Distribution Conference &amp; Exposition, Chicago USA, April </a:t>
            </a:r>
            <a:r>
              <a:rPr lang="en-US" sz="1550" dirty="0" smtClean="0"/>
              <a:t>2014</a:t>
            </a:r>
            <a:endParaRPr lang="en-US" sz="1550" dirty="0"/>
          </a:p>
        </p:txBody>
      </p:sp>
    </p:spTree>
    <p:extLst>
      <p:ext uri="{BB962C8B-B14F-4D97-AF65-F5344CB8AC3E}">
        <p14:creationId xmlns:p14="http://schemas.microsoft.com/office/powerpoint/2010/main" val="379336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b="1" dirty="0" smtClean="0"/>
              <a:t>Production costing program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28600" y="1600200"/>
            <a:ext cx="1447800" cy="914400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6"/>
          <p:cNvSpPr txBox="1"/>
          <p:nvPr/>
        </p:nvSpPr>
        <p:spPr>
          <a:xfrm>
            <a:off x="609600" y="2133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t=1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6200" y="1600200"/>
            <a:ext cx="1447800" cy="914400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15"/>
          <p:cNvSpPr txBox="1"/>
          <p:nvPr/>
        </p:nvSpPr>
        <p:spPr>
          <a:xfrm>
            <a:off x="4267200" y="2133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t=2</a:t>
            </a:r>
            <a:endParaRPr lang="en-US" dirty="0"/>
          </a:p>
        </p:txBody>
      </p:sp>
      <p:sp>
        <p:nvSpPr>
          <p:cNvPr id="11" name="TextBox 7"/>
          <p:cNvSpPr txBox="1"/>
          <p:nvPr/>
        </p:nvSpPr>
        <p:spPr>
          <a:xfrm>
            <a:off x="6096000" y="1600200"/>
            <a:ext cx="76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/>
              <a:t>…</a:t>
            </a:r>
            <a:endParaRPr lang="en-US" sz="4000" b="1" dirty="0"/>
          </a:p>
        </p:txBody>
      </p:sp>
      <p:sp>
        <p:nvSpPr>
          <p:cNvPr id="12" name="Rectangle 11"/>
          <p:cNvSpPr/>
          <p:nvPr/>
        </p:nvSpPr>
        <p:spPr>
          <a:xfrm>
            <a:off x="7543800" y="1600200"/>
            <a:ext cx="1447800" cy="914400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TextBox 18"/>
          <p:cNvSpPr txBox="1"/>
          <p:nvPr/>
        </p:nvSpPr>
        <p:spPr>
          <a:xfrm>
            <a:off x="8001000" y="2133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t=48</a:t>
            </a:r>
            <a:endParaRPr lang="en-US" dirty="0"/>
          </a:p>
        </p:txBody>
      </p:sp>
      <p:sp>
        <p:nvSpPr>
          <p:cNvPr id="14" name="TextBox 31"/>
          <p:cNvSpPr txBox="1"/>
          <p:nvPr/>
        </p:nvSpPr>
        <p:spPr>
          <a:xfrm>
            <a:off x="228600" y="1828800"/>
            <a:ext cx="1447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SYSTEM </a:t>
            </a:r>
          </a:p>
          <a:p>
            <a:pPr algn="ctr"/>
            <a:r>
              <a:rPr lang="en-US" sz="1200" b="1" dirty="0" smtClean="0"/>
              <a:t>EQUATIONS  FOR</a:t>
            </a:r>
          </a:p>
        </p:txBody>
      </p:sp>
      <p:sp>
        <p:nvSpPr>
          <p:cNvPr id="15" name="TextBox 32"/>
          <p:cNvSpPr txBox="1"/>
          <p:nvPr/>
        </p:nvSpPr>
        <p:spPr>
          <a:xfrm>
            <a:off x="3886200" y="1828800"/>
            <a:ext cx="1447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SYSTEM </a:t>
            </a:r>
          </a:p>
          <a:p>
            <a:pPr algn="ctr"/>
            <a:r>
              <a:rPr lang="en-US" sz="1200" b="1" dirty="0" smtClean="0"/>
              <a:t>EQUATIONS  FOR</a:t>
            </a:r>
          </a:p>
        </p:txBody>
      </p:sp>
      <p:sp>
        <p:nvSpPr>
          <p:cNvPr id="16" name="TextBox 33"/>
          <p:cNvSpPr txBox="1"/>
          <p:nvPr/>
        </p:nvSpPr>
        <p:spPr>
          <a:xfrm>
            <a:off x="7543800" y="1828800"/>
            <a:ext cx="1447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SYSTEM </a:t>
            </a:r>
          </a:p>
          <a:p>
            <a:pPr algn="ctr"/>
            <a:r>
              <a:rPr lang="en-US" sz="1200" b="1" dirty="0" smtClean="0"/>
              <a:t>EQUATIONS  FOR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200" y="990600"/>
            <a:ext cx="8991600" cy="1905000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TextBox 12"/>
          <p:cNvSpPr txBox="1"/>
          <p:nvPr/>
        </p:nvSpPr>
        <p:spPr>
          <a:xfrm>
            <a:off x="685800" y="914400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 smtClean="0"/>
              <a:t>48-hour SCUC (solved as 1 MIP)</a:t>
            </a:r>
            <a:endParaRPr lang="en-US" sz="4000" b="1" dirty="0"/>
          </a:p>
        </p:txBody>
      </p:sp>
      <p:sp>
        <p:nvSpPr>
          <p:cNvPr id="19" name="Freeform 18"/>
          <p:cNvSpPr/>
          <p:nvPr/>
        </p:nvSpPr>
        <p:spPr>
          <a:xfrm>
            <a:off x="1672936" y="1780309"/>
            <a:ext cx="2182091" cy="0"/>
          </a:xfrm>
          <a:custGeom>
            <a:avLst/>
            <a:gdLst>
              <a:gd name="connsiteX0" fmla="*/ 0 w 2182091"/>
              <a:gd name="connsiteY0" fmla="*/ 0 h 0"/>
              <a:gd name="connsiteX1" fmla="*/ 2182091 w 218209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82091">
                <a:moveTo>
                  <a:pt x="0" y="0"/>
                </a:moveTo>
                <a:lnTo>
                  <a:pt x="2182091" y="0"/>
                </a:lnTo>
              </a:path>
            </a:pathLst>
          </a:cu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/>
          </a:p>
        </p:txBody>
      </p:sp>
      <p:sp>
        <p:nvSpPr>
          <p:cNvPr id="20" name="Freeform 19"/>
          <p:cNvSpPr/>
          <p:nvPr/>
        </p:nvSpPr>
        <p:spPr>
          <a:xfrm>
            <a:off x="1676400" y="2057400"/>
            <a:ext cx="2182091" cy="0"/>
          </a:xfrm>
          <a:custGeom>
            <a:avLst/>
            <a:gdLst>
              <a:gd name="connsiteX0" fmla="*/ 0 w 2182091"/>
              <a:gd name="connsiteY0" fmla="*/ 0 h 0"/>
              <a:gd name="connsiteX1" fmla="*/ 2182091 w 218209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82091">
                <a:moveTo>
                  <a:pt x="0" y="0"/>
                </a:moveTo>
                <a:lnTo>
                  <a:pt x="2182091" y="0"/>
                </a:lnTo>
              </a:path>
            </a:pathLst>
          </a:cu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/>
          </a:p>
        </p:txBody>
      </p:sp>
      <p:sp>
        <p:nvSpPr>
          <p:cNvPr id="21" name="Freeform 20"/>
          <p:cNvSpPr/>
          <p:nvPr/>
        </p:nvSpPr>
        <p:spPr>
          <a:xfrm>
            <a:off x="1679864" y="2362200"/>
            <a:ext cx="2182091" cy="0"/>
          </a:xfrm>
          <a:custGeom>
            <a:avLst/>
            <a:gdLst>
              <a:gd name="connsiteX0" fmla="*/ 0 w 2182091"/>
              <a:gd name="connsiteY0" fmla="*/ 0 h 0"/>
              <a:gd name="connsiteX1" fmla="*/ 2182091 w 218209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82091">
                <a:moveTo>
                  <a:pt x="0" y="0"/>
                </a:moveTo>
                <a:lnTo>
                  <a:pt x="2182091" y="0"/>
                </a:lnTo>
              </a:path>
            </a:pathLst>
          </a:cu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/>
          </a:p>
        </p:txBody>
      </p:sp>
      <p:sp>
        <p:nvSpPr>
          <p:cNvPr id="22" name="TextBox 16"/>
          <p:cNvSpPr txBox="1"/>
          <p:nvPr/>
        </p:nvSpPr>
        <p:spPr>
          <a:xfrm>
            <a:off x="1828800" y="1524000"/>
            <a:ext cx="1905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 smtClean="0"/>
              <a:t>Unit status constraints</a:t>
            </a:r>
            <a:endParaRPr lang="en-US" sz="1300" b="1" dirty="0"/>
          </a:p>
        </p:txBody>
      </p:sp>
      <p:sp>
        <p:nvSpPr>
          <p:cNvPr id="23" name="TextBox 40"/>
          <p:cNvSpPr txBox="1"/>
          <p:nvPr/>
        </p:nvSpPr>
        <p:spPr>
          <a:xfrm>
            <a:off x="1752600" y="1825823"/>
            <a:ext cx="20539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 smtClean="0"/>
              <a:t>Unit ramping constraints</a:t>
            </a:r>
            <a:endParaRPr lang="en-US" sz="1300" b="1" dirty="0"/>
          </a:p>
        </p:txBody>
      </p:sp>
      <p:sp>
        <p:nvSpPr>
          <p:cNvPr id="24" name="TextBox 41"/>
          <p:cNvSpPr txBox="1"/>
          <p:nvPr/>
        </p:nvSpPr>
        <p:spPr>
          <a:xfrm>
            <a:off x="1679863" y="2133600"/>
            <a:ext cx="21751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 smtClean="0"/>
              <a:t>Reservoir update constraint</a:t>
            </a:r>
            <a:endParaRPr lang="en-US" sz="1300" b="1" dirty="0"/>
          </a:p>
        </p:txBody>
      </p:sp>
      <p:sp>
        <p:nvSpPr>
          <p:cNvPr id="25" name="Rectangle 24"/>
          <p:cNvSpPr/>
          <p:nvPr/>
        </p:nvSpPr>
        <p:spPr>
          <a:xfrm>
            <a:off x="228600" y="4495800"/>
            <a:ext cx="1447800" cy="914400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TextBox 43"/>
          <p:cNvSpPr txBox="1"/>
          <p:nvPr/>
        </p:nvSpPr>
        <p:spPr>
          <a:xfrm>
            <a:off x="609600" y="5029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t=1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886200" y="4495800"/>
            <a:ext cx="1447800" cy="914400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TextBox 45"/>
          <p:cNvSpPr txBox="1"/>
          <p:nvPr/>
        </p:nvSpPr>
        <p:spPr>
          <a:xfrm>
            <a:off x="4267200" y="5029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t=2</a:t>
            </a:r>
            <a:endParaRPr lang="en-US" dirty="0"/>
          </a:p>
        </p:txBody>
      </p:sp>
      <p:sp>
        <p:nvSpPr>
          <p:cNvPr id="29" name="TextBox 46"/>
          <p:cNvSpPr txBox="1"/>
          <p:nvPr/>
        </p:nvSpPr>
        <p:spPr>
          <a:xfrm>
            <a:off x="6096000" y="4495800"/>
            <a:ext cx="76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/>
              <a:t>…</a:t>
            </a:r>
            <a:endParaRPr lang="en-US" sz="4000" b="1" dirty="0"/>
          </a:p>
        </p:txBody>
      </p:sp>
      <p:sp>
        <p:nvSpPr>
          <p:cNvPr id="30" name="Rectangle 29"/>
          <p:cNvSpPr/>
          <p:nvPr/>
        </p:nvSpPr>
        <p:spPr>
          <a:xfrm>
            <a:off x="7543800" y="4495800"/>
            <a:ext cx="1447800" cy="914400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TextBox 48"/>
          <p:cNvSpPr txBox="1"/>
          <p:nvPr/>
        </p:nvSpPr>
        <p:spPr>
          <a:xfrm>
            <a:off x="8001000" y="5029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t=48</a:t>
            </a:r>
            <a:endParaRPr lang="en-US" dirty="0"/>
          </a:p>
        </p:txBody>
      </p:sp>
      <p:sp>
        <p:nvSpPr>
          <p:cNvPr id="32" name="TextBox 49"/>
          <p:cNvSpPr txBox="1"/>
          <p:nvPr/>
        </p:nvSpPr>
        <p:spPr>
          <a:xfrm>
            <a:off x="228600" y="4724400"/>
            <a:ext cx="1447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SYSTEM </a:t>
            </a:r>
          </a:p>
          <a:p>
            <a:pPr algn="ctr"/>
            <a:r>
              <a:rPr lang="en-US" sz="1200" b="1" dirty="0" smtClean="0"/>
              <a:t>EQUATIONS  FOR</a:t>
            </a:r>
          </a:p>
        </p:txBody>
      </p:sp>
      <p:sp>
        <p:nvSpPr>
          <p:cNvPr id="33" name="TextBox 50"/>
          <p:cNvSpPr txBox="1"/>
          <p:nvPr/>
        </p:nvSpPr>
        <p:spPr>
          <a:xfrm>
            <a:off x="3886200" y="4724400"/>
            <a:ext cx="1447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SYSTEM </a:t>
            </a:r>
          </a:p>
          <a:p>
            <a:pPr algn="ctr"/>
            <a:r>
              <a:rPr lang="en-US" sz="1200" b="1" dirty="0" smtClean="0"/>
              <a:t>EQUATIONS  FOR</a:t>
            </a:r>
          </a:p>
        </p:txBody>
      </p:sp>
      <p:sp>
        <p:nvSpPr>
          <p:cNvPr id="34" name="TextBox 51"/>
          <p:cNvSpPr txBox="1"/>
          <p:nvPr/>
        </p:nvSpPr>
        <p:spPr>
          <a:xfrm>
            <a:off x="7543800" y="4724400"/>
            <a:ext cx="1447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SYSTEM </a:t>
            </a:r>
          </a:p>
          <a:p>
            <a:pPr algn="ctr"/>
            <a:r>
              <a:rPr lang="en-US" sz="1200" b="1" dirty="0" smtClean="0"/>
              <a:t>EQUATIONS  FOR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200" y="3886200"/>
            <a:ext cx="8991600" cy="1905000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TextBox 53"/>
          <p:cNvSpPr txBox="1"/>
          <p:nvPr/>
        </p:nvSpPr>
        <p:spPr>
          <a:xfrm>
            <a:off x="1219200" y="381000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 smtClean="0"/>
              <a:t>48-hour SCED (solved as 1 LP)</a:t>
            </a:r>
            <a:endParaRPr lang="en-US" sz="4000" b="1" dirty="0"/>
          </a:p>
        </p:txBody>
      </p:sp>
      <p:sp>
        <p:nvSpPr>
          <p:cNvPr id="37" name="Freeform 36"/>
          <p:cNvSpPr/>
          <p:nvPr/>
        </p:nvSpPr>
        <p:spPr>
          <a:xfrm>
            <a:off x="1679864" y="5257800"/>
            <a:ext cx="2182091" cy="0"/>
          </a:xfrm>
          <a:custGeom>
            <a:avLst/>
            <a:gdLst>
              <a:gd name="connsiteX0" fmla="*/ 0 w 2182091"/>
              <a:gd name="connsiteY0" fmla="*/ 0 h 0"/>
              <a:gd name="connsiteX1" fmla="*/ 2182091 w 218209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82091">
                <a:moveTo>
                  <a:pt x="0" y="0"/>
                </a:moveTo>
                <a:lnTo>
                  <a:pt x="2182091" y="0"/>
                </a:lnTo>
              </a:path>
            </a:pathLst>
          </a:cu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/>
          </a:p>
        </p:txBody>
      </p:sp>
      <p:sp>
        <p:nvSpPr>
          <p:cNvPr id="38" name="TextBox 59"/>
          <p:cNvSpPr txBox="1"/>
          <p:nvPr/>
        </p:nvSpPr>
        <p:spPr>
          <a:xfrm>
            <a:off x="1679863" y="5029200"/>
            <a:ext cx="21751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 smtClean="0"/>
              <a:t>Reservoir update constraint</a:t>
            </a:r>
            <a:endParaRPr lang="en-US" sz="1300" b="1" dirty="0"/>
          </a:p>
        </p:txBody>
      </p:sp>
      <p:sp>
        <p:nvSpPr>
          <p:cNvPr id="39" name="Freeform 38"/>
          <p:cNvSpPr/>
          <p:nvPr/>
        </p:nvSpPr>
        <p:spPr>
          <a:xfrm>
            <a:off x="5330536" y="1759527"/>
            <a:ext cx="592282" cy="0"/>
          </a:xfrm>
          <a:custGeom>
            <a:avLst/>
            <a:gdLst>
              <a:gd name="connsiteX0" fmla="*/ 0 w 592282"/>
              <a:gd name="connsiteY0" fmla="*/ 0 h 0"/>
              <a:gd name="connsiteX1" fmla="*/ 592282 w 59228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2282">
                <a:moveTo>
                  <a:pt x="0" y="0"/>
                </a:moveTo>
                <a:lnTo>
                  <a:pt x="592282" y="0"/>
                </a:lnTo>
              </a:path>
            </a:pathLst>
          </a:cu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5351318" y="2057400"/>
            <a:ext cx="592282" cy="0"/>
          </a:xfrm>
          <a:custGeom>
            <a:avLst/>
            <a:gdLst>
              <a:gd name="connsiteX0" fmla="*/ 0 w 592282"/>
              <a:gd name="connsiteY0" fmla="*/ 0 h 0"/>
              <a:gd name="connsiteX1" fmla="*/ 592282 w 59228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2282">
                <a:moveTo>
                  <a:pt x="0" y="0"/>
                </a:moveTo>
                <a:lnTo>
                  <a:pt x="592282" y="0"/>
                </a:lnTo>
              </a:path>
            </a:pathLst>
          </a:cu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5334000" y="2362200"/>
            <a:ext cx="592282" cy="0"/>
          </a:xfrm>
          <a:custGeom>
            <a:avLst/>
            <a:gdLst>
              <a:gd name="connsiteX0" fmla="*/ 0 w 592282"/>
              <a:gd name="connsiteY0" fmla="*/ 0 h 0"/>
              <a:gd name="connsiteX1" fmla="*/ 592282 w 59228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2282">
                <a:moveTo>
                  <a:pt x="0" y="0"/>
                </a:moveTo>
                <a:lnTo>
                  <a:pt x="592282" y="0"/>
                </a:lnTo>
              </a:path>
            </a:pathLst>
          </a:cu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6930736" y="1752600"/>
            <a:ext cx="592282" cy="0"/>
          </a:xfrm>
          <a:custGeom>
            <a:avLst/>
            <a:gdLst>
              <a:gd name="connsiteX0" fmla="*/ 0 w 592282"/>
              <a:gd name="connsiteY0" fmla="*/ 0 h 0"/>
              <a:gd name="connsiteX1" fmla="*/ 592282 w 59228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2282">
                <a:moveTo>
                  <a:pt x="0" y="0"/>
                </a:moveTo>
                <a:lnTo>
                  <a:pt x="592282" y="0"/>
                </a:lnTo>
              </a:path>
            </a:pathLst>
          </a:cu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6951518" y="2050473"/>
            <a:ext cx="592282" cy="0"/>
          </a:xfrm>
          <a:custGeom>
            <a:avLst/>
            <a:gdLst>
              <a:gd name="connsiteX0" fmla="*/ 0 w 592282"/>
              <a:gd name="connsiteY0" fmla="*/ 0 h 0"/>
              <a:gd name="connsiteX1" fmla="*/ 592282 w 59228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2282">
                <a:moveTo>
                  <a:pt x="0" y="0"/>
                </a:moveTo>
                <a:lnTo>
                  <a:pt x="592282" y="0"/>
                </a:lnTo>
              </a:path>
            </a:pathLst>
          </a:cu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6934200" y="2355273"/>
            <a:ext cx="592282" cy="0"/>
          </a:xfrm>
          <a:custGeom>
            <a:avLst/>
            <a:gdLst>
              <a:gd name="connsiteX0" fmla="*/ 0 w 592282"/>
              <a:gd name="connsiteY0" fmla="*/ 0 h 0"/>
              <a:gd name="connsiteX1" fmla="*/ 592282 w 59228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2282">
                <a:moveTo>
                  <a:pt x="0" y="0"/>
                </a:moveTo>
                <a:lnTo>
                  <a:pt x="592282" y="0"/>
                </a:lnTo>
              </a:path>
            </a:pathLst>
          </a:cu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TextBox 30"/>
          <p:cNvSpPr txBox="1"/>
          <p:nvPr/>
        </p:nvSpPr>
        <p:spPr>
          <a:xfrm>
            <a:off x="4764233" y="2895600"/>
            <a:ext cx="1865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Unit statuses,  dispatch levels, AS commitments  </a:t>
            </a:r>
            <a:endParaRPr lang="en-US" dirty="0"/>
          </a:p>
        </p:txBody>
      </p:sp>
      <p:sp>
        <p:nvSpPr>
          <p:cNvPr id="46" name="Down Arrow 45"/>
          <p:cNvSpPr/>
          <p:nvPr/>
        </p:nvSpPr>
        <p:spPr>
          <a:xfrm>
            <a:off x="4343400" y="2895600"/>
            <a:ext cx="436141" cy="954163"/>
          </a:xfrm>
          <a:prstGeom prst="downArrow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TextBox 75"/>
          <p:cNvSpPr txBox="1"/>
          <p:nvPr/>
        </p:nvSpPr>
        <p:spPr>
          <a:xfrm>
            <a:off x="4840433" y="5943600"/>
            <a:ext cx="2093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Unit dispatch levels, AS commitments,  LMPs</a:t>
            </a:r>
            <a:endParaRPr lang="en-US" dirty="0"/>
          </a:p>
        </p:txBody>
      </p:sp>
      <p:sp>
        <p:nvSpPr>
          <p:cNvPr id="48" name="Down Arrow 47"/>
          <p:cNvSpPr/>
          <p:nvPr/>
        </p:nvSpPr>
        <p:spPr>
          <a:xfrm>
            <a:off x="4343400" y="5791200"/>
            <a:ext cx="436141" cy="954163"/>
          </a:xfrm>
          <a:prstGeom prst="downArrow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TextBox 35"/>
          <p:cNvSpPr txBox="1"/>
          <p:nvPr/>
        </p:nvSpPr>
        <p:spPr>
          <a:xfrm>
            <a:off x="152400" y="5886271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</a:t>
            </a:r>
            <a:r>
              <a:rPr lang="en-US" dirty="0" smtClean="0"/>
              <a:t>nter-temporal constraints have always been required in SCUC, but storage requires them on SCED as well. </a:t>
            </a:r>
            <a:endParaRPr lang="en-US" dirty="0"/>
          </a:p>
        </p:txBody>
      </p:sp>
      <p:sp>
        <p:nvSpPr>
          <p:cNvPr id="50" name="Freeform 49"/>
          <p:cNvSpPr/>
          <p:nvPr/>
        </p:nvSpPr>
        <p:spPr>
          <a:xfrm>
            <a:off x="5334000" y="5257800"/>
            <a:ext cx="592282" cy="0"/>
          </a:xfrm>
          <a:custGeom>
            <a:avLst/>
            <a:gdLst>
              <a:gd name="connsiteX0" fmla="*/ 0 w 592282"/>
              <a:gd name="connsiteY0" fmla="*/ 0 h 0"/>
              <a:gd name="connsiteX1" fmla="*/ 592282 w 59228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2282">
                <a:moveTo>
                  <a:pt x="0" y="0"/>
                </a:moveTo>
                <a:lnTo>
                  <a:pt x="592282" y="0"/>
                </a:lnTo>
              </a:path>
            </a:pathLst>
          </a:cu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7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Network flow model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9"/>
          <a:stretch>
            <a:fillRect/>
          </a:stretch>
        </p:blipFill>
        <p:spPr bwMode="auto">
          <a:xfrm>
            <a:off x="3485885" y="1371600"/>
            <a:ext cx="4896115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2"/>
          <a:stretch>
            <a:fillRect/>
          </a:stretch>
        </p:blipFill>
        <p:spPr bwMode="auto">
          <a:xfrm>
            <a:off x="3994857" y="3737214"/>
            <a:ext cx="4215428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 rot="5400000">
            <a:off x="5700104" y="3299936"/>
            <a:ext cx="620076" cy="42100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   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85885" y="174879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43085" y="4000500"/>
            <a:ext cx="228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43085" y="5486400"/>
            <a:ext cx="228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949853"/>
              </p:ext>
            </p:extLst>
          </p:nvPr>
        </p:nvGraphicFramePr>
        <p:xfrm>
          <a:off x="185738" y="4267200"/>
          <a:ext cx="3416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3" name="Equation" r:id="rId5" imgW="2108160" imgH="342720" progId="Equation.3">
                  <p:embed/>
                </p:oleObj>
              </mc:Choice>
              <mc:Fallback>
                <p:oleObj name="Equation" r:id="rId5" imgW="2108160" imgH="342720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8" y="4267200"/>
                        <a:ext cx="3416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328033"/>
              </p:ext>
            </p:extLst>
          </p:nvPr>
        </p:nvGraphicFramePr>
        <p:xfrm>
          <a:off x="228600" y="1828800"/>
          <a:ext cx="2133600" cy="616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4" name="Equation" r:id="rId7" imgW="1218960" imgH="342720" progId="Equation.3">
                  <p:embed/>
                </p:oleObj>
              </mc:Choice>
              <mc:Fallback>
                <p:oleObj name="Equation" r:id="rId7" imgW="1218960" imgH="3427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828800"/>
                        <a:ext cx="2133600" cy="616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620283"/>
              </p:ext>
            </p:extLst>
          </p:nvPr>
        </p:nvGraphicFramePr>
        <p:xfrm>
          <a:off x="213035" y="2705099"/>
          <a:ext cx="3139765" cy="419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" name="Equation" r:id="rId9" imgW="1803240" imgH="241200" progId="Equation.3">
                  <p:embed/>
                </p:oleObj>
              </mc:Choice>
              <mc:Fallback>
                <p:oleObj name="Equation" r:id="rId9" imgW="1803240" imgH="241200" progId="Equation.3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35" y="2705099"/>
                        <a:ext cx="3139765" cy="419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039166"/>
              </p:ext>
            </p:extLst>
          </p:nvPr>
        </p:nvGraphicFramePr>
        <p:xfrm>
          <a:off x="228600" y="5029200"/>
          <a:ext cx="31400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" name="Equation" r:id="rId11" imgW="1803240" imgH="241200" progId="Equation.3">
                  <p:embed/>
                </p:oleObj>
              </mc:Choice>
              <mc:Fallback>
                <p:oleObj name="Equation" r:id="rId11" imgW="1803240" imgH="24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029200"/>
                        <a:ext cx="31400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364893"/>
              </p:ext>
            </p:extLst>
          </p:nvPr>
        </p:nvGraphicFramePr>
        <p:xfrm>
          <a:off x="84138" y="5943600"/>
          <a:ext cx="357981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" name="Equation" r:id="rId13" imgW="2209680" imgH="457200" progId="Equation.3">
                  <p:embed/>
                </p:oleObj>
              </mc:Choice>
              <mc:Fallback>
                <p:oleObj name="Equation" r:id="rId13" imgW="220968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8" y="5943600"/>
                        <a:ext cx="3579812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30"/>
          <p:cNvSpPr txBox="1"/>
          <p:nvPr/>
        </p:nvSpPr>
        <p:spPr>
          <a:xfrm>
            <a:off x="304800" y="12308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DC power flow equations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93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152400"/>
            <a:ext cx="8839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Objective Function for Hourly Unit Commitment</a:t>
            </a:r>
            <a:endParaRPr lang="en-US" sz="32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668121"/>
              </p:ext>
            </p:extLst>
          </p:nvPr>
        </p:nvGraphicFramePr>
        <p:xfrm>
          <a:off x="5410200" y="1219200"/>
          <a:ext cx="2009775" cy="560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0" name="Equation" r:id="rId4" imgW="1294838" imgH="355446" progId="Equation.3">
                  <p:embed/>
                </p:oleObj>
              </mc:Choice>
              <mc:Fallback>
                <p:oleObj name="Equation" r:id="rId4" imgW="1294838" imgH="3554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219200"/>
                        <a:ext cx="2009775" cy="5607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619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667332"/>
              </p:ext>
            </p:extLst>
          </p:nvPr>
        </p:nvGraphicFramePr>
        <p:xfrm>
          <a:off x="5562600" y="2079052"/>
          <a:ext cx="1975884" cy="587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1" name="Equation" r:id="rId6" imgW="1396394" imgH="355446" progId="Equation.3">
                  <p:embed/>
                </p:oleObj>
              </mc:Choice>
              <mc:Fallback>
                <p:oleObj name="Equation" r:id="rId6" imgW="1396394" imgH="3554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079052"/>
                        <a:ext cx="1975884" cy="5879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063135"/>
              </p:ext>
            </p:extLst>
          </p:nvPr>
        </p:nvGraphicFramePr>
        <p:xfrm>
          <a:off x="5562600" y="2642392"/>
          <a:ext cx="2112334" cy="579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2" name="Equation" r:id="rId8" imgW="1524000" imgH="355600" progId="Equation.3">
                  <p:embed/>
                </p:oleObj>
              </mc:Choice>
              <mc:Fallback>
                <p:oleObj name="Equation" r:id="rId8" imgW="152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642392"/>
                        <a:ext cx="2112334" cy="5792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143000" y="2687794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Non-Spinning Reserve (NSR) Cost ($/</a:t>
            </a:r>
            <a:r>
              <a:rPr lang="en-US" sz="1600" b="1" dirty="0" err="1" smtClean="0"/>
              <a:t>MWh</a:t>
            </a:r>
            <a:r>
              <a:rPr lang="en-US" sz="1600" b="1" dirty="0" smtClean="0"/>
              <a:t>) </a:t>
            </a:r>
          </a:p>
          <a:p>
            <a:r>
              <a:rPr lang="en-US" sz="1600" b="1" dirty="0" smtClean="0"/>
              <a:t>*  Non-Spinning Reserve(MW)</a:t>
            </a:r>
            <a:endParaRPr lang="en-US" sz="1600" b="1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672607"/>
              </p:ext>
            </p:extLst>
          </p:nvPr>
        </p:nvGraphicFramePr>
        <p:xfrm>
          <a:off x="5598041" y="4028612"/>
          <a:ext cx="2250559" cy="585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" name="Equation" r:id="rId10" imgW="1600200" imgH="355600" progId="Equation.3">
                  <p:embed/>
                </p:oleObj>
              </mc:Choice>
              <mc:Fallback>
                <p:oleObj name="Equation" r:id="rId10" imgW="16002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8041" y="4028612"/>
                        <a:ext cx="2250559" cy="5850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42999" y="3373594"/>
            <a:ext cx="3505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Regulation Up (RU) Cost ($/</a:t>
            </a:r>
            <a:r>
              <a:rPr lang="en-US" sz="1600" b="1" dirty="0" err="1" smtClean="0"/>
              <a:t>MWh</a:t>
            </a:r>
            <a:r>
              <a:rPr lang="en-US" sz="1600" b="1" dirty="0" smtClean="0"/>
              <a:t>) </a:t>
            </a:r>
          </a:p>
          <a:p>
            <a:r>
              <a:rPr lang="en-US" sz="1600" b="1" dirty="0" smtClean="0"/>
              <a:t>*  Regulation Up (MW)</a:t>
            </a:r>
            <a:endParaRPr lang="en-US" sz="1600" b="1" dirty="0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951965"/>
              </p:ext>
            </p:extLst>
          </p:nvPr>
        </p:nvGraphicFramePr>
        <p:xfrm>
          <a:off x="5562600" y="3342812"/>
          <a:ext cx="2121195" cy="551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4" name="Equation" r:id="rId12" imgW="1600200" imgH="355600" progId="Equation.3">
                  <p:embed/>
                </p:oleObj>
              </mc:Choice>
              <mc:Fallback>
                <p:oleObj name="Equation" r:id="rId12" imgW="16002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342812"/>
                        <a:ext cx="2121195" cy="5513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143001" y="4104812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Regulation Down (RD) Cost ($/</a:t>
            </a:r>
            <a:r>
              <a:rPr lang="en-US" sz="1600" b="1" dirty="0" err="1" smtClean="0"/>
              <a:t>MWh</a:t>
            </a:r>
            <a:r>
              <a:rPr lang="en-US" sz="1600" b="1" dirty="0" smtClean="0"/>
              <a:t>) </a:t>
            </a:r>
          </a:p>
          <a:p>
            <a:r>
              <a:rPr lang="en-US" sz="1600" b="1" dirty="0" smtClean="0"/>
              <a:t>*  Regulation Down (MW)</a:t>
            </a:r>
            <a:endParaRPr lang="en-US" sz="1600" b="1" dirty="0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537703"/>
              </p:ext>
            </p:extLst>
          </p:nvPr>
        </p:nvGraphicFramePr>
        <p:xfrm>
          <a:off x="5638800" y="4876800"/>
          <a:ext cx="2667000" cy="539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5" name="Equation" r:id="rId14" imgW="2057400" imgH="355600" progId="Equation.3">
                  <p:embed/>
                </p:oleObj>
              </mc:Choice>
              <mc:Fallback>
                <p:oleObj name="Equation" r:id="rId14" imgW="20574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876800"/>
                        <a:ext cx="2667000" cy="5392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143001" y="4800600"/>
            <a:ext cx="4305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Start-Up Cost ($/</a:t>
            </a:r>
            <a:r>
              <a:rPr lang="en-US" sz="1600" b="1" dirty="0" err="1" smtClean="0"/>
              <a:t>MWh</a:t>
            </a:r>
            <a:r>
              <a:rPr lang="en-US" sz="1600" b="1" dirty="0" smtClean="0"/>
              <a:t>) </a:t>
            </a:r>
          </a:p>
          <a:p>
            <a:r>
              <a:rPr lang="en-US" sz="1600" b="1" dirty="0" smtClean="0"/>
              <a:t>*  (Start-Up Indicator + NSR Start-up Indicator)</a:t>
            </a:r>
            <a:endParaRPr lang="en-US" sz="1600" b="1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324178"/>
              </p:ext>
            </p:extLst>
          </p:nvPr>
        </p:nvGraphicFramePr>
        <p:xfrm>
          <a:off x="5615763" y="5559755"/>
          <a:ext cx="2537637" cy="536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6" name="Equation" r:id="rId16" imgW="1968500" imgH="355600" progId="Equation.3">
                  <p:embed/>
                </p:oleObj>
              </mc:Choice>
              <mc:Fallback>
                <p:oleObj name="Equation" r:id="rId16" imgW="19685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5763" y="5559755"/>
                        <a:ext cx="2537637" cy="5362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762000" y="2381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66800" y="5410200"/>
            <a:ext cx="4876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Shut-Down Cost ($/</a:t>
            </a:r>
            <a:r>
              <a:rPr lang="en-US" sz="1600" b="1" dirty="0" err="1" smtClean="0"/>
              <a:t>MWh</a:t>
            </a:r>
            <a:r>
              <a:rPr lang="en-US" sz="1600" b="1" dirty="0" smtClean="0"/>
              <a:t>) </a:t>
            </a:r>
          </a:p>
          <a:p>
            <a:r>
              <a:rPr lang="en-US" sz="1600" b="1" dirty="0" smtClean="0"/>
              <a:t>*  (Shut-Down Indicator + NSR Shut-Down Indicator)</a:t>
            </a:r>
            <a:endParaRPr lang="en-US" sz="1600" b="1" dirty="0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914400" y="914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39217"/>
              </p:ext>
            </p:extLst>
          </p:nvPr>
        </p:nvGraphicFramePr>
        <p:xfrm>
          <a:off x="5715000" y="6172200"/>
          <a:ext cx="1322868" cy="521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7" name="Equation" r:id="rId18" imgW="1054100" imgH="355600" progId="Equation.3">
                  <p:embed/>
                </p:oleObj>
              </mc:Choice>
              <mc:Fallback>
                <p:oleObj name="Equation" r:id="rId18" imgW="10541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172200"/>
                        <a:ext cx="1322868" cy="5217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914400" y="2533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143001" y="6019800"/>
            <a:ext cx="4419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Penalty($/</a:t>
            </a:r>
            <a:r>
              <a:rPr lang="en-US" sz="1600" b="1" dirty="0" err="1" smtClean="0"/>
              <a:t>MWh</a:t>
            </a:r>
            <a:r>
              <a:rPr lang="en-US" sz="1600" b="1" dirty="0" smtClean="0"/>
              <a:t>) </a:t>
            </a:r>
          </a:p>
          <a:p>
            <a:r>
              <a:rPr lang="en-US" sz="1600" b="1" dirty="0" smtClean="0"/>
              <a:t>*  Load not served (MW)</a:t>
            </a:r>
            <a:endParaRPr lang="en-US" sz="1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143001" y="1288131"/>
            <a:ext cx="2333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Energy Cost ($/</a:t>
            </a:r>
            <a:r>
              <a:rPr lang="en-US" sz="1600" b="1" dirty="0" err="1" smtClean="0"/>
              <a:t>MWh</a:t>
            </a:r>
            <a:r>
              <a:rPr lang="en-US" sz="1600" b="1" dirty="0" smtClean="0"/>
              <a:t>)</a:t>
            </a:r>
          </a:p>
          <a:p>
            <a:r>
              <a:rPr lang="en-US" sz="1600" b="1" dirty="0" smtClean="0"/>
              <a:t>* Energy Flow (MW)</a:t>
            </a:r>
            <a:endParaRPr lang="en-US" sz="1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143000" y="2035748"/>
            <a:ext cx="3309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Spinning Reserve (SR) Cost ($/</a:t>
            </a:r>
            <a:r>
              <a:rPr lang="en-US" sz="1600" b="1" dirty="0" err="1" smtClean="0"/>
              <a:t>MWh</a:t>
            </a:r>
            <a:r>
              <a:rPr lang="en-US" sz="1600" b="1" dirty="0" smtClean="0"/>
              <a:t>) </a:t>
            </a:r>
          </a:p>
          <a:p>
            <a:r>
              <a:rPr lang="en-US" sz="1600" b="1" dirty="0" smtClean="0"/>
              <a:t>* Spinning Reserve (MW)</a:t>
            </a:r>
            <a:endParaRPr lang="en-US" sz="1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196935" y="1752600"/>
            <a:ext cx="27466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tx2"/>
                </a:solidFill>
              </a:rPr>
              <a:t>ANCILLARY SERVICES</a:t>
            </a:r>
            <a:endParaRPr lang="en-US" sz="2200" b="1" dirty="0">
              <a:solidFill>
                <a:schemeClr val="tx2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43000" y="1828800"/>
            <a:ext cx="6781800" cy="2898577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6200" y="83820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Minimize:</a:t>
            </a:r>
            <a:endParaRPr lang="en-US" sz="3200" b="1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E741022C-73D8-4F1E-A2CF-18E5E761257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Access to and executing the program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638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Uses </a:t>
            </a:r>
            <a:r>
              <a:rPr lang="en-US" dirty="0" err="1" smtClean="0"/>
              <a:t>tomlab</a:t>
            </a:r>
            <a:r>
              <a:rPr lang="en-US" dirty="0" smtClean="0"/>
              <a:t> for optimization in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>
                <a:effectLst/>
              </a:rPr>
              <a:t>The </a:t>
            </a:r>
            <a:r>
              <a:rPr lang="en-US" dirty="0" smtClean="0">
                <a:effectLst/>
              </a:rPr>
              <a:t>TOMLAB Optimization Environment is a powerful optimization platform and modeling language for solving applied optimization problems in </a:t>
            </a:r>
            <a:r>
              <a:rPr lang="en-US" dirty="0" err="1" smtClean="0">
                <a:effectLst/>
              </a:rPr>
              <a:t>Matlab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medvall@tomopt.com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(Marcus M. </a:t>
            </a:r>
            <a:r>
              <a:rPr lang="en-US" dirty="0" err="1" smtClean="0">
                <a:effectLst/>
              </a:rPr>
              <a:t>Edvall</a:t>
            </a:r>
            <a:r>
              <a:rPr lang="en-US" dirty="0" smtClean="0">
                <a:effectLst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http://tomopt.com/scripts/register.php</a:t>
            </a:r>
            <a:r>
              <a:rPr lang="en-US" dirty="0" smtClean="0"/>
              <a:t> (demo license for 21 days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1. Open </a:t>
            </a:r>
            <a:r>
              <a:rPr lang="en-US" dirty="0" err="1" smtClean="0"/>
              <a:t>Matlab</a:t>
            </a:r>
            <a:r>
              <a:rPr lang="en-US" dirty="0" smtClean="0"/>
              <a:t> environment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 smtClean="0"/>
              <a:t>. Go to </a:t>
            </a:r>
            <a:r>
              <a:rPr lang="en-US" dirty="0" err="1" smtClean="0"/>
              <a:t>tomlab</a:t>
            </a:r>
            <a:r>
              <a:rPr lang="en-US" dirty="0" smtClean="0"/>
              <a:t> folder, type “startup” (if license is valid, it initiates </a:t>
            </a:r>
            <a:r>
              <a:rPr lang="en-US" dirty="0" err="1" smtClean="0"/>
              <a:t>Tomlab</a:t>
            </a:r>
            <a:r>
              <a:rPr lang="en-US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Go to your </a:t>
            </a:r>
            <a:r>
              <a:rPr lang="en-US" dirty="0" smtClean="0"/>
              <a:t>code folder, </a:t>
            </a:r>
            <a:r>
              <a:rPr lang="en-US" dirty="0" smtClean="0"/>
              <a:t>open codes and </a:t>
            </a:r>
            <a:r>
              <a:rPr lang="en-US" dirty="0" smtClean="0"/>
              <a:t>execute in proper sequence! (indicated in slide 8)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112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229600" cy="1143000"/>
          </a:xfrm>
        </p:spPr>
        <p:txBody>
          <a:bodyPr/>
          <a:lstStyle/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6096000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nodesinitial.txt</a:t>
            </a:r>
            <a:r>
              <a:rPr lang="en-US" sz="1800" dirty="0" smtClean="0"/>
              <a:t> - </a:t>
            </a:r>
            <a:r>
              <a:rPr lang="en-US" sz="1800" dirty="0"/>
              <a:t>has the data of all the nodes in the system.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various columns </a:t>
            </a:r>
            <a:r>
              <a:rPr lang="en-US" sz="1800" dirty="0" smtClean="0"/>
              <a:t>are: Node Name, 2 and 3. node types (transmission line end or generator, ...), and 4. initial value at t=0</a:t>
            </a:r>
          </a:p>
          <a:p>
            <a:r>
              <a:rPr lang="en-US" sz="1800" b="1" dirty="0" smtClean="0"/>
              <a:t>arcsinitial.txt</a:t>
            </a:r>
            <a:r>
              <a:rPr lang="en-US" sz="1800" dirty="0" smtClean="0"/>
              <a:t> - </a:t>
            </a:r>
            <a:r>
              <a:rPr lang="en-US" sz="1800" dirty="0"/>
              <a:t>has the data of all the arcs in the system, that connect various </a:t>
            </a:r>
            <a:r>
              <a:rPr lang="en-US" sz="1800" dirty="0" smtClean="0"/>
              <a:t>nodes</a:t>
            </a:r>
          </a:p>
          <a:p>
            <a:pPr marL="0" indent="0">
              <a:buNone/>
            </a:pPr>
            <a:r>
              <a:rPr lang="en-US" sz="1800" b="1" i="1" dirty="0" smtClean="0">
                <a:solidFill>
                  <a:srgbClr val="FF0000"/>
                </a:solidFill>
              </a:rPr>
              <a:t>New scenarios – change this file! (w &amp; w/o storage, DR, wind penetration, bids…)</a:t>
            </a:r>
            <a:endParaRPr lang="en-US" sz="18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various columns </a:t>
            </a:r>
            <a:r>
              <a:rPr lang="en-US" sz="1800" dirty="0" smtClean="0"/>
              <a:t>are: 1</a:t>
            </a:r>
            <a:r>
              <a:rPr lang="en-US" sz="1800" dirty="0"/>
              <a:t>. Arc Name, 2. From, 3. To, 4. Type ,5. Cost, 6. Efficiency, 7. Min. flow, 8. Max. Flow, 9. Number, 10. Inv. Cost, 11. </a:t>
            </a:r>
            <a:r>
              <a:rPr lang="en-US" sz="1800" dirty="0" err="1"/>
              <a:t>Susceptance</a:t>
            </a:r>
            <a:r>
              <a:rPr lang="en-US" sz="1800" dirty="0"/>
              <a:t>, 12. Whether it can provide spinning reserve or not (binary), 13.  Whether it can provide non-spinning reserve or not (binary), 14. Ramp-up rate, 15. Ramp-down rate, 16. Start-up cost, 17. Shut-down cost, 18/19/20. energy bidding 1 (minimum capacity, maximum capacity, cost), 21/22/23. energy bidding 2, 24/25/26. energy bidding 3,  27. Spinning reserve bidding ($/MW), 28. Non-spinning reserve bidding ($/MW), 29. Forced-outage rate, 30. Co2 emission, 31. Regulation bidding ($/MW), 32. Whether it can provide regulation or not (binary</a:t>
            </a:r>
            <a:r>
              <a:rPr lang="en-US" sz="1800" dirty="0" smtClean="0"/>
              <a:t>).</a:t>
            </a:r>
          </a:p>
          <a:p>
            <a:r>
              <a:rPr lang="en-US" sz="1800" b="1" dirty="0" err="1" smtClean="0"/>
              <a:t>loadhourly.mat</a:t>
            </a:r>
            <a:r>
              <a:rPr lang="en-US" sz="1800" dirty="0" smtClean="0"/>
              <a:t> - hourly load data</a:t>
            </a:r>
          </a:p>
          <a:p>
            <a:r>
              <a:rPr lang="en-US" sz="1800" b="1" dirty="0" err="1" smtClean="0"/>
              <a:t>windfc.mat</a:t>
            </a:r>
            <a:r>
              <a:rPr lang="en-US" sz="1800" dirty="0" smtClean="0"/>
              <a:t> - </a:t>
            </a:r>
            <a:r>
              <a:rPr lang="en-US" sz="1800" dirty="0"/>
              <a:t>hourly wind </a:t>
            </a:r>
            <a:r>
              <a:rPr lang="en-US" sz="1800" dirty="0" smtClean="0"/>
              <a:t>forecast</a:t>
            </a:r>
          </a:p>
          <a:p>
            <a:r>
              <a:rPr lang="en-US" sz="1800" b="1" dirty="0" err="1" smtClean="0"/>
              <a:t>Reg_req.mat</a:t>
            </a:r>
            <a:r>
              <a:rPr lang="en-US" sz="1800" dirty="0" smtClean="0"/>
              <a:t> - </a:t>
            </a:r>
            <a:r>
              <a:rPr lang="en-US" sz="1800" dirty="0"/>
              <a:t>hourly regulation requirements </a:t>
            </a:r>
            <a:r>
              <a:rPr lang="en-US" sz="1800" dirty="0" smtClean="0"/>
              <a:t>data</a:t>
            </a:r>
          </a:p>
          <a:p>
            <a:r>
              <a:rPr lang="en-US" sz="1800" b="1" dirty="0" err="1" smtClean="0"/>
              <a:t>UpDn</a:t>
            </a:r>
            <a:r>
              <a:rPr lang="en-US" sz="1800" b="1" dirty="0" smtClean="0"/>
              <a:t> </a:t>
            </a:r>
            <a:r>
              <a:rPr lang="en-US" sz="1800" dirty="0" smtClean="0"/>
              <a:t>– minimum up and down times for generators</a:t>
            </a:r>
            <a:endParaRPr lang="en-US" sz="1800" dirty="0"/>
          </a:p>
          <a:p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6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b="1" dirty="0" smtClean="0"/>
              <a:t>Codes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1. </a:t>
            </a:r>
            <a:r>
              <a:rPr lang="en-US" b="1" dirty="0" smtClean="0"/>
              <a:t>CAISO_avg_5min.m</a:t>
            </a:r>
            <a:r>
              <a:rPr lang="en-US" dirty="0" smtClean="0"/>
              <a:t> </a:t>
            </a:r>
            <a:r>
              <a:rPr lang="en-US" dirty="0" smtClean="0"/>
              <a:t>or </a:t>
            </a:r>
            <a:r>
              <a:rPr lang="en-US" dirty="0" err="1" smtClean="0"/>
              <a:t>CAISO_Reg.m</a:t>
            </a:r>
            <a:r>
              <a:rPr lang="en-US" dirty="0" smtClean="0"/>
              <a:t>– </a:t>
            </a:r>
            <a:r>
              <a:rPr lang="en-US" dirty="0" smtClean="0"/>
              <a:t>estimate regulation requirements for a wind penetration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 change data for new wind penetration and re-run!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2. </a:t>
            </a:r>
            <a:r>
              <a:rPr lang="en-US" b="1" dirty="0" err="1" smtClean="0"/>
              <a:t>expandnodes.m</a:t>
            </a:r>
            <a:r>
              <a:rPr lang="en-US" dirty="0" smtClean="0"/>
              <a:t> - </a:t>
            </a:r>
            <a:r>
              <a:rPr lang="en-US" dirty="0"/>
              <a:t>expands the system data in nodesinitial.txt to </a:t>
            </a:r>
            <a:r>
              <a:rPr lang="en-US" dirty="0" err="1" smtClean="0"/>
              <a:t>multiperiods</a:t>
            </a:r>
            <a:r>
              <a:rPr lang="en-US" dirty="0" smtClean="0"/>
              <a:t> </a:t>
            </a:r>
            <a:r>
              <a:rPr lang="en-US" dirty="0"/>
              <a:t>(default 48 hours, though it can changed by changing variables a=#days and b=#hours)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b="1" dirty="0" err="1"/>
              <a:t>expandarcs.m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expands the system data in arcsinitial.txt to </a:t>
            </a:r>
            <a:r>
              <a:rPr lang="en-US" dirty="0" err="1" smtClean="0"/>
              <a:t>multiperiods</a:t>
            </a:r>
            <a:r>
              <a:rPr lang="en-US" dirty="0" smtClean="0"/>
              <a:t> </a:t>
            </a:r>
            <a:r>
              <a:rPr lang="en-US" dirty="0"/>
              <a:t>(default 48 hours, though it can changed by changing variables a=#days and b=#hours</a:t>
            </a:r>
            <a:r>
              <a:rPr lang="en-US" dirty="0" smtClean="0"/>
              <a:t>)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  re-run </a:t>
            </a:r>
            <a:r>
              <a:rPr lang="en-US" b="1" dirty="0" err="1" smtClean="0">
                <a:solidFill>
                  <a:srgbClr val="FF0000"/>
                </a:solidFill>
                <a:sym typeface="Wingdings" pitchFamily="2" charset="2"/>
              </a:rPr>
              <a:t>everytime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 change arcsinitial.txt for new scenario!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b="1" dirty="0" err="1" smtClean="0"/>
              <a:t>Run_storage_monte.m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main </a:t>
            </a:r>
            <a:r>
              <a:rPr lang="en-US" dirty="0"/>
              <a:t>program that initiates </a:t>
            </a:r>
            <a:r>
              <a:rPr lang="en-US" dirty="0" err="1"/>
              <a:t>monte</a:t>
            </a:r>
            <a:r>
              <a:rPr lang="en-US" dirty="0"/>
              <a:t> </a:t>
            </a:r>
            <a:r>
              <a:rPr lang="en-US" dirty="0" err="1"/>
              <a:t>carlo</a:t>
            </a:r>
            <a:r>
              <a:rPr lang="en-US" dirty="0"/>
              <a:t> simulation (changes in random gen. outages, prices...), and calls for programs </a:t>
            </a:r>
            <a:r>
              <a:rPr lang="en-US" dirty="0" err="1"/>
              <a:t>Slave_UC.m</a:t>
            </a:r>
            <a:r>
              <a:rPr lang="en-US" dirty="0"/>
              <a:t> (SCUC) and </a:t>
            </a:r>
            <a:r>
              <a:rPr lang="en-US" dirty="0" err="1"/>
              <a:t>Slave_ED.m</a:t>
            </a:r>
            <a:r>
              <a:rPr lang="en-US" dirty="0"/>
              <a:t> (SCED), and gets the output from SCED for plotting purposes.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5.</a:t>
            </a:r>
            <a:r>
              <a:rPr lang="en-US" b="1" dirty="0" smtClean="0"/>
              <a:t> </a:t>
            </a:r>
            <a:r>
              <a:rPr lang="en-US" b="1" dirty="0" err="1"/>
              <a:t>Slave_UC.m</a:t>
            </a:r>
            <a:r>
              <a:rPr lang="en-US" dirty="0"/>
              <a:t> ---- SCUC (uses </a:t>
            </a:r>
            <a:r>
              <a:rPr lang="en-US" dirty="0" err="1"/>
              <a:t>loadhourly.mat</a:t>
            </a:r>
            <a:r>
              <a:rPr lang="en-US" dirty="0"/>
              <a:t>, </a:t>
            </a:r>
            <a:r>
              <a:rPr lang="en-US" dirty="0" err="1"/>
              <a:t>Reg_req.mat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6.</a:t>
            </a:r>
            <a:r>
              <a:rPr lang="en-US" b="1" dirty="0" smtClean="0"/>
              <a:t> </a:t>
            </a:r>
            <a:r>
              <a:rPr lang="en-US" b="1" dirty="0" err="1"/>
              <a:t>Slave_ED.m</a:t>
            </a:r>
            <a:r>
              <a:rPr lang="en-US" dirty="0"/>
              <a:t> ---- SCED (uses </a:t>
            </a:r>
            <a:r>
              <a:rPr lang="en-US" dirty="0" err="1"/>
              <a:t>loadhourly.mat</a:t>
            </a:r>
            <a:r>
              <a:rPr lang="en-US" dirty="0"/>
              <a:t>, </a:t>
            </a:r>
            <a:r>
              <a:rPr lang="en-US" dirty="0" err="1"/>
              <a:t>Reg_req.mat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7. </a:t>
            </a:r>
            <a:r>
              <a:rPr lang="en-US" b="1" dirty="0" err="1"/>
              <a:t>sortcell.m</a:t>
            </a:r>
            <a:r>
              <a:rPr lang="en-US" dirty="0"/>
              <a:t> ---- used by SCUC and SCED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3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>
            <a:off x="1524000" y="5867400"/>
            <a:ext cx="298323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724400" y="6172200"/>
            <a:ext cx="0" cy="2743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57600" y="6172200"/>
            <a:ext cx="0" cy="2743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b="1" dirty="0" smtClean="0"/>
              <a:t>Code structure-I/O</a:t>
            </a:r>
            <a:r>
              <a:rPr lang="en-US" b="1" dirty="0"/>
              <a:t>,</a:t>
            </a:r>
            <a:r>
              <a:rPr lang="en-US" b="1" dirty="0" smtClean="0"/>
              <a:t> flow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286000" y="4267200"/>
            <a:ext cx="38862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Run_storage_monte.m</a:t>
            </a:r>
            <a:endParaRPr lang="en-US" dirty="0" smtClean="0"/>
          </a:p>
          <a:p>
            <a:pPr algn="ctr"/>
            <a:r>
              <a:rPr lang="en-US" dirty="0" smtClean="0"/>
              <a:t>n=? (sample gen./tarns. outage, prices)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5410200"/>
            <a:ext cx="16764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Slave_UC.m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07230" y="5410200"/>
            <a:ext cx="16764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Slave_ED.m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38400" y="1981200"/>
            <a:ext cx="16764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expandnodes.m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38400" y="3124200"/>
            <a:ext cx="16764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expandarcs.m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743200" y="5105400"/>
            <a:ext cx="0" cy="2743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05200" y="5105400"/>
            <a:ext cx="0" cy="2743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53000" y="5105400"/>
            <a:ext cx="0" cy="2743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15000" y="5105400"/>
            <a:ext cx="0" cy="2743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620000" y="693182"/>
            <a:ext cx="0" cy="4953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315200" y="1405652"/>
            <a:ext cx="76200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352800" y="6477000"/>
            <a:ext cx="16764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sortcell.m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76400" y="2438400"/>
            <a:ext cx="76200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76400" y="3581400"/>
            <a:ext cx="76200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524000" y="4724400"/>
            <a:ext cx="76200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14800" y="2438400"/>
            <a:ext cx="76200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114800" y="3581400"/>
            <a:ext cx="76200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172200" y="4724400"/>
            <a:ext cx="53340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524000" y="5867400"/>
            <a:ext cx="76200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438400" y="1798320"/>
            <a:ext cx="0" cy="182880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438400" y="2941320"/>
            <a:ext cx="0" cy="182880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286000" y="4084320"/>
            <a:ext cx="0" cy="182880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620000" y="293132"/>
            <a:ext cx="0" cy="182880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438400" y="868680"/>
            <a:ext cx="16764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CAISO_Reg.m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676400" y="1325880"/>
            <a:ext cx="76200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114800" y="1325880"/>
            <a:ext cx="76200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438400" y="685800"/>
            <a:ext cx="0" cy="182880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0" y="990600"/>
            <a:ext cx="1676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CAISOdata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0" y="2133600"/>
            <a:ext cx="1676400" cy="579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nodesinitial.txt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0" y="3276600"/>
            <a:ext cx="1676400" cy="579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arcsinitial.txt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0" y="4267200"/>
            <a:ext cx="16764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loadhourly.mat</a:t>
            </a:r>
            <a:r>
              <a:rPr lang="en-US" dirty="0" smtClean="0"/>
              <a:t> </a:t>
            </a:r>
            <a:r>
              <a:rPr lang="en-US" dirty="0" err="1" smtClean="0"/>
              <a:t>windfc.mat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0" y="5257800"/>
            <a:ext cx="16764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arcs.txt</a:t>
            </a:r>
          </a:p>
          <a:p>
            <a:pPr algn="ctr"/>
            <a:r>
              <a:rPr lang="en-US" dirty="0" smtClean="0"/>
              <a:t>nodes.txt</a:t>
            </a:r>
          </a:p>
          <a:p>
            <a:pPr algn="ctr"/>
            <a:r>
              <a:rPr lang="en-US" dirty="0" err="1" smtClean="0"/>
              <a:t>loadhourly.mat</a:t>
            </a:r>
            <a:r>
              <a:rPr lang="en-US" dirty="0" smtClean="0"/>
              <a:t> </a:t>
            </a:r>
            <a:r>
              <a:rPr lang="en-US" dirty="0" err="1" smtClean="0"/>
              <a:t>Reg_req.mat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869180" y="914400"/>
            <a:ext cx="16764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Reg_req.mat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4876800" y="2133600"/>
            <a:ext cx="1676400" cy="579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nodes.txt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876800" y="3307080"/>
            <a:ext cx="1676400" cy="579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arcs.txt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705600" y="1981200"/>
            <a:ext cx="2438400" cy="4831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Output variables</a:t>
            </a:r>
          </a:p>
          <a:p>
            <a:pPr algn="ctr"/>
            <a:r>
              <a:rPr lang="en-US" dirty="0" err="1" smtClean="0"/>
              <a:t>objv_ed</a:t>
            </a:r>
            <a:endParaRPr lang="en-US" dirty="0" smtClean="0"/>
          </a:p>
          <a:p>
            <a:pPr algn="ctr"/>
            <a:r>
              <a:rPr lang="en-US" dirty="0" err="1" smtClean="0"/>
              <a:t>wspillagep</a:t>
            </a:r>
            <a:endParaRPr lang="en-US" dirty="0" smtClean="0"/>
          </a:p>
          <a:p>
            <a:pPr algn="ctr"/>
            <a:r>
              <a:rPr lang="en-US" dirty="0" smtClean="0"/>
              <a:t>LMP_21, LMP_2</a:t>
            </a:r>
          </a:p>
          <a:p>
            <a:pPr algn="ctr"/>
            <a:r>
              <a:rPr lang="en-US" dirty="0" err="1" smtClean="0"/>
              <a:t>MCP_ru</a:t>
            </a:r>
            <a:r>
              <a:rPr lang="en-US" dirty="0" smtClean="0"/>
              <a:t>, </a:t>
            </a:r>
            <a:r>
              <a:rPr lang="en-US" dirty="0" err="1" smtClean="0"/>
              <a:t>MCP_rd</a:t>
            </a:r>
            <a:r>
              <a:rPr lang="en-US" dirty="0" smtClean="0"/>
              <a:t>, MCP_1(</a:t>
            </a:r>
            <a:r>
              <a:rPr lang="en-US" dirty="0" err="1" smtClean="0"/>
              <a:t>sr</a:t>
            </a:r>
            <a:r>
              <a:rPr lang="en-US" dirty="0" smtClean="0"/>
              <a:t>), MCP_3(</a:t>
            </a:r>
            <a:r>
              <a:rPr lang="en-US" dirty="0" err="1" smtClean="0"/>
              <a:t>nsr</a:t>
            </a:r>
            <a:r>
              <a:rPr lang="en-US" dirty="0" smtClean="0"/>
              <a:t>)</a:t>
            </a:r>
          </a:p>
          <a:p>
            <a:pPr algn="ctr"/>
            <a:endParaRPr lang="en-US" dirty="0" smtClean="0"/>
          </a:p>
          <a:p>
            <a:pPr algn="ctr"/>
            <a:r>
              <a:rPr lang="en-US" sz="1600" i="1" dirty="0" err="1" smtClean="0"/>
              <a:t>STOR_strlvl</a:t>
            </a:r>
            <a:endParaRPr lang="en-US" sz="1600" i="1" dirty="0" smtClean="0"/>
          </a:p>
          <a:p>
            <a:pPr algn="ctr"/>
            <a:r>
              <a:rPr lang="en-US" sz="1600" i="1" dirty="0" err="1" smtClean="0"/>
              <a:t>STOR_charge</a:t>
            </a:r>
            <a:endParaRPr lang="en-US" sz="1600" i="1" dirty="0" smtClean="0"/>
          </a:p>
          <a:p>
            <a:pPr algn="ctr"/>
            <a:r>
              <a:rPr lang="en-US" sz="1600" i="1" dirty="0" err="1" smtClean="0"/>
              <a:t>STOR_dischar</a:t>
            </a:r>
            <a:endParaRPr lang="en-US" sz="1600" i="1" dirty="0" smtClean="0"/>
          </a:p>
          <a:p>
            <a:pPr algn="ctr"/>
            <a:r>
              <a:rPr lang="en-US" sz="1600" i="1" dirty="0" err="1" smtClean="0"/>
              <a:t>STOR_spin</a:t>
            </a:r>
            <a:endParaRPr lang="en-US" sz="1600" i="1" dirty="0" smtClean="0"/>
          </a:p>
          <a:p>
            <a:pPr algn="ctr"/>
            <a:r>
              <a:rPr lang="en-US" sz="1600" i="1" dirty="0" smtClean="0"/>
              <a:t>STOR_nonspin2</a:t>
            </a:r>
          </a:p>
          <a:p>
            <a:pPr algn="ctr"/>
            <a:r>
              <a:rPr lang="en-US" sz="1600" i="1" dirty="0" err="1" smtClean="0"/>
              <a:t>STOR_upreg</a:t>
            </a:r>
            <a:endParaRPr lang="en-US" sz="1600" i="1" dirty="0" smtClean="0"/>
          </a:p>
          <a:p>
            <a:pPr algn="ctr"/>
            <a:r>
              <a:rPr lang="en-US" sz="1600" i="1" dirty="0" err="1" smtClean="0"/>
              <a:t>STOR_downreg</a:t>
            </a:r>
            <a:endParaRPr lang="en-US" sz="1600" i="1" dirty="0" smtClean="0"/>
          </a:p>
          <a:p>
            <a:pPr algn="ctr"/>
            <a:r>
              <a:rPr lang="en-US" sz="1600" i="1" dirty="0" err="1" smtClean="0"/>
              <a:t>STOR_comupreg</a:t>
            </a:r>
            <a:endParaRPr lang="en-US" sz="1600" i="1" dirty="0" smtClean="0"/>
          </a:p>
          <a:p>
            <a:pPr algn="ctr"/>
            <a:r>
              <a:rPr lang="en-US" sz="1600" i="1" dirty="0" err="1" smtClean="0"/>
              <a:t>STOR_comdownreg</a:t>
            </a:r>
            <a:endParaRPr lang="en-US" sz="1600" i="1" dirty="0" smtClean="0"/>
          </a:p>
          <a:p>
            <a:pPr algn="ctr"/>
            <a:r>
              <a:rPr lang="en-US" sz="1600" i="1" dirty="0" err="1" smtClean="0"/>
              <a:t>STOR_comspin</a:t>
            </a:r>
            <a:endParaRPr lang="en-US" sz="1600" i="1" dirty="0" smtClean="0"/>
          </a:p>
          <a:p>
            <a:pPr algn="ctr"/>
            <a:r>
              <a:rPr lang="en-US" sz="1600" i="1" dirty="0" smtClean="0"/>
              <a:t>energy_profit_21</a:t>
            </a:r>
          </a:p>
          <a:p>
            <a:pPr algn="ctr"/>
            <a:r>
              <a:rPr lang="en-US" sz="1600" i="1" dirty="0"/>
              <a:t>a</a:t>
            </a:r>
            <a:r>
              <a:rPr lang="en-US" sz="1600" i="1" dirty="0" smtClean="0"/>
              <a:t>ncillary_profit_21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001000" y="152400"/>
            <a:ext cx="914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execute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773714" y="685800"/>
            <a:ext cx="1446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Program flow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368186" y="1207532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I/O</a:t>
            </a:r>
          </a:p>
        </p:txBody>
      </p:sp>
    </p:spTree>
    <p:extLst>
      <p:ext uri="{BB962C8B-B14F-4D97-AF65-F5344CB8AC3E}">
        <p14:creationId xmlns:p14="http://schemas.microsoft.com/office/powerpoint/2010/main" val="50256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73825"/>
            <a:ext cx="2133600" cy="365125"/>
          </a:xfrm>
        </p:spPr>
        <p:txBody>
          <a:bodyPr/>
          <a:lstStyle/>
          <a:p>
            <a:fld id="{A25E6C2D-53E8-4074-894E-60690C8D87BE}" type="slidenum">
              <a:rPr lang="en-US" smtClean="0">
                <a:solidFill>
                  <a:srgbClr val="564B3C">
                    <a:shade val="90000"/>
                  </a:srgbClr>
                </a:solidFill>
              </a:rPr>
              <a:pPr/>
              <a:t>9</a:t>
            </a:fld>
            <a:endParaRPr lang="en-US">
              <a:solidFill>
                <a:srgbClr val="564B3C">
                  <a:shade val="90000"/>
                </a:srgb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76200"/>
            <a:ext cx="9144000" cy="6858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57150" dist="38100" dir="5400000" algn="ctr" rotWithShape="0">
              <a:schemeClr val="accent2">
                <a:shade val="9000"/>
                <a:alpha val="48000"/>
                <a:satMod val="105000"/>
              </a:schemeClr>
            </a:outerShdw>
            <a:softEdge rad="1270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>
                <a:solidFill>
                  <a:schemeClr val="tx1"/>
                </a:solidFill>
                <a:latin typeface="Cambria" pitchFamily="18" charset="0"/>
              </a:rPr>
              <a:t>System model for illustrations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914400"/>
            <a:ext cx="658368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52400" y="762000"/>
            <a:ext cx="24336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Storage at </a:t>
            </a:r>
            <a:r>
              <a:rPr lang="en-US" dirty="0"/>
              <a:t>bus </a:t>
            </a:r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41500" y="1114425"/>
            <a:ext cx="1504950" cy="842962"/>
          </a:xfrm>
          <a:custGeom>
            <a:avLst/>
            <a:gdLst>
              <a:gd name="connsiteX0" fmla="*/ 0 w 1505243"/>
              <a:gd name="connsiteY0" fmla="*/ 0 h 844062"/>
              <a:gd name="connsiteX1" fmla="*/ 1505243 w 1505243"/>
              <a:gd name="connsiteY1" fmla="*/ 844062 h 8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05243" h="844062">
                <a:moveTo>
                  <a:pt x="0" y="0"/>
                </a:moveTo>
                <a:lnTo>
                  <a:pt x="1505243" y="844062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705600" y="3810000"/>
            <a:ext cx="2438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3405 </a:t>
            </a:r>
            <a:r>
              <a:rPr lang="en-US" b="1" dirty="0"/>
              <a:t>MW of installed generation capacity (w/o wind</a:t>
            </a:r>
            <a:r>
              <a:rPr lang="en-US" b="1" dirty="0" smtClean="0"/>
              <a:t>)</a:t>
            </a:r>
          </a:p>
          <a:p>
            <a:endParaRPr lang="en-US" b="1" dirty="0"/>
          </a:p>
          <a:p>
            <a:r>
              <a:rPr lang="en-US" b="1" dirty="0" smtClean="0"/>
              <a:t>2490 </a:t>
            </a:r>
            <a:r>
              <a:rPr lang="en-US" b="1" dirty="0"/>
              <a:t>MW of peak load </a:t>
            </a: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52400" y="6400800"/>
            <a:ext cx="24336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Storage at </a:t>
            </a:r>
            <a:r>
              <a:rPr lang="en-US" dirty="0"/>
              <a:t>bus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 flipV="1">
            <a:off x="1993900" y="5715000"/>
            <a:ext cx="1352550" cy="870466"/>
          </a:xfrm>
          <a:custGeom>
            <a:avLst/>
            <a:gdLst>
              <a:gd name="connsiteX0" fmla="*/ 0 w 1505243"/>
              <a:gd name="connsiteY0" fmla="*/ 0 h 844062"/>
              <a:gd name="connsiteX1" fmla="*/ 1505243 w 1505243"/>
              <a:gd name="connsiteY1" fmla="*/ 844062 h 8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05243" h="844062">
                <a:moveTo>
                  <a:pt x="0" y="0"/>
                </a:moveTo>
                <a:lnTo>
                  <a:pt x="1505243" y="844062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9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927</Words>
  <Application>Microsoft Office PowerPoint</Application>
  <PresentationFormat>On-screen Show (4:3)</PresentationFormat>
  <Paragraphs>294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</vt:lpstr>
      <vt:lpstr>Times New Roman</vt:lpstr>
      <vt:lpstr>Wingdings</vt:lpstr>
      <vt:lpstr>Office Theme</vt:lpstr>
      <vt:lpstr>Equation</vt:lpstr>
      <vt:lpstr>Documentation for using the production costing program with high fidelity energy storage dispatch model</vt:lpstr>
      <vt:lpstr>Production costing program</vt:lpstr>
      <vt:lpstr>Network flow model</vt:lpstr>
      <vt:lpstr>PowerPoint Presentation</vt:lpstr>
      <vt:lpstr>Access to and executing the program</vt:lpstr>
      <vt:lpstr>Data</vt:lpstr>
      <vt:lpstr>Codes</vt:lpstr>
      <vt:lpstr>Code structure-I/O, flow</vt:lpstr>
      <vt:lpstr>PowerPoint Presentation</vt:lpstr>
      <vt:lpstr>Generator Energy Offers</vt:lpstr>
      <vt:lpstr>Relevant 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Demonstration- production costing program for REU students</dc:title>
  <dc:creator>Krishnan</dc:creator>
  <cp:lastModifiedBy>Krishnan</cp:lastModifiedBy>
  <cp:revision>72</cp:revision>
  <dcterms:created xsi:type="dcterms:W3CDTF">2013-06-02T20:45:33Z</dcterms:created>
  <dcterms:modified xsi:type="dcterms:W3CDTF">2015-06-04T04:03:07Z</dcterms:modified>
</cp:coreProperties>
</file>