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6" r:id="rId1"/>
  </p:sldMasterIdLst>
  <p:sldIdLst>
    <p:sldId id="256" r:id="rId2"/>
    <p:sldId id="257" r:id="rId3"/>
    <p:sldId id="259" r:id="rId4"/>
    <p:sldId id="260" r:id="rId5"/>
    <p:sldId id="261" r:id="rId6"/>
    <p:sldId id="262"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72" d="100"/>
          <a:sy n="72" d="100"/>
        </p:scale>
        <p:origin x="1104" y="19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94FDB8C-9DBD-4D3E-853F-A63FA0643224}" type="datetimeFigureOut">
              <a:rPr lang="en-IN" smtClean="0"/>
              <a:t>11-10-2023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9E4A1E5-C3A0-4A95-A5FA-D79728B905C8}" type="slidenum">
              <a:rPr lang="en-IN" smtClean="0"/>
              <a:t>‹#›</a:t>
            </a:fld>
            <a:endParaRPr lang="en-IN"/>
          </a:p>
        </p:txBody>
      </p:sp>
    </p:spTree>
    <p:extLst>
      <p:ext uri="{BB962C8B-B14F-4D97-AF65-F5344CB8AC3E}">
        <p14:creationId xmlns:p14="http://schemas.microsoft.com/office/powerpoint/2010/main" val="8012149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94FDB8C-9DBD-4D3E-853F-A63FA0643224}" type="datetimeFigureOut">
              <a:rPr lang="en-IN" smtClean="0"/>
              <a:t>11-10-2023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9E4A1E5-C3A0-4A95-A5FA-D79728B905C8}" type="slidenum">
              <a:rPr lang="en-IN" smtClean="0"/>
              <a:t>‹#›</a:t>
            </a:fld>
            <a:endParaRPr lang="en-IN"/>
          </a:p>
        </p:txBody>
      </p:sp>
    </p:spTree>
    <p:extLst>
      <p:ext uri="{BB962C8B-B14F-4D97-AF65-F5344CB8AC3E}">
        <p14:creationId xmlns:p14="http://schemas.microsoft.com/office/powerpoint/2010/main" val="33375542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94FDB8C-9DBD-4D3E-853F-A63FA0643224}" type="datetimeFigureOut">
              <a:rPr lang="en-IN" smtClean="0"/>
              <a:t>11-10-2023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9E4A1E5-C3A0-4A95-A5FA-D79728B905C8}"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7556262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94FDB8C-9DBD-4D3E-853F-A63FA0643224}" type="datetimeFigureOut">
              <a:rPr lang="en-IN" smtClean="0"/>
              <a:t>11-10-2023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9E4A1E5-C3A0-4A95-A5FA-D79728B905C8}" type="slidenum">
              <a:rPr lang="en-IN" smtClean="0"/>
              <a:t>‹#›</a:t>
            </a:fld>
            <a:endParaRPr lang="en-IN"/>
          </a:p>
        </p:txBody>
      </p:sp>
    </p:spTree>
    <p:extLst>
      <p:ext uri="{BB962C8B-B14F-4D97-AF65-F5344CB8AC3E}">
        <p14:creationId xmlns:p14="http://schemas.microsoft.com/office/powerpoint/2010/main" val="6538147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94FDB8C-9DBD-4D3E-853F-A63FA0643224}" type="datetimeFigureOut">
              <a:rPr lang="en-IN" smtClean="0"/>
              <a:t>11-10-2023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9E4A1E5-C3A0-4A95-A5FA-D79728B905C8}"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8107642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94FDB8C-9DBD-4D3E-853F-A63FA0643224}" type="datetimeFigureOut">
              <a:rPr lang="en-IN" smtClean="0"/>
              <a:t>11-10-2023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9E4A1E5-C3A0-4A95-A5FA-D79728B905C8}" type="slidenum">
              <a:rPr lang="en-IN" smtClean="0"/>
              <a:t>‹#›</a:t>
            </a:fld>
            <a:endParaRPr lang="en-IN"/>
          </a:p>
        </p:txBody>
      </p:sp>
    </p:spTree>
    <p:extLst>
      <p:ext uri="{BB962C8B-B14F-4D97-AF65-F5344CB8AC3E}">
        <p14:creationId xmlns:p14="http://schemas.microsoft.com/office/powerpoint/2010/main" val="17877503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94FDB8C-9DBD-4D3E-853F-A63FA0643224}" type="datetimeFigureOut">
              <a:rPr lang="en-IN" smtClean="0"/>
              <a:t>11-10-2023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9E4A1E5-C3A0-4A95-A5FA-D79728B905C8}" type="slidenum">
              <a:rPr lang="en-IN" smtClean="0"/>
              <a:t>‹#›</a:t>
            </a:fld>
            <a:endParaRPr lang="en-IN"/>
          </a:p>
        </p:txBody>
      </p:sp>
    </p:spTree>
    <p:extLst>
      <p:ext uri="{BB962C8B-B14F-4D97-AF65-F5344CB8AC3E}">
        <p14:creationId xmlns:p14="http://schemas.microsoft.com/office/powerpoint/2010/main" val="59024030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94FDB8C-9DBD-4D3E-853F-A63FA0643224}" type="datetimeFigureOut">
              <a:rPr lang="en-IN" smtClean="0"/>
              <a:t>11-10-2023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9E4A1E5-C3A0-4A95-A5FA-D79728B905C8}" type="slidenum">
              <a:rPr lang="en-IN" smtClean="0"/>
              <a:t>‹#›</a:t>
            </a:fld>
            <a:endParaRPr lang="en-IN"/>
          </a:p>
        </p:txBody>
      </p:sp>
    </p:spTree>
    <p:extLst>
      <p:ext uri="{BB962C8B-B14F-4D97-AF65-F5344CB8AC3E}">
        <p14:creationId xmlns:p14="http://schemas.microsoft.com/office/powerpoint/2010/main" val="6155182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94FDB8C-9DBD-4D3E-853F-A63FA0643224}" type="datetimeFigureOut">
              <a:rPr lang="en-IN" smtClean="0"/>
              <a:t>11-10-2023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9E4A1E5-C3A0-4A95-A5FA-D79728B905C8}" type="slidenum">
              <a:rPr lang="en-IN" smtClean="0"/>
              <a:t>‹#›</a:t>
            </a:fld>
            <a:endParaRPr lang="en-IN"/>
          </a:p>
        </p:txBody>
      </p:sp>
    </p:spTree>
    <p:extLst>
      <p:ext uri="{BB962C8B-B14F-4D97-AF65-F5344CB8AC3E}">
        <p14:creationId xmlns:p14="http://schemas.microsoft.com/office/powerpoint/2010/main" val="12177781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94FDB8C-9DBD-4D3E-853F-A63FA0643224}" type="datetimeFigureOut">
              <a:rPr lang="en-IN" smtClean="0"/>
              <a:t>11-10-2023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9E4A1E5-C3A0-4A95-A5FA-D79728B905C8}" type="slidenum">
              <a:rPr lang="en-IN" smtClean="0"/>
              <a:t>‹#›</a:t>
            </a:fld>
            <a:endParaRPr lang="en-IN"/>
          </a:p>
        </p:txBody>
      </p:sp>
    </p:spTree>
    <p:extLst>
      <p:ext uri="{BB962C8B-B14F-4D97-AF65-F5344CB8AC3E}">
        <p14:creationId xmlns:p14="http://schemas.microsoft.com/office/powerpoint/2010/main" val="4795428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94FDB8C-9DBD-4D3E-853F-A63FA0643224}" type="datetimeFigureOut">
              <a:rPr lang="en-IN" smtClean="0"/>
              <a:t>11-10-2023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9E4A1E5-C3A0-4A95-A5FA-D79728B905C8}" type="slidenum">
              <a:rPr lang="en-IN" smtClean="0"/>
              <a:t>‹#›</a:t>
            </a:fld>
            <a:endParaRPr lang="en-IN"/>
          </a:p>
        </p:txBody>
      </p:sp>
    </p:spTree>
    <p:extLst>
      <p:ext uri="{BB962C8B-B14F-4D97-AF65-F5344CB8AC3E}">
        <p14:creationId xmlns:p14="http://schemas.microsoft.com/office/powerpoint/2010/main" val="5174265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94FDB8C-9DBD-4D3E-853F-A63FA0643224}" type="datetimeFigureOut">
              <a:rPr lang="en-IN" smtClean="0"/>
              <a:t>11-10-2023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9E4A1E5-C3A0-4A95-A5FA-D79728B905C8}" type="slidenum">
              <a:rPr lang="en-IN" smtClean="0"/>
              <a:t>‹#›</a:t>
            </a:fld>
            <a:endParaRPr lang="en-IN"/>
          </a:p>
        </p:txBody>
      </p:sp>
    </p:spTree>
    <p:extLst>
      <p:ext uri="{BB962C8B-B14F-4D97-AF65-F5344CB8AC3E}">
        <p14:creationId xmlns:p14="http://schemas.microsoft.com/office/powerpoint/2010/main" val="39387934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94FDB8C-9DBD-4D3E-853F-A63FA0643224}" type="datetimeFigureOut">
              <a:rPr lang="en-IN" smtClean="0"/>
              <a:t>11-10-2023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9E4A1E5-C3A0-4A95-A5FA-D79728B905C8}" type="slidenum">
              <a:rPr lang="en-IN" smtClean="0"/>
              <a:t>‹#›</a:t>
            </a:fld>
            <a:endParaRPr lang="en-IN"/>
          </a:p>
        </p:txBody>
      </p:sp>
    </p:spTree>
    <p:extLst>
      <p:ext uri="{BB962C8B-B14F-4D97-AF65-F5344CB8AC3E}">
        <p14:creationId xmlns:p14="http://schemas.microsoft.com/office/powerpoint/2010/main" val="12062882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94FDB8C-9DBD-4D3E-853F-A63FA0643224}" type="datetimeFigureOut">
              <a:rPr lang="en-IN" smtClean="0"/>
              <a:t>11-10-2023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9E4A1E5-C3A0-4A95-A5FA-D79728B905C8}" type="slidenum">
              <a:rPr lang="en-IN" smtClean="0"/>
              <a:t>‹#›</a:t>
            </a:fld>
            <a:endParaRPr lang="en-IN"/>
          </a:p>
        </p:txBody>
      </p:sp>
    </p:spTree>
    <p:extLst>
      <p:ext uri="{BB962C8B-B14F-4D97-AF65-F5344CB8AC3E}">
        <p14:creationId xmlns:p14="http://schemas.microsoft.com/office/powerpoint/2010/main" val="41970683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94FDB8C-9DBD-4D3E-853F-A63FA0643224}" type="datetimeFigureOut">
              <a:rPr lang="en-IN" smtClean="0"/>
              <a:t>11-10-2023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9E4A1E5-C3A0-4A95-A5FA-D79728B905C8}" type="slidenum">
              <a:rPr lang="en-IN" smtClean="0"/>
              <a:t>‹#›</a:t>
            </a:fld>
            <a:endParaRPr lang="en-IN"/>
          </a:p>
        </p:txBody>
      </p:sp>
    </p:spTree>
    <p:extLst>
      <p:ext uri="{BB962C8B-B14F-4D97-AF65-F5344CB8AC3E}">
        <p14:creationId xmlns:p14="http://schemas.microsoft.com/office/powerpoint/2010/main" val="2605186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94FDB8C-9DBD-4D3E-853F-A63FA0643224}" type="datetimeFigureOut">
              <a:rPr lang="en-IN" smtClean="0"/>
              <a:t>11-10-2023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9E4A1E5-C3A0-4A95-A5FA-D79728B905C8}" type="slidenum">
              <a:rPr lang="en-IN" smtClean="0"/>
              <a:t>‹#›</a:t>
            </a:fld>
            <a:endParaRPr lang="en-IN"/>
          </a:p>
        </p:txBody>
      </p:sp>
    </p:spTree>
    <p:extLst>
      <p:ext uri="{BB962C8B-B14F-4D97-AF65-F5344CB8AC3E}">
        <p14:creationId xmlns:p14="http://schemas.microsoft.com/office/powerpoint/2010/main" val="4994172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94FDB8C-9DBD-4D3E-853F-A63FA0643224}" type="datetimeFigureOut">
              <a:rPr lang="en-IN" smtClean="0"/>
              <a:t>11-10-2023</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F9E4A1E5-C3A0-4A95-A5FA-D79728B905C8}" type="slidenum">
              <a:rPr lang="en-IN" smtClean="0"/>
              <a:t>‹#›</a:t>
            </a:fld>
            <a:endParaRPr lang="en-IN"/>
          </a:p>
        </p:txBody>
      </p:sp>
    </p:spTree>
    <p:extLst>
      <p:ext uri="{BB962C8B-B14F-4D97-AF65-F5344CB8AC3E}">
        <p14:creationId xmlns:p14="http://schemas.microsoft.com/office/powerpoint/2010/main" val="1123594591"/>
      </p:ext>
    </p:extLst>
  </p:cSld>
  <p:clrMap bg1="lt1" tx1="dk1" bg2="lt2" tx2="dk2" accent1="accent1" accent2="accent2" accent3="accent3" accent4="accent4" accent5="accent5" accent6="accent6" hlink="hlink" folHlink="folHlink"/>
  <p:sldLayoutIdLst>
    <p:sldLayoutId id="2147483857" r:id="rId1"/>
    <p:sldLayoutId id="2147483858" r:id="rId2"/>
    <p:sldLayoutId id="2147483859" r:id="rId3"/>
    <p:sldLayoutId id="2147483860" r:id="rId4"/>
    <p:sldLayoutId id="2147483861" r:id="rId5"/>
    <p:sldLayoutId id="2147483862" r:id="rId6"/>
    <p:sldLayoutId id="2147483863" r:id="rId7"/>
    <p:sldLayoutId id="2147483864" r:id="rId8"/>
    <p:sldLayoutId id="2147483865" r:id="rId9"/>
    <p:sldLayoutId id="2147483866" r:id="rId10"/>
    <p:sldLayoutId id="2147483867" r:id="rId11"/>
    <p:sldLayoutId id="2147483868" r:id="rId12"/>
    <p:sldLayoutId id="2147483869" r:id="rId13"/>
    <p:sldLayoutId id="2147483870" r:id="rId14"/>
    <p:sldLayoutId id="2147483871" r:id="rId15"/>
    <p:sldLayoutId id="2147483872"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hyperlink" Target="https://www.kaggle.com/datasets/chakradharmattapalli/product-demand-prediction-with-machine-learning" TargetMode="Externa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6DF6E9-9449-0DA9-28B9-B0D5B1AF30B0}"/>
              </a:ext>
            </a:extLst>
          </p:cNvPr>
          <p:cNvSpPr>
            <a:spLocks noGrp="1"/>
          </p:cNvSpPr>
          <p:nvPr>
            <p:ph type="ctrTitle"/>
          </p:nvPr>
        </p:nvSpPr>
        <p:spPr>
          <a:xfrm>
            <a:off x="177996" y="628896"/>
            <a:ext cx="10061157" cy="4091960"/>
          </a:xfrm>
        </p:spPr>
        <p:txBody>
          <a:bodyPr>
            <a:normAutofit/>
          </a:bodyPr>
          <a:lstStyle/>
          <a:p>
            <a:pPr algn="ctr"/>
            <a:r>
              <a:rPr lang="en-IN" b="1" dirty="0"/>
              <a:t>PRODUCT DEMAND PREDICTION AND MACHINE LEARNING</a:t>
            </a:r>
          </a:p>
        </p:txBody>
      </p:sp>
    </p:spTree>
    <p:extLst>
      <p:ext uri="{BB962C8B-B14F-4D97-AF65-F5344CB8AC3E}">
        <p14:creationId xmlns:p14="http://schemas.microsoft.com/office/powerpoint/2010/main" val="9366389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A36CD-FE46-04FB-E940-C16D1A2C5BBD}"/>
              </a:ext>
            </a:extLst>
          </p:cNvPr>
          <p:cNvSpPr>
            <a:spLocks noGrp="1"/>
          </p:cNvSpPr>
          <p:nvPr>
            <p:ph type="title"/>
          </p:nvPr>
        </p:nvSpPr>
        <p:spPr>
          <a:xfrm>
            <a:off x="935665" y="681037"/>
            <a:ext cx="10660912" cy="499842"/>
          </a:xfrm>
        </p:spPr>
        <p:txBody>
          <a:bodyPr>
            <a:normAutofit fontScale="90000"/>
          </a:bodyPr>
          <a:lstStyle/>
          <a:p>
            <a:pPr algn="l"/>
            <a:r>
              <a:rPr lang="en-IN" sz="2700" b="1" i="0" dirty="0">
                <a:effectLst/>
                <a:latin typeface="Söhne"/>
              </a:rPr>
              <a:t>         </a:t>
            </a:r>
            <a:br>
              <a:rPr lang="en-IN" dirty="0">
                <a:solidFill>
                  <a:srgbClr val="D1D5DB"/>
                </a:solidFill>
                <a:latin typeface="Söhne"/>
              </a:rPr>
            </a:br>
            <a:r>
              <a:rPr lang="en-IN" dirty="0">
                <a:solidFill>
                  <a:srgbClr val="D1D5DB"/>
                </a:solidFill>
                <a:latin typeface="Söhne"/>
              </a:rPr>
              <a:t>      </a:t>
            </a:r>
            <a:br>
              <a:rPr lang="en-US" sz="2200" b="0" i="0" dirty="0">
                <a:solidFill>
                  <a:schemeClr val="accent5">
                    <a:lumMod val="75000"/>
                  </a:schemeClr>
                </a:solidFill>
                <a:effectLst/>
                <a:latin typeface="Söhne"/>
              </a:rPr>
            </a:br>
            <a:br>
              <a:rPr lang="en-US" sz="2200" b="0" i="0" dirty="0">
                <a:solidFill>
                  <a:schemeClr val="accent5">
                    <a:lumMod val="75000"/>
                  </a:schemeClr>
                </a:solidFill>
                <a:effectLst/>
                <a:latin typeface="Söhne"/>
              </a:rPr>
            </a:br>
            <a:br>
              <a:rPr lang="en-US" sz="2200" b="0" i="0" dirty="0">
                <a:solidFill>
                  <a:schemeClr val="accent5">
                    <a:lumMod val="75000"/>
                  </a:schemeClr>
                </a:solidFill>
                <a:effectLst/>
                <a:latin typeface="Söhne"/>
              </a:rPr>
            </a:br>
            <a:br>
              <a:rPr lang="en-US" sz="2200" b="0" i="0" dirty="0">
                <a:solidFill>
                  <a:schemeClr val="accent5">
                    <a:lumMod val="75000"/>
                  </a:schemeClr>
                </a:solidFill>
                <a:effectLst/>
                <a:latin typeface="Söhne"/>
              </a:rPr>
            </a:br>
            <a:endParaRPr lang="en-IN" sz="2200" dirty="0">
              <a:solidFill>
                <a:schemeClr val="accent5">
                  <a:lumMod val="75000"/>
                </a:schemeClr>
              </a:solidFill>
            </a:endParaRPr>
          </a:p>
        </p:txBody>
      </p:sp>
      <p:sp>
        <p:nvSpPr>
          <p:cNvPr id="3" name="Content Placeholder 2">
            <a:extLst>
              <a:ext uri="{FF2B5EF4-FFF2-40B4-BE49-F238E27FC236}">
                <a16:creationId xmlns:a16="http://schemas.microsoft.com/office/drawing/2014/main" id="{E6659148-8D56-745A-D072-86243F8B7BC4}"/>
              </a:ext>
            </a:extLst>
          </p:cNvPr>
          <p:cNvSpPr>
            <a:spLocks noGrp="1"/>
          </p:cNvSpPr>
          <p:nvPr>
            <p:ph idx="1"/>
          </p:nvPr>
        </p:nvSpPr>
        <p:spPr>
          <a:xfrm>
            <a:off x="255182" y="276447"/>
            <a:ext cx="9633097" cy="6251943"/>
          </a:xfrm>
        </p:spPr>
        <p:txBody>
          <a:bodyPr>
            <a:normAutofit fontScale="92500" lnSpcReduction="10000"/>
          </a:bodyPr>
          <a:lstStyle/>
          <a:p>
            <a:pPr>
              <a:buFont typeface="Wingdings" panose="05000000000000000000" pitchFamily="2" charset="2"/>
              <a:buChar char="v"/>
            </a:pPr>
            <a:r>
              <a:rPr lang="en-IN" sz="2400" b="1" i="0" dirty="0">
                <a:effectLst/>
                <a:latin typeface="Söhne"/>
              </a:rPr>
              <a:t>Feature Engineering</a:t>
            </a:r>
            <a:r>
              <a:rPr lang="en-IN" b="0" i="0" dirty="0">
                <a:solidFill>
                  <a:srgbClr val="D1D5DB"/>
                </a:solidFill>
                <a:effectLst/>
                <a:latin typeface="Söhne"/>
              </a:rPr>
              <a:t>:</a:t>
            </a:r>
          </a:p>
          <a:p>
            <a:r>
              <a:rPr lang="en-US" sz="2000" b="0" i="0" dirty="0">
                <a:solidFill>
                  <a:schemeClr val="accent1">
                    <a:lumMod val="75000"/>
                  </a:schemeClr>
                </a:solidFill>
                <a:effectLst/>
                <a:latin typeface="Söhne"/>
              </a:rPr>
              <a:t>Identify and create relevant features. For example, you can add variables like date, product attributes (e.g., color, size), historical sales data, pricing, promotional information, and external factors like holidays or economic indicators.</a:t>
            </a:r>
          </a:p>
          <a:p>
            <a:endParaRPr lang="en-US" sz="2000" b="0" i="0" dirty="0">
              <a:solidFill>
                <a:schemeClr val="accent1">
                  <a:lumMod val="75000"/>
                </a:schemeClr>
              </a:solidFill>
              <a:effectLst/>
              <a:latin typeface="Söhne"/>
            </a:endParaRPr>
          </a:p>
          <a:p>
            <a:endParaRPr lang="en-US" sz="2000" b="0" i="0" dirty="0">
              <a:solidFill>
                <a:schemeClr val="accent1">
                  <a:lumMod val="75000"/>
                </a:schemeClr>
              </a:solidFill>
              <a:effectLst/>
              <a:latin typeface="Söhne"/>
            </a:endParaRPr>
          </a:p>
          <a:p>
            <a:pPr algn="l">
              <a:buFont typeface="Wingdings" panose="05000000000000000000" pitchFamily="2" charset="2"/>
              <a:buChar char="v"/>
            </a:pPr>
            <a:r>
              <a:rPr lang="en-US" sz="2400" b="1" i="0" dirty="0">
                <a:effectLst/>
                <a:latin typeface="Söhne"/>
              </a:rPr>
              <a:t>Data</a:t>
            </a:r>
            <a:r>
              <a:rPr lang="en-US" sz="2400" b="1" i="0" dirty="0">
                <a:solidFill>
                  <a:srgbClr val="D1D5DB"/>
                </a:solidFill>
                <a:effectLst/>
                <a:latin typeface="Söhne"/>
              </a:rPr>
              <a:t> </a:t>
            </a:r>
            <a:r>
              <a:rPr lang="en-US" sz="2400" b="1" i="0" dirty="0">
                <a:effectLst/>
                <a:latin typeface="Söhne"/>
              </a:rPr>
              <a:t>Preprocessing</a:t>
            </a:r>
            <a:r>
              <a:rPr lang="en-US" sz="1400" b="0" i="0" dirty="0">
                <a:solidFill>
                  <a:srgbClr val="D1D5DB"/>
                </a:solidFill>
                <a:effectLst/>
                <a:latin typeface="Söhne"/>
              </a:rPr>
              <a:t>:</a:t>
            </a:r>
          </a:p>
          <a:p>
            <a:pPr algn="l">
              <a:buFont typeface="Arial" panose="020B0604020202020204" pitchFamily="34" charset="0"/>
              <a:buChar char="•"/>
            </a:pPr>
            <a:r>
              <a:rPr lang="en-US" sz="2000" b="0" i="0" dirty="0">
                <a:solidFill>
                  <a:schemeClr val="accent1">
                    <a:lumMod val="75000"/>
                  </a:schemeClr>
                </a:solidFill>
                <a:effectLst/>
                <a:latin typeface="Söhne"/>
              </a:rPr>
              <a:t>Normalize or standardize numerical features.</a:t>
            </a:r>
          </a:p>
          <a:p>
            <a:pPr algn="l">
              <a:buFont typeface="Arial" panose="020B0604020202020204" pitchFamily="34" charset="0"/>
              <a:buChar char="•"/>
            </a:pPr>
            <a:r>
              <a:rPr lang="en-US" sz="2000" b="0" i="0" dirty="0">
                <a:solidFill>
                  <a:schemeClr val="accent1">
                    <a:lumMod val="75000"/>
                  </a:schemeClr>
                </a:solidFill>
                <a:effectLst/>
                <a:latin typeface="Söhne"/>
              </a:rPr>
              <a:t>Encode categorical variables using techniques like one-hot encoding or label encoding.</a:t>
            </a:r>
          </a:p>
          <a:p>
            <a:pPr algn="l">
              <a:buFont typeface="Arial" panose="020B0604020202020204" pitchFamily="34" charset="0"/>
              <a:buChar char="•"/>
            </a:pPr>
            <a:r>
              <a:rPr lang="en-US" sz="2000" b="0" i="0" dirty="0">
                <a:solidFill>
                  <a:schemeClr val="accent1">
                    <a:lumMod val="75000"/>
                  </a:schemeClr>
                </a:solidFill>
                <a:effectLst/>
                <a:latin typeface="Söhne"/>
              </a:rPr>
              <a:t>Split your data into training, validation, and test sets.</a:t>
            </a:r>
          </a:p>
          <a:p>
            <a:pPr algn="l">
              <a:buFont typeface="Arial" panose="020B0604020202020204" pitchFamily="34" charset="0"/>
              <a:buChar char="•"/>
            </a:pPr>
            <a:endParaRPr lang="en-US" sz="2000" dirty="0">
              <a:solidFill>
                <a:schemeClr val="accent1">
                  <a:lumMod val="75000"/>
                </a:schemeClr>
              </a:solidFill>
              <a:latin typeface="Söhne"/>
            </a:endParaRPr>
          </a:p>
          <a:p>
            <a:pPr algn="l">
              <a:buFont typeface="Arial" panose="020B0604020202020204" pitchFamily="34" charset="0"/>
              <a:buChar char="•"/>
            </a:pPr>
            <a:endParaRPr lang="en-US" sz="2000" b="0" i="0" dirty="0">
              <a:solidFill>
                <a:schemeClr val="accent1">
                  <a:lumMod val="75000"/>
                </a:schemeClr>
              </a:solidFill>
              <a:effectLst/>
              <a:latin typeface="Söhne"/>
            </a:endParaRPr>
          </a:p>
          <a:p>
            <a:pPr algn="l">
              <a:buFont typeface="Wingdings" panose="05000000000000000000" pitchFamily="2" charset="2"/>
              <a:buChar char="v"/>
            </a:pPr>
            <a:r>
              <a:rPr lang="en-US" sz="2400" b="1" dirty="0">
                <a:solidFill>
                  <a:schemeClr val="tx1">
                    <a:lumMod val="85000"/>
                    <a:lumOff val="15000"/>
                  </a:schemeClr>
                </a:solidFill>
                <a:latin typeface="Söhne"/>
              </a:rPr>
              <a:t>Data Collection</a:t>
            </a:r>
            <a:endParaRPr lang="en-US" sz="2400" b="1" i="0" dirty="0">
              <a:solidFill>
                <a:schemeClr val="tx1">
                  <a:lumMod val="85000"/>
                  <a:lumOff val="15000"/>
                </a:schemeClr>
              </a:solidFill>
              <a:effectLst/>
              <a:latin typeface="Söhne"/>
            </a:endParaRPr>
          </a:p>
          <a:p>
            <a:r>
              <a:rPr lang="en-US" sz="2000" b="0" i="0" dirty="0">
                <a:solidFill>
                  <a:schemeClr val="accent1">
                    <a:lumMod val="75000"/>
                  </a:schemeClr>
                </a:solidFill>
                <a:effectLst/>
                <a:latin typeface="Söhne"/>
              </a:rPr>
              <a:t>historical data related to your product, including sales, price, promotions, seasonality, and any other relevant </a:t>
            </a:r>
            <a:r>
              <a:rPr lang="en-US" sz="2000" b="0" i="0" dirty="0" err="1">
                <a:solidFill>
                  <a:schemeClr val="accent1">
                    <a:lumMod val="75000"/>
                  </a:schemeClr>
                </a:solidFill>
                <a:effectLst/>
                <a:latin typeface="Söhne"/>
              </a:rPr>
              <a:t>features.Ensure</a:t>
            </a:r>
            <a:r>
              <a:rPr lang="en-US" sz="2000" b="0" i="0" dirty="0">
                <a:solidFill>
                  <a:schemeClr val="accent1">
                    <a:lumMod val="75000"/>
                  </a:schemeClr>
                </a:solidFill>
                <a:effectLst/>
                <a:latin typeface="Söhne"/>
              </a:rPr>
              <a:t> your dataset is clean, well-structured, and free from missing values.</a:t>
            </a:r>
            <a:br>
              <a:rPr lang="en-US" sz="2000" b="0" i="0" dirty="0">
                <a:solidFill>
                  <a:schemeClr val="accent1">
                    <a:lumMod val="75000"/>
                  </a:schemeClr>
                </a:solidFill>
                <a:effectLst/>
                <a:latin typeface="Söhne"/>
              </a:rPr>
            </a:br>
            <a:endParaRPr lang="en-IN" sz="2000" dirty="0">
              <a:solidFill>
                <a:schemeClr val="accent1">
                  <a:lumMod val="75000"/>
                </a:schemeClr>
              </a:solidFill>
            </a:endParaRPr>
          </a:p>
        </p:txBody>
      </p:sp>
    </p:spTree>
    <p:extLst>
      <p:ext uri="{BB962C8B-B14F-4D97-AF65-F5344CB8AC3E}">
        <p14:creationId xmlns:p14="http://schemas.microsoft.com/office/powerpoint/2010/main" val="39282441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6834DE-FE87-60E4-91B3-FCCCB2F10998}"/>
              </a:ext>
            </a:extLst>
          </p:cNvPr>
          <p:cNvSpPr>
            <a:spLocks noGrp="1"/>
          </p:cNvSpPr>
          <p:nvPr>
            <p:ph type="title"/>
          </p:nvPr>
        </p:nvSpPr>
        <p:spPr>
          <a:xfrm>
            <a:off x="836428" y="-400612"/>
            <a:ext cx="10515600" cy="1357349"/>
          </a:xfrm>
        </p:spPr>
        <p:txBody>
          <a:bodyPr>
            <a:noAutofit/>
          </a:bodyPr>
          <a:lstStyle/>
          <a:p>
            <a:pPr marL="342900" indent="-342900">
              <a:buFont typeface="Wingdings" panose="05000000000000000000" pitchFamily="2" charset="2"/>
              <a:buChar char="v"/>
            </a:pPr>
            <a:r>
              <a:rPr lang="en-IN" sz="2400" b="1" i="0" dirty="0">
                <a:solidFill>
                  <a:schemeClr val="tx1">
                    <a:lumMod val="95000"/>
                    <a:lumOff val="5000"/>
                  </a:schemeClr>
                </a:solidFill>
                <a:effectLst/>
                <a:latin typeface="Söhne"/>
              </a:rPr>
              <a:t>Data Preprocessing</a:t>
            </a:r>
            <a:r>
              <a:rPr lang="en-IN" sz="2400" b="0" i="0" dirty="0">
                <a:solidFill>
                  <a:schemeClr val="tx1">
                    <a:lumMod val="95000"/>
                    <a:lumOff val="5000"/>
                  </a:schemeClr>
                </a:solidFill>
                <a:effectLst/>
                <a:latin typeface="Söhne"/>
              </a:rPr>
              <a:t>:</a:t>
            </a:r>
            <a:br>
              <a:rPr lang="en-IN" sz="2400" b="0" i="0" dirty="0">
                <a:solidFill>
                  <a:schemeClr val="tx1">
                    <a:lumMod val="95000"/>
                    <a:lumOff val="5000"/>
                  </a:schemeClr>
                </a:solidFill>
                <a:effectLst/>
                <a:latin typeface="Söhne"/>
              </a:rPr>
            </a:br>
            <a:endParaRPr lang="en-IN" sz="2000" dirty="0">
              <a:solidFill>
                <a:schemeClr val="accent1">
                  <a:lumMod val="75000"/>
                </a:schemeClr>
              </a:solidFill>
            </a:endParaRPr>
          </a:p>
        </p:txBody>
      </p:sp>
      <p:sp>
        <p:nvSpPr>
          <p:cNvPr id="4" name="TextBox 3">
            <a:extLst>
              <a:ext uri="{FF2B5EF4-FFF2-40B4-BE49-F238E27FC236}">
                <a16:creationId xmlns:a16="http://schemas.microsoft.com/office/drawing/2014/main" id="{5AD35889-853D-060E-8FE8-F66754DC2DF1}"/>
              </a:ext>
            </a:extLst>
          </p:cNvPr>
          <p:cNvSpPr txBox="1"/>
          <p:nvPr/>
        </p:nvSpPr>
        <p:spPr>
          <a:xfrm>
            <a:off x="800986" y="1907278"/>
            <a:ext cx="6277640" cy="4478149"/>
          </a:xfrm>
          <a:prstGeom prst="rect">
            <a:avLst/>
          </a:prstGeom>
          <a:noFill/>
        </p:spPr>
        <p:txBody>
          <a:bodyPr wrap="square">
            <a:spAutoFit/>
          </a:bodyPr>
          <a:lstStyle/>
          <a:p>
            <a:pPr marL="285750" indent="-285750">
              <a:buFont typeface="Wingdings" panose="05000000000000000000" pitchFamily="2" charset="2"/>
              <a:buChar char="v"/>
            </a:pPr>
            <a:r>
              <a:rPr lang="en-IN" sz="2400" b="1" i="0" dirty="0">
                <a:solidFill>
                  <a:schemeClr val="tx1">
                    <a:lumMod val="95000"/>
                    <a:lumOff val="5000"/>
                  </a:schemeClr>
                </a:solidFill>
                <a:effectLst/>
                <a:latin typeface="Söhne"/>
              </a:rPr>
              <a:t>Selecting a Model</a:t>
            </a:r>
            <a:r>
              <a:rPr lang="en-IN" sz="2400" b="0" i="0" dirty="0">
                <a:solidFill>
                  <a:schemeClr val="tx1">
                    <a:lumMod val="95000"/>
                    <a:lumOff val="5000"/>
                  </a:schemeClr>
                </a:solidFill>
                <a:effectLst/>
                <a:latin typeface="Söhne"/>
              </a:rPr>
              <a:t>:</a:t>
            </a:r>
            <a:br>
              <a:rPr lang="en-IN" sz="2400" b="0" i="0" dirty="0">
                <a:solidFill>
                  <a:schemeClr val="tx1">
                    <a:lumMod val="95000"/>
                    <a:lumOff val="5000"/>
                  </a:schemeClr>
                </a:solidFill>
                <a:effectLst/>
                <a:latin typeface="Söhne"/>
              </a:rPr>
            </a:br>
            <a:r>
              <a:rPr lang="en-IN" sz="1800" b="0" i="0" dirty="0">
                <a:solidFill>
                  <a:schemeClr val="accent1">
                    <a:lumMod val="75000"/>
                  </a:schemeClr>
                </a:solidFill>
                <a:effectLst/>
                <a:latin typeface="Söhne"/>
              </a:rPr>
              <a:t>Choose a suitable machine learning algorithm for time-series forecasting. Common choices include:</a:t>
            </a:r>
            <a:br>
              <a:rPr lang="en-IN" sz="1800" b="0" i="0" dirty="0">
                <a:solidFill>
                  <a:schemeClr val="accent1">
                    <a:lumMod val="75000"/>
                  </a:schemeClr>
                </a:solidFill>
                <a:effectLst/>
                <a:latin typeface="Söhne"/>
              </a:rPr>
            </a:br>
            <a:r>
              <a:rPr lang="en-IN" sz="1800" b="0" i="0" dirty="0">
                <a:solidFill>
                  <a:schemeClr val="accent1">
                    <a:lumMod val="75000"/>
                  </a:schemeClr>
                </a:solidFill>
                <a:effectLst/>
                <a:latin typeface="Söhne"/>
              </a:rPr>
              <a:t>Linear Regression</a:t>
            </a:r>
            <a:br>
              <a:rPr lang="en-IN" sz="1800" b="0" i="0" dirty="0">
                <a:solidFill>
                  <a:schemeClr val="accent1">
                    <a:lumMod val="75000"/>
                  </a:schemeClr>
                </a:solidFill>
                <a:effectLst/>
                <a:latin typeface="Söhne"/>
              </a:rPr>
            </a:br>
            <a:r>
              <a:rPr lang="en-IN" sz="1800" b="0" i="0" dirty="0">
                <a:solidFill>
                  <a:schemeClr val="accent1">
                    <a:lumMod val="75000"/>
                  </a:schemeClr>
                </a:solidFill>
                <a:effectLst/>
                <a:latin typeface="Söhne"/>
              </a:rPr>
              <a:t>Decision Trees</a:t>
            </a:r>
            <a:br>
              <a:rPr lang="en-IN" sz="1800" b="0" i="0" dirty="0">
                <a:solidFill>
                  <a:schemeClr val="accent1">
                    <a:lumMod val="75000"/>
                  </a:schemeClr>
                </a:solidFill>
                <a:effectLst/>
                <a:latin typeface="Söhne"/>
              </a:rPr>
            </a:br>
            <a:r>
              <a:rPr lang="en-IN" sz="1800" b="0" i="0" dirty="0">
                <a:solidFill>
                  <a:schemeClr val="accent1">
                    <a:lumMod val="75000"/>
                  </a:schemeClr>
                </a:solidFill>
                <a:effectLst/>
                <a:latin typeface="Söhne"/>
              </a:rPr>
              <a:t>Random Forest</a:t>
            </a:r>
            <a:br>
              <a:rPr lang="en-IN" sz="1800" b="0" i="0" dirty="0">
                <a:solidFill>
                  <a:schemeClr val="accent1">
                    <a:lumMod val="75000"/>
                  </a:schemeClr>
                </a:solidFill>
                <a:effectLst/>
                <a:latin typeface="Söhne"/>
              </a:rPr>
            </a:br>
            <a:r>
              <a:rPr lang="en-IN" sz="1800" b="0" i="0" dirty="0">
                <a:solidFill>
                  <a:schemeClr val="accent1">
                    <a:lumMod val="75000"/>
                  </a:schemeClr>
                </a:solidFill>
                <a:effectLst/>
                <a:latin typeface="Söhne"/>
              </a:rPr>
              <a:t>Gradient Boosting (e.g., </a:t>
            </a:r>
            <a:r>
              <a:rPr lang="en-IN" sz="1800" b="0" i="0" dirty="0" err="1">
                <a:solidFill>
                  <a:schemeClr val="accent1">
                    <a:lumMod val="75000"/>
                  </a:schemeClr>
                </a:solidFill>
                <a:effectLst/>
                <a:latin typeface="Söhne"/>
              </a:rPr>
              <a:t>XGBoost</a:t>
            </a:r>
            <a:r>
              <a:rPr lang="en-IN" sz="1800" b="0" i="0" dirty="0">
                <a:solidFill>
                  <a:schemeClr val="accent1">
                    <a:lumMod val="75000"/>
                  </a:schemeClr>
                </a:solidFill>
                <a:effectLst/>
                <a:latin typeface="Söhne"/>
              </a:rPr>
              <a:t>, </a:t>
            </a:r>
            <a:r>
              <a:rPr lang="en-IN" sz="1800" b="0" i="0" dirty="0" err="1">
                <a:solidFill>
                  <a:schemeClr val="accent1">
                    <a:lumMod val="75000"/>
                  </a:schemeClr>
                </a:solidFill>
                <a:effectLst/>
                <a:latin typeface="Söhne"/>
              </a:rPr>
              <a:t>LightGBM</a:t>
            </a:r>
            <a:r>
              <a:rPr lang="en-IN" sz="1800" b="0" i="0" dirty="0">
                <a:solidFill>
                  <a:schemeClr val="accent1">
                    <a:lumMod val="75000"/>
                  </a:schemeClr>
                </a:solidFill>
                <a:effectLst/>
                <a:latin typeface="Söhne"/>
              </a:rPr>
              <a:t>)</a:t>
            </a:r>
            <a:br>
              <a:rPr lang="en-IN" sz="1800" b="0" i="0" dirty="0">
                <a:solidFill>
                  <a:schemeClr val="accent1">
                    <a:lumMod val="75000"/>
                  </a:schemeClr>
                </a:solidFill>
                <a:effectLst/>
                <a:latin typeface="Söhne"/>
              </a:rPr>
            </a:br>
            <a:r>
              <a:rPr lang="en-IN" sz="1800" b="0" i="0" dirty="0">
                <a:solidFill>
                  <a:schemeClr val="accent1">
                    <a:lumMod val="75000"/>
                  </a:schemeClr>
                </a:solidFill>
                <a:effectLst/>
                <a:latin typeface="Söhne"/>
              </a:rPr>
              <a:t>Recurrent Neural Networks (RNNs)</a:t>
            </a:r>
            <a:br>
              <a:rPr lang="en-IN" sz="1800" b="0" i="0" dirty="0">
                <a:solidFill>
                  <a:schemeClr val="accent1">
                    <a:lumMod val="75000"/>
                  </a:schemeClr>
                </a:solidFill>
                <a:effectLst/>
                <a:latin typeface="Söhne"/>
              </a:rPr>
            </a:br>
            <a:r>
              <a:rPr lang="en-IN" sz="1800" b="0" i="0" dirty="0">
                <a:solidFill>
                  <a:schemeClr val="accent1">
                    <a:lumMod val="75000"/>
                  </a:schemeClr>
                </a:solidFill>
                <a:effectLst/>
                <a:latin typeface="Söhne"/>
              </a:rPr>
              <a:t>Long Short-Term Memory (LSTM) networks</a:t>
            </a:r>
            <a:br>
              <a:rPr lang="en-IN" sz="1800" b="0" i="0" dirty="0">
                <a:solidFill>
                  <a:schemeClr val="accent1">
                    <a:lumMod val="75000"/>
                  </a:schemeClr>
                </a:solidFill>
                <a:effectLst/>
                <a:latin typeface="Söhne"/>
              </a:rPr>
            </a:br>
            <a:r>
              <a:rPr lang="en-IN" sz="1800" b="0" i="0" dirty="0">
                <a:solidFill>
                  <a:schemeClr val="accent1">
                    <a:lumMod val="75000"/>
                  </a:schemeClr>
                </a:solidFill>
                <a:effectLst/>
                <a:latin typeface="Söhne"/>
              </a:rPr>
              <a:t>metrics, such as Mean Absolute Error (MAE), Mean Squared Error (MSE), or Root Mean Squared Error (RMSE)</a:t>
            </a:r>
          </a:p>
          <a:p>
            <a:pPr marL="285750" indent="-285750">
              <a:buFont typeface="Wingdings" panose="05000000000000000000" pitchFamily="2" charset="2"/>
              <a:buChar char="v"/>
            </a:pPr>
            <a:endParaRPr lang="en-IN" dirty="0">
              <a:solidFill>
                <a:schemeClr val="accent1">
                  <a:lumMod val="75000"/>
                </a:schemeClr>
              </a:solidFill>
              <a:latin typeface="Söhne"/>
            </a:endParaRPr>
          </a:p>
          <a:p>
            <a:pPr marL="285750" indent="-285750">
              <a:buFont typeface="Wingdings" panose="05000000000000000000" pitchFamily="2" charset="2"/>
              <a:buChar char="v"/>
            </a:pPr>
            <a:br>
              <a:rPr lang="en-IN" sz="900" b="0" i="0" dirty="0">
                <a:solidFill>
                  <a:schemeClr val="accent1">
                    <a:lumMod val="75000"/>
                  </a:schemeClr>
                </a:solidFill>
                <a:effectLst/>
                <a:latin typeface="Söhne"/>
              </a:rPr>
            </a:br>
            <a:br>
              <a:rPr lang="en-IN" sz="1800" b="0" i="0" dirty="0">
                <a:solidFill>
                  <a:schemeClr val="accent1">
                    <a:lumMod val="75000"/>
                  </a:schemeClr>
                </a:solidFill>
                <a:effectLst/>
                <a:latin typeface="Söhne"/>
              </a:rPr>
            </a:br>
            <a:br>
              <a:rPr lang="en-IN" sz="1800" b="0" i="0" dirty="0">
                <a:solidFill>
                  <a:schemeClr val="accent1">
                    <a:lumMod val="75000"/>
                  </a:schemeClr>
                </a:solidFill>
                <a:effectLst/>
                <a:latin typeface="Söhne"/>
              </a:rPr>
            </a:br>
            <a:endParaRPr lang="en-IN" dirty="0"/>
          </a:p>
        </p:txBody>
      </p:sp>
      <p:sp>
        <p:nvSpPr>
          <p:cNvPr id="6" name="TextBox 5">
            <a:extLst>
              <a:ext uri="{FF2B5EF4-FFF2-40B4-BE49-F238E27FC236}">
                <a16:creationId xmlns:a16="http://schemas.microsoft.com/office/drawing/2014/main" id="{35D966FA-43B3-BE9E-EC16-E094DEEC9D57}"/>
              </a:ext>
            </a:extLst>
          </p:cNvPr>
          <p:cNvSpPr txBox="1"/>
          <p:nvPr/>
        </p:nvSpPr>
        <p:spPr>
          <a:xfrm>
            <a:off x="838200" y="5082364"/>
            <a:ext cx="6457508" cy="738664"/>
          </a:xfrm>
          <a:prstGeom prst="rect">
            <a:avLst/>
          </a:prstGeom>
          <a:noFill/>
        </p:spPr>
        <p:txBody>
          <a:bodyPr wrap="square">
            <a:spAutoFit/>
          </a:bodyPr>
          <a:lstStyle/>
          <a:p>
            <a:pPr marL="285750" indent="-285750">
              <a:buFont typeface="Wingdings" panose="05000000000000000000" pitchFamily="2" charset="2"/>
              <a:buChar char="v"/>
            </a:pPr>
            <a:r>
              <a:rPr lang="en-IN" sz="2400" b="1" i="0" dirty="0">
                <a:solidFill>
                  <a:schemeClr val="tx1">
                    <a:lumMod val="95000"/>
                    <a:lumOff val="5000"/>
                  </a:schemeClr>
                </a:solidFill>
                <a:effectLst/>
                <a:latin typeface="Söhne"/>
              </a:rPr>
              <a:t>Training the Model</a:t>
            </a:r>
            <a:r>
              <a:rPr lang="en-IN" sz="2400" b="0" i="0" dirty="0">
                <a:solidFill>
                  <a:schemeClr val="tx1">
                    <a:lumMod val="95000"/>
                    <a:lumOff val="5000"/>
                  </a:schemeClr>
                </a:solidFill>
                <a:effectLst/>
                <a:latin typeface="Söhne"/>
              </a:rPr>
              <a:t>:</a:t>
            </a:r>
            <a:br>
              <a:rPr lang="en-IN" sz="2400" b="0" i="0" dirty="0">
                <a:solidFill>
                  <a:schemeClr val="accent1">
                    <a:lumMod val="75000"/>
                  </a:schemeClr>
                </a:solidFill>
                <a:effectLst/>
                <a:latin typeface="Söhne"/>
              </a:rPr>
            </a:br>
            <a:endParaRPr lang="en-IN" dirty="0"/>
          </a:p>
        </p:txBody>
      </p:sp>
      <p:sp>
        <p:nvSpPr>
          <p:cNvPr id="8" name="TextBox 7">
            <a:extLst>
              <a:ext uri="{FF2B5EF4-FFF2-40B4-BE49-F238E27FC236}">
                <a16:creationId xmlns:a16="http://schemas.microsoft.com/office/drawing/2014/main" id="{8CC60D71-D5BE-0CB8-F1D9-A8DFC5F5FFD8}"/>
              </a:ext>
            </a:extLst>
          </p:cNvPr>
          <p:cNvSpPr txBox="1"/>
          <p:nvPr/>
        </p:nvSpPr>
        <p:spPr>
          <a:xfrm>
            <a:off x="836428" y="676262"/>
            <a:ext cx="6659525" cy="1477328"/>
          </a:xfrm>
          <a:prstGeom prst="rect">
            <a:avLst/>
          </a:prstGeom>
          <a:noFill/>
        </p:spPr>
        <p:txBody>
          <a:bodyPr wrap="square">
            <a:spAutoFit/>
          </a:bodyPr>
          <a:lstStyle/>
          <a:p>
            <a:pPr marL="285750" indent="-285750">
              <a:buFont typeface="Arial" panose="020B0604020202020204" pitchFamily="34" charset="0"/>
              <a:buChar char="•"/>
            </a:pPr>
            <a:r>
              <a:rPr lang="en-IN" sz="1800" b="0" i="0" dirty="0">
                <a:solidFill>
                  <a:schemeClr val="accent1">
                    <a:lumMod val="75000"/>
                  </a:schemeClr>
                </a:solidFill>
                <a:effectLst/>
                <a:latin typeface="Söhne"/>
              </a:rPr>
              <a:t>Normalize or standardize numerical features.</a:t>
            </a:r>
            <a:br>
              <a:rPr lang="en-IN" sz="1800" b="0" i="0" dirty="0">
                <a:solidFill>
                  <a:schemeClr val="accent1">
                    <a:lumMod val="75000"/>
                  </a:schemeClr>
                </a:solidFill>
                <a:effectLst/>
                <a:latin typeface="Söhne"/>
              </a:rPr>
            </a:br>
            <a:r>
              <a:rPr lang="en-IN" sz="1800" b="0" i="0" dirty="0">
                <a:solidFill>
                  <a:schemeClr val="accent1">
                    <a:lumMod val="75000"/>
                  </a:schemeClr>
                </a:solidFill>
                <a:effectLst/>
                <a:latin typeface="Söhne"/>
              </a:rPr>
              <a:t>Encode categorical variables using techniques like one-hot encoding or label </a:t>
            </a:r>
            <a:r>
              <a:rPr lang="en-IN" sz="1800" b="0" i="0" dirty="0" err="1">
                <a:solidFill>
                  <a:schemeClr val="accent1">
                    <a:lumMod val="75000"/>
                  </a:schemeClr>
                </a:solidFill>
                <a:effectLst/>
                <a:latin typeface="Söhne"/>
              </a:rPr>
              <a:t>encoding.Split</a:t>
            </a:r>
            <a:r>
              <a:rPr lang="en-IN" sz="1800" b="0" i="0" dirty="0">
                <a:solidFill>
                  <a:schemeClr val="accent1">
                    <a:lumMod val="75000"/>
                  </a:schemeClr>
                </a:solidFill>
                <a:effectLst/>
                <a:latin typeface="Söhne"/>
              </a:rPr>
              <a:t> your data into training, validation, and test sets.</a:t>
            </a:r>
            <a:br>
              <a:rPr lang="en-IN" sz="1800" b="0" i="0" dirty="0">
                <a:solidFill>
                  <a:schemeClr val="accent1">
                    <a:lumMod val="75000"/>
                  </a:schemeClr>
                </a:solidFill>
                <a:effectLst/>
                <a:latin typeface="Söhne"/>
              </a:rPr>
            </a:br>
            <a:endParaRPr lang="en-IN" dirty="0"/>
          </a:p>
        </p:txBody>
      </p:sp>
      <p:sp>
        <p:nvSpPr>
          <p:cNvPr id="10" name="TextBox 9">
            <a:extLst>
              <a:ext uri="{FF2B5EF4-FFF2-40B4-BE49-F238E27FC236}">
                <a16:creationId xmlns:a16="http://schemas.microsoft.com/office/drawing/2014/main" id="{7A5A2FB7-96FD-6BB1-7E76-016F2A2F4E8F}"/>
              </a:ext>
            </a:extLst>
          </p:cNvPr>
          <p:cNvSpPr txBox="1"/>
          <p:nvPr/>
        </p:nvSpPr>
        <p:spPr>
          <a:xfrm>
            <a:off x="890920" y="5462097"/>
            <a:ext cx="6097772" cy="923330"/>
          </a:xfrm>
          <a:prstGeom prst="rect">
            <a:avLst/>
          </a:prstGeom>
          <a:noFill/>
        </p:spPr>
        <p:txBody>
          <a:bodyPr wrap="square">
            <a:spAutoFit/>
          </a:bodyPr>
          <a:lstStyle/>
          <a:p>
            <a:pPr marL="285750" indent="-285750">
              <a:buFont typeface="Arial" panose="020B0604020202020204" pitchFamily="34" charset="0"/>
              <a:buChar char="•"/>
            </a:pPr>
            <a:r>
              <a:rPr lang="en-IN" sz="1800" b="0" i="0" dirty="0">
                <a:solidFill>
                  <a:schemeClr val="accent1">
                    <a:lumMod val="75000"/>
                  </a:schemeClr>
                </a:solidFill>
                <a:effectLst/>
                <a:latin typeface="Söhne"/>
              </a:rPr>
              <a:t>Train your model on the training data. Use techniques like cross-validation to tune hyperparameters and prevent overfitting.</a:t>
            </a:r>
            <a:endParaRPr lang="en-IN" dirty="0"/>
          </a:p>
        </p:txBody>
      </p:sp>
      <p:sp>
        <p:nvSpPr>
          <p:cNvPr id="12" name="TextBox 11">
            <a:extLst>
              <a:ext uri="{FF2B5EF4-FFF2-40B4-BE49-F238E27FC236}">
                <a16:creationId xmlns:a16="http://schemas.microsoft.com/office/drawing/2014/main" id="{6F4D3198-4826-783A-AB3D-53B3D0AC1414}"/>
              </a:ext>
            </a:extLst>
          </p:cNvPr>
          <p:cNvSpPr txBox="1"/>
          <p:nvPr/>
        </p:nvSpPr>
        <p:spPr>
          <a:xfrm>
            <a:off x="308344" y="153042"/>
            <a:ext cx="6145618" cy="523220"/>
          </a:xfrm>
          <a:prstGeom prst="rect">
            <a:avLst/>
          </a:prstGeom>
          <a:noFill/>
        </p:spPr>
        <p:txBody>
          <a:bodyPr wrap="square">
            <a:spAutoFit/>
          </a:bodyPr>
          <a:lstStyle/>
          <a:p>
            <a:pPr marL="742950" lvl="1" indent="-285750">
              <a:buFont typeface="Wingdings" panose="05000000000000000000" pitchFamily="2" charset="2"/>
              <a:buChar char="v"/>
            </a:pPr>
            <a:r>
              <a:rPr lang="en-IN" sz="2800" b="1" i="0" dirty="0">
                <a:effectLst/>
                <a:latin typeface="Söhne"/>
              </a:rPr>
              <a:t>Data Preprocessing</a:t>
            </a:r>
            <a:r>
              <a:rPr lang="en-IN" sz="2800" b="0" i="0" dirty="0">
                <a:solidFill>
                  <a:srgbClr val="D1D5DB"/>
                </a:solidFill>
                <a:effectLst/>
                <a:latin typeface="Söhne"/>
              </a:rPr>
              <a:t>:</a:t>
            </a:r>
            <a:endParaRPr lang="en-IN" sz="2800" dirty="0"/>
          </a:p>
        </p:txBody>
      </p:sp>
    </p:spTree>
    <p:extLst>
      <p:ext uri="{BB962C8B-B14F-4D97-AF65-F5344CB8AC3E}">
        <p14:creationId xmlns:p14="http://schemas.microsoft.com/office/powerpoint/2010/main" val="8642325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B00D029-7F03-1112-FA3A-C93B14E5D23B}"/>
              </a:ext>
            </a:extLst>
          </p:cNvPr>
          <p:cNvSpPr txBox="1"/>
          <p:nvPr/>
        </p:nvSpPr>
        <p:spPr>
          <a:xfrm>
            <a:off x="1018068" y="180501"/>
            <a:ext cx="6097772" cy="2000548"/>
          </a:xfrm>
          <a:prstGeom prst="rect">
            <a:avLst/>
          </a:prstGeom>
          <a:noFill/>
        </p:spPr>
        <p:txBody>
          <a:bodyPr wrap="square">
            <a:spAutoFit/>
          </a:bodyPr>
          <a:lstStyle/>
          <a:p>
            <a:pPr marL="285750" indent="-285750">
              <a:buFont typeface="Wingdings" panose="05000000000000000000" pitchFamily="2" charset="2"/>
              <a:buChar char="v"/>
            </a:pPr>
            <a:r>
              <a:rPr lang="en-US" sz="2400" b="1" i="0" dirty="0">
                <a:solidFill>
                  <a:schemeClr val="tx1">
                    <a:lumMod val="85000"/>
                    <a:lumOff val="15000"/>
                  </a:schemeClr>
                </a:solidFill>
                <a:effectLst/>
                <a:latin typeface="Söhne"/>
              </a:rPr>
              <a:t>Time-Series Specific Techniques</a:t>
            </a:r>
            <a:r>
              <a:rPr lang="en-US" sz="1800" b="0" i="0" dirty="0">
                <a:solidFill>
                  <a:schemeClr val="tx1">
                    <a:lumMod val="85000"/>
                    <a:lumOff val="15000"/>
                  </a:schemeClr>
                </a:solidFill>
                <a:effectLst/>
                <a:latin typeface="Söhne"/>
              </a:rPr>
              <a:t>:</a:t>
            </a:r>
            <a:br>
              <a:rPr lang="en-US" sz="1800" b="0" i="0" dirty="0">
                <a:solidFill>
                  <a:schemeClr val="tx1">
                    <a:lumMod val="85000"/>
                    <a:lumOff val="15000"/>
                  </a:schemeClr>
                </a:solidFill>
                <a:effectLst/>
                <a:latin typeface="Söhne"/>
              </a:rPr>
            </a:br>
            <a:endParaRPr lang="en-US" sz="2000" dirty="0">
              <a:solidFill>
                <a:schemeClr val="accent1">
                  <a:lumMod val="75000"/>
                </a:schemeClr>
              </a:solidFill>
              <a:latin typeface="Söhne"/>
            </a:endParaRPr>
          </a:p>
          <a:p>
            <a:pPr marL="285750" indent="-285750">
              <a:buFont typeface="Wingdings" panose="05000000000000000000" pitchFamily="2" charset="2"/>
              <a:buChar char="v"/>
            </a:pPr>
            <a:endParaRPr lang="en-US" sz="2000" b="0" i="0" dirty="0">
              <a:solidFill>
                <a:schemeClr val="accent1">
                  <a:lumMod val="75000"/>
                </a:schemeClr>
              </a:solidFill>
              <a:effectLst/>
              <a:latin typeface="Söhne"/>
            </a:endParaRPr>
          </a:p>
          <a:p>
            <a:pPr algn="l"/>
            <a:endParaRPr lang="en-US" sz="2000" b="0" i="0" dirty="0">
              <a:solidFill>
                <a:schemeClr val="accent1">
                  <a:lumMod val="75000"/>
                </a:schemeClr>
              </a:solidFill>
              <a:effectLst/>
              <a:latin typeface="Söhne"/>
            </a:endParaRPr>
          </a:p>
          <a:p>
            <a:br>
              <a:rPr lang="en-US" sz="2000" b="0" i="0" dirty="0">
                <a:solidFill>
                  <a:schemeClr val="accent1">
                    <a:lumMod val="75000"/>
                  </a:schemeClr>
                </a:solidFill>
                <a:effectLst/>
                <a:latin typeface="Söhne"/>
              </a:rPr>
            </a:br>
            <a:endParaRPr lang="en-IN" sz="2000" dirty="0">
              <a:solidFill>
                <a:schemeClr val="accent1">
                  <a:lumMod val="75000"/>
                </a:schemeClr>
              </a:solidFill>
            </a:endParaRPr>
          </a:p>
        </p:txBody>
      </p:sp>
      <p:sp>
        <p:nvSpPr>
          <p:cNvPr id="6" name="TextBox 5">
            <a:extLst>
              <a:ext uri="{FF2B5EF4-FFF2-40B4-BE49-F238E27FC236}">
                <a16:creationId xmlns:a16="http://schemas.microsoft.com/office/drawing/2014/main" id="{E9DD6FD0-D7D1-9406-68C7-E0F0FA851DF6}"/>
              </a:ext>
            </a:extLst>
          </p:cNvPr>
          <p:cNvSpPr txBox="1"/>
          <p:nvPr/>
        </p:nvSpPr>
        <p:spPr>
          <a:xfrm>
            <a:off x="1018068" y="2353746"/>
            <a:ext cx="6097772" cy="461665"/>
          </a:xfrm>
          <a:prstGeom prst="rect">
            <a:avLst/>
          </a:prstGeom>
          <a:noFill/>
        </p:spPr>
        <p:txBody>
          <a:bodyPr wrap="square">
            <a:spAutoFit/>
          </a:bodyPr>
          <a:lstStyle/>
          <a:p>
            <a:pPr marL="342900" indent="-342900" algn="l">
              <a:buFont typeface="Wingdings" panose="05000000000000000000" pitchFamily="2" charset="2"/>
              <a:buChar char="v"/>
            </a:pPr>
            <a:r>
              <a:rPr lang="en-US" sz="2400" b="1" i="0" dirty="0">
                <a:solidFill>
                  <a:schemeClr val="tx1">
                    <a:lumMod val="85000"/>
                    <a:lumOff val="15000"/>
                  </a:schemeClr>
                </a:solidFill>
                <a:effectLst/>
                <a:latin typeface="Söhne"/>
              </a:rPr>
              <a:t>Forecasting</a:t>
            </a:r>
            <a:r>
              <a:rPr lang="en-US" sz="2400" b="0" i="0" dirty="0">
                <a:solidFill>
                  <a:schemeClr val="tx1">
                    <a:lumMod val="85000"/>
                    <a:lumOff val="15000"/>
                  </a:schemeClr>
                </a:solidFill>
                <a:effectLst/>
                <a:latin typeface="Söhne"/>
              </a:rPr>
              <a:t>:</a:t>
            </a:r>
          </a:p>
        </p:txBody>
      </p:sp>
      <p:sp>
        <p:nvSpPr>
          <p:cNvPr id="8" name="TextBox 7">
            <a:extLst>
              <a:ext uri="{FF2B5EF4-FFF2-40B4-BE49-F238E27FC236}">
                <a16:creationId xmlns:a16="http://schemas.microsoft.com/office/drawing/2014/main" id="{B615EE62-A164-A7EF-ECB4-F87E800AFDD4}"/>
              </a:ext>
            </a:extLst>
          </p:cNvPr>
          <p:cNvSpPr txBox="1"/>
          <p:nvPr/>
        </p:nvSpPr>
        <p:spPr>
          <a:xfrm>
            <a:off x="241891" y="4133848"/>
            <a:ext cx="6097772" cy="461665"/>
          </a:xfrm>
          <a:prstGeom prst="rect">
            <a:avLst/>
          </a:prstGeom>
          <a:noFill/>
        </p:spPr>
        <p:txBody>
          <a:bodyPr wrap="square">
            <a:spAutoFit/>
          </a:bodyPr>
          <a:lstStyle/>
          <a:p>
            <a:pPr marL="1257300" lvl="2" indent="-342900">
              <a:buFont typeface="Wingdings" panose="05000000000000000000" pitchFamily="2" charset="2"/>
              <a:buChar char="v"/>
            </a:pPr>
            <a:r>
              <a:rPr lang="en-US" sz="2400" b="1" i="0" dirty="0">
                <a:solidFill>
                  <a:schemeClr val="tx1">
                    <a:lumMod val="85000"/>
                    <a:lumOff val="15000"/>
                  </a:schemeClr>
                </a:solidFill>
                <a:effectLst/>
                <a:latin typeface="Söhne"/>
              </a:rPr>
              <a:t>Model Evaluation</a:t>
            </a:r>
            <a:r>
              <a:rPr lang="en-US" sz="2400" b="0" i="0" dirty="0">
                <a:solidFill>
                  <a:schemeClr val="tx1">
                    <a:lumMod val="85000"/>
                    <a:lumOff val="15000"/>
                  </a:schemeClr>
                </a:solidFill>
                <a:effectLst/>
                <a:latin typeface="Söhne"/>
              </a:rPr>
              <a:t>:</a:t>
            </a:r>
          </a:p>
        </p:txBody>
      </p:sp>
      <p:sp>
        <p:nvSpPr>
          <p:cNvPr id="10" name="TextBox 9">
            <a:extLst>
              <a:ext uri="{FF2B5EF4-FFF2-40B4-BE49-F238E27FC236}">
                <a16:creationId xmlns:a16="http://schemas.microsoft.com/office/drawing/2014/main" id="{4C74A4A7-1EB1-AF9C-42A7-985C33C32546}"/>
              </a:ext>
            </a:extLst>
          </p:cNvPr>
          <p:cNvSpPr txBox="1"/>
          <p:nvPr/>
        </p:nvSpPr>
        <p:spPr>
          <a:xfrm>
            <a:off x="1142112" y="912770"/>
            <a:ext cx="8586679" cy="923330"/>
          </a:xfrm>
          <a:prstGeom prst="rect">
            <a:avLst/>
          </a:prstGeom>
          <a:noFill/>
        </p:spPr>
        <p:txBody>
          <a:bodyPr wrap="square">
            <a:spAutoFit/>
          </a:bodyPr>
          <a:lstStyle/>
          <a:p>
            <a:pPr marL="285750" indent="-285750">
              <a:buFont typeface="Arial" panose="020B0604020202020204" pitchFamily="34" charset="0"/>
              <a:buChar char="•"/>
            </a:pPr>
            <a:r>
              <a:rPr lang="en-US" sz="1800" b="0" i="0" dirty="0">
                <a:solidFill>
                  <a:schemeClr val="accent1">
                    <a:lumMod val="75000"/>
                  </a:schemeClr>
                </a:solidFill>
                <a:effectLst/>
                <a:latin typeface="Söhne"/>
              </a:rPr>
              <a:t>If you're dealing with time series data, consider using time-series specific techniques like Autoregressive Integrated Moving Average (ARIMA), Seasonal Decomposition of Time Series (STL), or Facebook Prophet, depending on the nature of your data.</a:t>
            </a:r>
          </a:p>
        </p:txBody>
      </p:sp>
      <p:sp>
        <p:nvSpPr>
          <p:cNvPr id="12" name="TextBox 11">
            <a:extLst>
              <a:ext uri="{FF2B5EF4-FFF2-40B4-BE49-F238E27FC236}">
                <a16:creationId xmlns:a16="http://schemas.microsoft.com/office/drawing/2014/main" id="{BD059B30-AFD4-9F8A-2082-F59EA832892A}"/>
              </a:ext>
            </a:extLst>
          </p:cNvPr>
          <p:cNvSpPr txBox="1"/>
          <p:nvPr/>
        </p:nvSpPr>
        <p:spPr>
          <a:xfrm>
            <a:off x="624661" y="3018602"/>
            <a:ext cx="9667653" cy="646331"/>
          </a:xfrm>
          <a:prstGeom prst="rect">
            <a:avLst/>
          </a:prstGeom>
          <a:noFill/>
        </p:spPr>
        <p:txBody>
          <a:bodyPr wrap="square">
            <a:spAutoFit/>
          </a:bodyPr>
          <a:lstStyle/>
          <a:p>
            <a:pPr marL="742950" lvl="1" indent="-285750" algn="l">
              <a:buFont typeface="Arial" panose="020B0604020202020204" pitchFamily="34" charset="0"/>
              <a:buChar char="•"/>
            </a:pPr>
            <a:r>
              <a:rPr lang="en-US" sz="1800" b="0" i="0" dirty="0">
                <a:solidFill>
                  <a:schemeClr val="accent1">
                    <a:lumMod val="75000"/>
                  </a:schemeClr>
                </a:solidFill>
                <a:effectLst/>
                <a:latin typeface="Söhne"/>
              </a:rPr>
              <a:t>Use the trained model to make future demand predictions. Ensure you include appropriate features and time intervals for prediction.</a:t>
            </a:r>
          </a:p>
        </p:txBody>
      </p:sp>
      <p:sp>
        <p:nvSpPr>
          <p:cNvPr id="14" name="TextBox 13">
            <a:extLst>
              <a:ext uri="{FF2B5EF4-FFF2-40B4-BE49-F238E27FC236}">
                <a16:creationId xmlns:a16="http://schemas.microsoft.com/office/drawing/2014/main" id="{B5AF63CA-39F8-3141-9F64-7D67BAB09BF8}"/>
              </a:ext>
            </a:extLst>
          </p:cNvPr>
          <p:cNvSpPr txBox="1"/>
          <p:nvPr/>
        </p:nvSpPr>
        <p:spPr>
          <a:xfrm>
            <a:off x="-1129710" y="4828945"/>
            <a:ext cx="10146119" cy="646331"/>
          </a:xfrm>
          <a:prstGeom prst="rect">
            <a:avLst/>
          </a:prstGeom>
          <a:noFill/>
        </p:spPr>
        <p:txBody>
          <a:bodyPr wrap="square">
            <a:spAutoFit/>
          </a:bodyPr>
          <a:lstStyle/>
          <a:p>
            <a:pPr marL="2571750" lvl="5" indent="-285750">
              <a:buFont typeface="Arial" panose="020B0604020202020204" pitchFamily="34" charset="0"/>
              <a:buChar char="•"/>
            </a:pPr>
            <a:r>
              <a:rPr lang="en-US" sz="1800" b="0" i="0" dirty="0">
                <a:solidFill>
                  <a:schemeClr val="accent1">
                    <a:lumMod val="75000"/>
                  </a:schemeClr>
                </a:solidFill>
                <a:effectLst/>
                <a:latin typeface="Söhne"/>
              </a:rPr>
              <a:t>Continuously monitor and evaluate your model's performance over time. Retrain the model with new data to keep it accurate</a:t>
            </a:r>
            <a:endParaRPr lang="en-IN" dirty="0"/>
          </a:p>
        </p:txBody>
      </p:sp>
    </p:spTree>
    <p:extLst>
      <p:ext uri="{BB962C8B-B14F-4D97-AF65-F5344CB8AC3E}">
        <p14:creationId xmlns:p14="http://schemas.microsoft.com/office/powerpoint/2010/main" val="15576614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CEAAA-BCDF-1A95-9A2B-B48F1D20C112}"/>
              </a:ext>
            </a:extLst>
          </p:cNvPr>
          <p:cNvSpPr>
            <a:spLocks noGrp="1"/>
          </p:cNvSpPr>
          <p:nvPr>
            <p:ph type="title"/>
          </p:nvPr>
        </p:nvSpPr>
        <p:spPr>
          <a:xfrm>
            <a:off x="700863" y="127611"/>
            <a:ext cx="10515600" cy="1052603"/>
          </a:xfrm>
        </p:spPr>
        <p:txBody>
          <a:bodyPr>
            <a:noAutofit/>
          </a:bodyPr>
          <a:lstStyle/>
          <a:p>
            <a:pPr marL="342900" indent="-342900" algn="l">
              <a:buFont typeface="Wingdings" panose="05000000000000000000" pitchFamily="2" charset="2"/>
              <a:buChar char="v"/>
            </a:pPr>
            <a:r>
              <a:rPr lang="en-US" sz="2400" b="1" i="0" dirty="0">
                <a:solidFill>
                  <a:schemeClr val="tx1">
                    <a:lumMod val="85000"/>
                    <a:lumOff val="15000"/>
                  </a:schemeClr>
                </a:solidFill>
                <a:effectLst/>
                <a:latin typeface="Söhne"/>
              </a:rPr>
              <a:t>Optimization </a:t>
            </a:r>
            <a:r>
              <a:rPr lang="en-US" sz="2400" b="1" dirty="0">
                <a:solidFill>
                  <a:schemeClr val="accent1">
                    <a:lumMod val="75000"/>
                  </a:schemeClr>
                </a:solidFill>
                <a:latin typeface="Söhne"/>
              </a:rPr>
              <a:t>and</a:t>
            </a:r>
            <a:r>
              <a:rPr lang="en-US" sz="2400" b="1" i="0" dirty="0">
                <a:solidFill>
                  <a:schemeClr val="tx1">
                    <a:lumMod val="85000"/>
                    <a:lumOff val="15000"/>
                  </a:schemeClr>
                </a:solidFill>
                <a:effectLst/>
                <a:latin typeface="Söhne"/>
              </a:rPr>
              <a:t> Fine-Tuning</a:t>
            </a:r>
            <a:r>
              <a:rPr lang="en-US" sz="2000" b="0" i="0" dirty="0">
                <a:solidFill>
                  <a:schemeClr val="accent1">
                    <a:lumMod val="75000"/>
                  </a:schemeClr>
                </a:solidFill>
                <a:effectLst/>
                <a:latin typeface="Söhne"/>
              </a:rPr>
              <a:t>:</a:t>
            </a:r>
            <a:br>
              <a:rPr lang="en-US" sz="2000" b="0" i="0" dirty="0">
                <a:solidFill>
                  <a:schemeClr val="accent1">
                    <a:lumMod val="75000"/>
                  </a:schemeClr>
                </a:solidFill>
                <a:effectLst/>
                <a:latin typeface="Söhne"/>
              </a:rPr>
            </a:br>
            <a:endParaRPr lang="en-IN" sz="2000" dirty="0">
              <a:solidFill>
                <a:schemeClr val="accent1">
                  <a:lumMod val="75000"/>
                </a:schemeClr>
              </a:solidFill>
            </a:endParaRPr>
          </a:p>
        </p:txBody>
      </p:sp>
      <p:sp>
        <p:nvSpPr>
          <p:cNvPr id="11" name="TextBox 10">
            <a:extLst>
              <a:ext uri="{FF2B5EF4-FFF2-40B4-BE49-F238E27FC236}">
                <a16:creationId xmlns:a16="http://schemas.microsoft.com/office/drawing/2014/main" id="{4BE7F78B-4CF5-7B9B-3450-B65490E25434}"/>
              </a:ext>
            </a:extLst>
          </p:cNvPr>
          <p:cNvSpPr txBox="1"/>
          <p:nvPr/>
        </p:nvSpPr>
        <p:spPr>
          <a:xfrm>
            <a:off x="700863" y="1767007"/>
            <a:ext cx="6097772" cy="769441"/>
          </a:xfrm>
          <a:prstGeom prst="rect">
            <a:avLst/>
          </a:prstGeom>
          <a:noFill/>
        </p:spPr>
        <p:txBody>
          <a:bodyPr wrap="square">
            <a:spAutoFit/>
          </a:bodyPr>
          <a:lstStyle/>
          <a:p>
            <a:pPr marL="285750" indent="-285750">
              <a:buFont typeface="Wingdings" panose="05000000000000000000" pitchFamily="2" charset="2"/>
              <a:buChar char="v"/>
            </a:pPr>
            <a:r>
              <a:rPr lang="en-US" sz="2400" b="1" i="0" dirty="0">
                <a:solidFill>
                  <a:schemeClr val="tx1">
                    <a:lumMod val="85000"/>
                    <a:lumOff val="15000"/>
                  </a:schemeClr>
                </a:solidFill>
                <a:effectLst/>
                <a:latin typeface="Söhne"/>
              </a:rPr>
              <a:t>Deployment</a:t>
            </a:r>
            <a:r>
              <a:rPr lang="en-US" sz="2400" b="0" i="0" dirty="0">
                <a:solidFill>
                  <a:schemeClr val="tx1">
                    <a:lumMod val="85000"/>
                    <a:lumOff val="15000"/>
                  </a:schemeClr>
                </a:solidFill>
                <a:effectLst/>
                <a:latin typeface="Söhne"/>
              </a:rPr>
              <a:t>:</a:t>
            </a:r>
            <a:br>
              <a:rPr lang="en-US" sz="1800" b="0" i="0" dirty="0">
                <a:solidFill>
                  <a:schemeClr val="accent1">
                    <a:lumMod val="75000"/>
                  </a:schemeClr>
                </a:solidFill>
                <a:effectLst/>
                <a:latin typeface="Söhne"/>
              </a:rPr>
            </a:br>
            <a:endParaRPr lang="en-IN" sz="2000" dirty="0"/>
          </a:p>
        </p:txBody>
      </p:sp>
      <p:sp>
        <p:nvSpPr>
          <p:cNvPr id="13" name="TextBox 12">
            <a:extLst>
              <a:ext uri="{FF2B5EF4-FFF2-40B4-BE49-F238E27FC236}">
                <a16:creationId xmlns:a16="http://schemas.microsoft.com/office/drawing/2014/main" id="{7110EA4D-0A7D-74DB-A063-A694571C14B1}"/>
              </a:ext>
            </a:extLst>
          </p:cNvPr>
          <p:cNvSpPr txBox="1"/>
          <p:nvPr/>
        </p:nvSpPr>
        <p:spPr>
          <a:xfrm>
            <a:off x="700863" y="3429000"/>
            <a:ext cx="6097772" cy="1046440"/>
          </a:xfrm>
          <a:prstGeom prst="rect">
            <a:avLst/>
          </a:prstGeom>
          <a:noFill/>
        </p:spPr>
        <p:txBody>
          <a:bodyPr wrap="square">
            <a:spAutoFit/>
          </a:bodyPr>
          <a:lstStyle/>
          <a:p>
            <a:pPr marL="285750" indent="-285750">
              <a:buFont typeface="Wingdings" panose="05000000000000000000" pitchFamily="2" charset="2"/>
              <a:buChar char="v"/>
            </a:pPr>
            <a:r>
              <a:rPr lang="en-US" sz="2400" b="1" i="0" dirty="0">
                <a:solidFill>
                  <a:schemeClr val="tx1">
                    <a:lumMod val="85000"/>
                    <a:lumOff val="15000"/>
                  </a:schemeClr>
                </a:solidFill>
                <a:effectLst/>
                <a:latin typeface="Söhne"/>
              </a:rPr>
              <a:t>Feedback Loop</a:t>
            </a:r>
            <a:r>
              <a:rPr lang="en-US" sz="2400" b="0" i="0" dirty="0">
                <a:solidFill>
                  <a:schemeClr val="tx1">
                    <a:lumMod val="85000"/>
                    <a:lumOff val="15000"/>
                  </a:schemeClr>
                </a:solidFill>
                <a:effectLst/>
                <a:latin typeface="Söhne"/>
              </a:rPr>
              <a:t>:</a:t>
            </a:r>
            <a:br>
              <a:rPr lang="en-US" sz="2400" b="0" i="0" dirty="0">
                <a:solidFill>
                  <a:schemeClr val="tx1">
                    <a:lumMod val="85000"/>
                    <a:lumOff val="15000"/>
                  </a:schemeClr>
                </a:solidFill>
                <a:effectLst/>
                <a:latin typeface="Söhne"/>
              </a:rPr>
            </a:br>
            <a:r>
              <a:rPr lang="en-US" sz="2000" b="0" i="0" dirty="0">
                <a:solidFill>
                  <a:schemeClr val="accent1">
                    <a:lumMod val="75000"/>
                  </a:schemeClr>
                </a:solidFill>
                <a:effectLst/>
                <a:latin typeface="Söhne"/>
              </a:rPr>
              <a:t>.</a:t>
            </a:r>
            <a:br>
              <a:rPr lang="en-US" sz="2000" b="0" i="0" dirty="0">
                <a:solidFill>
                  <a:schemeClr val="accent1">
                    <a:lumMod val="75000"/>
                  </a:schemeClr>
                </a:solidFill>
                <a:effectLst/>
                <a:latin typeface="Söhne"/>
              </a:rPr>
            </a:br>
            <a:endParaRPr lang="en-IN" dirty="0"/>
          </a:p>
        </p:txBody>
      </p:sp>
      <p:sp>
        <p:nvSpPr>
          <p:cNvPr id="15" name="TextBox 14">
            <a:extLst>
              <a:ext uri="{FF2B5EF4-FFF2-40B4-BE49-F238E27FC236}">
                <a16:creationId xmlns:a16="http://schemas.microsoft.com/office/drawing/2014/main" id="{3CF584A4-2871-672F-2396-2B9E7582FEFA}"/>
              </a:ext>
            </a:extLst>
          </p:cNvPr>
          <p:cNvSpPr txBox="1"/>
          <p:nvPr/>
        </p:nvSpPr>
        <p:spPr>
          <a:xfrm>
            <a:off x="700863" y="5020478"/>
            <a:ext cx="6097772" cy="738664"/>
          </a:xfrm>
          <a:prstGeom prst="rect">
            <a:avLst/>
          </a:prstGeom>
          <a:noFill/>
        </p:spPr>
        <p:txBody>
          <a:bodyPr wrap="square">
            <a:spAutoFit/>
          </a:bodyPr>
          <a:lstStyle/>
          <a:p>
            <a:pPr marL="285750" indent="-285750">
              <a:buFont typeface="Wingdings" panose="05000000000000000000" pitchFamily="2" charset="2"/>
              <a:buChar char="v"/>
            </a:pPr>
            <a:r>
              <a:rPr lang="en-US" sz="2400" b="1" i="0" dirty="0">
                <a:solidFill>
                  <a:schemeClr val="tx1">
                    <a:lumMod val="85000"/>
                    <a:lumOff val="15000"/>
                  </a:schemeClr>
                </a:solidFill>
                <a:effectLst/>
                <a:latin typeface="Söhne"/>
              </a:rPr>
              <a:t>Anomaly Detection</a:t>
            </a:r>
            <a:r>
              <a:rPr lang="en-US" sz="1800" b="0" i="0" dirty="0">
                <a:solidFill>
                  <a:schemeClr val="tx1">
                    <a:lumMod val="85000"/>
                    <a:lumOff val="15000"/>
                  </a:schemeClr>
                </a:solidFill>
                <a:effectLst/>
                <a:latin typeface="Söhne"/>
              </a:rPr>
              <a:t>:</a:t>
            </a:r>
            <a:br>
              <a:rPr lang="en-US" sz="1800" b="0" i="0" dirty="0">
                <a:solidFill>
                  <a:schemeClr val="tx1">
                    <a:lumMod val="85000"/>
                    <a:lumOff val="15000"/>
                  </a:schemeClr>
                </a:solidFill>
                <a:effectLst/>
                <a:latin typeface="Söhne"/>
              </a:rPr>
            </a:br>
            <a:endParaRPr lang="en-IN" dirty="0"/>
          </a:p>
        </p:txBody>
      </p:sp>
      <p:sp>
        <p:nvSpPr>
          <p:cNvPr id="17" name="TextBox 16">
            <a:extLst>
              <a:ext uri="{FF2B5EF4-FFF2-40B4-BE49-F238E27FC236}">
                <a16:creationId xmlns:a16="http://schemas.microsoft.com/office/drawing/2014/main" id="{80E337E2-C13A-1109-07F3-71A0A98152CF}"/>
              </a:ext>
            </a:extLst>
          </p:cNvPr>
          <p:cNvSpPr txBox="1"/>
          <p:nvPr/>
        </p:nvSpPr>
        <p:spPr>
          <a:xfrm>
            <a:off x="837314" y="797510"/>
            <a:ext cx="8413012" cy="1015663"/>
          </a:xfrm>
          <a:prstGeom prst="rect">
            <a:avLst/>
          </a:prstGeom>
          <a:noFill/>
        </p:spPr>
        <p:txBody>
          <a:bodyPr wrap="square">
            <a:spAutoFit/>
          </a:bodyPr>
          <a:lstStyle/>
          <a:p>
            <a:pPr marL="285750" indent="-285750">
              <a:buFont typeface="Arial" panose="020B0604020202020204" pitchFamily="34" charset="0"/>
              <a:buChar char="•"/>
            </a:pPr>
            <a:r>
              <a:rPr lang="en-US" sz="2000" b="0" i="0" dirty="0">
                <a:solidFill>
                  <a:schemeClr val="accent1">
                    <a:lumMod val="75000"/>
                  </a:schemeClr>
                </a:solidFill>
                <a:effectLst/>
                <a:latin typeface="Söhne"/>
              </a:rPr>
              <a:t>Optimize your model by fine-tuning hyperparameters, adding more features, or incorporating external data sources if necessary.</a:t>
            </a:r>
            <a:br>
              <a:rPr lang="en-US" sz="2000" b="0" i="0" dirty="0">
                <a:solidFill>
                  <a:schemeClr val="accent1">
                    <a:lumMod val="75000"/>
                  </a:schemeClr>
                </a:solidFill>
                <a:effectLst/>
                <a:latin typeface="Söhne"/>
              </a:rPr>
            </a:br>
            <a:endParaRPr lang="en-IN" sz="2000" dirty="0"/>
          </a:p>
        </p:txBody>
      </p:sp>
      <p:sp>
        <p:nvSpPr>
          <p:cNvPr id="19" name="TextBox 18">
            <a:extLst>
              <a:ext uri="{FF2B5EF4-FFF2-40B4-BE49-F238E27FC236}">
                <a16:creationId xmlns:a16="http://schemas.microsoft.com/office/drawing/2014/main" id="{F7D39DBA-CC89-3A02-15BE-CB931E8B47D3}"/>
              </a:ext>
            </a:extLst>
          </p:cNvPr>
          <p:cNvSpPr txBox="1"/>
          <p:nvPr/>
        </p:nvSpPr>
        <p:spPr>
          <a:xfrm>
            <a:off x="824023" y="2399966"/>
            <a:ext cx="8870212" cy="1323439"/>
          </a:xfrm>
          <a:prstGeom prst="rect">
            <a:avLst/>
          </a:prstGeom>
          <a:noFill/>
        </p:spPr>
        <p:txBody>
          <a:bodyPr wrap="square">
            <a:spAutoFit/>
          </a:bodyPr>
          <a:lstStyle/>
          <a:p>
            <a:pPr marL="285750" indent="-285750">
              <a:buFont typeface="Arial" panose="020B0604020202020204" pitchFamily="34" charset="0"/>
              <a:buChar char="•"/>
            </a:pPr>
            <a:r>
              <a:rPr lang="en-US" sz="2000" b="0" i="0" dirty="0">
                <a:solidFill>
                  <a:schemeClr val="accent1">
                    <a:lumMod val="75000"/>
                  </a:schemeClr>
                </a:solidFill>
                <a:effectLst/>
                <a:latin typeface="Söhne"/>
              </a:rPr>
              <a:t>Once you're satisfied with your model's performance, deploy it in your production environment to make real-time or batch predictions.</a:t>
            </a:r>
            <a:br>
              <a:rPr lang="en-US" sz="2000" b="0" i="0" dirty="0">
                <a:solidFill>
                  <a:schemeClr val="accent1">
                    <a:lumMod val="75000"/>
                  </a:schemeClr>
                </a:solidFill>
                <a:effectLst/>
                <a:latin typeface="Söhne"/>
              </a:rPr>
            </a:br>
            <a:br>
              <a:rPr lang="en-US" sz="2000" b="0" i="0" dirty="0">
                <a:solidFill>
                  <a:schemeClr val="accent1">
                    <a:lumMod val="75000"/>
                  </a:schemeClr>
                </a:solidFill>
                <a:effectLst/>
                <a:latin typeface="Söhne"/>
              </a:rPr>
            </a:br>
            <a:endParaRPr lang="en-IN" sz="2000" dirty="0"/>
          </a:p>
        </p:txBody>
      </p:sp>
      <p:sp>
        <p:nvSpPr>
          <p:cNvPr id="21" name="TextBox 20">
            <a:extLst>
              <a:ext uri="{FF2B5EF4-FFF2-40B4-BE49-F238E27FC236}">
                <a16:creationId xmlns:a16="http://schemas.microsoft.com/office/drawing/2014/main" id="{5CF4B3A7-DA38-74AD-099D-6C897D042A24}"/>
              </a:ext>
            </a:extLst>
          </p:cNvPr>
          <p:cNvSpPr txBox="1"/>
          <p:nvPr/>
        </p:nvSpPr>
        <p:spPr>
          <a:xfrm>
            <a:off x="837314" y="3969626"/>
            <a:ext cx="8413012" cy="707886"/>
          </a:xfrm>
          <a:prstGeom prst="rect">
            <a:avLst/>
          </a:prstGeom>
          <a:noFill/>
        </p:spPr>
        <p:txBody>
          <a:bodyPr wrap="square">
            <a:spAutoFit/>
          </a:bodyPr>
          <a:lstStyle/>
          <a:p>
            <a:pPr marL="285750" indent="-285750">
              <a:buFont typeface="Arial" panose="020B0604020202020204" pitchFamily="34" charset="0"/>
              <a:buChar char="•"/>
            </a:pPr>
            <a:r>
              <a:rPr lang="en-US" sz="2000" b="0" i="0" dirty="0">
                <a:solidFill>
                  <a:schemeClr val="accent1">
                    <a:lumMod val="75000"/>
                  </a:schemeClr>
                </a:solidFill>
                <a:effectLst/>
                <a:latin typeface="Söhne"/>
              </a:rPr>
              <a:t>Implement a feedback loop to continuously improve the model by incorporating new data and user feedback</a:t>
            </a:r>
            <a:endParaRPr lang="en-IN" sz="2000" dirty="0"/>
          </a:p>
        </p:txBody>
      </p:sp>
      <p:sp>
        <p:nvSpPr>
          <p:cNvPr id="23" name="TextBox 22">
            <a:extLst>
              <a:ext uri="{FF2B5EF4-FFF2-40B4-BE49-F238E27FC236}">
                <a16:creationId xmlns:a16="http://schemas.microsoft.com/office/drawing/2014/main" id="{66F9D056-8B69-BD23-090B-FE1697E9F950}"/>
              </a:ext>
            </a:extLst>
          </p:cNvPr>
          <p:cNvSpPr txBox="1"/>
          <p:nvPr/>
        </p:nvSpPr>
        <p:spPr>
          <a:xfrm>
            <a:off x="824022" y="5657671"/>
            <a:ext cx="8128591" cy="1015663"/>
          </a:xfrm>
          <a:prstGeom prst="rect">
            <a:avLst/>
          </a:prstGeom>
          <a:noFill/>
        </p:spPr>
        <p:txBody>
          <a:bodyPr wrap="square">
            <a:spAutoFit/>
          </a:bodyPr>
          <a:lstStyle/>
          <a:p>
            <a:pPr marL="285750" indent="-285750">
              <a:buFont typeface="Arial" panose="020B0604020202020204" pitchFamily="34" charset="0"/>
              <a:buChar char="•"/>
            </a:pPr>
            <a:r>
              <a:rPr lang="en-US" sz="2000" b="0" i="0" dirty="0">
                <a:solidFill>
                  <a:schemeClr val="accent1">
                    <a:lumMod val="75000"/>
                  </a:schemeClr>
                </a:solidFill>
                <a:effectLst/>
                <a:latin typeface="Söhne"/>
              </a:rPr>
              <a:t>Implement an anomaly detection system to identify unusual demand patterns, which can trigger alerts for further investigation.</a:t>
            </a:r>
            <a:br>
              <a:rPr lang="en-US" sz="2000" b="0" i="0" dirty="0">
                <a:solidFill>
                  <a:schemeClr val="accent1">
                    <a:lumMod val="75000"/>
                  </a:schemeClr>
                </a:solidFill>
                <a:effectLst/>
                <a:latin typeface="Söhne"/>
              </a:rPr>
            </a:br>
            <a:endParaRPr lang="en-IN" sz="2000" dirty="0"/>
          </a:p>
        </p:txBody>
      </p:sp>
    </p:spTree>
    <p:extLst>
      <p:ext uri="{BB962C8B-B14F-4D97-AF65-F5344CB8AC3E}">
        <p14:creationId xmlns:p14="http://schemas.microsoft.com/office/powerpoint/2010/main" val="14372108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456729-BE65-4010-A339-743076DB661A}"/>
              </a:ext>
            </a:extLst>
          </p:cNvPr>
          <p:cNvSpPr>
            <a:spLocks noGrp="1"/>
          </p:cNvSpPr>
          <p:nvPr>
            <p:ph type="title"/>
          </p:nvPr>
        </p:nvSpPr>
        <p:spPr/>
        <p:txBody>
          <a:bodyPr>
            <a:normAutofit/>
          </a:bodyPr>
          <a:lstStyle/>
          <a:p>
            <a:pPr marL="342900" indent="-342900">
              <a:buFont typeface="Wingdings" panose="05000000000000000000" pitchFamily="2" charset="2"/>
              <a:buChar char="q"/>
            </a:pPr>
            <a:r>
              <a:rPr lang="fi-FI" sz="2000" b="1" dirty="0">
                <a:solidFill>
                  <a:srgbClr val="313131"/>
                </a:solidFill>
                <a:effectLst/>
                <a:latin typeface="inherit"/>
              </a:rPr>
              <a:t>Dataset Link: </a:t>
            </a:r>
            <a:r>
              <a:rPr lang="fi-FI" sz="2000" b="1" u="none" strike="noStrike" dirty="0">
                <a:solidFill>
                  <a:srgbClr val="0075B4"/>
                </a:solidFill>
                <a:effectLst/>
                <a:latin typeface="inherit"/>
                <a:hlinkClick r:id="rId2"/>
              </a:rPr>
              <a:t>https://www.kaggle.com/datasets/chakradharmattapalli/product-demand-prediction-with-machine-learning</a:t>
            </a:r>
            <a:endParaRPr lang="en-IN" sz="2000" dirty="0"/>
          </a:p>
        </p:txBody>
      </p:sp>
      <p:sp>
        <p:nvSpPr>
          <p:cNvPr id="4" name="TextBox 3">
            <a:extLst>
              <a:ext uri="{FF2B5EF4-FFF2-40B4-BE49-F238E27FC236}">
                <a16:creationId xmlns:a16="http://schemas.microsoft.com/office/drawing/2014/main" id="{CBA09D0B-A603-13A8-C3AE-DA51558ECC7D}"/>
              </a:ext>
            </a:extLst>
          </p:cNvPr>
          <p:cNvSpPr txBox="1"/>
          <p:nvPr/>
        </p:nvSpPr>
        <p:spPr>
          <a:xfrm>
            <a:off x="1358309" y="1580130"/>
            <a:ext cx="5308305" cy="5016758"/>
          </a:xfrm>
          <a:prstGeom prst="rect">
            <a:avLst/>
          </a:prstGeom>
          <a:noFill/>
        </p:spPr>
        <p:txBody>
          <a:bodyPr wrap="square">
            <a:spAutoFit/>
          </a:bodyPr>
          <a:lstStyle/>
          <a:p>
            <a:r>
              <a:rPr lang="en-IN" sz="1600" b="1" dirty="0"/>
              <a:t>ID	Store ID	Total Price	Base Price	 Units Sold</a:t>
            </a:r>
          </a:p>
          <a:p>
            <a:r>
              <a:rPr lang="en-IN" sz="1600" dirty="0"/>
              <a:t>1	8091	99.0375	111.8625	 20</a:t>
            </a:r>
          </a:p>
          <a:p>
            <a:r>
              <a:rPr lang="en-IN" sz="1600" dirty="0"/>
              <a:t>2	8091	99.0375	99.0375	 28</a:t>
            </a:r>
          </a:p>
          <a:p>
            <a:r>
              <a:rPr lang="en-IN" sz="1600" dirty="0"/>
              <a:t>3	8091	133.95	133.95	 19</a:t>
            </a:r>
          </a:p>
          <a:p>
            <a:r>
              <a:rPr lang="en-IN" sz="1600" dirty="0"/>
              <a:t>4	8091	133.95	133.95	 44</a:t>
            </a:r>
          </a:p>
          <a:p>
            <a:r>
              <a:rPr lang="en-IN" sz="1600" dirty="0"/>
              <a:t>5	8091	141.075	141.075	 52</a:t>
            </a:r>
          </a:p>
          <a:p>
            <a:r>
              <a:rPr lang="en-IN" sz="1600" dirty="0"/>
              <a:t>9	8091	227.2875	227.2875	 18</a:t>
            </a:r>
          </a:p>
          <a:p>
            <a:r>
              <a:rPr lang="en-IN" sz="1600" dirty="0"/>
              <a:t>10	8091	327.0375	327.0375	 47</a:t>
            </a:r>
          </a:p>
          <a:p>
            <a:r>
              <a:rPr lang="en-IN" sz="1600" dirty="0"/>
              <a:t>13	8091	210.9	210.9	 50</a:t>
            </a:r>
          </a:p>
          <a:p>
            <a:r>
              <a:rPr lang="en-IN" sz="1600" dirty="0"/>
              <a:t>14	8091	190.2375	234.4125	 82</a:t>
            </a:r>
          </a:p>
          <a:p>
            <a:r>
              <a:rPr lang="en-IN" sz="1600" dirty="0"/>
              <a:t>17	8095	99.0375	99.0375	 99</a:t>
            </a:r>
          </a:p>
          <a:p>
            <a:r>
              <a:rPr lang="en-IN" sz="1600" dirty="0"/>
              <a:t>18	8095	97.6125	97.6125	 120</a:t>
            </a:r>
          </a:p>
          <a:p>
            <a:r>
              <a:rPr lang="en-IN" sz="1600" dirty="0"/>
              <a:t>19	8095	98.325	98.325	 40</a:t>
            </a:r>
          </a:p>
          <a:p>
            <a:r>
              <a:rPr lang="en-IN" sz="1600" dirty="0"/>
              <a:t>22	8095	133.2375	133.2375	 68</a:t>
            </a:r>
          </a:p>
          <a:p>
            <a:r>
              <a:rPr lang="en-IN" sz="1600" dirty="0"/>
              <a:t>23	8095	133.95	133.95	 87</a:t>
            </a:r>
          </a:p>
          <a:p>
            <a:r>
              <a:rPr lang="en-IN" sz="1600" dirty="0"/>
              <a:t>24	8095	139.65	139.65	 186</a:t>
            </a:r>
          </a:p>
          <a:p>
            <a:r>
              <a:rPr lang="en-IN" sz="1600" dirty="0"/>
              <a:t>27	8095	236.55	280.0125	 54</a:t>
            </a:r>
          </a:p>
          <a:p>
            <a:r>
              <a:rPr lang="en-IN" sz="1600" dirty="0"/>
              <a:t>28	8095	214.4625	214.4625	 74</a:t>
            </a:r>
          </a:p>
          <a:p>
            <a:r>
              <a:rPr lang="en-IN" sz="1600" dirty="0"/>
              <a:t>29	8095	266.475	296.4	 102</a:t>
            </a:r>
          </a:p>
          <a:p>
            <a:r>
              <a:rPr lang="en-IN" sz="1600" dirty="0"/>
              <a:t>30	8095	173.85	192.375	 214</a:t>
            </a:r>
          </a:p>
        </p:txBody>
      </p:sp>
    </p:spTree>
    <p:extLst>
      <p:ext uri="{BB962C8B-B14F-4D97-AF65-F5344CB8AC3E}">
        <p14:creationId xmlns:p14="http://schemas.microsoft.com/office/powerpoint/2010/main" val="230143251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98</TotalTime>
  <Words>689</Words>
  <Application>Microsoft Office PowerPoint</Application>
  <PresentationFormat>Widescreen</PresentationFormat>
  <Paragraphs>60</Paragraphs>
  <Slides>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vt:i4>
      </vt:variant>
    </vt:vector>
  </HeadingPairs>
  <TitlesOfParts>
    <vt:vector size="13" baseType="lpstr">
      <vt:lpstr>Arial</vt:lpstr>
      <vt:lpstr>inherit</vt:lpstr>
      <vt:lpstr>Söhne</vt:lpstr>
      <vt:lpstr>Trebuchet MS</vt:lpstr>
      <vt:lpstr>Wingdings</vt:lpstr>
      <vt:lpstr>Wingdings 3</vt:lpstr>
      <vt:lpstr>Facet</vt:lpstr>
      <vt:lpstr>PRODUCT DEMAND PREDICTION AND MACHINE LEARNING</vt:lpstr>
      <vt:lpstr>                    </vt:lpstr>
      <vt:lpstr>Data Preprocessing: </vt:lpstr>
      <vt:lpstr>PowerPoint Presentation</vt:lpstr>
      <vt:lpstr>Optimization and Fine-Tuning: </vt:lpstr>
      <vt:lpstr>Dataset Link: https://www.kaggle.com/datasets/chakradharmattapalli/product-demand-prediction-with-machine-learning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PRODUCT DEMAND PREDICTION AND MACHINE LEARNING</dc:title>
  <dc:creator>ajith</dc:creator>
  <cp:lastModifiedBy>ajith</cp:lastModifiedBy>
  <cp:revision>1</cp:revision>
  <dcterms:created xsi:type="dcterms:W3CDTF">2023-10-11T14:36:13Z</dcterms:created>
  <dcterms:modified xsi:type="dcterms:W3CDTF">2023-10-11T16:14:53Z</dcterms:modified>
</cp:coreProperties>
</file>