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56" y="-3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454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454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454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INTERNAL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454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INTERNAL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INTERNAL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301987" y="6112002"/>
            <a:ext cx="890269" cy="137160"/>
          </a:xfrm>
          <a:custGeom>
            <a:avLst/>
            <a:gdLst/>
            <a:ahLst/>
            <a:cxnLst/>
            <a:rect l="l" t="t" r="r" b="b"/>
            <a:pathLst>
              <a:path w="890270" h="137160">
                <a:moveTo>
                  <a:pt x="890012" y="136799"/>
                </a:moveTo>
                <a:lnTo>
                  <a:pt x="93574" y="136799"/>
                </a:lnTo>
                <a:lnTo>
                  <a:pt x="0" y="0"/>
                </a:lnTo>
                <a:lnTo>
                  <a:pt x="890012" y="0"/>
                </a:lnTo>
                <a:lnTo>
                  <a:pt x="890012" y="13679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642" y="1956809"/>
            <a:ext cx="5266690" cy="59055"/>
          </a:xfrm>
          <a:custGeom>
            <a:avLst/>
            <a:gdLst/>
            <a:ahLst/>
            <a:cxnLst/>
            <a:rect l="l" t="t" r="r" b="b"/>
            <a:pathLst>
              <a:path w="5266690" h="59055">
                <a:moveTo>
                  <a:pt x="5225708" y="58480"/>
                </a:moveTo>
                <a:lnTo>
                  <a:pt x="0" y="58480"/>
                </a:lnTo>
                <a:lnTo>
                  <a:pt x="0" y="0"/>
                </a:lnTo>
                <a:lnTo>
                  <a:pt x="5266374" y="0"/>
                </a:lnTo>
                <a:lnTo>
                  <a:pt x="5225708" y="58480"/>
                </a:lnTo>
                <a:close/>
              </a:path>
            </a:pathLst>
          </a:custGeom>
          <a:solidFill>
            <a:srgbClr val="E7E6E6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7057" y="2127490"/>
            <a:ext cx="3613150" cy="792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454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450" y="3019664"/>
            <a:ext cx="8258175" cy="1976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514" y="6681077"/>
            <a:ext cx="52832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INTERNAL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5491" y="6466776"/>
            <a:ext cx="2432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355" y="3378468"/>
            <a:ext cx="3710304" cy="137160"/>
          </a:xfrm>
          <a:custGeom>
            <a:avLst/>
            <a:gdLst/>
            <a:ahLst/>
            <a:cxnLst/>
            <a:rect l="l" t="t" r="r" b="b"/>
            <a:pathLst>
              <a:path w="3710304" h="137160">
                <a:moveTo>
                  <a:pt x="3614778" y="136799"/>
                </a:moveTo>
                <a:lnTo>
                  <a:pt x="0" y="136799"/>
                </a:lnTo>
                <a:lnTo>
                  <a:pt x="0" y="0"/>
                </a:lnTo>
                <a:lnTo>
                  <a:pt x="3709738" y="0"/>
                </a:lnTo>
                <a:lnTo>
                  <a:pt x="3614778" y="136799"/>
                </a:lnTo>
                <a:close/>
              </a:path>
            </a:pathLst>
          </a:custGeom>
          <a:solidFill>
            <a:srgbClr val="E7E6E6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0" y="1752600"/>
            <a:ext cx="60236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dirty="0" smtClean="0"/>
              <a:t>  </a:t>
            </a:r>
            <a:r>
              <a:rPr sz="3500" dirty="0" smtClean="0"/>
              <a:t>Home</a:t>
            </a:r>
            <a:r>
              <a:rPr sz="3500" spc="-70" dirty="0" smtClean="0"/>
              <a:t> </a:t>
            </a:r>
            <a:r>
              <a:rPr sz="3500" dirty="0" smtClean="0"/>
              <a:t>Loan</a:t>
            </a:r>
            <a:r>
              <a:rPr lang="en-US" sz="3500" dirty="0" smtClean="0"/>
              <a:t> Default Predictions</a:t>
            </a:r>
            <a:endParaRPr sz="35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INTERNAL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97" y="2514600"/>
            <a:ext cx="7848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706" y="3020071"/>
            <a:ext cx="2190115" cy="230896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59385" indent="-146685">
              <a:lnSpc>
                <a:spcPct val="100000"/>
              </a:lnSpc>
              <a:spcBef>
                <a:spcPts val="484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dirty="0">
                <a:latin typeface="Calibri"/>
                <a:cs typeface="Calibri"/>
              </a:rPr>
              <a:t>Data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Science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Lifecycle</a:t>
            </a:r>
            <a:endParaRPr sz="1800" dirty="0">
              <a:latin typeface="Calibri"/>
              <a:cs typeface="Calibri"/>
            </a:endParaRPr>
          </a:p>
          <a:p>
            <a:pPr marL="159385" indent="-146685">
              <a:lnSpc>
                <a:spcPct val="100000"/>
              </a:lnSpc>
              <a:spcBef>
                <a:spcPts val="380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Overview</a:t>
            </a:r>
            <a:endParaRPr sz="1800" dirty="0">
              <a:latin typeface="Calibri"/>
              <a:cs typeface="Calibri"/>
            </a:endParaRPr>
          </a:p>
          <a:p>
            <a:pPr marL="159385" indent="-146685">
              <a:lnSpc>
                <a:spcPct val="100000"/>
              </a:lnSpc>
              <a:spcBef>
                <a:spcPts val="385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Overview</a:t>
            </a:r>
            <a:endParaRPr sz="1800" dirty="0">
              <a:latin typeface="Calibri"/>
              <a:cs typeface="Calibri"/>
            </a:endParaRPr>
          </a:p>
          <a:p>
            <a:pPr marL="159385" indent="-146685">
              <a:lnSpc>
                <a:spcPct val="100000"/>
              </a:lnSpc>
              <a:spcBef>
                <a:spcPts val="385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20" dirty="0" smtClean="0">
                <a:latin typeface="Calibri"/>
                <a:cs typeface="Calibri"/>
              </a:rPr>
              <a:t>Data</a:t>
            </a:r>
            <a:r>
              <a:rPr lang="en-US" sz="1800" spc="-20" dirty="0" smtClean="0">
                <a:latin typeface="Calibri"/>
                <a:cs typeface="Calibri"/>
              </a:rPr>
              <a:t> and </a:t>
            </a:r>
            <a:r>
              <a:rPr lang="en-US" sz="1800" spc="-10" dirty="0" smtClean="0">
                <a:latin typeface="Calibri"/>
                <a:cs typeface="Calibri"/>
              </a:rPr>
              <a:t>EDA</a:t>
            </a:r>
            <a:endParaRPr sz="1800" dirty="0">
              <a:latin typeface="Calibri"/>
              <a:cs typeface="Calibri"/>
            </a:endParaRPr>
          </a:p>
          <a:p>
            <a:pPr marL="159385" indent="-146685">
              <a:lnSpc>
                <a:spcPct val="100000"/>
              </a:lnSpc>
              <a:spcBef>
                <a:spcPts val="380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10" dirty="0">
                <a:latin typeface="Calibri"/>
                <a:cs typeface="Calibri"/>
              </a:rPr>
              <a:t>Modeling</a:t>
            </a:r>
            <a:endParaRPr sz="1800" dirty="0">
              <a:latin typeface="Calibri"/>
              <a:cs typeface="Calibri"/>
            </a:endParaRPr>
          </a:p>
          <a:p>
            <a:pPr marL="159385" indent="-146685">
              <a:lnSpc>
                <a:spcPct val="100000"/>
              </a:lnSpc>
              <a:spcBef>
                <a:spcPts val="385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Evaluation</a:t>
            </a:r>
            <a:endParaRPr sz="1800" dirty="0">
              <a:latin typeface="Calibri"/>
              <a:cs typeface="Calibri"/>
            </a:endParaRPr>
          </a:p>
          <a:p>
            <a:pPr marL="159385" indent="-146685">
              <a:lnSpc>
                <a:spcPct val="100000"/>
              </a:lnSpc>
              <a:spcBef>
                <a:spcPts val="385"/>
              </a:spcBef>
              <a:buClr>
                <a:srgbClr val="E7E6E6"/>
              </a:buClr>
              <a:buFont typeface="Lucida Sans Unicode"/>
              <a:buChar char="▪"/>
              <a:tabLst>
                <a:tab pos="159385" algn="l"/>
              </a:tabLst>
            </a:pPr>
            <a:r>
              <a:rPr sz="1800" spc="-10" dirty="0">
                <a:latin typeface="Calibri"/>
                <a:cs typeface="Calibri"/>
              </a:rPr>
              <a:t>Recommendations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7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3000"/>
            <a:ext cx="3613150" cy="792480"/>
          </a:xfrm>
          <a:prstGeom prst="rect">
            <a:avLst/>
          </a:prstGeom>
        </p:spPr>
        <p:txBody>
          <a:bodyPr vert="horz" wrap="square" lIns="0" tIns="807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Science</a:t>
            </a:r>
            <a:r>
              <a:rPr spc="-90" dirty="0"/>
              <a:t> </a:t>
            </a:r>
            <a:r>
              <a:rPr spc="-10" dirty="0"/>
              <a:t>Lifecycle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2590800"/>
            <a:ext cx="4419600" cy="3810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INTERNAL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2286000"/>
            <a:ext cx="9663430" cy="299505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r>
              <a:rPr lang="en-US" sz="1600" b="1" dirty="0"/>
              <a:t>Business Challenge: </a:t>
            </a:r>
            <a:endParaRPr lang="en-US" sz="1600" b="1" dirty="0" smtClean="0"/>
          </a:p>
          <a:p>
            <a:r>
              <a:rPr lang="en-US" sz="1600" dirty="0" smtClean="0"/>
              <a:t>At </a:t>
            </a:r>
            <a:r>
              <a:rPr lang="en-US" sz="1600" dirty="0"/>
              <a:t>present, the home loan application process relies heavily on manual procedures, resulting in a significant delay of 2-3 days before applicants receive notification of their application status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b="1" dirty="0"/>
              <a:t>Business Goal: </a:t>
            </a:r>
            <a:endParaRPr lang="en-US" sz="1600" b="1" dirty="0" smtClean="0"/>
          </a:p>
          <a:p>
            <a:r>
              <a:rPr lang="en-US" sz="1600" dirty="0" smtClean="0"/>
              <a:t>Our </a:t>
            </a:r>
            <a:r>
              <a:rPr lang="en-US" sz="1600" dirty="0"/>
              <a:t>aim is to streamline and expedite the notification process for loan applicants, reducing the time from days to mere seconds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b="1" dirty="0"/>
              <a:t>Proposed Solution: </a:t>
            </a:r>
            <a:endParaRPr lang="en-US" sz="1600" b="1" dirty="0" smtClean="0"/>
          </a:p>
          <a:p>
            <a:r>
              <a:rPr lang="en-US" sz="1600" dirty="0" smtClean="0"/>
              <a:t>Drawing </a:t>
            </a:r>
            <a:r>
              <a:rPr lang="en-US" sz="1600" dirty="0"/>
              <a:t>insights from historical data, we aim to leverage machine learning techniques to predict the loan status of prospective borrowers. By doing so, we anticipate a substantial reduction in the time it takes for applicants to receive their application statuses.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3613150" cy="792480"/>
          </a:xfrm>
          <a:prstGeom prst="rect">
            <a:avLst/>
          </a:prstGeom>
        </p:spPr>
        <p:txBody>
          <a:bodyPr vert="horz" wrap="square" lIns="0" tIns="807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85" dirty="0"/>
              <a:t> </a:t>
            </a:r>
            <a:r>
              <a:rPr spc="-10" dirty="0"/>
              <a:t>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3613150" cy="79248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 marR="5080">
              <a:lnSpc>
                <a:spcPct val="70200"/>
              </a:lnSpc>
              <a:spcBef>
                <a:spcPts val="1165"/>
              </a:spcBef>
            </a:pPr>
            <a:r>
              <a:rPr sz="2950" dirty="0"/>
              <a:t>Process</a:t>
            </a:r>
            <a:r>
              <a:rPr sz="2950" spc="-75" dirty="0"/>
              <a:t> </a:t>
            </a:r>
            <a:r>
              <a:rPr sz="2950" dirty="0"/>
              <a:t>Overview</a:t>
            </a:r>
            <a:r>
              <a:rPr sz="2950" spc="-60" dirty="0"/>
              <a:t> </a:t>
            </a:r>
            <a:r>
              <a:rPr sz="2950" spc="-50" dirty="0"/>
              <a:t>/ </a:t>
            </a:r>
            <a:r>
              <a:rPr sz="2950" spc="-10" dirty="0"/>
              <a:t>Solution</a:t>
            </a:r>
            <a:endParaRPr sz="29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828" y="3560595"/>
            <a:ext cx="1136532" cy="11365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55586" y="3795629"/>
            <a:ext cx="629285" cy="513715"/>
            <a:chOff x="2255586" y="3795629"/>
            <a:chExt cx="629285" cy="513715"/>
          </a:xfrm>
        </p:grpSpPr>
        <p:sp>
          <p:nvSpPr>
            <p:cNvPr id="5" name="object 5"/>
            <p:cNvSpPr/>
            <p:nvPr/>
          </p:nvSpPr>
          <p:spPr>
            <a:xfrm>
              <a:off x="2261936" y="3801979"/>
              <a:ext cx="616585" cy="501015"/>
            </a:xfrm>
            <a:custGeom>
              <a:avLst/>
              <a:gdLst/>
              <a:ahLst/>
              <a:cxnLst/>
              <a:rect l="l" t="t" r="r" b="b"/>
              <a:pathLst>
                <a:path w="616585" h="501014">
                  <a:moveTo>
                    <a:pt x="365759" y="500513"/>
                  </a:moveTo>
                  <a:lnTo>
                    <a:pt x="365759" y="375385"/>
                  </a:lnTo>
                  <a:lnTo>
                    <a:pt x="0" y="375385"/>
                  </a:lnTo>
                  <a:lnTo>
                    <a:pt x="0" y="125128"/>
                  </a:lnTo>
                  <a:lnTo>
                    <a:pt x="365759" y="125128"/>
                  </a:lnTo>
                  <a:lnTo>
                    <a:pt x="365759" y="0"/>
                  </a:lnTo>
                  <a:lnTo>
                    <a:pt x="616016" y="250256"/>
                  </a:lnTo>
                  <a:lnTo>
                    <a:pt x="365759" y="50051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61936" y="3801979"/>
              <a:ext cx="616585" cy="501015"/>
            </a:xfrm>
            <a:custGeom>
              <a:avLst/>
              <a:gdLst/>
              <a:ahLst/>
              <a:cxnLst/>
              <a:rect l="l" t="t" r="r" b="b"/>
              <a:pathLst>
                <a:path w="616585" h="501014">
                  <a:moveTo>
                    <a:pt x="0" y="125128"/>
                  </a:moveTo>
                  <a:lnTo>
                    <a:pt x="365759" y="125128"/>
                  </a:lnTo>
                  <a:lnTo>
                    <a:pt x="365759" y="0"/>
                  </a:lnTo>
                  <a:lnTo>
                    <a:pt x="616016" y="250256"/>
                  </a:lnTo>
                  <a:lnTo>
                    <a:pt x="365759" y="500513"/>
                  </a:lnTo>
                  <a:lnTo>
                    <a:pt x="365759" y="375385"/>
                  </a:lnTo>
                  <a:lnTo>
                    <a:pt x="0" y="375385"/>
                  </a:lnTo>
                  <a:lnTo>
                    <a:pt x="0" y="125128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8575" y="3529517"/>
            <a:ext cx="843600" cy="116761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26084" y="3795629"/>
            <a:ext cx="629285" cy="513715"/>
            <a:chOff x="4426084" y="3795629"/>
            <a:chExt cx="629285" cy="513715"/>
          </a:xfrm>
        </p:grpSpPr>
        <p:sp>
          <p:nvSpPr>
            <p:cNvPr id="9" name="object 9"/>
            <p:cNvSpPr/>
            <p:nvPr/>
          </p:nvSpPr>
          <p:spPr>
            <a:xfrm>
              <a:off x="4432434" y="3801979"/>
              <a:ext cx="616585" cy="501015"/>
            </a:xfrm>
            <a:custGeom>
              <a:avLst/>
              <a:gdLst/>
              <a:ahLst/>
              <a:cxnLst/>
              <a:rect l="l" t="t" r="r" b="b"/>
              <a:pathLst>
                <a:path w="616585" h="501014">
                  <a:moveTo>
                    <a:pt x="365759" y="500513"/>
                  </a:moveTo>
                  <a:lnTo>
                    <a:pt x="365759" y="375385"/>
                  </a:lnTo>
                  <a:lnTo>
                    <a:pt x="0" y="375385"/>
                  </a:lnTo>
                  <a:lnTo>
                    <a:pt x="0" y="125128"/>
                  </a:lnTo>
                  <a:lnTo>
                    <a:pt x="365759" y="125128"/>
                  </a:lnTo>
                  <a:lnTo>
                    <a:pt x="365759" y="0"/>
                  </a:lnTo>
                  <a:lnTo>
                    <a:pt x="616016" y="250256"/>
                  </a:lnTo>
                  <a:lnTo>
                    <a:pt x="365759" y="50051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32434" y="3801979"/>
              <a:ext cx="616585" cy="501015"/>
            </a:xfrm>
            <a:custGeom>
              <a:avLst/>
              <a:gdLst/>
              <a:ahLst/>
              <a:cxnLst/>
              <a:rect l="l" t="t" r="r" b="b"/>
              <a:pathLst>
                <a:path w="616585" h="501014">
                  <a:moveTo>
                    <a:pt x="0" y="125128"/>
                  </a:moveTo>
                  <a:lnTo>
                    <a:pt x="365759" y="125128"/>
                  </a:lnTo>
                  <a:lnTo>
                    <a:pt x="365759" y="0"/>
                  </a:lnTo>
                  <a:lnTo>
                    <a:pt x="616016" y="250256"/>
                  </a:lnTo>
                  <a:lnTo>
                    <a:pt x="365759" y="500513"/>
                  </a:lnTo>
                  <a:lnTo>
                    <a:pt x="365759" y="375385"/>
                  </a:lnTo>
                  <a:lnTo>
                    <a:pt x="0" y="375385"/>
                  </a:lnTo>
                  <a:lnTo>
                    <a:pt x="0" y="125128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87636" y="4746866"/>
            <a:ext cx="1144798" cy="10106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96051" y="3386266"/>
            <a:ext cx="1337884" cy="1331938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109930" y="3795629"/>
            <a:ext cx="629285" cy="513715"/>
            <a:chOff x="7109930" y="3795629"/>
            <a:chExt cx="629285" cy="513715"/>
          </a:xfrm>
        </p:grpSpPr>
        <p:sp>
          <p:nvSpPr>
            <p:cNvPr id="14" name="object 14"/>
            <p:cNvSpPr/>
            <p:nvPr/>
          </p:nvSpPr>
          <p:spPr>
            <a:xfrm>
              <a:off x="7116280" y="3801979"/>
              <a:ext cx="616585" cy="501015"/>
            </a:xfrm>
            <a:custGeom>
              <a:avLst/>
              <a:gdLst/>
              <a:ahLst/>
              <a:cxnLst/>
              <a:rect l="l" t="t" r="r" b="b"/>
              <a:pathLst>
                <a:path w="616584" h="501014">
                  <a:moveTo>
                    <a:pt x="365759" y="500513"/>
                  </a:moveTo>
                  <a:lnTo>
                    <a:pt x="365759" y="375385"/>
                  </a:lnTo>
                  <a:lnTo>
                    <a:pt x="0" y="375385"/>
                  </a:lnTo>
                  <a:lnTo>
                    <a:pt x="0" y="125128"/>
                  </a:lnTo>
                  <a:lnTo>
                    <a:pt x="365759" y="125128"/>
                  </a:lnTo>
                  <a:lnTo>
                    <a:pt x="365759" y="0"/>
                  </a:lnTo>
                  <a:lnTo>
                    <a:pt x="616016" y="250256"/>
                  </a:lnTo>
                  <a:lnTo>
                    <a:pt x="365759" y="50051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16280" y="3801979"/>
              <a:ext cx="616585" cy="501015"/>
            </a:xfrm>
            <a:custGeom>
              <a:avLst/>
              <a:gdLst/>
              <a:ahLst/>
              <a:cxnLst/>
              <a:rect l="l" t="t" r="r" b="b"/>
              <a:pathLst>
                <a:path w="616584" h="501014">
                  <a:moveTo>
                    <a:pt x="0" y="125128"/>
                  </a:moveTo>
                  <a:lnTo>
                    <a:pt x="365759" y="125128"/>
                  </a:lnTo>
                  <a:lnTo>
                    <a:pt x="365759" y="0"/>
                  </a:lnTo>
                  <a:lnTo>
                    <a:pt x="616016" y="250256"/>
                  </a:lnTo>
                  <a:lnTo>
                    <a:pt x="365759" y="500513"/>
                  </a:lnTo>
                  <a:lnTo>
                    <a:pt x="365759" y="375385"/>
                  </a:lnTo>
                  <a:lnTo>
                    <a:pt x="0" y="375385"/>
                  </a:lnTo>
                  <a:lnTo>
                    <a:pt x="0" y="125128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2070" y="3468428"/>
            <a:ext cx="843600" cy="116761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35395" y="3390112"/>
            <a:ext cx="1446404" cy="144640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9391918" y="3795629"/>
            <a:ext cx="629285" cy="513715"/>
            <a:chOff x="9391918" y="3795629"/>
            <a:chExt cx="629285" cy="513715"/>
          </a:xfrm>
        </p:grpSpPr>
        <p:sp>
          <p:nvSpPr>
            <p:cNvPr id="19" name="object 19"/>
            <p:cNvSpPr/>
            <p:nvPr/>
          </p:nvSpPr>
          <p:spPr>
            <a:xfrm>
              <a:off x="9398268" y="3801979"/>
              <a:ext cx="616585" cy="501015"/>
            </a:xfrm>
            <a:custGeom>
              <a:avLst/>
              <a:gdLst/>
              <a:ahLst/>
              <a:cxnLst/>
              <a:rect l="l" t="t" r="r" b="b"/>
              <a:pathLst>
                <a:path w="616584" h="501014">
                  <a:moveTo>
                    <a:pt x="365760" y="500513"/>
                  </a:moveTo>
                  <a:lnTo>
                    <a:pt x="365760" y="375385"/>
                  </a:lnTo>
                  <a:lnTo>
                    <a:pt x="0" y="375385"/>
                  </a:lnTo>
                  <a:lnTo>
                    <a:pt x="0" y="125128"/>
                  </a:lnTo>
                  <a:lnTo>
                    <a:pt x="365760" y="125128"/>
                  </a:lnTo>
                  <a:lnTo>
                    <a:pt x="365760" y="0"/>
                  </a:lnTo>
                  <a:lnTo>
                    <a:pt x="616017" y="250256"/>
                  </a:lnTo>
                  <a:lnTo>
                    <a:pt x="365760" y="50051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98268" y="3801979"/>
              <a:ext cx="616585" cy="501015"/>
            </a:xfrm>
            <a:custGeom>
              <a:avLst/>
              <a:gdLst/>
              <a:ahLst/>
              <a:cxnLst/>
              <a:rect l="l" t="t" r="r" b="b"/>
              <a:pathLst>
                <a:path w="616584" h="501014">
                  <a:moveTo>
                    <a:pt x="0" y="125128"/>
                  </a:moveTo>
                  <a:lnTo>
                    <a:pt x="365760" y="125128"/>
                  </a:lnTo>
                  <a:lnTo>
                    <a:pt x="365760" y="0"/>
                  </a:lnTo>
                  <a:lnTo>
                    <a:pt x="616017" y="250256"/>
                  </a:lnTo>
                  <a:lnTo>
                    <a:pt x="365760" y="500513"/>
                  </a:lnTo>
                  <a:lnTo>
                    <a:pt x="365760" y="375385"/>
                  </a:lnTo>
                  <a:lnTo>
                    <a:pt x="0" y="375385"/>
                  </a:lnTo>
                  <a:lnTo>
                    <a:pt x="0" y="125128"/>
                  </a:lnTo>
                  <a:close/>
                </a:path>
              </a:pathLst>
            </a:custGeom>
            <a:ln w="12699">
              <a:solidFill>
                <a:srgbClr val="4271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853355" y="4818932"/>
            <a:ext cx="7010868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 smtClean="0"/>
              <a:t>Prospective </a:t>
            </a:r>
            <a:r>
              <a:rPr lang="en-US" sz="1400" dirty="0"/>
              <a:t>applicants can conveniently submit their loan applications through any device by providing relevant information such as marital status and income. </a:t>
            </a:r>
            <a:endParaRPr lang="en-US" sz="1400" dirty="0" smtClean="0"/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 smtClean="0"/>
              <a:t>Upon </a:t>
            </a:r>
            <a:r>
              <a:rPr lang="en-US" sz="1400" dirty="0"/>
              <a:t>submission, our machine learning model, trained on historical data, will promptly evaluate the application. </a:t>
            </a:r>
            <a:endParaRPr lang="en-US" sz="1400" dirty="0" smtClean="0"/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 smtClean="0"/>
              <a:t>Within </a:t>
            </a:r>
            <a:r>
              <a:rPr lang="en-US" sz="1400" dirty="0"/>
              <a:t>seconds, the applicant will receive a real-time prediction on their device, indicating whether their application has been accepted or declined.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INTERNAL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831" y="3018852"/>
            <a:ext cx="4953635" cy="2868733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47955" indent="-147955">
              <a:lnSpc>
                <a:spcPct val="100000"/>
              </a:lnSpc>
              <a:spcBef>
                <a:spcPts val="409"/>
              </a:spcBef>
              <a:buClr>
                <a:srgbClr val="E7E6E6"/>
              </a:buClr>
              <a:buSzPct val="87500"/>
              <a:buFont typeface="Lucida Sans Unicode"/>
              <a:buChar char="▪"/>
              <a:tabLst>
                <a:tab pos="1479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records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614</a:t>
            </a:r>
            <a:endParaRPr sz="2400" dirty="0">
              <a:latin typeface="Calibri"/>
              <a:cs typeface="Calibri"/>
            </a:endParaRPr>
          </a:p>
          <a:p>
            <a:pPr marL="147955" indent="-147955">
              <a:lnSpc>
                <a:spcPct val="100000"/>
              </a:lnSpc>
              <a:spcBef>
                <a:spcPts val="310"/>
              </a:spcBef>
              <a:buClr>
                <a:srgbClr val="E7E6E6"/>
              </a:buClr>
              <a:buSzPct val="87500"/>
              <a:buFont typeface="Lucida Sans Unicode"/>
              <a:buChar char="▪"/>
              <a:tabLst>
                <a:tab pos="1479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13</a:t>
            </a:r>
            <a:endParaRPr sz="2400" dirty="0">
              <a:latin typeface="Calibri"/>
              <a:cs typeface="Calibri"/>
            </a:endParaRPr>
          </a:p>
          <a:p>
            <a:pPr marL="147955" indent="-147955">
              <a:lnSpc>
                <a:spcPct val="100000"/>
              </a:lnSpc>
              <a:spcBef>
                <a:spcPts val="315"/>
              </a:spcBef>
              <a:buClr>
                <a:srgbClr val="E7E6E6"/>
              </a:buClr>
              <a:buSzPct val="87500"/>
              <a:buFont typeface="Lucida Sans Unicode"/>
              <a:buChar char="▪"/>
              <a:tabLst>
                <a:tab pos="1479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numerical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  <a:p>
            <a:pPr marL="147955" indent="-147955">
              <a:lnSpc>
                <a:spcPct val="100000"/>
              </a:lnSpc>
              <a:spcBef>
                <a:spcPts val="310"/>
              </a:spcBef>
              <a:buClr>
                <a:srgbClr val="E7E6E6"/>
              </a:buClr>
              <a:buSzPct val="87500"/>
              <a:buFont typeface="Lucida Sans Unicode"/>
              <a:buChar char="▪"/>
              <a:tabLst>
                <a:tab pos="1479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8</a:t>
            </a:r>
            <a:endParaRPr sz="2400" dirty="0">
              <a:latin typeface="Calibri"/>
              <a:cs typeface="Calibri"/>
            </a:endParaRPr>
          </a:p>
          <a:p>
            <a:pPr marL="147955" indent="-147955">
              <a:lnSpc>
                <a:spcPct val="100000"/>
              </a:lnSpc>
              <a:spcBef>
                <a:spcPts val="315"/>
              </a:spcBef>
              <a:buClr>
                <a:srgbClr val="E7E6E6"/>
              </a:buClr>
              <a:buSzPct val="87500"/>
              <a:buFont typeface="Lucida Sans Unicode"/>
              <a:buChar char="▪"/>
              <a:tabLst>
                <a:tab pos="147955" algn="l"/>
              </a:tabLst>
            </a:pPr>
            <a:r>
              <a:rPr sz="2400" spc="-25" dirty="0">
                <a:latin typeface="Calibri"/>
                <a:cs typeface="Calibri"/>
              </a:rPr>
              <a:t>Target/Loan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(422)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(192</a:t>
            </a:r>
            <a:r>
              <a:rPr sz="2400" spc="-10" dirty="0" smtClean="0">
                <a:latin typeface="Calibri"/>
                <a:cs typeface="Calibri"/>
              </a:rPr>
              <a:t>)</a:t>
            </a:r>
            <a:endParaRPr lang="en-US" sz="2400" spc="-10" dirty="0" smtClean="0">
              <a:latin typeface="Calibri"/>
              <a:cs typeface="Calibri"/>
            </a:endParaRPr>
          </a:p>
          <a:p>
            <a:pPr marL="147955" indent="-147955">
              <a:lnSpc>
                <a:spcPct val="100000"/>
              </a:lnSpc>
              <a:spcBef>
                <a:spcPts val="315"/>
              </a:spcBef>
              <a:buClr>
                <a:srgbClr val="E7E6E6"/>
              </a:buClr>
              <a:buSzPct val="87500"/>
              <a:buFont typeface="Lucida Sans Unicode"/>
              <a:buChar char="▪"/>
              <a:tabLst>
                <a:tab pos="147955" algn="l"/>
              </a:tabLst>
            </a:pPr>
            <a:endParaRPr lang="en-US" sz="2400" spc="-10" dirty="0">
              <a:latin typeface="Calibri"/>
              <a:cs typeface="Calibri"/>
            </a:endParaRPr>
          </a:p>
          <a:p>
            <a:pPr marL="147955" indent="-147955">
              <a:lnSpc>
                <a:spcPct val="100000"/>
              </a:lnSpc>
              <a:spcBef>
                <a:spcPts val="315"/>
              </a:spcBef>
              <a:buClr>
                <a:srgbClr val="E7E6E6"/>
              </a:buClr>
              <a:buSzPct val="87500"/>
              <a:buFont typeface="Lucida Sans Unicode"/>
              <a:buChar char="▪"/>
              <a:tabLst>
                <a:tab pos="147955" algn="l"/>
              </a:tabLst>
            </a:pPr>
            <a:r>
              <a:rPr lang="en-US" sz="2400" spc="-10" dirty="0" smtClean="0">
                <a:latin typeface="Calibri"/>
                <a:cs typeface="Calibri"/>
              </a:rPr>
              <a:t>EDA in </a:t>
            </a:r>
            <a:r>
              <a:rPr lang="en-US" sz="2400" spc="-10" dirty="0" err="1" smtClean="0">
                <a:latin typeface="Calibri"/>
                <a:cs typeface="Calibri"/>
              </a:rPr>
              <a:t>jupyter</a:t>
            </a:r>
            <a:r>
              <a:rPr lang="en-US" sz="2400" spc="-10" dirty="0" smtClean="0">
                <a:latin typeface="Calibri"/>
                <a:cs typeface="Calibri"/>
              </a:rPr>
              <a:t> notebook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056" y="2195521"/>
            <a:ext cx="32677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 smtClean="0"/>
              <a:t>Data</a:t>
            </a:r>
            <a:r>
              <a:rPr lang="en-US" spc="-20" dirty="0" smtClean="0"/>
              <a:t> and EDA</a:t>
            </a:r>
            <a:endParaRPr spc="-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286000"/>
            <a:ext cx="10744869" cy="337848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r>
              <a:rPr lang="en-US" sz="2400" dirty="0"/>
              <a:t>Data Preprocessing: </a:t>
            </a:r>
            <a:r>
              <a:rPr lang="en-US" sz="2400" dirty="0" smtClean="0"/>
              <a:t>Handled </a:t>
            </a:r>
            <a:r>
              <a:rPr lang="en-US" sz="2400" dirty="0"/>
              <a:t>missing values, encoded categorical features, and standardized numerical data.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Model </a:t>
            </a:r>
            <a:r>
              <a:rPr lang="en-US" sz="2400" dirty="0"/>
              <a:t>Training: </a:t>
            </a:r>
            <a:r>
              <a:rPr lang="en-US" sz="2400" dirty="0" smtClean="0"/>
              <a:t>Employed </a:t>
            </a:r>
            <a:r>
              <a:rPr lang="en-US" sz="2400" dirty="0"/>
              <a:t>multiple classifiers and performed </a:t>
            </a:r>
            <a:r>
              <a:rPr lang="en-US" sz="2400" dirty="0" err="1"/>
              <a:t>hyperparameter</a:t>
            </a:r>
            <a:r>
              <a:rPr lang="en-US" sz="2400" dirty="0"/>
              <a:t> tuning using </a:t>
            </a:r>
            <a:r>
              <a:rPr lang="en-US" sz="2400" dirty="0" err="1"/>
              <a:t>GridSearchCV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Best </a:t>
            </a:r>
            <a:r>
              <a:rPr lang="en-US" sz="2400" dirty="0"/>
              <a:t>Model Selection: Determined the best model based on F1 score and deployed it for real-time loan status prediction</a:t>
            </a:r>
            <a:r>
              <a:rPr lang="en-US" sz="2400" dirty="0" smtClean="0"/>
              <a:t>.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1331" y="1143000"/>
            <a:ext cx="3613150" cy="792480"/>
          </a:xfrm>
          <a:prstGeom prst="rect">
            <a:avLst/>
          </a:prstGeom>
        </p:spPr>
        <p:txBody>
          <a:bodyPr vert="horz" wrap="square" lIns="0" tIns="807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5809" y="1219200"/>
            <a:ext cx="3613150" cy="792480"/>
          </a:xfrm>
          <a:prstGeom prst="rect">
            <a:avLst/>
          </a:prstGeom>
        </p:spPr>
        <p:txBody>
          <a:bodyPr vert="horz" wrap="square" lIns="0" tIns="807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110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11705" y="3133819"/>
            <a:ext cx="78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AutoML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INTERNAL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21030" y="3133819"/>
            <a:ext cx="1170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Bespoke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2362200"/>
            <a:ext cx="1089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Employed 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6 different classifier algorithms on this sample data with some hyper-parametric tuning using </a:t>
            </a:r>
            <a:r>
              <a:rPr lang="en-US" dirty="0" err="1" smtClean="0">
                <a:latin typeface="Calibri"/>
                <a:cs typeface="Calibri"/>
              </a:rPr>
              <a:t>GridsearchCV</a:t>
            </a:r>
            <a:r>
              <a:rPr lang="en-US" dirty="0" smtClean="0">
                <a:latin typeface="Calibri"/>
                <a:cs typeface="Calibri"/>
              </a:rPr>
              <a:t>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From the sample data provided found that the </a:t>
            </a:r>
            <a:r>
              <a:rPr lang="en-US" dirty="0" smtClean="0"/>
              <a:t>Best model based on F1 score was</a:t>
            </a:r>
            <a:r>
              <a:rPr lang="en-US" b="1" dirty="0" smtClean="0"/>
              <a:t> Logistic Regression </a:t>
            </a:r>
          </a:p>
          <a:p>
            <a:r>
              <a:rPr lang="en-US" dirty="0" smtClean="0">
                <a:latin typeface="Calibri"/>
                <a:cs typeface="Calibri"/>
              </a:rPr>
              <a:t>have performed well with the accuracy of </a:t>
            </a:r>
            <a:r>
              <a:rPr lang="en-US" b="1" dirty="0" smtClean="0">
                <a:latin typeface="Calibri"/>
                <a:cs typeface="Calibri"/>
              </a:rPr>
              <a:t>83.9%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98450" y="3019664"/>
            <a:ext cx="10631550" cy="20210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459"/>
              </a:spcBef>
              <a:buClr>
                <a:srgbClr val="E7E6E6"/>
              </a:buClr>
              <a:buFont typeface="Lucida Sans Unicode"/>
              <a:buChar char="▪"/>
              <a:tabLst>
                <a:tab pos="155575" algn="l"/>
              </a:tabLst>
            </a:pPr>
            <a:r>
              <a:rPr lang="en-US" spc="-10" dirty="0" smtClean="0"/>
              <a:t>From this small dataset found that Linear Regression works better than other models.</a:t>
            </a:r>
          </a:p>
          <a:p>
            <a:pPr marL="155575" indent="-142875">
              <a:lnSpc>
                <a:spcPct val="100000"/>
              </a:lnSpc>
              <a:spcBef>
                <a:spcPts val="459"/>
              </a:spcBef>
              <a:buClr>
                <a:srgbClr val="E7E6E6"/>
              </a:buClr>
              <a:buFont typeface="Lucida Sans Unicode"/>
              <a:buChar char="▪"/>
              <a:tabLst>
                <a:tab pos="155575" algn="l"/>
              </a:tabLst>
            </a:pPr>
            <a:r>
              <a:rPr lang="en-US" spc="-10" dirty="0"/>
              <a:t>N</a:t>
            </a:r>
            <a:r>
              <a:rPr lang="en-US" spc="-10" dirty="0" smtClean="0"/>
              <a:t>eed to train the model with more data to improvise the prediction accuracy. </a:t>
            </a:r>
            <a:endParaRPr spc="-10" dirty="0"/>
          </a:p>
          <a:p>
            <a:pPr marL="155575" marR="5080" indent="-143510">
              <a:lnSpc>
                <a:spcPts val="2160"/>
              </a:lnSpc>
              <a:spcBef>
                <a:spcPts val="630"/>
              </a:spcBef>
              <a:buClr>
                <a:srgbClr val="E7E6E6"/>
              </a:buClr>
              <a:buFont typeface="Lucida Sans Unicode"/>
              <a:buChar char="▪"/>
              <a:tabLst>
                <a:tab pos="155575" algn="l"/>
              </a:tabLst>
            </a:pPr>
            <a:r>
              <a:rPr dirty="0"/>
              <a:t>We</a:t>
            </a:r>
            <a:r>
              <a:rPr spc="-45" dirty="0"/>
              <a:t> </a:t>
            </a:r>
            <a:r>
              <a:rPr spc="-20" dirty="0"/>
              <a:t>understand/know</a:t>
            </a:r>
            <a:r>
              <a:rPr spc="-45" dirty="0"/>
              <a:t> </a:t>
            </a:r>
            <a:r>
              <a:rPr spc="-10" dirty="0"/>
              <a:t>exactly</a:t>
            </a:r>
            <a:r>
              <a:rPr spc="-45" dirty="0"/>
              <a:t> </a:t>
            </a: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went</a:t>
            </a:r>
            <a:r>
              <a:rPr spc="-40" dirty="0"/>
              <a:t> </a:t>
            </a:r>
            <a:r>
              <a:rPr dirty="0"/>
              <a:t>in,</a:t>
            </a:r>
            <a:r>
              <a:rPr spc="-45" dirty="0"/>
              <a:t> </a:t>
            </a:r>
            <a:r>
              <a:rPr dirty="0"/>
              <a:t>how</a:t>
            </a:r>
            <a:r>
              <a:rPr spc="-45" dirty="0"/>
              <a:t> </a:t>
            </a:r>
            <a:r>
              <a:rPr dirty="0"/>
              <a:t>it</a:t>
            </a:r>
            <a:r>
              <a:rPr spc="-45" dirty="0"/>
              <a:t> </a:t>
            </a:r>
            <a:r>
              <a:rPr dirty="0"/>
              <a:t>went</a:t>
            </a:r>
            <a:r>
              <a:rPr spc="-4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what</a:t>
            </a:r>
            <a:r>
              <a:rPr spc="-45" dirty="0"/>
              <a:t> </a:t>
            </a:r>
            <a:r>
              <a:rPr spc="-10" dirty="0"/>
              <a:t>algorithm </a:t>
            </a:r>
            <a:r>
              <a:rPr dirty="0"/>
              <a:t>was</a:t>
            </a:r>
            <a:r>
              <a:rPr spc="-60" dirty="0"/>
              <a:t> </a:t>
            </a:r>
            <a:r>
              <a:rPr dirty="0"/>
              <a:t>used</a:t>
            </a:r>
            <a:r>
              <a:rPr spc="-6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achieve</a:t>
            </a:r>
            <a:r>
              <a:rPr spc="-5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objective</a:t>
            </a:r>
          </a:p>
          <a:p>
            <a:pPr marL="155575" marR="422275" indent="-143510">
              <a:lnSpc>
                <a:spcPts val="2160"/>
              </a:lnSpc>
              <a:spcBef>
                <a:spcPts val="600"/>
              </a:spcBef>
              <a:buClr>
                <a:srgbClr val="E7E6E6"/>
              </a:buClr>
              <a:buFont typeface="Lucida Sans Unicode"/>
              <a:buChar char="▪"/>
              <a:tabLst>
                <a:tab pos="155575" algn="l"/>
              </a:tabLst>
            </a:pPr>
            <a:r>
              <a:rPr dirty="0" smtClean="0"/>
              <a:t>Less</a:t>
            </a:r>
            <a:r>
              <a:rPr spc="-50" dirty="0" smtClean="0"/>
              <a:t> </a:t>
            </a:r>
            <a:r>
              <a:rPr dirty="0" smtClean="0"/>
              <a:t>time</a:t>
            </a:r>
            <a:r>
              <a:rPr spc="-50" dirty="0" smtClean="0"/>
              <a:t> </a:t>
            </a:r>
            <a:r>
              <a:rPr spc="-10" dirty="0" smtClean="0"/>
              <a:t>training</a:t>
            </a:r>
            <a:r>
              <a:rPr spc="-50" dirty="0" smtClean="0"/>
              <a:t> </a:t>
            </a:r>
            <a:r>
              <a:rPr spc="-10" dirty="0" smtClean="0"/>
              <a:t>(works</a:t>
            </a:r>
            <a:r>
              <a:rPr spc="-50" dirty="0" smtClean="0"/>
              <a:t> </a:t>
            </a:r>
            <a:r>
              <a:rPr dirty="0" smtClean="0"/>
              <a:t>in</a:t>
            </a:r>
            <a:r>
              <a:rPr spc="-50" dirty="0" smtClean="0"/>
              <a:t> </a:t>
            </a:r>
            <a:r>
              <a:rPr smtClean="0"/>
              <a:t>our</a:t>
            </a:r>
            <a:r>
              <a:rPr spc="-50" smtClean="0"/>
              <a:t> </a:t>
            </a:r>
            <a:r>
              <a:rPr spc="-10" smtClean="0"/>
              <a:t>favor</a:t>
            </a:r>
            <a:r>
              <a:rPr spc="-50" smtClean="0"/>
              <a:t> </a:t>
            </a:r>
            <a:r>
              <a:rPr dirty="0" smtClean="0"/>
              <a:t>if</a:t>
            </a:r>
            <a:r>
              <a:rPr spc="-50" dirty="0" smtClean="0"/>
              <a:t> </a:t>
            </a:r>
            <a:r>
              <a:rPr dirty="0" smtClean="0"/>
              <a:t>we</a:t>
            </a:r>
            <a:r>
              <a:rPr spc="-50" dirty="0" smtClean="0"/>
              <a:t> </a:t>
            </a:r>
            <a:r>
              <a:rPr dirty="0" smtClean="0"/>
              <a:t>train</a:t>
            </a:r>
            <a:r>
              <a:rPr spc="-50" dirty="0" smtClean="0"/>
              <a:t> </a:t>
            </a:r>
            <a:r>
              <a:rPr dirty="0" smtClean="0"/>
              <a:t>and</a:t>
            </a:r>
            <a:r>
              <a:rPr spc="-50" dirty="0" smtClean="0"/>
              <a:t> </a:t>
            </a:r>
            <a:r>
              <a:rPr spc="-10" dirty="0" smtClean="0"/>
              <a:t>predict</a:t>
            </a:r>
            <a:r>
              <a:rPr spc="-50" dirty="0" smtClean="0"/>
              <a:t> </a:t>
            </a:r>
            <a:r>
              <a:rPr dirty="0" smtClean="0"/>
              <a:t>in</a:t>
            </a:r>
            <a:r>
              <a:rPr spc="-50" dirty="0" smtClean="0"/>
              <a:t> </a:t>
            </a:r>
            <a:r>
              <a:rPr dirty="0" smtClean="0"/>
              <a:t>real</a:t>
            </a:r>
            <a:r>
              <a:rPr spc="-50" dirty="0" smtClean="0"/>
              <a:t> </a:t>
            </a:r>
            <a:r>
              <a:rPr dirty="0" smtClean="0"/>
              <a:t>time</a:t>
            </a:r>
            <a:r>
              <a:rPr spc="-50" dirty="0" smtClean="0"/>
              <a:t> – </a:t>
            </a:r>
            <a:r>
              <a:rPr dirty="0" smtClean="0"/>
              <a:t>maybe</a:t>
            </a:r>
            <a:r>
              <a:rPr spc="-45" dirty="0" smtClean="0"/>
              <a:t> </a:t>
            </a:r>
            <a:r>
              <a:rPr dirty="0" smtClean="0"/>
              <a:t>not</a:t>
            </a:r>
            <a:r>
              <a:rPr spc="-45" dirty="0" smtClean="0"/>
              <a:t> </a:t>
            </a:r>
            <a:r>
              <a:rPr spc="-10" dirty="0" smtClean="0"/>
              <a:t>applicable</a:t>
            </a:r>
            <a:r>
              <a:rPr spc="-45" dirty="0" smtClean="0"/>
              <a:t> </a:t>
            </a:r>
            <a:r>
              <a:rPr dirty="0" smtClean="0"/>
              <a:t>in</a:t>
            </a:r>
            <a:r>
              <a:rPr spc="-40" dirty="0" smtClean="0"/>
              <a:t> </a:t>
            </a:r>
            <a:r>
              <a:rPr dirty="0" smtClean="0"/>
              <a:t>this</a:t>
            </a:r>
            <a:r>
              <a:rPr spc="-45" dirty="0" smtClean="0"/>
              <a:t> </a:t>
            </a:r>
            <a:r>
              <a:rPr dirty="0" smtClean="0"/>
              <a:t>use</a:t>
            </a:r>
            <a:r>
              <a:rPr spc="-45" dirty="0" smtClean="0"/>
              <a:t> </a:t>
            </a:r>
            <a:r>
              <a:rPr spc="-10" dirty="0" smtClean="0"/>
              <a:t>case)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10" dirty="0"/>
              <a:t>INTERNAL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7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Recommendations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5410200"/>
            <a:ext cx="61055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437</Words>
  <Application>Microsoft Office PowerPoint</Application>
  <PresentationFormat>Custom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Home Loan Default Predictions</vt:lpstr>
      <vt:lpstr>Agenda</vt:lpstr>
      <vt:lpstr>Data Science Lifecycle</vt:lpstr>
      <vt:lpstr>Project Overview</vt:lpstr>
      <vt:lpstr>Process Overview / Solution</vt:lpstr>
      <vt:lpstr>Data and EDA</vt:lpstr>
      <vt:lpstr>Modeling</vt:lpstr>
      <vt:lpstr>Model Evaluation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model_answer.pptx</dc:title>
  <dc:creator>Ajith</dc:creator>
  <cp:lastModifiedBy>HP</cp:lastModifiedBy>
  <cp:revision>3</cp:revision>
  <dcterms:created xsi:type="dcterms:W3CDTF">2024-04-17T16:39:30Z</dcterms:created>
  <dcterms:modified xsi:type="dcterms:W3CDTF">2024-04-17T17:09:01Z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