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4" r:id="rId10"/>
    <p:sldId id="265" r:id="rId11"/>
    <p:sldId id="268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CCED1DF-8413-4633-ADAB-814773A757C5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D72CBEF-F33E-4B55-B42F-2CCD8A74B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CED1DF-8413-4633-ADAB-814773A757C5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72CBEF-F33E-4B55-B42F-2CCD8A74B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CED1DF-8413-4633-ADAB-814773A757C5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72CBEF-F33E-4B55-B42F-2CCD8A74B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CED1DF-8413-4633-ADAB-814773A757C5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72CBEF-F33E-4B55-B42F-2CCD8A74B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CCED1DF-8413-4633-ADAB-814773A757C5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D72CBEF-F33E-4B55-B42F-2CCD8A74B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CED1DF-8413-4633-ADAB-814773A757C5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D72CBEF-F33E-4B55-B42F-2CCD8A74B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CED1DF-8413-4633-ADAB-814773A757C5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0D72CBEF-F33E-4B55-B42F-2CCD8A74B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CED1DF-8413-4633-ADAB-814773A757C5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72CBEF-F33E-4B55-B42F-2CCD8A74B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CCED1DF-8413-4633-ADAB-814773A757C5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D72CBEF-F33E-4B55-B42F-2CCD8A74BD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9CCED1DF-8413-4633-ADAB-814773A757C5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D72CBEF-F33E-4B55-B42F-2CCD8A74B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9CCED1DF-8413-4633-ADAB-814773A757C5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0D72CBEF-F33E-4B55-B42F-2CCD8A74B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CCED1DF-8413-4633-ADAB-814773A757C5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0D72CBEF-F33E-4B55-B42F-2CCD8A74BD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0"/>
            <a:ext cx="8929718" cy="6858000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en-US" sz="1800" b="1" dirty="0" smtClean="0"/>
              <a:t>Assignment-2</a:t>
            </a:r>
            <a:r>
              <a:rPr lang="en-US" sz="1600" b="1" dirty="0" smtClean="0"/>
              <a:t> </a:t>
            </a:r>
            <a:r>
              <a:rPr lang="en-US" sz="2000" dirty="0" smtClean="0"/>
              <a:t>                                                                              </a:t>
            </a:r>
            <a:r>
              <a:rPr lang="en-US" sz="2000" dirty="0" smtClean="0"/>
              <a:t>         </a:t>
            </a:r>
            <a:r>
              <a:rPr lang="en-US" sz="1800" dirty="0" smtClean="0"/>
              <a:t> </a:t>
            </a:r>
            <a:r>
              <a:rPr lang="en-US" sz="1800" dirty="0" smtClean="0"/>
              <a:t>                        </a:t>
            </a:r>
            <a:r>
              <a:rPr lang="en-US" sz="1800" b="1" dirty="0" smtClean="0"/>
              <a:t>MAL 7350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</a:t>
            </a:r>
            <a:br>
              <a:rPr lang="en-US" sz="2000" dirty="0" smtClean="0"/>
            </a:br>
            <a:r>
              <a:rPr lang="en-US" sz="2700" b="1" dirty="0" smtClean="0"/>
              <a:t>FINANCIAL ENGINEERING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MAL7350  </a:t>
            </a:r>
            <a:br>
              <a:rPr lang="en-US" sz="27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200" i="1" dirty="0" smtClean="0"/>
              <a:t>Assignment </a:t>
            </a:r>
            <a:r>
              <a:rPr lang="en-US" sz="2200" i="1" dirty="0" smtClean="0"/>
              <a:t>2</a:t>
            </a:r>
            <a:r>
              <a:rPr lang="en-US" sz="2200" i="1" dirty="0" smtClean="0"/>
              <a:t>: Binomial Model &amp; Black Scholes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i="1" dirty="0" smtClean="0"/>
              <a:t>Instructor: Dr. </a:t>
            </a:r>
            <a:r>
              <a:rPr lang="en-US" sz="2200" i="1" dirty="0" smtClean="0"/>
              <a:t>Vivek Vijay</a:t>
            </a:r>
            <a:r>
              <a:rPr lang="en-US" sz="2000" dirty="0" smtClean="0"/>
              <a:t> 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/>
              <a:t>Submitted by</a:t>
            </a:r>
            <a:r>
              <a:rPr lang="en-US" sz="2000" dirty="0" smtClean="0"/>
              <a:t> 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200" b="1" dirty="0" smtClean="0"/>
              <a:t>Ajit Kumar (M21CS017)</a:t>
            </a:r>
            <a:r>
              <a:rPr lang="en-US" sz="2200" b="1" dirty="0" smtClean="0"/>
              <a:t/>
            </a:r>
            <a:br>
              <a:rPr lang="en-US" sz="2200" b="1" dirty="0" smtClean="0"/>
            </a:br>
            <a:r>
              <a:rPr lang="en-US" sz="2200" b="1" dirty="0" smtClean="0"/>
              <a:t>Nammi Venkata Apparao (P20MA210)</a:t>
            </a:r>
            <a:br>
              <a:rPr lang="en-US" sz="2200" b="1" dirty="0" smtClean="0"/>
            </a:br>
            <a:r>
              <a:rPr lang="en-US" sz="2200" b="1" dirty="0" smtClean="0"/>
              <a:t>Rajat Rawat </a:t>
            </a:r>
            <a:r>
              <a:rPr lang="en-US" sz="2200" b="1" dirty="0" smtClean="0"/>
              <a:t>(</a:t>
            </a:r>
            <a:r>
              <a:rPr lang="en-US" sz="2200" b="1" dirty="0" smtClean="0"/>
              <a:t>M21CS014) </a:t>
            </a:r>
            <a:r>
              <a:rPr lang="en-US" sz="2000" dirty="0" smtClean="0"/>
              <a:t>    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800" b="1" i="1" dirty="0" smtClean="0"/>
              <a:t>Binomial </a:t>
            </a:r>
            <a:r>
              <a:rPr lang="en-US" sz="1800" b="1" i="1" dirty="0" smtClean="0"/>
              <a:t>Model &amp; Black Scholes </a:t>
            </a:r>
            <a:r>
              <a:rPr lang="en-US" sz="1800" b="1" i="1" dirty="0" smtClean="0"/>
              <a:t>         </a:t>
            </a:r>
            <a:r>
              <a:rPr lang="en-US" sz="1600" dirty="0" smtClean="0"/>
              <a:t>                    				</a:t>
            </a:r>
            <a:r>
              <a:rPr lang="en-US" sz="1600" b="1" dirty="0" smtClean="0"/>
              <a:t>       </a:t>
            </a:r>
            <a:r>
              <a:rPr lang="en-US" sz="1800" b="1" dirty="0" smtClean="0"/>
              <a:t>MAL 7350</a:t>
            </a:r>
            <a:endParaRPr lang="en-US" sz="1800" b="1" dirty="0"/>
          </a:p>
        </p:txBody>
      </p:sp>
      <p:pic>
        <p:nvPicPr>
          <p:cNvPr id="6" name="Picture 5" descr="iitj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0" y="3214686"/>
            <a:ext cx="1360119" cy="15001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6182" y="785794"/>
            <a:ext cx="138505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 u="sng" dirty="0" smtClean="0"/>
              <a:t>Microsoft </a:t>
            </a:r>
            <a:endParaRPr lang="en-US" sz="2200" b="1" u="sng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3"/>
            <a:ext cx="829200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44" y="214290"/>
            <a:ext cx="857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 smtClean="0"/>
              <a:t>       </a:t>
            </a:r>
            <a:r>
              <a:rPr lang="en-IN" sz="2400" b="1" u="sng" dirty="0" smtClean="0"/>
              <a:t>Black </a:t>
            </a:r>
            <a:r>
              <a:rPr lang="en-IN" sz="2400" b="1" u="sng" dirty="0" smtClean="0"/>
              <a:t>Scholes formula is limiting case of binomial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857231"/>
            <a:ext cx="6786610" cy="4892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85720" y="6072206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000" dirty="0" smtClean="0"/>
              <a:t>  Call </a:t>
            </a:r>
            <a:r>
              <a:rPr lang="en-IN" sz="2000" dirty="0" smtClean="0"/>
              <a:t>option price from Black Scholes formula </a:t>
            </a:r>
            <a:r>
              <a:rPr lang="en-IN" sz="2000" dirty="0" smtClean="0"/>
              <a:t>is </a:t>
            </a:r>
            <a:r>
              <a:rPr lang="en-US" sz="2000" b="1" i="1" u="sng" dirty="0" smtClean="0"/>
              <a:t>3.5463115391121818</a:t>
            </a:r>
            <a:endParaRPr lang="en-US" sz="2000" b="1" i="1" u="sn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5728"/>
            <a:ext cx="91440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 smtClean="0"/>
              <a:t>      </a:t>
            </a:r>
            <a:r>
              <a:rPr lang="en-IN" sz="2400" b="1" u="sng" dirty="0" smtClean="0"/>
              <a:t>Calculating value of delta every week using implied volatility</a:t>
            </a:r>
          </a:p>
          <a:p>
            <a:endParaRPr lang="en-IN" sz="2400" b="1" u="sng" dirty="0" smtClean="0"/>
          </a:p>
          <a:p>
            <a:endParaRPr lang="en-IN" sz="2400" b="1" u="sng" dirty="0"/>
          </a:p>
          <a:p>
            <a:pPr lvl="1">
              <a:buFont typeface="Wingdings" pitchFamily="2" charset="2"/>
              <a:buChar char="§"/>
            </a:pPr>
            <a:r>
              <a:rPr lang="en-IN" sz="2200" dirty="0" smtClean="0"/>
              <a:t>  We have calculated delta using following formula</a:t>
            </a:r>
            <a:r>
              <a:rPr lang="en-IN" sz="2000" dirty="0" smtClean="0"/>
              <a:t>:</a:t>
            </a:r>
          </a:p>
          <a:p>
            <a:pPr algn="ctr"/>
            <a:r>
              <a:rPr lang="en-IN" sz="2200" b="1" dirty="0" smtClean="0"/>
              <a:t>Delta(t</a:t>
            </a:r>
            <a:r>
              <a:rPr lang="en-IN" sz="2200" b="1" dirty="0" smtClean="0"/>
              <a:t>)=N(d1)</a:t>
            </a:r>
          </a:p>
          <a:p>
            <a:endParaRPr lang="en-IN" sz="2400" b="1" u="sng" dirty="0"/>
          </a:p>
          <a:p>
            <a:endParaRPr lang="en-IN" sz="2400" b="1" u="sng" dirty="0" smtClean="0"/>
          </a:p>
          <a:p>
            <a:endParaRPr lang="en-IN" sz="2400" b="1" u="sng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600146"/>
            <a:ext cx="7786742" cy="3940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357166"/>
            <a:ext cx="85011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u="sng" dirty="0" smtClean="0"/>
              <a:t>Reason </a:t>
            </a:r>
            <a:r>
              <a:rPr lang="en-IN" sz="2400" b="1" u="sng" dirty="0" smtClean="0"/>
              <a:t>for the price obtained by the formula different from the market </a:t>
            </a:r>
          </a:p>
        </p:txBody>
      </p:sp>
      <p:sp>
        <p:nvSpPr>
          <p:cNvPr id="3" name="Rectangle 2"/>
          <p:cNvSpPr/>
          <p:nvPr/>
        </p:nvSpPr>
        <p:spPr>
          <a:xfrm>
            <a:off x="214282" y="1785926"/>
            <a:ext cx="864399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IN" sz="2200" dirty="0" smtClean="0"/>
              <a:t> In </a:t>
            </a:r>
            <a:r>
              <a:rPr lang="en-IN" sz="2200" dirty="0" smtClean="0"/>
              <a:t>theoritical option pricing like binomial and Black Scholes </a:t>
            </a:r>
            <a:r>
              <a:rPr lang="en-IN" sz="2200" dirty="0" smtClean="0"/>
              <a:t>model. </a:t>
            </a:r>
            <a:r>
              <a:rPr lang="en-IN" sz="2200" dirty="0" smtClean="0"/>
              <a:t>We will use fixed rate </a:t>
            </a:r>
            <a:r>
              <a:rPr lang="en-IN" sz="2200" dirty="0" smtClean="0"/>
              <a:t>of interest </a:t>
            </a:r>
            <a:r>
              <a:rPr lang="en-IN" sz="2200" dirty="0" smtClean="0"/>
              <a:t>but in case of market option pricing may not be</a:t>
            </a:r>
            <a:r>
              <a:rPr lang="en-IN" sz="2200" dirty="0" smtClean="0"/>
              <a:t>.</a:t>
            </a:r>
          </a:p>
          <a:p>
            <a:pPr algn="just">
              <a:buFont typeface="Wingdings" pitchFamily="2" charset="2"/>
              <a:buChar char="§"/>
            </a:pPr>
            <a:endParaRPr lang="en-IN" sz="2200" dirty="0" smtClean="0"/>
          </a:p>
          <a:p>
            <a:pPr algn="just"/>
            <a:endParaRPr lang="en-IN" sz="2200" dirty="0" smtClean="0"/>
          </a:p>
          <a:p>
            <a:pPr algn="just">
              <a:buFont typeface="Wingdings" pitchFamily="2" charset="2"/>
              <a:buChar char="§"/>
            </a:pPr>
            <a:r>
              <a:rPr lang="en-IN" sz="2200" dirty="0" smtClean="0"/>
              <a:t> In </a:t>
            </a:r>
            <a:r>
              <a:rPr lang="en-IN" sz="2200" dirty="0" smtClean="0"/>
              <a:t>theoritical option pricing like binomial and Black Scholes </a:t>
            </a:r>
            <a:r>
              <a:rPr lang="en-IN" sz="2200" dirty="0" smtClean="0"/>
              <a:t>model. </a:t>
            </a:r>
            <a:r>
              <a:rPr lang="en-IN" sz="2200" dirty="0" smtClean="0"/>
              <a:t>We will use fixed </a:t>
            </a:r>
            <a:r>
              <a:rPr lang="en-IN" sz="2200" dirty="0" smtClean="0"/>
              <a:t>annual volatility </a:t>
            </a:r>
            <a:r>
              <a:rPr lang="en-IN" sz="2200" dirty="0" smtClean="0"/>
              <a:t>but in case of market option pricing may not be</a:t>
            </a:r>
            <a:r>
              <a:rPr lang="en-IN" sz="2200" dirty="0" smtClean="0"/>
              <a:t>.</a:t>
            </a:r>
          </a:p>
          <a:p>
            <a:pPr algn="just">
              <a:buFont typeface="Wingdings" pitchFamily="2" charset="2"/>
              <a:buChar char="§"/>
            </a:pPr>
            <a:endParaRPr lang="en-IN" sz="2200" dirty="0" smtClean="0"/>
          </a:p>
          <a:p>
            <a:pPr algn="just"/>
            <a:endParaRPr lang="en-IN" sz="2200" dirty="0" smtClean="0"/>
          </a:p>
          <a:p>
            <a:pPr algn="just">
              <a:buFont typeface="Wingdings" pitchFamily="2" charset="2"/>
              <a:buChar char="§"/>
            </a:pPr>
            <a:r>
              <a:rPr lang="en-IN" sz="2200" dirty="0" smtClean="0"/>
              <a:t> </a:t>
            </a:r>
            <a:r>
              <a:rPr lang="en-IN" sz="2200" dirty="0" smtClean="0"/>
              <a:t>In </a:t>
            </a:r>
            <a:r>
              <a:rPr lang="en-IN" sz="2200" dirty="0" smtClean="0"/>
              <a:t>market option pricing may be follow demand and supply </a:t>
            </a:r>
            <a:r>
              <a:rPr lang="en-IN" sz="2200" dirty="0" smtClean="0"/>
              <a:t>rule.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4290"/>
            <a:ext cx="9144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 smtClean="0">
                <a:latin typeface="+mj-lt"/>
              </a:rPr>
              <a:t>Contents</a:t>
            </a:r>
            <a:endParaRPr lang="en-US" sz="2400" b="1" u="sng" dirty="0" smtClean="0">
              <a:latin typeface="+mj-lt"/>
            </a:endParaRPr>
          </a:p>
          <a:p>
            <a:endParaRPr lang="en-IN" sz="2400" b="1" u="sng" dirty="0"/>
          </a:p>
          <a:p>
            <a:endParaRPr lang="en-IN" sz="2400" b="1" u="sng" dirty="0" smtClean="0"/>
          </a:p>
          <a:p>
            <a:pPr marL="457200" indent="-457200" algn="just">
              <a:buFont typeface="Wingdings" pitchFamily="2" charset="2"/>
              <a:buChar char="§"/>
            </a:pPr>
            <a:r>
              <a:rPr lang="en-IN" sz="2200" dirty="0" smtClean="0"/>
              <a:t>Introduction</a:t>
            </a:r>
            <a:r>
              <a:rPr lang="en-IN" sz="2200" u="sng" dirty="0" smtClean="0"/>
              <a:t> </a:t>
            </a:r>
            <a:endParaRPr lang="en-IN" sz="2200" u="sng" dirty="0" smtClean="0"/>
          </a:p>
          <a:p>
            <a:pPr algn="just">
              <a:buFont typeface="Arial" pitchFamily="34" charset="0"/>
              <a:buChar char="•"/>
            </a:pPr>
            <a:endParaRPr lang="en-IN" sz="2200" u="sng" dirty="0" smtClean="0"/>
          </a:p>
          <a:p>
            <a:pPr marL="457200" indent="-457200" algn="just">
              <a:buFont typeface="Wingdings" pitchFamily="2" charset="2"/>
              <a:buChar char="§"/>
            </a:pPr>
            <a:r>
              <a:rPr lang="en-IN" sz="2200" dirty="0" smtClean="0"/>
              <a:t>Calculating </a:t>
            </a:r>
            <a:r>
              <a:rPr lang="en-IN" sz="2200" dirty="0" smtClean="0"/>
              <a:t>annual </a:t>
            </a:r>
            <a:r>
              <a:rPr lang="en-IN" sz="2200" dirty="0" smtClean="0"/>
              <a:t>volatility</a:t>
            </a:r>
          </a:p>
          <a:p>
            <a:pPr marL="457200" indent="-457200" algn="just">
              <a:buFont typeface="Wingdings" pitchFamily="2" charset="2"/>
              <a:buChar char="§"/>
            </a:pPr>
            <a:endParaRPr lang="en-IN" sz="2200" dirty="0" smtClean="0"/>
          </a:p>
          <a:p>
            <a:pPr marL="457200" indent="-457200" algn="just">
              <a:buFont typeface="Wingdings" pitchFamily="2" charset="2"/>
              <a:buChar char="§"/>
            </a:pPr>
            <a:r>
              <a:rPr lang="en-IN" sz="2200" dirty="0" smtClean="0"/>
              <a:t>Calculating </a:t>
            </a:r>
            <a:r>
              <a:rPr lang="en-IN" sz="2200" dirty="0" smtClean="0"/>
              <a:t>call option using binomial model and Black Scholes  </a:t>
            </a:r>
          </a:p>
          <a:p>
            <a:pPr algn="just"/>
            <a:r>
              <a:rPr lang="en-IN" sz="2200" dirty="0" smtClean="0"/>
              <a:t> </a:t>
            </a:r>
            <a:r>
              <a:rPr lang="en-IN" sz="2200" dirty="0" smtClean="0"/>
              <a:t>      formula</a:t>
            </a:r>
          </a:p>
          <a:p>
            <a:pPr algn="just"/>
            <a:endParaRPr lang="en-IN" sz="2200" dirty="0" smtClean="0"/>
          </a:p>
          <a:p>
            <a:pPr algn="just">
              <a:buFont typeface="Wingdings" pitchFamily="2" charset="2"/>
              <a:buChar char="§"/>
            </a:pPr>
            <a:r>
              <a:rPr lang="en-IN" sz="2200" dirty="0" smtClean="0"/>
              <a:t>     Black </a:t>
            </a:r>
            <a:r>
              <a:rPr lang="en-IN" sz="2200" dirty="0" smtClean="0"/>
              <a:t>Scholes formula is limiting case of </a:t>
            </a:r>
            <a:r>
              <a:rPr lang="en-IN" sz="2200" dirty="0" smtClean="0"/>
              <a:t>binomial</a:t>
            </a:r>
          </a:p>
          <a:p>
            <a:pPr algn="just">
              <a:buFont typeface="Wingdings" pitchFamily="2" charset="2"/>
              <a:buChar char="§"/>
            </a:pPr>
            <a:endParaRPr lang="en-IN" sz="2200" dirty="0" smtClean="0"/>
          </a:p>
          <a:p>
            <a:pPr algn="just">
              <a:buFont typeface="Wingdings" pitchFamily="2" charset="2"/>
              <a:buChar char="§"/>
            </a:pPr>
            <a:r>
              <a:rPr lang="en-IN" sz="2200" dirty="0" smtClean="0"/>
              <a:t>     Calculating </a:t>
            </a:r>
            <a:r>
              <a:rPr lang="en-IN" sz="2200" dirty="0" smtClean="0"/>
              <a:t>value of delta every week using implied </a:t>
            </a:r>
            <a:r>
              <a:rPr lang="en-IN" sz="2200" dirty="0" smtClean="0"/>
              <a:t>volatility</a:t>
            </a:r>
          </a:p>
          <a:p>
            <a:pPr algn="just">
              <a:buFont typeface="Wingdings" pitchFamily="2" charset="2"/>
              <a:buChar char="§"/>
            </a:pPr>
            <a:endParaRPr lang="en-IN" sz="2200" dirty="0" smtClean="0"/>
          </a:p>
          <a:p>
            <a:pPr algn="just">
              <a:buFont typeface="Wingdings" pitchFamily="2" charset="2"/>
              <a:buChar char="§"/>
            </a:pPr>
            <a:r>
              <a:rPr lang="en-IN" sz="2200" dirty="0" smtClean="0"/>
              <a:t>     Reason </a:t>
            </a:r>
            <a:r>
              <a:rPr lang="en-IN" sz="2200" dirty="0" smtClean="0"/>
              <a:t>for the price obtained by the formula different from the</a:t>
            </a:r>
          </a:p>
          <a:p>
            <a:pPr algn="just"/>
            <a:r>
              <a:rPr lang="en-IN" sz="2200" dirty="0"/>
              <a:t> </a:t>
            </a:r>
            <a:r>
              <a:rPr lang="en-IN" sz="2200" dirty="0" smtClean="0"/>
              <a:t>      </a:t>
            </a:r>
            <a:r>
              <a:rPr lang="en-IN" sz="2200" dirty="0" smtClean="0"/>
              <a:t>market </a:t>
            </a:r>
          </a:p>
          <a:p>
            <a:pPr algn="just"/>
            <a:endParaRPr lang="en-US" sz="2400" dirty="0" smtClean="0"/>
          </a:p>
          <a:p>
            <a:pPr algn="just"/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7554" y="357166"/>
            <a:ext cx="2363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u="sng" dirty="0" smtClean="0"/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85720" y="1500174"/>
            <a:ext cx="864393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/>
              <a:t> </a:t>
            </a:r>
            <a:r>
              <a:rPr lang="en-US" sz="2200" dirty="0" smtClean="0"/>
              <a:t> </a:t>
            </a:r>
            <a:r>
              <a:rPr lang="en-US" sz="2200" dirty="0" smtClean="0"/>
              <a:t>Option </a:t>
            </a:r>
            <a:r>
              <a:rPr lang="en-US" sz="2200" dirty="0" smtClean="0"/>
              <a:t>pricing models like binomial Black Scholes </a:t>
            </a:r>
            <a:r>
              <a:rPr lang="en-US" sz="2200" dirty="0" smtClean="0"/>
              <a:t>models, we </a:t>
            </a:r>
            <a:r>
              <a:rPr lang="en-US" sz="2200" dirty="0" smtClean="0"/>
              <a:t>give us option </a:t>
            </a:r>
            <a:r>
              <a:rPr lang="en-US" sz="2200" dirty="0" smtClean="0"/>
              <a:t>price of </a:t>
            </a:r>
            <a:r>
              <a:rPr lang="en-US" sz="2200" dirty="0" smtClean="0"/>
              <a:t>a call option or a put option for a traders. </a:t>
            </a:r>
            <a:r>
              <a:rPr lang="en-US" sz="2200" dirty="0" smtClean="0"/>
              <a:t>These </a:t>
            </a:r>
            <a:r>
              <a:rPr lang="en-US" sz="2200" dirty="0" smtClean="0"/>
              <a:t>models sometimes gives closer </a:t>
            </a:r>
            <a:r>
              <a:rPr lang="en-US" sz="2200" dirty="0" smtClean="0"/>
              <a:t>values </a:t>
            </a:r>
            <a:r>
              <a:rPr lang="en-US" sz="2200" dirty="0" smtClean="0"/>
              <a:t>to actual market values. These </a:t>
            </a:r>
            <a:r>
              <a:rPr lang="en-US" sz="2200" dirty="0" smtClean="0"/>
              <a:t>models </a:t>
            </a:r>
            <a:r>
              <a:rPr lang="en-US" sz="2200" dirty="0" smtClean="0"/>
              <a:t>suggest investing strategy to traders</a:t>
            </a:r>
            <a:r>
              <a:rPr lang="en-US" sz="2200" dirty="0" smtClean="0"/>
              <a:t>.</a:t>
            </a:r>
          </a:p>
          <a:p>
            <a:pPr>
              <a:buFont typeface="Wingdings" pitchFamily="2" charset="2"/>
              <a:buChar char="§"/>
            </a:pPr>
            <a:endParaRPr lang="en-US" sz="2200" dirty="0" smtClean="0"/>
          </a:p>
          <a:p>
            <a:pPr>
              <a:buFont typeface="Wingdings" pitchFamily="2" charset="2"/>
              <a:buChar char="§"/>
            </a:pPr>
            <a:r>
              <a:rPr lang="en-US" sz="2200" dirty="0" smtClean="0"/>
              <a:t>   In </a:t>
            </a:r>
            <a:r>
              <a:rPr lang="en-US" sz="2200" dirty="0" smtClean="0"/>
              <a:t>this assignment when calculating </a:t>
            </a:r>
            <a:r>
              <a:rPr lang="en-US" sz="2200" b="1" i="1" dirty="0" smtClean="0"/>
              <a:t>Binomial</a:t>
            </a:r>
            <a:r>
              <a:rPr lang="en-US" sz="2200" b="1" dirty="0" smtClean="0"/>
              <a:t> </a:t>
            </a:r>
            <a:r>
              <a:rPr lang="en-US" sz="2200" dirty="0" smtClean="0"/>
              <a:t>option </a:t>
            </a:r>
            <a:r>
              <a:rPr lang="en-US" sz="2200" dirty="0" smtClean="0"/>
              <a:t>Pricing</a:t>
            </a:r>
            <a:r>
              <a:rPr lang="en-US" sz="2200" b="1" dirty="0" smtClean="0"/>
              <a:t>, </a:t>
            </a:r>
            <a:r>
              <a:rPr lang="en-US" sz="2200" b="1" i="1" dirty="0" smtClean="0"/>
              <a:t>Black Scholes</a:t>
            </a:r>
            <a:r>
              <a:rPr lang="en-US" sz="2200" b="1" dirty="0" smtClean="0"/>
              <a:t> </a:t>
            </a:r>
            <a:r>
              <a:rPr lang="en-US" sz="2200" dirty="0" smtClean="0"/>
              <a:t>option pricing</a:t>
            </a:r>
            <a:r>
              <a:rPr lang="en-US" sz="2200" dirty="0" smtClean="0"/>
              <a:t>, we will use fixed rate of interest </a:t>
            </a:r>
            <a:r>
              <a:rPr lang="en-US" sz="2200" b="1" dirty="0" smtClean="0"/>
              <a:t> </a:t>
            </a:r>
            <a:r>
              <a:rPr lang="en-US" sz="2200" b="1" i="1" u="sng" dirty="0" smtClean="0"/>
              <a:t>r=0.025</a:t>
            </a:r>
            <a:r>
              <a:rPr lang="en-US" sz="2200" b="1" dirty="0" smtClean="0"/>
              <a:t> </a:t>
            </a:r>
            <a:r>
              <a:rPr lang="en-US" sz="2200" dirty="0" smtClean="0"/>
              <a:t>and we will consider number </a:t>
            </a:r>
            <a:r>
              <a:rPr lang="en-US" sz="2200" dirty="0" smtClean="0"/>
              <a:t>of trading </a:t>
            </a:r>
            <a:r>
              <a:rPr lang="en-US" sz="2200" dirty="0" smtClean="0"/>
              <a:t>days per year are 253 days and also number trading days per week are five</a:t>
            </a:r>
            <a:r>
              <a:rPr lang="en-US" sz="2200" b="1" dirty="0" smtClean="0"/>
              <a:t>.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                                                      </a:t>
            </a:r>
          </a:p>
          <a:p>
            <a:r>
              <a:rPr lang="en-US" b="1" dirty="0" smtClean="0"/>
              <a:t>  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2976" y="285728"/>
            <a:ext cx="61436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 smtClean="0"/>
              <a:t>         </a:t>
            </a:r>
            <a:r>
              <a:rPr lang="en-IN" sz="2400" b="1" u="sng" dirty="0" smtClean="0"/>
              <a:t>Calculating </a:t>
            </a:r>
            <a:r>
              <a:rPr lang="en-IN" sz="2400" b="1" u="sng" dirty="0" smtClean="0"/>
              <a:t>annual volatility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285720" y="642919"/>
            <a:ext cx="8572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sz="2200" dirty="0" smtClean="0"/>
              <a:t>We </a:t>
            </a:r>
            <a:r>
              <a:rPr lang="en-US" sz="2200" dirty="0" smtClean="0"/>
              <a:t>considered three months(01/01/2022 to 31/03/2022) closing prices of apple company </a:t>
            </a:r>
            <a:r>
              <a:rPr lang="en-US" sz="2200" dirty="0" smtClean="0"/>
              <a:t>from the </a:t>
            </a:r>
            <a:r>
              <a:rPr lang="en-US" sz="2200" dirty="0" smtClean="0"/>
              <a:t>investing.com and calculated daily log returns</a:t>
            </a:r>
            <a:r>
              <a:rPr lang="en-US" dirty="0" smtClean="0"/>
              <a:t>.    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sz="2200" dirty="0" smtClean="0"/>
              <a:t>From </a:t>
            </a:r>
            <a:r>
              <a:rPr lang="en-US" sz="2200" dirty="0" smtClean="0"/>
              <a:t>log return , we have calculated variance and sigma(daily volatility</a:t>
            </a:r>
            <a:r>
              <a:rPr lang="en-US" sz="2200" dirty="0" smtClean="0"/>
              <a:t>).</a:t>
            </a:r>
          </a:p>
          <a:p>
            <a:pPr>
              <a:buFont typeface="Wingdings" pitchFamily="2" charset="2"/>
              <a:buChar char="§"/>
            </a:pPr>
            <a:endParaRPr lang="en-US" sz="2200" dirty="0" smtClean="0"/>
          </a:p>
          <a:p>
            <a:pPr>
              <a:buFont typeface="Wingdings" pitchFamily="2" charset="2"/>
              <a:buChar char="§"/>
            </a:pPr>
            <a:r>
              <a:rPr lang="en-IN" dirty="0" smtClean="0"/>
              <a:t>  </a:t>
            </a:r>
            <a:r>
              <a:rPr lang="en-IN" sz="2200" dirty="0" smtClean="0"/>
              <a:t>Then </a:t>
            </a:r>
            <a:r>
              <a:rPr lang="en-IN" sz="2200" dirty="0" smtClean="0"/>
              <a:t>we calculated annual volatility by using following formula.</a:t>
            </a:r>
          </a:p>
          <a:p>
            <a:endParaRPr lang="en-IN" dirty="0" smtClean="0"/>
          </a:p>
          <a:p>
            <a:pPr algn="ctr"/>
            <a:r>
              <a:rPr lang="en-IN" sz="2200" b="1" dirty="0" smtClean="0"/>
              <a:t> </a:t>
            </a:r>
            <a:r>
              <a:rPr lang="en-IN" sz="2200" b="1" i="1" dirty="0" smtClean="0"/>
              <a:t>Annual volatility=daily volatility*(</a:t>
            </a:r>
            <a:r>
              <a:rPr lang="en-IN" sz="2200" b="1" i="1" dirty="0" err="1" smtClean="0"/>
              <a:t>sqrt</a:t>
            </a:r>
            <a:r>
              <a:rPr lang="en-IN" sz="2200" b="1" i="1" dirty="0" smtClean="0"/>
              <a:t>(253))</a:t>
            </a:r>
          </a:p>
          <a:p>
            <a:pPr algn="ctr"/>
            <a:r>
              <a:rPr lang="en-IN" sz="2200" b="1" i="1" dirty="0" smtClean="0"/>
              <a:t>     </a:t>
            </a:r>
            <a:r>
              <a:rPr lang="en-IN" sz="2200" b="1" i="1" dirty="0" smtClean="0"/>
              <a:t>Annual </a:t>
            </a:r>
            <a:r>
              <a:rPr lang="en-IN" sz="2200" b="1" i="1" dirty="0" smtClean="0"/>
              <a:t>volatility= 0.298041295</a:t>
            </a:r>
            <a:r>
              <a:rPr lang="en-US" sz="2200" b="1" i="1" dirty="0" smtClean="0"/>
              <a:t>    </a:t>
            </a:r>
            <a:endParaRPr lang="en-US" sz="2200" b="1" i="1" dirty="0"/>
          </a:p>
        </p:txBody>
      </p:sp>
      <p:sp>
        <p:nvSpPr>
          <p:cNvPr id="8" name="Rectangle 7"/>
          <p:cNvSpPr/>
          <p:nvPr/>
        </p:nvSpPr>
        <p:spPr>
          <a:xfrm>
            <a:off x="142844" y="1571612"/>
            <a:ext cx="9001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4572008"/>
            <a:ext cx="5786478" cy="2004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005744"/>
            <a:ext cx="6215106" cy="5257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351" y="1214422"/>
            <a:ext cx="7098383" cy="46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10" y="214290"/>
            <a:ext cx="8358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 smtClean="0"/>
              <a:t>Call </a:t>
            </a:r>
            <a:r>
              <a:rPr lang="en-IN" sz="2400" b="1" u="sng" dirty="0" smtClean="0"/>
              <a:t>option using binomial model and Black Scholes </a:t>
            </a:r>
            <a:r>
              <a:rPr lang="en-IN" sz="2400" b="1" u="sng" dirty="0" smtClean="0"/>
              <a:t>Formula</a:t>
            </a:r>
            <a:endParaRPr lang="en-IN" sz="2400" b="1" u="sng" dirty="0" smtClean="0"/>
          </a:p>
          <a:p>
            <a:endParaRPr lang="en-US" sz="24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214282" y="825579"/>
            <a:ext cx="9144000" cy="603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  </a:t>
            </a:r>
            <a:r>
              <a:rPr lang="en-US" sz="2200" dirty="0" smtClean="0"/>
              <a:t>By </a:t>
            </a:r>
            <a:r>
              <a:rPr lang="en-US" sz="2200" dirty="0" smtClean="0"/>
              <a:t>using the following </a:t>
            </a:r>
            <a:r>
              <a:rPr lang="en-US" sz="2200" dirty="0" smtClean="0"/>
              <a:t>formula, </a:t>
            </a:r>
            <a:r>
              <a:rPr lang="en-US" sz="2200" dirty="0" smtClean="0"/>
              <a:t>we have calculated </a:t>
            </a:r>
            <a:r>
              <a:rPr lang="en-US" sz="2200" dirty="0" smtClean="0"/>
              <a:t>European call </a:t>
            </a:r>
            <a:r>
              <a:rPr lang="en-US" sz="2200" dirty="0" smtClean="0"/>
              <a:t>option price: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endParaRPr lang="en-US" dirty="0" smtClean="0"/>
          </a:p>
          <a:p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050" name="AutoShape 2" descr="blob:https://web.whatsapp.com/ddbdded6-bb5d-4a1a-b5ba-2184553252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blob:https://web.whatsapp.com/ddbdded6-bb5d-4a1a-b5ba-2184553252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blob:https://web.whatsapp.com/ddbdded6-bb5d-4a1a-b5ba-2184553252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85992"/>
            <a:ext cx="8102657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8596" y="428604"/>
            <a:ext cx="835824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200" dirty="0" smtClean="0"/>
              <a:t> </a:t>
            </a:r>
            <a:r>
              <a:rPr lang="en-IN" sz="2200" dirty="0" smtClean="0"/>
              <a:t>Here </a:t>
            </a:r>
            <a:r>
              <a:rPr lang="en-IN" sz="2200" dirty="0" smtClean="0"/>
              <a:t>we have calculated the call option using binomial model and Black Scholes formula and </a:t>
            </a:r>
            <a:r>
              <a:rPr lang="en-IN" sz="2200" dirty="0" smtClean="0"/>
              <a:t>also </a:t>
            </a:r>
            <a:r>
              <a:rPr lang="en-IN" sz="2200" dirty="0" smtClean="0"/>
              <a:t>comparing with the actual price</a:t>
            </a:r>
            <a:r>
              <a:rPr lang="en-IN" dirty="0" smtClean="0"/>
              <a:t>.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14744" y="1571612"/>
            <a:ext cx="142876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u="sng" dirty="0" smtClean="0"/>
              <a:t>Apple</a:t>
            </a:r>
            <a:endParaRPr lang="en-US" sz="2200" b="1" u="sng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2153474"/>
            <a:ext cx="7858181" cy="421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8992" y="428604"/>
            <a:ext cx="18954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u="sng" dirty="0" smtClean="0"/>
              <a:t>Google </a:t>
            </a:r>
            <a:endParaRPr lang="en-US" sz="2200" b="1" u="sng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07985"/>
            <a:ext cx="7758324" cy="4566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346</TotalTime>
  <Words>383</Words>
  <Application>Microsoft Office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Foundry</vt:lpstr>
      <vt:lpstr>Assignment-2                                                                                                                 MAL 7350   FINANCIAL ENGINEERING MAL7350    Assignment 2: Binomial Model &amp; Black Scholes Instructor: Dr. Vivek Vijay        Submitted by   Ajit Kumar (M21CS017) Nammi Venkata Apparao (P20MA210) Rajat Rawat (M21CS014)       Binomial Model &amp; Black Scholes                                         MAL 7350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36</cp:revision>
  <dcterms:created xsi:type="dcterms:W3CDTF">2022-04-09T10:50:29Z</dcterms:created>
  <dcterms:modified xsi:type="dcterms:W3CDTF">2022-04-09T16:45:10Z</dcterms:modified>
</cp:coreProperties>
</file>