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4" r:id="rId2"/>
    <p:sldId id="257" r:id="rId3"/>
    <p:sldId id="258" r:id="rId4"/>
    <p:sldId id="259" r:id="rId5"/>
    <p:sldId id="267" r:id="rId6"/>
    <p:sldId id="268" r:id="rId7"/>
    <p:sldId id="263" r:id="rId8"/>
    <p:sldId id="269" r:id="rId9"/>
    <p:sldId id="260" r:id="rId10"/>
    <p:sldId id="270" r:id="rId11"/>
    <p:sldId id="264" r:id="rId12"/>
    <p:sldId id="261" r:id="rId13"/>
    <p:sldId id="265" r:id="rId14"/>
    <p:sldId id="262" r:id="rId15"/>
    <p:sldId id="266"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C3320-D693-46FA-9AD0-B2981A8B22D1}" v="828" dt="2022-02-11T17:04:1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80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E364B2-B573-4DDC-8B69-198F73B5D3E3}" type="datetimeFigureOut">
              <a:rPr lang="en-US" smtClean="0"/>
              <a:pPr/>
              <a:t>2/13/2022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476BD7E-7752-4DCE-98C2-AA6530FE71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E364B2-B573-4DDC-8B69-198F73B5D3E3}" type="datetimeFigureOut">
              <a:rPr lang="en-US" smtClean="0"/>
              <a:pPr/>
              <a:t>2/13/2022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76BD7E-7752-4DCE-98C2-AA6530FE71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E364B2-B573-4DDC-8B69-198F73B5D3E3}" type="datetimeFigureOut">
              <a:rPr lang="en-US" smtClean="0"/>
              <a:pPr/>
              <a:t>2/13/2022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76BD7E-7752-4DCE-98C2-AA6530FE71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E364B2-B573-4DDC-8B69-198F73B5D3E3}" type="datetimeFigureOut">
              <a:rPr lang="en-US" smtClean="0"/>
              <a:pPr/>
              <a:t>2/13/2022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76BD7E-7752-4DCE-98C2-AA6530FE715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E364B2-B573-4DDC-8B69-198F73B5D3E3}" type="datetimeFigureOut">
              <a:rPr lang="en-US" smtClean="0"/>
              <a:pPr/>
              <a:t>2/13/2022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76BD7E-7752-4DCE-98C2-AA6530FE715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E364B2-B573-4DDC-8B69-198F73B5D3E3}" type="datetimeFigureOut">
              <a:rPr lang="en-US" smtClean="0"/>
              <a:pPr/>
              <a:t>2/13/2022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76BD7E-7752-4DCE-98C2-AA6530FE715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E364B2-B573-4DDC-8B69-198F73B5D3E3}" type="datetimeFigureOut">
              <a:rPr lang="en-US" smtClean="0"/>
              <a:pPr/>
              <a:t>2/13/2022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476BD7E-7752-4DCE-98C2-AA6530FE71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E364B2-B573-4DDC-8B69-198F73B5D3E3}" type="datetimeFigureOut">
              <a:rPr lang="en-US" smtClean="0"/>
              <a:pPr/>
              <a:t>2/13/2022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476BD7E-7752-4DCE-98C2-AA6530FE715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E364B2-B573-4DDC-8B69-198F73B5D3E3}" type="datetimeFigureOut">
              <a:rPr lang="en-US" smtClean="0"/>
              <a:pPr/>
              <a:t>2/13/2022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476BD7E-7752-4DCE-98C2-AA6530FE71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E364B2-B573-4DDC-8B69-198F73B5D3E3}" type="datetimeFigureOut">
              <a:rPr lang="en-US" smtClean="0"/>
              <a:pPr/>
              <a:t>2/13/2022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76BD7E-7752-4DCE-98C2-AA6530FE71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E364B2-B573-4DDC-8B69-198F73B5D3E3}" type="datetimeFigureOut">
              <a:rPr lang="en-US" smtClean="0"/>
              <a:pPr/>
              <a:t>2/13/2022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476BD7E-7752-4DCE-98C2-AA6530FE715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E364B2-B573-4DDC-8B69-198F73B5D3E3}" type="datetimeFigureOut">
              <a:rPr lang="en-US" smtClean="0"/>
              <a:pPr/>
              <a:t>2/13/2022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476BD7E-7752-4DCE-98C2-AA6530FE71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Expected_retur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blob:https://web.whatsapp.com/7fcb18f8-cb76-4266-aea4-1c0a4d6be89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928662" y="142852"/>
            <a:ext cx="7286676" cy="5857892"/>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1285860"/>
            <a:ext cx="8572560" cy="350046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92662"/>
          </a:xfrm>
          <a:prstGeom prst="rect">
            <a:avLst/>
          </a:prstGeom>
        </p:spPr>
        <p:txBody>
          <a:bodyPr wrap="square">
            <a:spAutoFit/>
          </a:bodyPr>
          <a:lstStyle/>
          <a:p>
            <a:pPr>
              <a:buFont typeface="Arial" pitchFamily="34" charset="0"/>
              <a:buChar char="•"/>
            </a:pPr>
            <a:endParaRPr lang="en-US" sz="2000" dirty="0" smtClean="0"/>
          </a:p>
          <a:p>
            <a:pPr>
              <a:buFont typeface="Arial" pitchFamily="34" charset="0"/>
              <a:buChar char="•"/>
            </a:pPr>
            <a:r>
              <a:rPr lang="en-US" sz="2000" dirty="0" smtClean="0"/>
              <a:t> Now we have plotted a graph between </a:t>
            </a:r>
            <a:r>
              <a:rPr lang="en-US" sz="2000" dirty="0" smtClean="0">
                <a:ea typeface="+mn-lt"/>
                <a:cs typeface="+mn-lt"/>
              </a:rPr>
              <a:t>σ </a:t>
            </a:r>
            <a:r>
              <a:rPr lang="en-US" sz="2000" dirty="0" smtClean="0"/>
              <a:t>(x-axis) and </a:t>
            </a:r>
            <a:r>
              <a:rPr lang="en-US" sz="2000" dirty="0" smtClean="0">
                <a:ea typeface="+mn-lt"/>
                <a:cs typeface="+mn-lt"/>
              </a:rPr>
              <a:t>μ(y-axis)  </a:t>
            </a:r>
          </a:p>
          <a:p>
            <a:r>
              <a:rPr lang="en-US" sz="2000" dirty="0" smtClean="0"/>
              <a:t>   then we get a Markowitz bullet as follows.</a:t>
            </a:r>
            <a:endParaRPr lang="en-US" sz="2000" dirty="0" smtClean="0">
              <a:cs typeface="Calibri"/>
            </a:endParaRPr>
          </a:p>
          <a:p>
            <a:endParaRPr lang="en-US" dirty="0">
              <a:cs typeface="Calibri"/>
            </a:endParaRPr>
          </a:p>
        </p:txBody>
      </p:sp>
      <p:pic>
        <p:nvPicPr>
          <p:cNvPr id="6146" name="Picture 2"/>
          <p:cNvPicPr>
            <a:picLocks noChangeAspect="1" noChangeArrowheads="1"/>
          </p:cNvPicPr>
          <p:nvPr/>
        </p:nvPicPr>
        <p:blipFill>
          <a:blip r:embed="rId2"/>
          <a:srcRect/>
          <a:stretch>
            <a:fillRect/>
          </a:stretch>
        </p:blipFill>
        <p:spPr bwMode="auto">
          <a:xfrm>
            <a:off x="857224" y="1377950"/>
            <a:ext cx="7643866" cy="469425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1110734"/>
          </a:xfrm>
          <a:prstGeom prst="rect">
            <a:avLst/>
          </a:prstGeom>
        </p:spPr>
        <p:txBody>
          <a:bodyPr wrap="square" lIns="91440" tIns="45720" rIns="91440" bIns="45720" anchor="t">
            <a:spAutoFit/>
          </a:bodyPr>
          <a:lstStyle/>
          <a:p>
            <a:pPr algn="ctr"/>
            <a:r>
              <a:rPr lang="en-US" sz="2400" b="1" u="sng" dirty="0" smtClean="0"/>
              <a:t>CAPM</a:t>
            </a:r>
          </a:p>
          <a:p>
            <a:pPr algn="ctr"/>
            <a:endParaRPr lang="en-US" sz="2400" dirty="0">
              <a:cs typeface="Calibri"/>
            </a:endParaRPr>
          </a:p>
          <a:p>
            <a:pPr algn="ctr"/>
            <a:endParaRPr lang="en-US" sz="2000" b="1" u="sng" dirty="0">
              <a:cs typeface="Calibri"/>
            </a:endParaRPr>
          </a:p>
          <a:p>
            <a:pPr>
              <a:buFont typeface="Arial" pitchFamily="34" charset="0"/>
              <a:buChar char="•"/>
            </a:pPr>
            <a:r>
              <a:rPr lang="en-US" sz="2000" dirty="0" smtClean="0"/>
              <a:t>  In </a:t>
            </a:r>
            <a:r>
              <a:rPr lang="en-US" sz="2000" dirty="0"/>
              <a:t>this model , we consider one risk free asset (HDFC FD) </a:t>
            </a:r>
            <a:r>
              <a:rPr lang="en-US" sz="2000" dirty="0" smtClean="0"/>
              <a:t>besides</a:t>
            </a:r>
          </a:p>
          <a:p>
            <a:r>
              <a:rPr lang="en-US" sz="2000" dirty="0" smtClean="0"/>
              <a:t>   those </a:t>
            </a:r>
            <a:r>
              <a:rPr lang="en-US" sz="2000" dirty="0"/>
              <a:t>10 risky assets</a:t>
            </a:r>
            <a:r>
              <a:rPr lang="en-US" sz="2000" dirty="0" smtClean="0"/>
              <a:t>.</a:t>
            </a:r>
          </a:p>
          <a:p>
            <a:endParaRPr lang="en-US" sz="2000" dirty="0">
              <a:cs typeface="Calibri"/>
            </a:endParaRPr>
          </a:p>
          <a:p>
            <a:pPr>
              <a:buFont typeface="Arial" pitchFamily="34" charset="0"/>
              <a:buChar char="•"/>
            </a:pPr>
            <a:r>
              <a:rPr lang="en-US" sz="2000" dirty="0" smtClean="0"/>
              <a:t>  Now </a:t>
            </a:r>
            <a:r>
              <a:rPr lang="en-US" sz="2000" dirty="0"/>
              <a:t>here our aim is </a:t>
            </a:r>
            <a:r>
              <a:rPr lang="en-US" sz="2000" dirty="0" smtClean="0"/>
              <a:t>to finding </a:t>
            </a:r>
            <a:r>
              <a:rPr lang="en-US" sz="2000" dirty="0"/>
              <a:t>weights for the given </a:t>
            </a:r>
            <a:r>
              <a:rPr lang="en-US" sz="2000" dirty="0" smtClean="0">
                <a:ea typeface="+mn-lt"/>
                <a:cs typeface="+mn-lt"/>
              </a:rPr>
              <a:t>μ</a:t>
            </a:r>
            <a:r>
              <a:rPr lang="en-US" sz="2000" dirty="0" smtClean="0"/>
              <a:t> </a:t>
            </a:r>
            <a:r>
              <a:rPr lang="en-US" sz="2000" dirty="0"/>
              <a:t>so that our </a:t>
            </a:r>
            <a:endParaRPr lang="en-US" sz="2000" dirty="0" smtClean="0"/>
          </a:p>
          <a:p>
            <a:r>
              <a:rPr lang="en-US" sz="2000" dirty="0" smtClean="0"/>
              <a:t>   variance </a:t>
            </a:r>
            <a:r>
              <a:rPr lang="en-US" sz="2000" dirty="0"/>
              <a:t>is </a:t>
            </a:r>
            <a:r>
              <a:rPr lang="en-US" sz="2000" dirty="0" smtClean="0"/>
              <a:t>minimum by </a:t>
            </a:r>
            <a:r>
              <a:rPr lang="en-US" sz="2000" dirty="0"/>
              <a:t>CAPM model</a:t>
            </a:r>
            <a:r>
              <a:rPr lang="en-US" sz="2000" dirty="0" smtClean="0"/>
              <a:t>.</a:t>
            </a:r>
          </a:p>
          <a:p>
            <a:endParaRPr lang="en-US" sz="2000" dirty="0" smtClean="0"/>
          </a:p>
          <a:p>
            <a:pPr>
              <a:buFont typeface="Arial" pitchFamily="34" charset="0"/>
              <a:buChar char="•"/>
            </a:pPr>
            <a:r>
              <a:rPr lang="en-US" sz="2000" dirty="0" smtClean="0"/>
              <a:t>  </a:t>
            </a:r>
            <a:r>
              <a:rPr lang="en-US" sz="2000" dirty="0"/>
              <a:t>We have calculated W* and </a:t>
            </a:r>
            <a:r>
              <a:rPr lang="en-US" sz="2000" dirty="0" smtClean="0"/>
              <a:t>then variance</a:t>
            </a:r>
            <a:r>
              <a:rPr lang="en-US" sz="2000" dirty="0"/>
              <a:t>  for the given </a:t>
            </a:r>
            <a:r>
              <a:rPr lang="en-US" sz="2000" dirty="0" smtClean="0">
                <a:ea typeface="+mn-lt"/>
                <a:cs typeface="+mn-lt"/>
              </a:rPr>
              <a:t>μ</a:t>
            </a:r>
            <a:r>
              <a:rPr lang="en-US" sz="2000" dirty="0" smtClean="0"/>
              <a:t> </a:t>
            </a:r>
            <a:r>
              <a:rPr lang="en-US" sz="2000" dirty="0"/>
              <a:t>.</a:t>
            </a:r>
            <a:endParaRPr lang="en-US" sz="2000" dirty="0">
              <a:cs typeface="Calibri"/>
            </a:endParaRPr>
          </a:p>
          <a:p>
            <a:endParaRPr lang="en-US" sz="2000" dirty="0"/>
          </a:p>
          <a:p>
            <a:r>
              <a:rPr lang="it-IT" dirty="0" smtClean="0">
                <a:cs typeface="Calibri"/>
              </a:rPr>
              <a:t>     </a:t>
            </a:r>
            <a:endParaRPr lang="en-US" dirty="0"/>
          </a:p>
          <a:p>
            <a:endParaRPr lang="en-US" dirty="0">
              <a:cs typeface="Calibri"/>
            </a:endParaRPr>
          </a:p>
          <a:p>
            <a:endParaRPr lang="en-US" dirty="0">
              <a:cs typeface="Calibri"/>
            </a:endParaRPr>
          </a:p>
          <a:p>
            <a:endParaRPr lang="en-US" dirty="0">
              <a:cs typeface="Calibri"/>
            </a:endParaRPr>
          </a:p>
          <a:p>
            <a:endParaRPr lang="en-US" dirty="0"/>
          </a:p>
          <a:p>
            <a:endParaRPr lang="en-US" dirty="0"/>
          </a:p>
          <a:p>
            <a:endParaRPr lang="en-US" dirty="0">
              <a:cs typeface="Calibri"/>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r>
              <a:rPr lang="en-US" dirty="0"/>
              <a:t>  </a:t>
            </a:r>
          </a:p>
          <a:p>
            <a:endParaRPr 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323439"/>
          </a:xfrm>
          <a:prstGeom prst="rect">
            <a:avLst/>
          </a:prstGeom>
        </p:spPr>
        <p:txBody>
          <a:bodyPr wrap="square">
            <a:spAutoFit/>
          </a:bodyPr>
          <a:lstStyle/>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 Plotting graph between </a:t>
            </a:r>
            <a:r>
              <a:rPr lang="en-US" sz="2000" dirty="0" smtClean="0">
                <a:ea typeface="+mn-lt"/>
                <a:cs typeface="+mn-lt"/>
              </a:rPr>
              <a:t>μ </a:t>
            </a:r>
            <a:r>
              <a:rPr lang="en-US" sz="2000" dirty="0" smtClean="0"/>
              <a:t>and </a:t>
            </a:r>
            <a:r>
              <a:rPr lang="en-US" sz="2000" dirty="0" smtClean="0">
                <a:ea typeface="+mn-lt"/>
                <a:cs typeface="+mn-lt"/>
              </a:rPr>
              <a:t>σ</a:t>
            </a:r>
            <a:r>
              <a:rPr lang="en-US" sz="2000" dirty="0" smtClean="0"/>
              <a:t> then it will be a tangent to the</a:t>
            </a:r>
          </a:p>
          <a:p>
            <a:r>
              <a:rPr lang="en-US" sz="2000" dirty="0" smtClean="0">
                <a:ea typeface="+mn-lt"/>
                <a:cs typeface="+mn-lt"/>
              </a:rPr>
              <a:t>  Markowitz </a:t>
            </a:r>
            <a:r>
              <a:rPr lang="en-US" sz="2000" dirty="0" smtClean="0"/>
              <a:t>bullet as shown in figure.</a:t>
            </a:r>
            <a:endParaRPr lang="en-US" sz="2000" dirty="0">
              <a:cs typeface="Calibri"/>
            </a:endParaRPr>
          </a:p>
        </p:txBody>
      </p:sp>
      <p:pic>
        <p:nvPicPr>
          <p:cNvPr id="5123" name="Picture 3"/>
          <p:cNvPicPr>
            <a:picLocks noChangeAspect="1" noChangeArrowheads="1"/>
          </p:cNvPicPr>
          <p:nvPr/>
        </p:nvPicPr>
        <p:blipFill>
          <a:blip r:embed="rId2"/>
          <a:srcRect/>
          <a:stretch>
            <a:fillRect/>
          </a:stretch>
        </p:blipFill>
        <p:spPr bwMode="auto">
          <a:xfrm>
            <a:off x="357158" y="1714488"/>
            <a:ext cx="8572560" cy="457203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4000" cy="7386638"/>
          </a:xfrm>
          <a:prstGeom prst="rect">
            <a:avLst/>
          </a:prstGeom>
        </p:spPr>
        <p:txBody>
          <a:bodyPr wrap="square" lIns="91440" tIns="45720" rIns="91440" bIns="45720" anchor="t">
            <a:spAutoFit/>
          </a:bodyPr>
          <a:lstStyle/>
          <a:p>
            <a:pPr algn="ctr"/>
            <a:r>
              <a:rPr lang="en-US" sz="2400" b="1" u="sng" dirty="0" smtClean="0"/>
              <a:t>Security </a:t>
            </a:r>
            <a:r>
              <a:rPr lang="en-US" sz="2400" b="1" u="sng" dirty="0"/>
              <a:t>market line(SML</a:t>
            </a:r>
            <a:r>
              <a:rPr lang="en-US" sz="2400" u="sng" dirty="0" smtClean="0"/>
              <a:t>)</a:t>
            </a:r>
            <a:r>
              <a:rPr lang="en-US" sz="2400" dirty="0" smtClean="0"/>
              <a:t>                         </a:t>
            </a:r>
            <a:endParaRPr lang="en-US" sz="2400" dirty="0"/>
          </a:p>
          <a:p>
            <a:endParaRPr lang="en-US" dirty="0"/>
          </a:p>
          <a:p>
            <a:pPr>
              <a:buFont typeface="Arial" pitchFamily="34" charset="0"/>
              <a:buChar char="•"/>
            </a:pPr>
            <a:r>
              <a:rPr lang="en-US" sz="2000" dirty="0" smtClean="0"/>
              <a:t>  We </a:t>
            </a:r>
            <a:r>
              <a:rPr lang="en-US" sz="2000" dirty="0"/>
              <a:t>consider , the asset SBI , let </a:t>
            </a:r>
            <a:r>
              <a:rPr lang="en-US" sz="2000" dirty="0">
                <a:ea typeface="+mn-lt"/>
                <a:cs typeface="+mn-lt"/>
              </a:rPr>
              <a:t>μ</a:t>
            </a:r>
            <a:r>
              <a:rPr lang="en-US" sz="2000" baseline="-25000" dirty="0">
                <a:ea typeface="+mn-lt"/>
                <a:cs typeface="+mn-lt"/>
              </a:rPr>
              <a:t>V</a:t>
            </a:r>
            <a:r>
              <a:rPr lang="en-US" sz="2000" dirty="0"/>
              <a:t> be the expected return of asset SBI </a:t>
            </a:r>
            <a:endParaRPr lang="en-US" sz="2000" dirty="0" smtClean="0"/>
          </a:p>
          <a:p>
            <a:r>
              <a:rPr lang="en-US" sz="2000" dirty="0" smtClean="0"/>
              <a:t>   </a:t>
            </a:r>
            <a:r>
              <a:rPr lang="en-US" sz="2000" dirty="0" smtClean="0">
                <a:ea typeface="+mn-lt"/>
                <a:cs typeface="+mn-lt"/>
              </a:rPr>
              <a:t>μ</a:t>
            </a:r>
            <a:r>
              <a:rPr lang="en-US" sz="2000" baseline="-25000" dirty="0" smtClean="0"/>
              <a:t>M</a:t>
            </a:r>
            <a:r>
              <a:rPr lang="en-US" sz="2000" dirty="0" smtClean="0"/>
              <a:t> </a:t>
            </a:r>
            <a:r>
              <a:rPr lang="en-US" sz="2000" dirty="0"/>
              <a:t>be the expected </a:t>
            </a:r>
            <a:r>
              <a:rPr lang="en-US" sz="2000" dirty="0" smtClean="0"/>
              <a:t>return</a:t>
            </a:r>
            <a:r>
              <a:rPr lang="en-US" sz="2000" dirty="0">
                <a:cs typeface="Calibri"/>
              </a:rPr>
              <a:t> </a:t>
            </a:r>
            <a:r>
              <a:rPr lang="en-US" sz="2000" dirty="0" smtClean="0"/>
              <a:t>of </a:t>
            </a:r>
            <a:r>
              <a:rPr lang="en-US" sz="2000" dirty="0"/>
              <a:t>the market portfolio, then relation </a:t>
            </a:r>
            <a:endParaRPr lang="en-US" sz="2000" dirty="0" smtClean="0"/>
          </a:p>
          <a:p>
            <a:r>
              <a:rPr lang="en-US" sz="2000" dirty="0" smtClean="0"/>
              <a:t>   between </a:t>
            </a:r>
            <a:r>
              <a:rPr lang="en-US" sz="2000" dirty="0">
                <a:ea typeface="+mn-lt"/>
                <a:cs typeface="+mn-lt"/>
              </a:rPr>
              <a:t>μ</a:t>
            </a:r>
            <a:r>
              <a:rPr lang="en-US" sz="2000" baseline="-25000" dirty="0"/>
              <a:t>V</a:t>
            </a:r>
            <a:r>
              <a:rPr lang="en-US" sz="2000" dirty="0"/>
              <a:t> and </a:t>
            </a:r>
            <a:r>
              <a:rPr lang="en-US" sz="2000" dirty="0">
                <a:ea typeface="+mn-lt"/>
                <a:cs typeface="+mn-lt"/>
              </a:rPr>
              <a:t>μ</a:t>
            </a:r>
            <a:r>
              <a:rPr lang="en-US" sz="2000" baseline="-25000" dirty="0">
                <a:ea typeface="+mn-lt"/>
                <a:cs typeface="+mn-lt"/>
              </a:rPr>
              <a:t>M</a:t>
            </a:r>
            <a:r>
              <a:rPr lang="en-US" sz="2000" dirty="0"/>
              <a:t> is given by:</a:t>
            </a:r>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p>
          <a:p>
            <a:endParaRPr lang="en-US" sz="2000" dirty="0">
              <a:cs typeface="Calibri"/>
            </a:endParaRPr>
          </a:p>
          <a:p>
            <a:r>
              <a:rPr lang="en-US" sz="2000" dirty="0" smtClean="0">
                <a:cs typeface="Calibri"/>
              </a:rPr>
              <a:t>   Where</a:t>
            </a:r>
            <a:r>
              <a:rPr lang="en-US" sz="2000" dirty="0">
                <a:cs typeface="Calibri"/>
              </a:rPr>
              <a:t>, </a:t>
            </a:r>
            <a:r>
              <a:rPr lang="en-US" sz="2000" dirty="0">
                <a:ea typeface="+mn-lt"/>
                <a:cs typeface="+mn-lt"/>
              </a:rPr>
              <a:t>β</a:t>
            </a:r>
            <a:r>
              <a:rPr lang="en-US" sz="2000" baseline="-25000" dirty="0">
                <a:cs typeface="Calibri"/>
              </a:rPr>
              <a:t>V</a:t>
            </a:r>
            <a:r>
              <a:rPr lang="en-US" sz="2000" dirty="0">
                <a:cs typeface="Calibri"/>
              </a:rPr>
              <a:t> is given</a:t>
            </a:r>
            <a:r>
              <a:rPr lang="en-US" dirty="0">
                <a:cs typeface="Calibri"/>
              </a:rPr>
              <a:t> by:</a:t>
            </a:r>
          </a:p>
          <a:p>
            <a:endParaRPr lang="en-US" dirty="0"/>
          </a:p>
          <a:p>
            <a:endParaRPr lang="en-US" dirty="0"/>
          </a:p>
          <a:p>
            <a:endParaRPr lang="en-US" dirty="0">
              <a:cs typeface="Calibri"/>
            </a:endParaRPr>
          </a:p>
          <a:p>
            <a:endParaRPr lang="en-US" dirty="0">
              <a:cs typeface="Calibri"/>
            </a:endParaRPr>
          </a:p>
          <a:p>
            <a:endParaRPr lang="en-US" dirty="0"/>
          </a:p>
          <a:p>
            <a:endParaRPr lang="en-US" dirty="0">
              <a:cs typeface="Calibri"/>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4">
            <a:extLst>
              <a:ext uri="{FF2B5EF4-FFF2-40B4-BE49-F238E27FC236}">
                <a16:creationId xmlns="" xmlns:a16="http://schemas.microsoft.com/office/drawing/2014/main" id="{2143E401-0B61-4B8C-8FDD-1406B398D576}"/>
              </a:ext>
            </a:extLst>
          </p:cNvPr>
          <p:cNvPicPr>
            <a:picLocks noChangeAspect="1"/>
          </p:cNvPicPr>
          <p:nvPr/>
        </p:nvPicPr>
        <p:blipFill>
          <a:blip r:embed="rId2"/>
          <a:stretch>
            <a:fillRect/>
          </a:stretch>
        </p:blipFill>
        <p:spPr>
          <a:xfrm>
            <a:off x="714348" y="1928802"/>
            <a:ext cx="7413979" cy="673354"/>
          </a:xfrm>
          <a:prstGeom prst="rect">
            <a:avLst/>
          </a:prstGeom>
        </p:spPr>
      </p:pic>
      <p:pic>
        <p:nvPicPr>
          <p:cNvPr id="5" name="Picture 5" descr="Text&#10;&#10;Description automatically generated">
            <a:extLst>
              <a:ext uri="{FF2B5EF4-FFF2-40B4-BE49-F238E27FC236}">
                <a16:creationId xmlns="" xmlns:a16="http://schemas.microsoft.com/office/drawing/2014/main" id="{36A6EAE1-CF5C-4BA4-BC67-8A42107D8749}"/>
              </a:ext>
            </a:extLst>
          </p:cNvPr>
          <p:cNvPicPr>
            <a:picLocks noChangeAspect="1"/>
          </p:cNvPicPr>
          <p:nvPr/>
        </p:nvPicPr>
        <p:blipFill>
          <a:blip r:embed="rId3"/>
          <a:stretch>
            <a:fillRect/>
          </a:stretch>
        </p:blipFill>
        <p:spPr>
          <a:xfrm>
            <a:off x="2214546" y="3714752"/>
            <a:ext cx="4478867" cy="970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323439"/>
          </a:xfrm>
          <a:prstGeom prst="rect">
            <a:avLst/>
          </a:prstGeom>
        </p:spPr>
        <p:txBody>
          <a:bodyPr wrap="square">
            <a:spAutoFit/>
          </a:bodyPr>
          <a:lstStyle/>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 Then we get following line which is called security market line for SBI:</a:t>
            </a:r>
          </a:p>
          <a:p>
            <a:r>
              <a:rPr lang="en-US" sz="2000" dirty="0" smtClean="0">
                <a:ea typeface="+mn-lt"/>
                <a:cs typeface="+mn-lt"/>
              </a:rPr>
              <a:t>   We also did the same for Amazon and Google.</a:t>
            </a:r>
            <a:endParaRPr lang="en-US" sz="2000" dirty="0">
              <a:ea typeface="+mn-lt"/>
              <a:cs typeface="+mn-lt"/>
            </a:endParaRPr>
          </a:p>
        </p:txBody>
      </p:sp>
      <p:pic>
        <p:nvPicPr>
          <p:cNvPr id="3" name="Picture 2"/>
          <p:cNvPicPr>
            <a:picLocks noChangeAspect="1" noChangeArrowheads="1"/>
          </p:cNvPicPr>
          <p:nvPr/>
        </p:nvPicPr>
        <p:blipFill>
          <a:blip r:embed="rId2"/>
          <a:srcRect/>
          <a:stretch>
            <a:fillRect/>
          </a:stretch>
        </p:blipFill>
        <p:spPr bwMode="auto">
          <a:xfrm>
            <a:off x="214282" y="1714488"/>
            <a:ext cx="8715436" cy="392909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3116"/>
            <a:ext cx="8786842" cy="2369880"/>
          </a:xfrm>
          <a:prstGeom prst="rect">
            <a:avLst/>
          </a:prstGeom>
        </p:spPr>
        <p:txBody>
          <a:bodyPr wrap="square">
            <a:spAutoFit/>
          </a:bodyPr>
          <a:lstStyle/>
          <a:p>
            <a:r>
              <a:rPr lang="en-US" sz="2400" dirty="0" smtClean="0"/>
              <a:t>                                 </a:t>
            </a:r>
            <a:r>
              <a:rPr lang="en-US" sz="2400" b="1" u="sng" dirty="0" smtClean="0"/>
              <a:t>References</a:t>
            </a:r>
          </a:p>
          <a:p>
            <a:endParaRPr lang="en-US" sz="2400" b="1" u="sng" dirty="0" smtClean="0"/>
          </a:p>
          <a:p>
            <a:pPr>
              <a:buFont typeface="Arial" pitchFamily="34" charset="0"/>
              <a:buChar char="•"/>
            </a:pPr>
            <a:r>
              <a:rPr lang="en-US" sz="2000" dirty="0" smtClean="0"/>
              <a:t>Mathematics for finance ,an introduction of Financial Engineering</a:t>
            </a:r>
          </a:p>
          <a:p>
            <a:pPr>
              <a:buFont typeface="Arial" pitchFamily="34" charset="0"/>
              <a:buChar char="•"/>
            </a:pPr>
            <a:endParaRPr lang="en-US" sz="2000" dirty="0" smtClean="0"/>
          </a:p>
          <a:p>
            <a:r>
              <a:rPr lang="en-US" sz="2000" dirty="0" smtClean="0"/>
              <a:t>                            </a:t>
            </a:r>
            <a:r>
              <a:rPr lang="en-US" sz="2000" b="1" dirty="0" smtClean="0"/>
              <a:t>by: Marek Capinski and Tomasz Zastawniak</a:t>
            </a:r>
          </a:p>
          <a:p>
            <a:endParaRPr lang="en-US" sz="2000" b="1" dirty="0" smtClean="0"/>
          </a:p>
          <a:p>
            <a:pPr>
              <a:buFont typeface="Arial" pitchFamily="34" charset="0"/>
              <a:buChar char="•"/>
            </a:pPr>
            <a:r>
              <a:rPr lang="en-US" sz="2000" dirty="0" smtClean="0"/>
              <a:t>https://www.investing.com/</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3174" y="2571744"/>
            <a:ext cx="3188693" cy="707886"/>
          </a:xfrm>
          <a:prstGeom prst="rect">
            <a:avLst/>
          </a:prstGeom>
        </p:spPr>
        <p:txBody>
          <a:bodyPr wrap="none">
            <a:spAutoFit/>
          </a:bodyPr>
          <a:lstStyle/>
          <a:p>
            <a:r>
              <a:rPr lang="en-US" sz="4000" dirty="0" smtClean="0"/>
              <a:t>THANK YOU</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357166"/>
            <a:ext cx="7786742" cy="4370427"/>
          </a:xfrm>
          <a:prstGeom prst="rect">
            <a:avLst/>
          </a:prstGeom>
        </p:spPr>
        <p:txBody>
          <a:bodyPr wrap="square">
            <a:spAutoFit/>
          </a:bodyPr>
          <a:lstStyle/>
          <a:p>
            <a:r>
              <a:rPr lang="en-US" sz="2000" b="1" dirty="0" smtClean="0"/>
              <a:t>			</a:t>
            </a:r>
            <a:r>
              <a:rPr lang="en-US" sz="2400" b="1" dirty="0" smtClean="0"/>
              <a:t> </a:t>
            </a:r>
            <a:r>
              <a:rPr lang="en-US" sz="2400" b="1" u="sng" dirty="0" smtClean="0"/>
              <a:t>Contents</a:t>
            </a:r>
            <a:r>
              <a:rPr lang="en-US" sz="2400" dirty="0" smtClean="0"/>
              <a:t> </a:t>
            </a:r>
          </a:p>
          <a:p>
            <a:endParaRPr lang="en-US" dirty="0" smtClean="0"/>
          </a:p>
          <a:p>
            <a:endParaRPr lang="en-US" dirty="0" smtClean="0"/>
          </a:p>
          <a:p>
            <a:endParaRPr lang="en-US" dirty="0" smtClean="0"/>
          </a:p>
          <a:p>
            <a:pPr>
              <a:buFont typeface="Arial" pitchFamily="34" charset="0"/>
              <a:buChar char="•"/>
            </a:pPr>
            <a:r>
              <a:rPr lang="en-US" dirty="0" smtClean="0"/>
              <a:t>    </a:t>
            </a:r>
            <a:r>
              <a:rPr lang="en-US" sz="2000" dirty="0" smtClean="0"/>
              <a:t>Introduction</a:t>
            </a:r>
          </a:p>
          <a:p>
            <a:endParaRPr lang="en-US" sz="2000" dirty="0"/>
          </a:p>
          <a:p>
            <a:pPr marL="342900" indent="-342900">
              <a:buFont typeface="Arial" pitchFamily="34" charset="0"/>
              <a:buChar char="•"/>
            </a:pPr>
            <a:r>
              <a:rPr lang="en-US" sz="2000" dirty="0" smtClean="0"/>
              <a:t>Ten  Risky asset with the return values.</a:t>
            </a:r>
          </a:p>
          <a:p>
            <a:pPr marL="342900" indent="-342900"/>
            <a:endParaRPr lang="en-US" sz="2000" dirty="0"/>
          </a:p>
          <a:p>
            <a:pPr>
              <a:buFont typeface="Arial" pitchFamily="34" charset="0"/>
              <a:buChar char="•"/>
            </a:pPr>
            <a:r>
              <a:rPr lang="en-US" sz="2000" dirty="0" smtClean="0"/>
              <a:t>    Markowitz efficient frontier using mean-variance theory </a:t>
            </a:r>
          </a:p>
          <a:p>
            <a:endParaRPr lang="en-US" sz="2000" dirty="0"/>
          </a:p>
          <a:p>
            <a:pPr>
              <a:buFont typeface="Arial" pitchFamily="34" charset="0"/>
              <a:buChar char="•"/>
            </a:pPr>
            <a:r>
              <a:rPr lang="en-US" sz="2000" dirty="0" smtClean="0"/>
              <a:t>    Obtaining CAPM model &amp; drawing line and tangent to the</a:t>
            </a:r>
          </a:p>
          <a:p>
            <a:r>
              <a:rPr lang="en-US" sz="2000" dirty="0" smtClean="0"/>
              <a:t>     efficient frontier</a:t>
            </a:r>
          </a:p>
          <a:p>
            <a:endParaRPr lang="en-US" sz="2000" dirty="0"/>
          </a:p>
          <a:p>
            <a:pPr>
              <a:buFont typeface="Arial" pitchFamily="34" charset="0"/>
              <a:buChar char="•"/>
            </a:pPr>
            <a:r>
              <a:rPr lang="en-US" sz="2000" dirty="0" smtClean="0"/>
              <a:t>    Obtaining SMLs using three risky assets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929717" cy="4616648"/>
          </a:xfrm>
          <a:prstGeom prst="rect">
            <a:avLst/>
          </a:prstGeom>
        </p:spPr>
        <p:txBody>
          <a:bodyPr wrap="square">
            <a:spAutoFit/>
          </a:bodyPr>
          <a:lstStyle/>
          <a:p>
            <a:r>
              <a:rPr lang="en-US" sz="2400" b="1" dirty="0" smtClean="0"/>
              <a:t>                                  </a:t>
            </a:r>
            <a:r>
              <a:rPr lang="en-US" sz="2400" b="1" u="sng" dirty="0" smtClean="0"/>
              <a:t>Introduction</a:t>
            </a:r>
          </a:p>
          <a:p>
            <a:endParaRPr lang="en-US" sz="2400" b="1" u="sng" dirty="0" smtClean="0"/>
          </a:p>
          <a:p>
            <a:endParaRPr lang="en-US" sz="2400" b="1" u="sng" dirty="0" smtClean="0"/>
          </a:p>
          <a:p>
            <a:endParaRPr lang="en-US" sz="2400" b="1" u="sng" dirty="0" smtClean="0"/>
          </a:p>
          <a:p>
            <a:r>
              <a:rPr lang="en-US" sz="2000" b="1" dirty="0" smtClean="0"/>
              <a:t>Modern portfolio theory</a:t>
            </a:r>
            <a:r>
              <a:rPr lang="en-US" sz="2000" dirty="0" smtClean="0"/>
              <a:t> (</a:t>
            </a:r>
            <a:r>
              <a:rPr lang="en-US" sz="2000" b="1" dirty="0" smtClean="0"/>
              <a:t>MPT</a:t>
            </a:r>
            <a:r>
              <a:rPr lang="en-US" sz="2000" dirty="0" smtClean="0"/>
              <a:t>), or </a:t>
            </a:r>
            <a:r>
              <a:rPr lang="en-US" sz="2000" b="1" dirty="0" smtClean="0"/>
              <a:t>mean-variance analysis</a:t>
            </a:r>
            <a:r>
              <a:rPr lang="en-US" sz="2000" dirty="0" smtClean="0"/>
              <a:t>, is a mathematical framework for assembling a portfolio of assets such that the expected</a:t>
            </a:r>
            <a:r>
              <a:rPr lang="en-US" sz="2000" dirty="0" smtClean="0">
                <a:hlinkClick r:id="rId2" tooltip="Expected return"/>
              </a:rPr>
              <a:t> </a:t>
            </a:r>
            <a:r>
              <a:rPr lang="en-US" sz="2000" dirty="0" smtClean="0"/>
              <a:t>return is maximized for a given level of risk. It is a formalization and extension of diversification in investing, the idea that owning different kinds of financial assets is less risky than owning only one type. Its key insight is that an asset's risk and return should not be assessed by itself, but by how it contributes to a portfolio's overall risk and return. It uses the variance of asset prices as a proxy for risk.</a:t>
            </a:r>
            <a:endParaRPr lang="en-US" sz="20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lIns="91440" tIns="45720" rIns="91440" bIns="45720" anchor="t">
            <a:spAutoFit/>
          </a:bodyPr>
          <a:lstStyle/>
          <a:p>
            <a:pPr algn="ctr"/>
            <a:r>
              <a:rPr lang="en-US" sz="2400" b="1" u="sng" dirty="0"/>
              <a:t>Calculation </a:t>
            </a:r>
            <a:r>
              <a:rPr lang="en-US" sz="2400" b="1" u="sng" dirty="0" smtClean="0"/>
              <a:t>Step</a:t>
            </a:r>
          </a:p>
          <a:p>
            <a:pPr algn="ctr"/>
            <a:endParaRPr lang="en-US" sz="2400" b="1" u="sng" dirty="0" smtClean="0"/>
          </a:p>
          <a:p>
            <a:pPr algn="ctr"/>
            <a:endParaRPr lang="en-US" dirty="0"/>
          </a:p>
          <a:p>
            <a:pPr>
              <a:buFont typeface="Arial" pitchFamily="34" charset="0"/>
              <a:buChar char="•"/>
            </a:pPr>
            <a:r>
              <a:rPr lang="en-US" sz="2000" dirty="0" smtClean="0"/>
              <a:t> First </a:t>
            </a:r>
            <a:r>
              <a:rPr lang="en-US" sz="2000" dirty="0"/>
              <a:t>we have taken 3 months(01-10-2020 to 31-12-2020) closing </a:t>
            </a:r>
            <a:endParaRPr lang="en-US" sz="2000" dirty="0" smtClean="0"/>
          </a:p>
          <a:p>
            <a:r>
              <a:rPr lang="en-US" sz="2000" dirty="0" smtClean="0"/>
              <a:t>  price data of </a:t>
            </a:r>
            <a:r>
              <a:rPr lang="en-US" sz="2000" dirty="0"/>
              <a:t>10 risky </a:t>
            </a:r>
            <a:r>
              <a:rPr lang="en-US" sz="2000" dirty="0" smtClean="0"/>
              <a:t>assets from investing.com.</a:t>
            </a:r>
          </a:p>
          <a:p>
            <a:endParaRPr lang="en-US" sz="2000" dirty="0"/>
          </a:p>
          <a:p>
            <a:pPr>
              <a:buFont typeface="Arial" pitchFamily="34" charset="0"/>
              <a:buChar char="•"/>
            </a:pPr>
            <a:r>
              <a:rPr lang="en-US" sz="2000" dirty="0" smtClean="0"/>
              <a:t> Next, </a:t>
            </a:r>
            <a:r>
              <a:rPr lang="en-US" sz="2000" dirty="0"/>
              <a:t>we have calculated daily percentage returns for 10 assets</a:t>
            </a:r>
            <a:r>
              <a:rPr lang="en-US" sz="2000" dirty="0" smtClean="0"/>
              <a:t>.</a:t>
            </a:r>
          </a:p>
          <a:p>
            <a:endParaRPr lang="en-US" sz="2000" dirty="0">
              <a:cs typeface="Calibri"/>
            </a:endParaRPr>
          </a:p>
          <a:p>
            <a:r>
              <a:rPr lang="en-US" sz="2000" dirty="0"/>
              <a:t>                 Return=((Tomorrow price-Today price)/today price)*100</a:t>
            </a:r>
          </a:p>
          <a:p>
            <a:endParaRPr lang="en-US" sz="2000" dirty="0"/>
          </a:p>
          <a:p>
            <a:pPr>
              <a:buFont typeface="Arial" pitchFamily="34" charset="0"/>
              <a:buChar char="•"/>
            </a:pPr>
            <a:r>
              <a:rPr lang="en-US" sz="2000" dirty="0" smtClean="0"/>
              <a:t> After </a:t>
            </a:r>
            <a:r>
              <a:rPr lang="en-US" sz="2000" dirty="0"/>
              <a:t>that, we have calculated mean of each company's </a:t>
            </a:r>
            <a:r>
              <a:rPr lang="en-US" sz="2000" dirty="0" smtClean="0"/>
              <a:t>daily</a:t>
            </a:r>
          </a:p>
          <a:p>
            <a:r>
              <a:rPr lang="en-US" sz="2000" dirty="0" smtClean="0"/>
              <a:t>  percentage returns and </a:t>
            </a:r>
            <a:r>
              <a:rPr lang="en-US" sz="2000" dirty="0"/>
              <a:t>it </a:t>
            </a:r>
            <a:r>
              <a:rPr lang="en-US" sz="2000" dirty="0" smtClean="0"/>
              <a:t>is named </a:t>
            </a:r>
            <a:r>
              <a:rPr lang="en-US" sz="2000" dirty="0"/>
              <a:t>as </a:t>
            </a:r>
            <a:r>
              <a:rPr lang="en-US" sz="2000" b="1" dirty="0"/>
              <a:t>m</a:t>
            </a:r>
            <a:r>
              <a:rPr lang="en-US" sz="2000" dirty="0" smtClean="0"/>
              <a:t>.</a:t>
            </a:r>
          </a:p>
          <a:p>
            <a:endParaRPr lang="en-US" sz="2000" dirty="0">
              <a:cs typeface="Calibri"/>
            </a:endParaRPr>
          </a:p>
          <a:p>
            <a:r>
              <a:rPr lang="en-US" sz="2000" dirty="0"/>
              <a:t>                  mean=(sum of returns)/Total number of days</a:t>
            </a:r>
            <a:br>
              <a:rPr lang="en-US" sz="2000" dirty="0"/>
            </a:br>
            <a:endParaRPr lang="en-US" sz="2000" dirty="0"/>
          </a:p>
          <a:p>
            <a:endParaRPr lang="en-US" dirty="0"/>
          </a:p>
          <a:p>
            <a:endParaRPr lang="en-US" dirty="0"/>
          </a:p>
          <a:p>
            <a:endParaRPr lang="en-US" dirty="0">
              <a:cs typeface="Calibri"/>
            </a:endParaRPr>
          </a:p>
          <a:p>
            <a:endParaRPr lang="en-US" dirty="0">
              <a:cs typeface="Calibri"/>
            </a:endParaRPr>
          </a:p>
          <a:p>
            <a:endParaRPr lang="en-US" dirty="0"/>
          </a:p>
          <a:p>
            <a:endParaRPr lang="en-US" dirty="0"/>
          </a:p>
          <a:p>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57224" y="1142984"/>
            <a:ext cx="7361264" cy="4929222"/>
          </a:xfrm>
          <a:prstGeom prst="rect">
            <a:avLst/>
          </a:prstGeom>
          <a:noFill/>
          <a:ln w="9525">
            <a:noFill/>
            <a:miter lim="800000"/>
            <a:headEnd/>
            <a:tailEnd/>
          </a:ln>
          <a:effectLst/>
        </p:spPr>
      </p:pic>
      <p:sp>
        <p:nvSpPr>
          <p:cNvPr id="3" name="Rectangle 2"/>
          <p:cNvSpPr/>
          <p:nvPr/>
        </p:nvSpPr>
        <p:spPr>
          <a:xfrm>
            <a:off x="3571868" y="4929198"/>
            <a:ext cx="2286016" cy="369332"/>
          </a:xfrm>
          <a:prstGeom prst="rect">
            <a:avLst/>
          </a:prstGeom>
        </p:spPr>
        <p:txBody>
          <a:bodyPr wrap="square">
            <a:spAutoFit/>
          </a:bodyPr>
          <a:lstStyle/>
          <a:p>
            <a:r>
              <a:rPr lang="en-US" b="1" dirty="0" smtClean="0"/>
              <a:t>Covariance matrix</a:t>
            </a:r>
            <a:endParaRPr lang="en-US" b="1" dirty="0"/>
          </a:p>
        </p:txBody>
      </p:sp>
      <p:sp>
        <p:nvSpPr>
          <p:cNvPr id="4" name="Rectangle 3"/>
          <p:cNvSpPr/>
          <p:nvPr/>
        </p:nvSpPr>
        <p:spPr>
          <a:xfrm>
            <a:off x="0" y="0"/>
            <a:ext cx="7429520" cy="954107"/>
          </a:xfrm>
          <a:prstGeom prst="rect">
            <a:avLst/>
          </a:prstGeom>
        </p:spPr>
        <p:txBody>
          <a:bodyPr wrap="square">
            <a:spAutoFit/>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a:t>
            </a:r>
            <a:r>
              <a:rPr lang="en-US" sz="2000" dirty="0" smtClean="0"/>
              <a:t>Next we have calculated </a:t>
            </a:r>
            <a:r>
              <a:rPr lang="en-US" sz="2000" b="1" dirty="0" smtClean="0"/>
              <a:t>covariance matrix</a:t>
            </a:r>
            <a:r>
              <a:rPr lang="en-US" sz="2000" dirty="0" smtClean="0"/>
              <a:t> as "</a:t>
            </a:r>
            <a:r>
              <a:rPr lang="en-US" sz="2000" b="1" dirty="0" smtClean="0"/>
              <a:t>CV</a:t>
            </a:r>
            <a:r>
              <a:rPr lang="en-US" sz="2000" dirty="0" smtClean="0"/>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15663"/>
          </a:xfrm>
          <a:prstGeom prst="rect">
            <a:avLst/>
          </a:prstGeom>
        </p:spPr>
        <p:txBody>
          <a:bodyPr wrap="square">
            <a:spAutoFit/>
          </a:bodyPr>
          <a:lstStyle/>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  Then we calculated, </a:t>
            </a:r>
            <a:r>
              <a:rPr lang="en-US" sz="2000" b="1" dirty="0" smtClean="0"/>
              <a:t>inverse </a:t>
            </a:r>
            <a:r>
              <a:rPr lang="en-US" sz="2000" dirty="0" smtClean="0"/>
              <a:t>of CV and named as </a:t>
            </a:r>
            <a:r>
              <a:rPr lang="en-US" sz="2000" b="1" dirty="0" smtClean="0"/>
              <a:t>"CI"</a:t>
            </a:r>
            <a:r>
              <a:rPr lang="en-US" sz="2000" dirty="0" smtClean="0"/>
              <a:t>.</a:t>
            </a:r>
            <a:endParaRPr lang="en-US" sz="2000" dirty="0">
              <a:cs typeface="Calibri"/>
            </a:endParaRPr>
          </a:p>
        </p:txBody>
      </p:sp>
      <p:pic>
        <p:nvPicPr>
          <p:cNvPr id="2050" name="Picture 2"/>
          <p:cNvPicPr>
            <a:picLocks noChangeAspect="1" noChangeArrowheads="1"/>
          </p:cNvPicPr>
          <p:nvPr/>
        </p:nvPicPr>
        <p:blipFill>
          <a:blip r:embed="rId2"/>
          <a:srcRect/>
          <a:stretch>
            <a:fillRect/>
          </a:stretch>
        </p:blipFill>
        <p:spPr bwMode="auto">
          <a:xfrm>
            <a:off x="571472" y="1214422"/>
            <a:ext cx="8072494" cy="3714776"/>
          </a:xfrm>
          <a:prstGeom prst="rect">
            <a:avLst/>
          </a:prstGeom>
          <a:noFill/>
          <a:ln w="9525">
            <a:noFill/>
            <a:miter lim="800000"/>
            <a:headEnd/>
            <a:tailEnd/>
          </a:ln>
          <a:effectLst/>
        </p:spPr>
      </p:pic>
      <p:sp>
        <p:nvSpPr>
          <p:cNvPr id="4" name="Rectangle 3"/>
          <p:cNvSpPr/>
          <p:nvPr/>
        </p:nvSpPr>
        <p:spPr>
          <a:xfrm>
            <a:off x="3571868" y="5000636"/>
            <a:ext cx="1946367" cy="400110"/>
          </a:xfrm>
          <a:prstGeom prst="rect">
            <a:avLst/>
          </a:prstGeom>
        </p:spPr>
        <p:txBody>
          <a:bodyPr wrap="none">
            <a:spAutoFit/>
          </a:bodyPr>
          <a:lstStyle/>
          <a:p>
            <a:r>
              <a:rPr lang="en-US" sz="2000" b="1" dirty="0" smtClean="0"/>
              <a:t>Inverse Matrix</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24535"/>
          </a:xfrm>
          <a:prstGeom prst="rect">
            <a:avLst/>
          </a:prstGeom>
        </p:spPr>
        <p:txBody>
          <a:bodyPr wrap="square">
            <a:spAutoFit/>
          </a:bodyPr>
          <a:lstStyle/>
          <a:p>
            <a:pPr>
              <a:buFont typeface="Arial" pitchFamily="34" charset="0"/>
              <a:buChar char="•"/>
            </a:pPr>
            <a:endParaRPr lang="en-US" sz="2000" dirty="0" smtClean="0">
              <a:cs typeface="Calibri"/>
            </a:endParaRPr>
          </a:p>
          <a:p>
            <a:pPr>
              <a:buFont typeface="Arial" pitchFamily="34" charset="0"/>
              <a:buChar char="•"/>
            </a:pPr>
            <a:endParaRPr lang="en-US" sz="2000" dirty="0" smtClean="0">
              <a:cs typeface="Calibri"/>
            </a:endParaRPr>
          </a:p>
          <a:p>
            <a:pPr>
              <a:buFont typeface="Arial" pitchFamily="34" charset="0"/>
              <a:buChar char="•"/>
            </a:pPr>
            <a:r>
              <a:rPr lang="en-US" sz="2000" dirty="0" smtClean="0">
                <a:cs typeface="Calibri"/>
              </a:rPr>
              <a:t> Covariance matrix and inverse of it calculated as follows:</a:t>
            </a:r>
          </a:p>
          <a:p>
            <a:endParaRPr lang="en-US" sz="2000" dirty="0" smtClean="0"/>
          </a:p>
          <a:p>
            <a:r>
              <a:rPr lang="en-US" sz="2000" dirty="0" smtClean="0"/>
              <a:t>                   Covariance=VARP(Sheet1!$K$2:$K$64)</a:t>
            </a:r>
          </a:p>
          <a:p>
            <a:endParaRPr lang="en-US" sz="2000" dirty="0" smtClean="0"/>
          </a:p>
          <a:p>
            <a:r>
              <a:rPr lang="en-US" sz="2000" dirty="0" smtClean="0"/>
              <a:t>                   Inverse=MINVERSE(CV)</a:t>
            </a:r>
          </a:p>
          <a:p>
            <a:endParaRPr lang="en-US" sz="2000" dirty="0" smtClean="0">
              <a:cs typeface="Calibri"/>
            </a:endParaRPr>
          </a:p>
          <a:p>
            <a:endParaRPr lang="en-US" sz="2000" dirty="0" smtClean="0"/>
          </a:p>
          <a:p>
            <a:pPr>
              <a:buFont typeface="Arial" pitchFamily="34" charset="0"/>
              <a:buChar char="•"/>
            </a:pPr>
            <a:r>
              <a:rPr lang="en-US" sz="2000" dirty="0" smtClean="0"/>
              <a:t>  Expected return (</a:t>
            </a:r>
            <a:r>
              <a:rPr lang="en-US" sz="2000" dirty="0" smtClean="0">
                <a:ea typeface="+mn-lt"/>
                <a:cs typeface="+mn-lt"/>
              </a:rPr>
              <a:t>μ</a:t>
            </a:r>
            <a:r>
              <a:rPr lang="en-US" sz="2000" dirty="0" smtClean="0"/>
              <a:t>)=</a:t>
            </a:r>
            <a:r>
              <a:rPr lang="en-US" sz="2000" dirty="0" smtClean="0">
                <a:ea typeface="+mn-lt"/>
                <a:cs typeface="+mn-lt"/>
              </a:rPr>
              <a:t>Σ</a:t>
            </a:r>
            <a:r>
              <a:rPr lang="en-US" sz="2000" dirty="0" smtClean="0"/>
              <a:t>(w</a:t>
            </a:r>
            <a:r>
              <a:rPr lang="en-US" sz="2000" baseline="-25000" dirty="0" smtClean="0"/>
              <a:t>i</a:t>
            </a:r>
            <a:r>
              <a:rPr lang="en-US" sz="2000" dirty="0" smtClean="0">
                <a:ea typeface="+mn-lt"/>
                <a:cs typeface="+mn-lt"/>
              </a:rPr>
              <a:t>*μ</a:t>
            </a:r>
            <a:r>
              <a:rPr lang="en-US" sz="2000" baseline="-25000" dirty="0" smtClean="0"/>
              <a:t>i</a:t>
            </a:r>
            <a:r>
              <a:rPr lang="en-US" sz="2000" dirty="0" smtClean="0"/>
              <a:t>) </a:t>
            </a:r>
          </a:p>
          <a:p>
            <a:r>
              <a:rPr lang="en-US" sz="2000" dirty="0" smtClean="0"/>
              <a:t>  </a:t>
            </a:r>
          </a:p>
          <a:p>
            <a:r>
              <a:rPr lang="en-US" sz="2000" dirty="0" smtClean="0"/>
              <a:t>                    w</a:t>
            </a:r>
            <a:r>
              <a:rPr lang="en-US" sz="2000" baseline="-25000" dirty="0" smtClean="0"/>
              <a:t>i</a:t>
            </a:r>
            <a:r>
              <a:rPr lang="en-US" sz="2000" dirty="0" smtClean="0"/>
              <a:t>=weight,</a:t>
            </a:r>
          </a:p>
          <a:p>
            <a:r>
              <a:rPr lang="en-US" sz="2000" dirty="0" smtClean="0"/>
              <a:t> </a:t>
            </a:r>
          </a:p>
          <a:p>
            <a:r>
              <a:rPr lang="en-US" sz="2000" dirty="0" smtClean="0">
                <a:ea typeface="+mn-lt"/>
                <a:cs typeface="+mn-lt"/>
              </a:rPr>
              <a:t>                    μ</a:t>
            </a:r>
            <a:r>
              <a:rPr lang="en-US" sz="2000" baseline="-25000" dirty="0" smtClean="0">
                <a:ea typeface="+mn-lt"/>
                <a:cs typeface="+mn-lt"/>
              </a:rPr>
              <a:t>i</a:t>
            </a:r>
            <a:r>
              <a:rPr lang="en-US" sz="2000" dirty="0" smtClean="0"/>
              <a:t>=mean percentage return of i</a:t>
            </a:r>
            <a:r>
              <a:rPr lang="en-US" sz="2000" baseline="30000" dirty="0" smtClean="0"/>
              <a:t>th</a:t>
            </a:r>
            <a:r>
              <a:rPr lang="en-US" sz="2000" dirty="0" smtClean="0"/>
              <a:t> portfolio.</a:t>
            </a:r>
          </a:p>
          <a:p>
            <a:endParaRPr lang="en-US" sz="2000" dirty="0" smtClean="0"/>
          </a:p>
          <a:p>
            <a:endParaRPr lang="en-US" sz="2000" dirty="0" smtClean="0"/>
          </a:p>
          <a:p>
            <a:r>
              <a:rPr lang="en-US" sz="2000" dirty="0" smtClean="0"/>
              <a:t>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pPr>
              <a:buFont typeface="Arial" pitchFamily="34" charset="0"/>
              <a:buChar char="•"/>
            </a:pPr>
            <a:endParaRPr lang="en-US" dirty="0" smtClean="0"/>
          </a:p>
          <a:p>
            <a:pPr>
              <a:buFont typeface="Arial" pitchFamily="34" charset="0"/>
              <a:buChar char="•"/>
            </a:pPr>
            <a:endParaRPr lang="en-US" dirty="0" smtClean="0"/>
          </a:p>
          <a:p>
            <a:endParaRPr lang="en-US" dirty="0" smtClean="0">
              <a:cs typeface="Calibri"/>
            </a:endParaRPr>
          </a:p>
          <a:p>
            <a:pPr>
              <a:buFont typeface="Arial" pitchFamily="34" charset="0"/>
              <a:buChar char="•"/>
            </a:pPr>
            <a:r>
              <a:rPr lang="en-US" dirty="0" smtClean="0"/>
              <a:t>  </a:t>
            </a:r>
            <a:r>
              <a:rPr lang="en-US" sz="2000" dirty="0" smtClean="0"/>
              <a:t>Variance (</a:t>
            </a:r>
            <a:r>
              <a:rPr lang="en-US" sz="2000" dirty="0" smtClean="0">
                <a:ea typeface="+mn-lt"/>
                <a:cs typeface="+mn-lt"/>
              </a:rPr>
              <a:t>σ</a:t>
            </a:r>
            <a:r>
              <a:rPr lang="en-US" sz="2000" baseline="30000" dirty="0" smtClean="0">
                <a:ea typeface="+mn-lt"/>
                <a:cs typeface="+mn-lt"/>
              </a:rPr>
              <a:t>2</a:t>
            </a:r>
            <a:r>
              <a:rPr lang="en-US" sz="2000" dirty="0" smtClean="0"/>
              <a:t>)=var(</a:t>
            </a:r>
            <a:r>
              <a:rPr lang="en-US" sz="2000" dirty="0" smtClean="0">
                <a:ea typeface="+mn-lt"/>
                <a:cs typeface="+mn-lt"/>
              </a:rPr>
              <a:t>Σ</a:t>
            </a:r>
            <a:r>
              <a:rPr lang="en-US" sz="2000" dirty="0" smtClean="0"/>
              <a:t>(w</a:t>
            </a:r>
            <a:r>
              <a:rPr lang="en-US" sz="2000" baseline="-25000" dirty="0" smtClean="0"/>
              <a:t>i</a:t>
            </a:r>
            <a:r>
              <a:rPr lang="en-US" sz="2000" dirty="0" smtClean="0"/>
              <a:t>*R</a:t>
            </a:r>
            <a:r>
              <a:rPr lang="en-US" sz="2000" baseline="-25000" dirty="0" smtClean="0"/>
              <a:t>i</a:t>
            </a:r>
            <a:r>
              <a:rPr lang="en-US" sz="2000" dirty="0" smtClean="0"/>
              <a:t>) ) </a:t>
            </a:r>
          </a:p>
          <a:p>
            <a:pPr>
              <a:buFont typeface="Arial" pitchFamily="34" charset="0"/>
              <a:buChar char="•"/>
            </a:pPr>
            <a:endParaRPr lang="en-US" sz="2000" dirty="0" smtClean="0"/>
          </a:p>
          <a:p>
            <a:r>
              <a:rPr lang="en-US" sz="2000" dirty="0" smtClean="0"/>
              <a:t>                     w</a:t>
            </a:r>
            <a:r>
              <a:rPr lang="en-US" sz="2000" baseline="-25000" dirty="0" smtClean="0"/>
              <a:t>i</a:t>
            </a:r>
            <a:r>
              <a:rPr lang="en-US" sz="2000" dirty="0" smtClean="0"/>
              <a:t>=weight </a:t>
            </a:r>
          </a:p>
          <a:p>
            <a:endParaRPr lang="en-US" sz="2000" dirty="0" smtClean="0"/>
          </a:p>
          <a:p>
            <a:r>
              <a:rPr lang="en-US" sz="2000" dirty="0" smtClean="0"/>
              <a:t>                     R</a:t>
            </a:r>
            <a:r>
              <a:rPr lang="en-US" sz="2000" baseline="-25000" dirty="0" smtClean="0"/>
              <a:t>i</a:t>
            </a:r>
            <a:r>
              <a:rPr lang="en-US" sz="2000" dirty="0" smtClean="0"/>
              <a:t>=ith portfolio return.</a:t>
            </a:r>
          </a:p>
          <a:p>
            <a:endParaRPr lang="en-US" sz="2000" dirty="0" smtClean="0"/>
          </a:p>
          <a:p>
            <a:pPr>
              <a:buFont typeface="Arial" pitchFamily="34" charset="0"/>
              <a:buChar char="•"/>
            </a:pPr>
            <a:r>
              <a:rPr lang="en-US" sz="2000" dirty="0" smtClean="0"/>
              <a:t> Now our aim is to find out weight vector so that for a given expected</a:t>
            </a:r>
          </a:p>
          <a:p>
            <a:r>
              <a:rPr lang="en-US" sz="2000" dirty="0" smtClean="0"/>
              <a:t>  return </a:t>
            </a:r>
            <a:r>
              <a:rPr lang="en-US" sz="2000" dirty="0" smtClean="0">
                <a:ea typeface="+mn-lt"/>
                <a:cs typeface="+mn-lt"/>
              </a:rPr>
              <a:t>μ </a:t>
            </a:r>
            <a:r>
              <a:rPr lang="en-US" sz="2000" dirty="0" smtClean="0"/>
              <a:t>the variance will be minimum </a:t>
            </a:r>
            <a:r>
              <a:rPr lang="en-US" sz="2000" dirty="0" err="1" smtClean="0"/>
              <a:t>i.e</a:t>
            </a:r>
            <a:endParaRPr lang="en-US" sz="2000" dirty="0" smtClean="0"/>
          </a:p>
          <a:p>
            <a:endParaRPr lang="en-US" sz="2000" dirty="0" smtClean="0"/>
          </a:p>
          <a:p>
            <a:r>
              <a:rPr lang="en-US" sz="2000" dirty="0" smtClean="0"/>
              <a:t>                           min (</a:t>
            </a:r>
            <a:r>
              <a:rPr lang="en-US" sz="2000" dirty="0" smtClean="0">
                <a:ea typeface="+mn-lt"/>
                <a:cs typeface="+mn-lt"/>
              </a:rPr>
              <a:t>σ</a:t>
            </a:r>
            <a:r>
              <a:rPr lang="en-US" sz="2000" baseline="30000" dirty="0" smtClean="0">
                <a:ea typeface="+mn-lt"/>
                <a:cs typeface="+mn-lt"/>
              </a:rPr>
              <a:t>2</a:t>
            </a:r>
            <a:r>
              <a:rPr lang="en-US" sz="2000" dirty="0" smtClean="0">
                <a:ea typeface="+mn-lt"/>
                <a:cs typeface="+mn-lt"/>
              </a:rPr>
              <a:t>)</a:t>
            </a:r>
          </a:p>
          <a:p>
            <a:endParaRPr lang="en-US" sz="2000" dirty="0" smtClean="0">
              <a:ea typeface="+mn-lt"/>
              <a:cs typeface="+mn-lt"/>
            </a:endParaRPr>
          </a:p>
          <a:p>
            <a:r>
              <a:rPr lang="en-US" sz="2000" dirty="0" smtClean="0">
                <a:ea typeface="+mn-lt"/>
                <a:cs typeface="+mn-lt"/>
              </a:rPr>
              <a:t>                           subject to:</a:t>
            </a:r>
          </a:p>
          <a:p>
            <a:endParaRPr lang="en-US" sz="2000" dirty="0" smtClean="0">
              <a:ea typeface="+mn-lt"/>
              <a:cs typeface="+mn-lt"/>
            </a:endParaRPr>
          </a:p>
          <a:p>
            <a:r>
              <a:rPr lang="en-US" sz="2000" dirty="0" smtClean="0"/>
              <a:t>                                (</a:t>
            </a:r>
            <a:r>
              <a:rPr lang="en-US" sz="2000" dirty="0" smtClean="0">
                <a:ea typeface="+mn-lt"/>
                <a:cs typeface="+mn-lt"/>
              </a:rPr>
              <a:t>μ</a:t>
            </a:r>
            <a:r>
              <a:rPr lang="en-US" sz="2000" dirty="0" smtClean="0"/>
              <a:t>)=</a:t>
            </a:r>
            <a:r>
              <a:rPr lang="en-US" sz="2000" dirty="0" smtClean="0">
                <a:ea typeface="+mn-lt"/>
                <a:cs typeface="+mn-lt"/>
              </a:rPr>
              <a:t>Σ</a:t>
            </a:r>
            <a:r>
              <a:rPr lang="en-US" sz="2000" dirty="0" smtClean="0"/>
              <a:t>(w</a:t>
            </a:r>
            <a:r>
              <a:rPr lang="en-US" sz="2000" baseline="-25000" dirty="0" smtClean="0"/>
              <a:t>i</a:t>
            </a:r>
            <a:r>
              <a:rPr lang="en-US" sz="2000" dirty="0" smtClean="0">
                <a:ea typeface="+mn-lt"/>
                <a:cs typeface="+mn-lt"/>
              </a:rPr>
              <a:t>*μ</a:t>
            </a:r>
            <a:r>
              <a:rPr lang="en-US" sz="2000" baseline="-25000" dirty="0" smtClean="0"/>
              <a:t>i</a:t>
            </a:r>
            <a:r>
              <a:rPr lang="en-US" sz="2000" dirty="0" smtClean="0"/>
              <a:t>)</a:t>
            </a:r>
          </a:p>
          <a:p>
            <a:endParaRPr lang="en-US" sz="2000" dirty="0" smtClean="0"/>
          </a:p>
          <a:p>
            <a:r>
              <a:rPr lang="en-US" sz="2000" dirty="0" smtClean="0">
                <a:ea typeface="+mn-lt"/>
                <a:cs typeface="+mn-lt"/>
              </a:rPr>
              <a:t>                                 Σ</a:t>
            </a:r>
            <a:r>
              <a:rPr lang="en-US" sz="2000" dirty="0" smtClean="0"/>
              <a:t>(w</a:t>
            </a:r>
            <a:r>
              <a:rPr lang="en-US" sz="2000" baseline="-25000" dirty="0" smtClean="0"/>
              <a:t>i</a:t>
            </a:r>
            <a:r>
              <a:rPr lang="en-US" sz="2000" dirty="0" smtClean="0"/>
              <a:t>)=1</a:t>
            </a:r>
          </a:p>
          <a:p>
            <a:endParaRPr lang="en-US" sz="2000" dirty="0" smtClean="0">
              <a:ea typeface="+mn-lt"/>
              <a:cs typeface="+mn-lt"/>
            </a:endParaRPr>
          </a:p>
          <a:p>
            <a:r>
              <a:rPr lang="en-US" sz="2000" dirty="0" smtClean="0">
                <a:ea typeface="+mn-lt"/>
                <a:cs typeface="+mn-lt"/>
              </a:rPr>
              <a:t>                            </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063746"/>
          </a:xfrm>
          <a:prstGeom prst="rect">
            <a:avLst/>
          </a:prstGeom>
        </p:spPr>
        <p:txBody>
          <a:bodyPr wrap="square" lIns="91440" tIns="45720" rIns="91440" bIns="45720" anchor="t">
            <a:spAutoFit/>
          </a:bodyPr>
          <a:lstStyle/>
          <a:p>
            <a:pPr>
              <a:buFont typeface="Arial" pitchFamily="34" charset="0"/>
              <a:buChar char="•"/>
            </a:pPr>
            <a:endParaRPr lang="en-US" sz="2000" dirty="0" smtClean="0"/>
          </a:p>
          <a:p>
            <a:r>
              <a:rPr lang="en-US" sz="2000" dirty="0" smtClean="0"/>
              <a:t> </a:t>
            </a:r>
          </a:p>
          <a:p>
            <a:pPr>
              <a:buFont typeface="Arial" pitchFamily="34" charset="0"/>
              <a:buChar char="•"/>
            </a:pPr>
            <a:endParaRPr lang="en-US" sz="2000" dirty="0" smtClean="0"/>
          </a:p>
          <a:p>
            <a:pPr>
              <a:buFont typeface="Arial" pitchFamily="34" charset="0"/>
              <a:buChar char="•"/>
            </a:pPr>
            <a:r>
              <a:rPr lang="en-US" sz="2000" dirty="0" smtClean="0"/>
              <a:t> From </a:t>
            </a:r>
            <a:r>
              <a:rPr lang="en-US" sz="2000" dirty="0"/>
              <a:t>Markowitz theory we have calculated W and the variance </a:t>
            </a:r>
            <a:r>
              <a:rPr lang="en-US" sz="2000" dirty="0" smtClean="0"/>
              <a:t>for</a:t>
            </a:r>
          </a:p>
          <a:p>
            <a:r>
              <a:rPr lang="en-US" sz="2000" dirty="0" smtClean="0"/>
              <a:t>  different </a:t>
            </a:r>
            <a:r>
              <a:rPr lang="en-US" sz="2000" dirty="0"/>
              <a:t>value of </a:t>
            </a:r>
            <a:r>
              <a:rPr lang="en-US" sz="2000" dirty="0" smtClean="0">
                <a:ea typeface="+mn-lt"/>
                <a:cs typeface="+mn-lt"/>
              </a:rPr>
              <a:t>μ</a:t>
            </a:r>
            <a:r>
              <a:rPr lang="en-US" sz="2000" dirty="0" smtClean="0"/>
              <a:t> by using the formula.</a:t>
            </a:r>
          </a:p>
          <a:p>
            <a:endParaRPr lang="en-US" sz="2000" dirty="0" smtClean="0"/>
          </a:p>
          <a:p>
            <a:endParaRPr lang="en-US" sz="2000" dirty="0"/>
          </a:p>
          <a:p>
            <a:endParaRPr lang="en-US" dirty="0"/>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p>
          <a:p>
            <a:endParaRPr lang="en-US" dirty="0"/>
          </a:p>
          <a:p>
            <a:endParaRPr lang="en-US" dirty="0"/>
          </a:p>
          <a:p>
            <a:endParaRPr lang="en-US" dirty="0">
              <a:cs typeface="Calibri"/>
            </a:endParaRPr>
          </a:p>
          <a:p>
            <a:endParaRPr lang="en-US" dirty="0"/>
          </a:p>
          <a:p>
            <a:endParaRPr lang="en-US" dirty="0"/>
          </a:p>
          <a:p>
            <a:endParaRPr lang="en-US" dirty="0">
              <a:cs typeface="Calibri"/>
            </a:endParaRP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pic>
        <p:nvPicPr>
          <p:cNvPr id="3074" name="Picture 2" descr="C:\Users\DELL\Downloads\WhatsApp Image 2022-02-13 at 1.07.58 PM.jpeg"/>
          <p:cNvPicPr>
            <a:picLocks noChangeAspect="1" noChangeArrowheads="1"/>
          </p:cNvPicPr>
          <p:nvPr/>
        </p:nvPicPr>
        <p:blipFill>
          <a:blip r:embed="rId2"/>
          <a:srcRect/>
          <a:stretch>
            <a:fillRect/>
          </a:stretch>
        </p:blipFill>
        <p:spPr bwMode="auto">
          <a:xfrm>
            <a:off x="714348" y="2428868"/>
            <a:ext cx="6858000" cy="292895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549</TotalTime>
  <Words>358</Words>
  <Application>Microsoft Office PowerPoint</Application>
  <PresentationFormat>On-screen Show (4:3)</PresentationFormat>
  <Paragraphs>189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244</cp:revision>
  <dcterms:created xsi:type="dcterms:W3CDTF">2022-02-09T10:29:53Z</dcterms:created>
  <dcterms:modified xsi:type="dcterms:W3CDTF">2022-02-13T13:10:11Z</dcterms:modified>
</cp:coreProperties>
</file>