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74" r:id="rId26"/>
    <p:sldId id="282" r:id="rId27"/>
    <p:sldId id="283"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48782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213196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271F2C-B223-45EE-8BF5-E72B0DE803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0361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62321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271F2C-B223-45EE-8BF5-E72B0DE803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8573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343703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413108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14432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134744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29A89-064B-48BB-A56C-9C05AC2AAA69}"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3460836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135378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29A89-064B-48BB-A56C-9C05AC2AAA69}"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25008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29A89-064B-48BB-A56C-9C05AC2AAA69}"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381704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29A89-064B-48BB-A56C-9C05AC2AAA69}"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184011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147740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29A89-064B-48BB-A56C-9C05AC2AAA69}"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271F2C-B223-45EE-8BF5-E72B0DE803F9}" type="slidenum">
              <a:rPr lang="en-US" smtClean="0"/>
              <a:t>‹#›</a:t>
            </a:fld>
            <a:endParaRPr lang="en-US"/>
          </a:p>
        </p:txBody>
      </p:sp>
    </p:spTree>
    <p:extLst>
      <p:ext uri="{BB962C8B-B14F-4D97-AF65-F5344CB8AC3E}">
        <p14:creationId xmlns:p14="http://schemas.microsoft.com/office/powerpoint/2010/main" val="391417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529A89-064B-48BB-A56C-9C05AC2AAA69}" type="datetimeFigureOut">
              <a:rPr lang="en-US" smtClean="0"/>
              <a:t>11/8/2022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271F2C-B223-45EE-8BF5-E72B0DE803F9}" type="slidenum">
              <a:rPr lang="en-US" smtClean="0"/>
              <a:t>‹#›</a:t>
            </a:fld>
            <a:endParaRPr lang="en-US"/>
          </a:p>
        </p:txBody>
      </p:sp>
    </p:spTree>
    <p:extLst>
      <p:ext uri="{BB962C8B-B14F-4D97-AF65-F5344CB8AC3E}">
        <p14:creationId xmlns:p14="http://schemas.microsoft.com/office/powerpoint/2010/main" val="4106462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86C9DB-D484-4953-846C-A7F44DF6DDC6}"/>
              </a:ext>
            </a:extLst>
          </p:cNvPr>
          <p:cNvSpPr>
            <a:spLocks noGrp="1"/>
          </p:cNvSpPr>
          <p:nvPr>
            <p:ph type="title"/>
          </p:nvPr>
        </p:nvSpPr>
        <p:spPr>
          <a:xfrm>
            <a:off x="704538" y="624110"/>
            <a:ext cx="10800073" cy="6001542"/>
          </a:xfrm>
        </p:spPr>
        <p:txBody>
          <a:bodyPr/>
          <a:lstStyle/>
          <a:p>
            <a:r>
              <a:rPr lang="en-IN" sz="3600" b="1" i="1" dirty="0">
                <a:solidFill>
                  <a:srgbClr val="E05F2C"/>
                </a:solidFill>
              </a:rPr>
              <a:t>                   </a:t>
            </a:r>
            <a:br>
              <a:rPr lang="en-IN" sz="3600" b="1" i="1" dirty="0">
                <a:solidFill>
                  <a:srgbClr val="E05F2C"/>
                </a:solidFill>
              </a:rPr>
            </a:br>
            <a:r>
              <a:rPr lang="en-IN" sz="3600" b="1" i="1" dirty="0">
                <a:solidFill>
                  <a:srgbClr val="E05F2C"/>
                </a:solidFill>
              </a:rPr>
              <a:t>                     </a:t>
            </a:r>
            <a:r>
              <a:rPr lang="en-IN" sz="3600" b="1" i="1" dirty="0">
                <a:solidFill>
                  <a:srgbClr val="00B0F0"/>
                </a:solidFill>
                <a:latin typeface="Century" panose="02040604050505020304" pitchFamily="18" charset="0"/>
              </a:rPr>
              <a:t>Project Presentation </a:t>
            </a:r>
            <a:br>
              <a:rPr lang="en-IN" sz="3600" b="1" i="1" dirty="0">
                <a:solidFill>
                  <a:srgbClr val="00B0F0"/>
                </a:solidFill>
                <a:latin typeface="Century" panose="02040604050505020304" pitchFamily="18" charset="0"/>
              </a:rPr>
            </a:br>
            <a:r>
              <a:rPr lang="en-IN" sz="3600" b="1" i="1" dirty="0">
                <a:solidFill>
                  <a:srgbClr val="00B0F0"/>
                </a:solidFill>
                <a:latin typeface="Century" panose="02040604050505020304" pitchFamily="18" charset="0"/>
              </a:rPr>
              <a:t>                                   On</a:t>
            </a:r>
            <a:br>
              <a:rPr lang="en-IN" sz="3600" b="1" i="1" dirty="0">
                <a:solidFill>
                  <a:schemeClr val="accent1">
                    <a:lumMod val="75000"/>
                  </a:schemeClr>
                </a:solidFill>
                <a:latin typeface="Century" panose="02040604050505020304" pitchFamily="18" charset="0"/>
              </a:rPr>
            </a:br>
            <a:r>
              <a:rPr lang="en-IN" sz="4400" b="1" i="1" dirty="0">
                <a:solidFill>
                  <a:srgbClr val="FF0000"/>
                </a:solidFill>
                <a:latin typeface="Century" panose="02040604050505020304" pitchFamily="18" charset="0"/>
              </a:rPr>
              <a:t>                </a:t>
            </a:r>
            <a:r>
              <a:rPr lang="en-IN" sz="4400" dirty="0">
                <a:solidFill>
                  <a:srgbClr val="FF0000"/>
                </a:solidFill>
                <a:latin typeface="Century" panose="02040604050505020304" pitchFamily="18" charset="0"/>
              </a:rPr>
              <a:t> </a:t>
            </a:r>
            <a:r>
              <a:rPr lang="en-IN" sz="3600" b="1" dirty="0">
                <a:solidFill>
                  <a:srgbClr val="FF0000"/>
                </a:solidFill>
                <a:latin typeface="Century" panose="02040604050505020304" pitchFamily="18" charset="0"/>
              </a:rPr>
              <a:t>“</a:t>
            </a:r>
            <a:r>
              <a:rPr lang="en-IN" sz="3200" b="1" dirty="0">
                <a:solidFill>
                  <a:srgbClr val="FF0000"/>
                </a:solidFill>
                <a:latin typeface="Century" panose="02040604050505020304" pitchFamily="18" charset="0"/>
              </a:rPr>
              <a:t>Car Price Prediction</a:t>
            </a:r>
            <a:r>
              <a:rPr lang="en-IN" sz="3600" b="1" dirty="0">
                <a:solidFill>
                  <a:srgbClr val="FF0000"/>
                </a:solidFill>
                <a:latin typeface="Century" panose="02040604050505020304" pitchFamily="18" charset="0"/>
              </a:rPr>
              <a:t>”</a:t>
            </a:r>
            <a:br>
              <a:rPr lang="en-IN" sz="3600" b="1" dirty="0">
                <a:solidFill>
                  <a:srgbClr val="FF0000"/>
                </a:solidFill>
                <a:latin typeface="Century" panose="02040604050505020304" pitchFamily="18" charset="0"/>
              </a:rPr>
            </a:br>
            <a:br>
              <a:rPr lang="en-IN" sz="3600" b="1" dirty="0">
                <a:solidFill>
                  <a:srgbClr val="FF0000"/>
                </a:solidFill>
                <a:latin typeface="Century" panose="02040604050505020304" pitchFamily="18" charset="0"/>
              </a:rPr>
            </a:br>
            <a:r>
              <a:rPr lang="en-IN" sz="3600" b="1" dirty="0">
                <a:solidFill>
                  <a:schemeClr val="accent6">
                    <a:lumMod val="75000"/>
                  </a:schemeClr>
                </a:solidFill>
                <a:latin typeface="Century" panose="02040604050505020304" pitchFamily="18" charset="0"/>
              </a:rPr>
              <a:t>                          </a:t>
            </a:r>
            <a:r>
              <a:rPr lang="en-US" b="1" i="1" dirty="0">
                <a:solidFill>
                  <a:srgbClr val="00B0F0"/>
                </a:solidFill>
                <a:latin typeface="Century" panose="02040604050505020304" pitchFamily="18" charset="0"/>
              </a:rPr>
              <a:t>Presented By:  </a:t>
            </a:r>
            <a:br>
              <a:rPr lang="en-US" b="1" i="1" dirty="0">
                <a:solidFill>
                  <a:srgbClr val="E05F2C"/>
                </a:solidFill>
                <a:latin typeface="Century" panose="02040604050505020304" pitchFamily="18" charset="0"/>
              </a:rPr>
            </a:br>
            <a:br>
              <a:rPr lang="en-US" b="1" i="1" dirty="0">
                <a:solidFill>
                  <a:srgbClr val="E05F2C"/>
                </a:solidFill>
                <a:latin typeface="Century" panose="02040604050505020304" pitchFamily="18" charset="0"/>
              </a:rPr>
            </a:br>
            <a:r>
              <a:rPr lang="en-US" b="1" i="1" dirty="0">
                <a:solidFill>
                  <a:srgbClr val="E05F2C"/>
                </a:solidFill>
                <a:latin typeface="Century" panose="02040604050505020304" pitchFamily="18" charset="0"/>
              </a:rPr>
              <a:t>                          </a:t>
            </a:r>
            <a:r>
              <a:rPr lang="en-US" b="1" i="1" dirty="0">
                <a:solidFill>
                  <a:srgbClr val="FF0000"/>
                </a:solidFill>
                <a:latin typeface="Century" panose="02040604050505020304" pitchFamily="18" charset="0"/>
              </a:rPr>
              <a:t>Ajit Madame</a:t>
            </a:r>
            <a:br>
              <a:rPr lang="en-US" b="1" i="1" dirty="0">
                <a:solidFill>
                  <a:srgbClr val="E05F2C"/>
                </a:solidFill>
                <a:latin typeface="Century" panose="02040604050505020304" pitchFamily="18" charset="0"/>
              </a:rPr>
            </a:br>
            <a:endParaRPr lang="en-US" dirty="0"/>
          </a:p>
        </p:txBody>
      </p:sp>
    </p:spTree>
    <p:extLst>
      <p:ext uri="{BB962C8B-B14F-4D97-AF65-F5344CB8AC3E}">
        <p14:creationId xmlns:p14="http://schemas.microsoft.com/office/powerpoint/2010/main" val="3616534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E549-77A9-4FED-8D82-B692F7FA03C6}"/>
              </a:ext>
            </a:extLst>
          </p:cNvPr>
          <p:cNvSpPr>
            <a:spLocks noGrp="1"/>
          </p:cNvSpPr>
          <p:nvPr>
            <p:ph type="title"/>
          </p:nvPr>
        </p:nvSpPr>
        <p:spPr>
          <a:xfrm>
            <a:off x="1034321" y="549159"/>
            <a:ext cx="10365359" cy="5986552"/>
          </a:xfrm>
        </p:spPr>
        <p:txBody>
          <a:bodyPr>
            <a:normAutofit fontScale="90000"/>
          </a:bodyPr>
          <a:lstStyle/>
          <a:p>
            <a:r>
              <a:rPr lang="en-US" b="1" dirty="0">
                <a:solidFill>
                  <a:srgbClr val="FF0000"/>
                </a:solidFill>
                <a:latin typeface="Century" panose="02040604050505020304" pitchFamily="18" charset="0"/>
              </a:rPr>
              <a:t>     </a:t>
            </a:r>
            <a:r>
              <a:rPr lang="en-US" b="1" u="sng" dirty="0">
                <a:solidFill>
                  <a:srgbClr val="FF0000"/>
                </a:solidFill>
                <a:latin typeface="Century" panose="02040604050505020304" pitchFamily="18" charset="0"/>
              </a:rPr>
              <a:t>Multivariate Analysis</a:t>
            </a: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br>
              <a:rPr lang="en-US" b="1" u="sng" dirty="0">
                <a:solidFill>
                  <a:srgbClr val="FF0000"/>
                </a:solidFill>
                <a:latin typeface="Century" panose="02040604050505020304" pitchFamily="18" charset="0"/>
              </a:rPr>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200" b="1" dirty="0">
                <a:solidFill>
                  <a:srgbClr val="7030A0"/>
                </a:solidFill>
                <a:latin typeface="Century" panose="02040604050505020304"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in all variants of fuel, 1st owner are having maximum cars selling price than others owner.</a:t>
            </a:r>
            <a:r>
              <a:rPr lang="en-US" sz="22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But in Petrol fuel variant, all owners are having almost same selling price there is no major difference in selling price.</a:t>
            </a:r>
            <a:b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r>
              <a:rPr lang="en-US" sz="22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2nd owner is top in petrol + CNG and diesel variants of car. It means in these two variants of fuel in which 2nd owner are drive a cars maximum km than others. But in Petrol fuel cars, in which 3rd owner cars are having maximum km driven.</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200" b="1" dirty="0">
              <a:solidFill>
                <a:srgbClr val="7030A0"/>
              </a:solidFill>
              <a:latin typeface="Century" panose="02040604050505020304" pitchFamily="18" charset="0"/>
            </a:endParaRPr>
          </a:p>
        </p:txBody>
      </p:sp>
      <p:pic>
        <p:nvPicPr>
          <p:cNvPr id="3" name="Picture 2" descr="Chart, bar chart&#10;&#10;Description automatically generated">
            <a:extLst>
              <a:ext uri="{FF2B5EF4-FFF2-40B4-BE49-F238E27FC236}">
                <a16:creationId xmlns:a16="http://schemas.microsoft.com/office/drawing/2014/main" id="{15821F77-DACC-44F4-AC41-4FAAAF819764}"/>
              </a:ext>
            </a:extLst>
          </p:cNvPr>
          <p:cNvPicPr/>
          <p:nvPr/>
        </p:nvPicPr>
        <p:blipFill>
          <a:blip r:embed="rId2"/>
          <a:stretch>
            <a:fillRect/>
          </a:stretch>
        </p:blipFill>
        <p:spPr>
          <a:xfrm>
            <a:off x="1308125" y="1463378"/>
            <a:ext cx="3819525" cy="2252345"/>
          </a:xfrm>
          <a:prstGeom prst="rect">
            <a:avLst/>
          </a:prstGeom>
        </p:spPr>
      </p:pic>
      <p:pic>
        <p:nvPicPr>
          <p:cNvPr id="4" name="Picture 3" descr="Chart, bar chart&#10;&#10;Description automatically generated">
            <a:extLst>
              <a:ext uri="{FF2B5EF4-FFF2-40B4-BE49-F238E27FC236}">
                <a16:creationId xmlns:a16="http://schemas.microsoft.com/office/drawing/2014/main" id="{F4423929-38A0-494D-971B-D5167207B7D8}"/>
              </a:ext>
            </a:extLst>
          </p:cNvPr>
          <p:cNvPicPr/>
          <p:nvPr/>
        </p:nvPicPr>
        <p:blipFill>
          <a:blip r:embed="rId3"/>
          <a:stretch>
            <a:fillRect/>
          </a:stretch>
        </p:blipFill>
        <p:spPr>
          <a:xfrm>
            <a:off x="5421289" y="1595525"/>
            <a:ext cx="4307327" cy="1946910"/>
          </a:xfrm>
          <a:prstGeom prst="rect">
            <a:avLst/>
          </a:prstGeom>
        </p:spPr>
      </p:pic>
    </p:spTree>
    <p:extLst>
      <p:ext uri="{BB962C8B-B14F-4D97-AF65-F5344CB8AC3E}">
        <p14:creationId xmlns:p14="http://schemas.microsoft.com/office/powerpoint/2010/main" val="380249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B2EC-FC28-4B4D-BF90-8CA4C41B659B}"/>
              </a:ext>
            </a:extLst>
          </p:cNvPr>
          <p:cNvSpPr>
            <a:spLocks noGrp="1"/>
          </p:cNvSpPr>
          <p:nvPr>
            <p:ph type="title"/>
          </p:nvPr>
        </p:nvSpPr>
        <p:spPr>
          <a:xfrm>
            <a:off x="1424066" y="624109"/>
            <a:ext cx="10080545" cy="6046513"/>
          </a:xfrm>
        </p:spPr>
        <p:txBody>
          <a:bodyPr>
            <a:normAutofit fontScale="90000"/>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in all fuel type, Manual transmission cars are having maximum </a:t>
            </a:r>
            <a:r>
              <a:rPr lang="en-US" sz="24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But in </a:t>
            </a:r>
            <a:r>
              <a:rPr lang="en-US" sz="24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Petrol+CNG</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variants cars, there is Automatic transmission cars.</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4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In Petrol fuel type, In which automatic transmission cars are having maximum selling price than others.</a:t>
            </a:r>
            <a:r>
              <a:rPr lang="en-US" sz="24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But </a:t>
            </a:r>
            <a:r>
              <a:rPr lang="en-US" sz="24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petrol+CNG</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fuel type, there is no automatic transmission cars.</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400" b="1" dirty="0">
              <a:solidFill>
                <a:srgbClr val="7030A0"/>
              </a:solidFill>
              <a:latin typeface="Century" panose="02040604050505020304" pitchFamily="18" charset="0"/>
            </a:endParaRPr>
          </a:p>
        </p:txBody>
      </p:sp>
      <p:pic>
        <p:nvPicPr>
          <p:cNvPr id="3" name="Picture 2" descr="Chart, bar chart&#10;&#10;Description automatically generated">
            <a:extLst>
              <a:ext uri="{FF2B5EF4-FFF2-40B4-BE49-F238E27FC236}">
                <a16:creationId xmlns:a16="http://schemas.microsoft.com/office/drawing/2014/main" id="{128D5605-9D1A-45B8-8DFA-0F677E7AF668}"/>
              </a:ext>
            </a:extLst>
          </p:cNvPr>
          <p:cNvPicPr/>
          <p:nvPr/>
        </p:nvPicPr>
        <p:blipFill>
          <a:blip r:embed="rId2"/>
          <a:stretch>
            <a:fillRect/>
          </a:stretch>
        </p:blipFill>
        <p:spPr>
          <a:xfrm>
            <a:off x="1543675" y="624109"/>
            <a:ext cx="2893414" cy="2418847"/>
          </a:xfrm>
          <a:prstGeom prst="rect">
            <a:avLst/>
          </a:prstGeom>
        </p:spPr>
      </p:pic>
      <p:pic>
        <p:nvPicPr>
          <p:cNvPr id="4" name="Picture 3" descr="Chart, bar chart&#10;&#10;Description automatically generated">
            <a:extLst>
              <a:ext uri="{FF2B5EF4-FFF2-40B4-BE49-F238E27FC236}">
                <a16:creationId xmlns:a16="http://schemas.microsoft.com/office/drawing/2014/main" id="{81DEB3F8-F5DC-4DA9-AB21-8C0D612287C9}"/>
              </a:ext>
            </a:extLst>
          </p:cNvPr>
          <p:cNvPicPr/>
          <p:nvPr/>
        </p:nvPicPr>
        <p:blipFill>
          <a:blip r:embed="rId3"/>
          <a:stretch>
            <a:fillRect/>
          </a:stretch>
        </p:blipFill>
        <p:spPr>
          <a:xfrm>
            <a:off x="4914417" y="624109"/>
            <a:ext cx="3809858" cy="2308263"/>
          </a:xfrm>
          <a:prstGeom prst="rect">
            <a:avLst/>
          </a:prstGeom>
        </p:spPr>
      </p:pic>
    </p:spTree>
    <p:extLst>
      <p:ext uri="{BB962C8B-B14F-4D97-AF65-F5344CB8AC3E}">
        <p14:creationId xmlns:p14="http://schemas.microsoft.com/office/powerpoint/2010/main" val="3063597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A29D-F48F-4BF1-A343-998B9585A1CE}"/>
              </a:ext>
            </a:extLst>
          </p:cNvPr>
          <p:cNvSpPr>
            <a:spLocks noGrp="1"/>
          </p:cNvSpPr>
          <p:nvPr>
            <p:ph type="title"/>
          </p:nvPr>
        </p:nvSpPr>
        <p:spPr>
          <a:xfrm>
            <a:off x="1429062" y="519178"/>
            <a:ext cx="10533090" cy="6166435"/>
          </a:xfrm>
        </p:spPr>
        <p:txBody>
          <a:bodyPr>
            <a:normAutofit fontScale="90000"/>
          </a:bodyPr>
          <a:lstStyle/>
          <a:p>
            <a:pPr marR="0" lvl="0">
              <a:lnSpc>
                <a:spcPct val="107000"/>
              </a:lnSpc>
              <a:spcBef>
                <a:spcPts val="0"/>
              </a:spcBef>
              <a:spcAft>
                <a:spcPts val="800"/>
              </a:spcAft>
              <a:buSzPts val="1000"/>
              <a:tabLst>
                <a:tab pos="685800" algn="l"/>
              </a:tabLst>
            </a:pPr>
            <a:r>
              <a:rPr lang="en-US" sz="32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Correlation of the features with target columns</a:t>
            </a: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br>
              <a:rPr lang="en-US" sz="3200" b="1" dirty="0">
                <a:solidFill>
                  <a:srgbClr val="FF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Observation</a:t>
            </a:r>
            <a:b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name has 44% positive correlation with target column.</a:t>
            </a:r>
            <a:br>
              <a:rPr lang="en-US" sz="2000" b="1" dirty="0">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effectLst/>
                <a:latin typeface="Century" panose="02040604050505020304" pitchFamily="18" charset="0"/>
                <a:ea typeface="Calibri" panose="020F0502020204030204" pitchFamily="34" charset="0"/>
                <a:cs typeface="Mangal" panose="02040503050203030202" pitchFamily="18" charset="0"/>
              </a:rPr>
              <a:t> </a:t>
            </a:r>
            <a:r>
              <a:rPr lang="en-US" sz="20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has 16% negative correlation with target column.</a:t>
            </a:r>
            <a:br>
              <a:rPr lang="en-US" sz="2000" b="1" dirty="0">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fuel has 8% negative correlation with target column.</a:t>
            </a:r>
            <a:br>
              <a:rPr lang="en-US" sz="2000" b="1" dirty="0">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transmission has 12% negative correlation with target column.</a:t>
            </a:r>
            <a:br>
              <a:rPr lang="en-US" sz="2000" b="1" dirty="0">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000" b="1" dirty="0">
                <a:effectLst/>
                <a:latin typeface="Century" panose="02040604050505020304" pitchFamily="18" charset="0"/>
                <a:ea typeface="Calibri" panose="020F0502020204030204" pitchFamily="34" charset="0"/>
                <a:cs typeface="Mangal" panose="02040503050203030202"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owner has 3% negative correlation with target columns.</a:t>
            </a:r>
            <a:br>
              <a:rPr lang="en-US" sz="2000" b="1" dirty="0">
                <a:effectLst/>
                <a:latin typeface="Century" panose="02040604050505020304" pitchFamily="18" charset="0"/>
                <a:ea typeface="Calibri" panose="020F0502020204030204" pitchFamily="34" charset="0"/>
                <a:cs typeface="Mangal" panose="02040503050203030202" pitchFamily="18" charset="0"/>
              </a:rPr>
            </a:br>
            <a:endParaRPr lang="en-US" sz="2000" b="1" dirty="0">
              <a:solidFill>
                <a:srgbClr val="7030A0"/>
              </a:solidFill>
              <a:latin typeface="Century" panose="02040604050505020304" pitchFamily="18" charset="0"/>
            </a:endParaRPr>
          </a:p>
        </p:txBody>
      </p:sp>
      <p:pic>
        <p:nvPicPr>
          <p:cNvPr id="3" name="Picture 2">
            <a:extLst>
              <a:ext uri="{FF2B5EF4-FFF2-40B4-BE49-F238E27FC236}">
                <a16:creationId xmlns:a16="http://schemas.microsoft.com/office/drawing/2014/main" id="{635E1869-72F5-4B69-97F4-AE49D7CC3859}"/>
              </a:ext>
            </a:extLst>
          </p:cNvPr>
          <p:cNvPicPr/>
          <p:nvPr/>
        </p:nvPicPr>
        <p:blipFill>
          <a:blip r:embed="rId2"/>
          <a:stretch>
            <a:fillRect/>
          </a:stretch>
        </p:blipFill>
        <p:spPr>
          <a:xfrm>
            <a:off x="2194810" y="1265045"/>
            <a:ext cx="5943600" cy="3398520"/>
          </a:xfrm>
          <a:prstGeom prst="rect">
            <a:avLst/>
          </a:prstGeom>
        </p:spPr>
      </p:pic>
    </p:spTree>
    <p:extLst>
      <p:ext uri="{BB962C8B-B14F-4D97-AF65-F5344CB8AC3E}">
        <p14:creationId xmlns:p14="http://schemas.microsoft.com/office/powerpoint/2010/main" val="277069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B650-27A5-47E4-A43B-C025FF8AC83A}"/>
              </a:ext>
            </a:extLst>
          </p:cNvPr>
          <p:cNvSpPr>
            <a:spLocks noGrp="1"/>
          </p:cNvSpPr>
          <p:nvPr>
            <p:ph type="title"/>
          </p:nvPr>
        </p:nvSpPr>
        <p:spPr>
          <a:xfrm>
            <a:off x="1588957" y="624109"/>
            <a:ext cx="10448145" cy="6076493"/>
          </a:xfrm>
        </p:spPr>
        <p:txBody>
          <a:bodyPr>
            <a:normAutofit fontScale="90000"/>
          </a:bodyPr>
          <a:lstStyle/>
          <a:p>
            <a:pPr marR="0" lvl="0">
              <a:lnSpc>
                <a:spcPct val="107000"/>
              </a:lnSpc>
              <a:spcBef>
                <a:spcPts val="0"/>
              </a:spcBef>
              <a:spcAft>
                <a:spcPts val="800"/>
              </a:spcAft>
              <a:buSzPts val="1000"/>
              <a:tabLst>
                <a:tab pos="457200" algn="l"/>
              </a:tabLst>
            </a:pPr>
            <a:r>
              <a:rPr lang="en-US" sz="28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Visualizing correlation of feature columns with label column. </a:t>
            </a: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r>
              <a:rPr lang="en-US" sz="31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Observation:</a:t>
            </a:r>
            <a:b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br>
            <a: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US" sz="28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Name have the strongest positive correlation with Selling Price.</a:t>
            </a:r>
            <a:br>
              <a:rPr lang="en-US" sz="2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8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8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While </a:t>
            </a:r>
            <a:r>
              <a:rPr lang="en-US" sz="28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km_dricven</a:t>
            </a:r>
            <a:r>
              <a:rPr lang="en-US" sz="28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transmission, fuel have the strongest negative correlation with Selling Price.</a:t>
            </a:r>
            <a:br>
              <a:rPr lang="en-US" sz="28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800" b="1" dirty="0">
              <a:solidFill>
                <a:srgbClr val="7030A0"/>
              </a:solidFill>
              <a:latin typeface="Century" panose="02040604050505020304" pitchFamily="18" charset="0"/>
            </a:endParaRPr>
          </a:p>
        </p:txBody>
      </p:sp>
      <p:pic>
        <p:nvPicPr>
          <p:cNvPr id="3" name="Picture 2" descr="Chart, waterfall chart&#10;&#10;Description automatically generated">
            <a:extLst>
              <a:ext uri="{FF2B5EF4-FFF2-40B4-BE49-F238E27FC236}">
                <a16:creationId xmlns:a16="http://schemas.microsoft.com/office/drawing/2014/main" id="{048F72EA-9B36-44C7-84AD-9F35393B1AB2}"/>
              </a:ext>
            </a:extLst>
          </p:cNvPr>
          <p:cNvPicPr/>
          <p:nvPr/>
        </p:nvPicPr>
        <p:blipFill>
          <a:blip r:embed="rId2"/>
          <a:stretch>
            <a:fillRect/>
          </a:stretch>
        </p:blipFill>
        <p:spPr>
          <a:xfrm>
            <a:off x="3306450" y="1390650"/>
            <a:ext cx="5882520" cy="2641704"/>
          </a:xfrm>
          <a:prstGeom prst="rect">
            <a:avLst/>
          </a:prstGeom>
        </p:spPr>
      </p:pic>
    </p:spTree>
    <p:extLst>
      <p:ext uri="{BB962C8B-B14F-4D97-AF65-F5344CB8AC3E}">
        <p14:creationId xmlns:p14="http://schemas.microsoft.com/office/powerpoint/2010/main" val="4229898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7BDF-7FBD-4527-9C8F-CB08E9073A43}"/>
              </a:ext>
            </a:extLst>
          </p:cNvPr>
          <p:cNvSpPr>
            <a:spLocks noGrp="1"/>
          </p:cNvSpPr>
          <p:nvPr>
            <p:ph type="title"/>
          </p:nvPr>
        </p:nvSpPr>
        <p:spPr>
          <a:xfrm>
            <a:off x="704538" y="624109"/>
            <a:ext cx="10800073" cy="6046513"/>
          </a:xfrm>
        </p:spPr>
        <p:txBody>
          <a:bodyPr>
            <a:normAutofit fontScale="90000"/>
          </a:bodyPr>
          <a:lstStyle/>
          <a:p>
            <a:r>
              <a:rPr lang="en-US" dirty="0"/>
              <a:t>          </a:t>
            </a:r>
            <a:r>
              <a:rPr lang="en-US" b="1" dirty="0">
                <a:solidFill>
                  <a:srgbClr val="7030A0"/>
                </a:solidFill>
                <a:latin typeface="Century" panose="02040604050505020304" pitchFamily="18" charset="0"/>
              </a:rPr>
              <a:t>Checking Outliers</a:t>
            </a: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r>
              <a:rPr lang="en-US" sz="3100" b="1" dirty="0">
                <a:solidFill>
                  <a:srgbClr val="7030A0"/>
                </a:solidFill>
                <a:latin typeface="Century" panose="02040604050505020304" pitchFamily="18" charset="0"/>
              </a:rPr>
              <a:t>Observation:</a:t>
            </a:r>
            <a:br>
              <a:rPr lang="en-US" sz="2700" b="1" dirty="0">
                <a:solidFill>
                  <a:srgbClr val="7030A0"/>
                </a:solidFill>
                <a:latin typeface="Century" panose="02040604050505020304" pitchFamily="18" charset="0"/>
              </a:rPr>
            </a:br>
            <a:r>
              <a:rPr lang="en-US" sz="31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selling price and </a:t>
            </a:r>
            <a:r>
              <a:rPr lang="en-US" sz="31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31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are having some outliers.</a:t>
            </a:r>
            <a:br>
              <a:rPr lang="en-US" sz="31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3100" b="1" dirty="0">
                <a:solidFill>
                  <a:srgbClr val="7030A0"/>
                </a:solidFill>
                <a:latin typeface="Century" panose="02040604050505020304" pitchFamily="18" charset="0"/>
              </a:rPr>
            </a:br>
            <a:br>
              <a:rPr lang="en-US" sz="3100"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endParaRPr lang="en-US" b="1" dirty="0">
              <a:solidFill>
                <a:srgbClr val="7030A0"/>
              </a:solidFill>
              <a:latin typeface="Century" panose="02040604050505020304" pitchFamily="18" charset="0"/>
            </a:endParaRPr>
          </a:p>
        </p:txBody>
      </p:sp>
      <p:pic>
        <p:nvPicPr>
          <p:cNvPr id="3" name="Picture 2" descr="Chart, box and whisker chart&#10;&#10;Description automatically generated">
            <a:extLst>
              <a:ext uri="{FF2B5EF4-FFF2-40B4-BE49-F238E27FC236}">
                <a16:creationId xmlns:a16="http://schemas.microsoft.com/office/drawing/2014/main" id="{3984CDB6-46D6-4F66-B763-53F6AE51D6F2}"/>
              </a:ext>
            </a:extLst>
          </p:cNvPr>
          <p:cNvPicPr/>
          <p:nvPr/>
        </p:nvPicPr>
        <p:blipFill>
          <a:blip r:embed="rId2"/>
          <a:stretch>
            <a:fillRect/>
          </a:stretch>
        </p:blipFill>
        <p:spPr>
          <a:xfrm>
            <a:off x="2869367" y="1628307"/>
            <a:ext cx="5943600" cy="2971800"/>
          </a:xfrm>
          <a:prstGeom prst="rect">
            <a:avLst/>
          </a:prstGeom>
        </p:spPr>
      </p:pic>
    </p:spTree>
    <p:extLst>
      <p:ext uri="{BB962C8B-B14F-4D97-AF65-F5344CB8AC3E}">
        <p14:creationId xmlns:p14="http://schemas.microsoft.com/office/powerpoint/2010/main" val="375981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AB1-B698-410D-A51B-122FB99B7C0D}"/>
              </a:ext>
            </a:extLst>
          </p:cNvPr>
          <p:cNvSpPr>
            <a:spLocks noGrp="1"/>
          </p:cNvSpPr>
          <p:nvPr>
            <p:ph type="title"/>
          </p:nvPr>
        </p:nvSpPr>
        <p:spPr>
          <a:xfrm>
            <a:off x="1454046" y="624109"/>
            <a:ext cx="10050565" cy="6091483"/>
          </a:xfrm>
        </p:spPr>
        <p:txBody>
          <a:bodyPr/>
          <a:lstStyle/>
          <a:p>
            <a:r>
              <a:rPr lang="en-US" b="1" dirty="0">
                <a:solidFill>
                  <a:srgbClr val="7030A0"/>
                </a:solidFill>
                <a:latin typeface="Century" panose="02040604050505020304" pitchFamily="18" charset="0"/>
              </a:rPr>
              <a:t>   Removing Outliers </a:t>
            </a: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r>
              <a:rPr lang="en-US" b="1" dirty="0">
                <a:solidFill>
                  <a:srgbClr val="7030A0"/>
                </a:solidFill>
                <a:latin typeface="Century" panose="02040604050505020304" pitchFamily="18" charset="0"/>
              </a:rPr>
              <a:t>Percentage of data Loss</a:t>
            </a:r>
            <a:br>
              <a:rPr lang="en-US" b="1" dirty="0">
                <a:solidFill>
                  <a:srgbClr val="7030A0"/>
                </a:solidFill>
                <a:latin typeface="Century" panose="02040604050505020304" pitchFamily="18" charset="0"/>
              </a:rPr>
            </a:br>
            <a:endParaRPr lang="en-US" b="1" dirty="0">
              <a:solidFill>
                <a:srgbClr val="7030A0"/>
              </a:solidFill>
              <a:latin typeface="Century" panose="02040604050505020304" pitchFamily="18" charset="0"/>
            </a:endParaRPr>
          </a:p>
        </p:txBody>
      </p:sp>
      <p:pic>
        <p:nvPicPr>
          <p:cNvPr id="3" name="Picture 2" descr="Text&#10;&#10;Description automatically generated">
            <a:extLst>
              <a:ext uri="{FF2B5EF4-FFF2-40B4-BE49-F238E27FC236}">
                <a16:creationId xmlns:a16="http://schemas.microsoft.com/office/drawing/2014/main" id="{B7A48567-0AC7-4190-B15F-A2478BC9CC2B}"/>
              </a:ext>
            </a:extLst>
          </p:cNvPr>
          <p:cNvPicPr/>
          <p:nvPr/>
        </p:nvPicPr>
        <p:blipFill>
          <a:blip r:embed="rId2"/>
          <a:stretch>
            <a:fillRect/>
          </a:stretch>
        </p:blipFill>
        <p:spPr>
          <a:xfrm>
            <a:off x="2239780" y="1431050"/>
            <a:ext cx="5943600" cy="1357630"/>
          </a:xfrm>
          <a:prstGeom prst="rect">
            <a:avLst/>
          </a:prstGeom>
        </p:spPr>
      </p:pic>
      <p:pic>
        <p:nvPicPr>
          <p:cNvPr id="4" name="Picture 3" descr="Graphical user interface, text, application, chat or text message&#10;&#10;Description automatically generated">
            <a:extLst>
              <a:ext uri="{FF2B5EF4-FFF2-40B4-BE49-F238E27FC236}">
                <a16:creationId xmlns:a16="http://schemas.microsoft.com/office/drawing/2014/main" id="{CE209E34-7B1F-400F-9119-9CF3BB6AF472}"/>
              </a:ext>
            </a:extLst>
          </p:cNvPr>
          <p:cNvPicPr/>
          <p:nvPr/>
        </p:nvPicPr>
        <p:blipFill>
          <a:blip r:embed="rId3"/>
          <a:stretch>
            <a:fillRect/>
          </a:stretch>
        </p:blipFill>
        <p:spPr>
          <a:xfrm>
            <a:off x="1977843" y="4312892"/>
            <a:ext cx="3643468" cy="1683173"/>
          </a:xfrm>
          <a:prstGeom prst="rect">
            <a:avLst/>
          </a:prstGeom>
        </p:spPr>
      </p:pic>
    </p:spTree>
    <p:extLst>
      <p:ext uri="{BB962C8B-B14F-4D97-AF65-F5344CB8AC3E}">
        <p14:creationId xmlns:p14="http://schemas.microsoft.com/office/powerpoint/2010/main" val="427629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3BA2-0600-489E-A1E1-D28EA511C100}"/>
              </a:ext>
            </a:extLst>
          </p:cNvPr>
          <p:cNvSpPr>
            <a:spLocks noGrp="1"/>
          </p:cNvSpPr>
          <p:nvPr>
            <p:ph type="title"/>
          </p:nvPr>
        </p:nvSpPr>
        <p:spPr>
          <a:xfrm>
            <a:off x="794480" y="624110"/>
            <a:ext cx="10710132" cy="6001542"/>
          </a:xfrm>
        </p:spPr>
        <p:txBody>
          <a:bodyPr/>
          <a:lstStyle/>
          <a:p>
            <a:r>
              <a:rPr lang="en-US" dirty="0"/>
              <a:t>                   </a:t>
            </a:r>
            <a:r>
              <a:rPr lang="en-US" b="1" u="sng" dirty="0">
                <a:solidFill>
                  <a:srgbClr val="7030A0"/>
                </a:solidFill>
                <a:latin typeface="Century" panose="02040604050505020304" pitchFamily="18" charset="0"/>
              </a:rPr>
              <a:t>Model Building</a:t>
            </a:r>
            <a:br>
              <a:rPr lang="en-US" b="1" u="sng" dirty="0">
                <a:solidFill>
                  <a:srgbClr val="7030A0"/>
                </a:solidFill>
                <a:latin typeface="Century" panose="02040604050505020304" pitchFamily="18" charset="0"/>
              </a:rPr>
            </a:br>
            <a:r>
              <a:rPr lang="en-US" sz="3200" b="1" u="sng" dirty="0">
                <a:solidFill>
                  <a:srgbClr val="FF0000"/>
                </a:solidFill>
                <a:latin typeface="Century" panose="02040604050505020304" pitchFamily="18" charset="0"/>
              </a:rPr>
              <a:t>Linear Regression:</a:t>
            </a:r>
            <a:br>
              <a:rPr lang="en-US" sz="3200" b="1" u="sng" dirty="0">
                <a:solidFill>
                  <a:srgbClr val="FF0000"/>
                </a:solidFill>
                <a:latin typeface="Century" panose="02040604050505020304" pitchFamily="18" charset="0"/>
              </a:rPr>
            </a:br>
            <a:r>
              <a:rPr lang="en-US" sz="2400" b="1" u="sng" dirty="0">
                <a:solidFill>
                  <a:srgbClr val="FF0000"/>
                </a:solidFill>
                <a:latin typeface="Century" panose="02040604050505020304" pitchFamily="18" charset="0"/>
              </a:rPr>
              <a:t>Finding Best Random State</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US" sz="2400" b="1" u="sng" dirty="0">
                <a:solidFill>
                  <a:srgbClr val="FF0000"/>
                </a:solidFill>
                <a:latin typeface="Century" panose="02040604050505020304" pitchFamily="18" charset="0"/>
              </a:rPr>
              <a:t>Train and Test</a:t>
            </a:r>
          </a:p>
        </p:txBody>
      </p:sp>
      <p:pic>
        <p:nvPicPr>
          <p:cNvPr id="70" name="Picture 69" descr="Text&#10;&#10;Description automatically generated">
            <a:extLst>
              <a:ext uri="{FF2B5EF4-FFF2-40B4-BE49-F238E27FC236}">
                <a16:creationId xmlns:a16="http://schemas.microsoft.com/office/drawing/2014/main" id="{DF5F3A17-EF0F-4C7A-9E95-A0A05EA380AF}"/>
              </a:ext>
            </a:extLst>
          </p:cNvPr>
          <p:cNvPicPr/>
          <p:nvPr/>
        </p:nvPicPr>
        <p:blipFill>
          <a:blip r:embed="rId2"/>
          <a:stretch>
            <a:fillRect/>
          </a:stretch>
        </p:blipFill>
        <p:spPr>
          <a:xfrm>
            <a:off x="980606" y="2314575"/>
            <a:ext cx="4635708" cy="2565400"/>
          </a:xfrm>
          <a:prstGeom prst="rect">
            <a:avLst/>
          </a:prstGeom>
        </p:spPr>
      </p:pic>
      <p:pic>
        <p:nvPicPr>
          <p:cNvPr id="72" name="Picture 71" descr="Text&#10;&#10;Description automatically generated">
            <a:extLst>
              <a:ext uri="{FF2B5EF4-FFF2-40B4-BE49-F238E27FC236}">
                <a16:creationId xmlns:a16="http://schemas.microsoft.com/office/drawing/2014/main" id="{8742081E-5692-4112-A259-59AA0B48631C}"/>
              </a:ext>
            </a:extLst>
          </p:cNvPr>
          <p:cNvPicPr/>
          <p:nvPr/>
        </p:nvPicPr>
        <p:blipFill>
          <a:blip r:embed="rId3"/>
          <a:stretch>
            <a:fillRect/>
          </a:stretch>
        </p:blipFill>
        <p:spPr>
          <a:xfrm>
            <a:off x="6149546" y="2439987"/>
            <a:ext cx="5666740" cy="2314575"/>
          </a:xfrm>
          <a:prstGeom prst="rect">
            <a:avLst/>
          </a:prstGeom>
        </p:spPr>
      </p:pic>
      <p:pic>
        <p:nvPicPr>
          <p:cNvPr id="73" name="Picture 72" descr="Graphical user interface, text, application&#10;&#10;Description automatically generated">
            <a:extLst>
              <a:ext uri="{FF2B5EF4-FFF2-40B4-BE49-F238E27FC236}">
                <a16:creationId xmlns:a16="http://schemas.microsoft.com/office/drawing/2014/main" id="{CA846848-0552-4D2A-8DE7-5166EFCC66E2}"/>
              </a:ext>
            </a:extLst>
          </p:cNvPr>
          <p:cNvPicPr/>
          <p:nvPr/>
        </p:nvPicPr>
        <p:blipFill>
          <a:blip r:embed="rId4"/>
          <a:stretch>
            <a:fillRect/>
          </a:stretch>
        </p:blipFill>
        <p:spPr>
          <a:xfrm>
            <a:off x="3807736" y="5559174"/>
            <a:ext cx="4276725" cy="1085850"/>
          </a:xfrm>
          <a:prstGeom prst="rect">
            <a:avLst/>
          </a:prstGeom>
        </p:spPr>
      </p:pic>
    </p:spTree>
    <p:extLst>
      <p:ext uri="{BB962C8B-B14F-4D97-AF65-F5344CB8AC3E}">
        <p14:creationId xmlns:p14="http://schemas.microsoft.com/office/powerpoint/2010/main" val="3162376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729D-D4E7-45C0-9A29-04F74D730590}"/>
              </a:ext>
            </a:extLst>
          </p:cNvPr>
          <p:cNvSpPr>
            <a:spLocks noGrp="1"/>
          </p:cNvSpPr>
          <p:nvPr>
            <p:ph type="title"/>
          </p:nvPr>
        </p:nvSpPr>
        <p:spPr>
          <a:xfrm>
            <a:off x="959370" y="624109"/>
            <a:ext cx="10545241" cy="6076493"/>
          </a:xfrm>
        </p:spPr>
        <p:txBody>
          <a:bodyPr>
            <a:normAutofit/>
          </a:bodyPr>
          <a:lstStyle/>
          <a:p>
            <a:r>
              <a:rPr lang="en-US" sz="2400" b="1" dirty="0">
                <a:solidFill>
                  <a:srgbClr val="FF0000"/>
                </a:solidFill>
                <a:latin typeface="Century" panose="02040604050505020304" pitchFamily="18" charset="0"/>
              </a:rPr>
              <a:t>       Cross Validation of the Model</a:t>
            </a:r>
            <a:br>
              <a:rPr lang="en-US" sz="2400" b="1" dirty="0">
                <a:solidFill>
                  <a:srgbClr val="FF0000"/>
                </a:solidFill>
                <a:latin typeface="Century" panose="02040604050505020304" pitchFamily="18" charset="0"/>
              </a:rPr>
            </a:br>
            <a:br>
              <a:rPr lang="en-US" sz="2400" b="1" dirty="0">
                <a:solidFill>
                  <a:srgbClr val="FF0000"/>
                </a:solidFill>
                <a:latin typeface="Century" panose="02040604050505020304" pitchFamily="18" charset="0"/>
              </a:rPr>
            </a:b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34CA072C-96A5-47CF-A16D-2A18EDB7D40C}"/>
              </a:ext>
            </a:extLst>
          </p:cNvPr>
          <p:cNvPicPr/>
          <p:nvPr/>
        </p:nvPicPr>
        <p:blipFill>
          <a:blip r:embed="rId2"/>
          <a:stretch>
            <a:fillRect/>
          </a:stretch>
        </p:blipFill>
        <p:spPr>
          <a:xfrm>
            <a:off x="1727772" y="1291098"/>
            <a:ext cx="3743638" cy="2655570"/>
          </a:xfrm>
          <a:prstGeom prst="rect">
            <a:avLst/>
          </a:prstGeom>
        </p:spPr>
      </p:pic>
      <p:pic>
        <p:nvPicPr>
          <p:cNvPr id="4" name="Picture 3" descr="Text&#10;&#10;Description automatically generated">
            <a:extLst>
              <a:ext uri="{FF2B5EF4-FFF2-40B4-BE49-F238E27FC236}">
                <a16:creationId xmlns:a16="http://schemas.microsoft.com/office/drawing/2014/main" id="{E8065674-EF8C-484B-A2F0-8CA3E2387FA7}"/>
              </a:ext>
            </a:extLst>
          </p:cNvPr>
          <p:cNvPicPr/>
          <p:nvPr/>
        </p:nvPicPr>
        <p:blipFill>
          <a:blip r:embed="rId3"/>
          <a:stretch>
            <a:fillRect/>
          </a:stretch>
        </p:blipFill>
        <p:spPr>
          <a:xfrm>
            <a:off x="6280878" y="1291098"/>
            <a:ext cx="3417757" cy="2655570"/>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C2312EC0-5BE8-4281-825D-AC4DC3735BDC}"/>
              </a:ext>
            </a:extLst>
          </p:cNvPr>
          <p:cNvPicPr/>
          <p:nvPr/>
        </p:nvPicPr>
        <p:blipFill>
          <a:blip r:embed="rId4"/>
          <a:stretch>
            <a:fillRect/>
          </a:stretch>
        </p:blipFill>
        <p:spPr>
          <a:xfrm>
            <a:off x="2548328" y="4304459"/>
            <a:ext cx="6190937" cy="1616656"/>
          </a:xfrm>
          <a:prstGeom prst="rect">
            <a:avLst/>
          </a:prstGeom>
        </p:spPr>
      </p:pic>
    </p:spTree>
    <p:extLst>
      <p:ext uri="{BB962C8B-B14F-4D97-AF65-F5344CB8AC3E}">
        <p14:creationId xmlns:p14="http://schemas.microsoft.com/office/powerpoint/2010/main" val="153891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C846-DCF7-43F2-941E-9E0EF19E4AFB}"/>
              </a:ext>
            </a:extLst>
          </p:cNvPr>
          <p:cNvSpPr>
            <a:spLocks noGrp="1"/>
          </p:cNvSpPr>
          <p:nvPr>
            <p:ph type="title"/>
          </p:nvPr>
        </p:nvSpPr>
        <p:spPr>
          <a:xfrm>
            <a:off x="1439056" y="624109"/>
            <a:ext cx="10463134" cy="6031523"/>
          </a:xfrm>
        </p:spPr>
        <p:txBody>
          <a:bodyPr>
            <a:normAutofit/>
          </a:bodyPr>
          <a:lstStyle/>
          <a:p>
            <a:r>
              <a:rPr lang="en-US" sz="3200" b="1" u="sng" dirty="0">
                <a:solidFill>
                  <a:srgbClr val="FF0000"/>
                </a:solidFill>
                <a:latin typeface="Century" panose="02040604050505020304" pitchFamily="18" charset="0"/>
              </a:rPr>
              <a:t>Random Forest Regressor</a:t>
            </a:r>
            <a:br>
              <a:rPr lang="en-US" sz="3200" b="1" dirty="0">
                <a:solidFill>
                  <a:srgbClr val="FF0000"/>
                </a:solidFill>
                <a:latin typeface="Century" panose="02040604050505020304" pitchFamily="18" charset="0"/>
              </a:rPr>
            </a:br>
            <a:r>
              <a:rPr lang="en-US" sz="2400" b="1" u="sng" dirty="0">
                <a:solidFill>
                  <a:srgbClr val="FF0000"/>
                </a:solidFill>
                <a:latin typeface="Century" panose="02040604050505020304" pitchFamily="18" charset="0"/>
              </a:rPr>
              <a:t>Finding Best Random State</a:t>
            </a: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r>
              <a:rPr lang="en-US" sz="2400" b="1" dirty="0">
                <a:solidFill>
                  <a:srgbClr val="FF0000"/>
                </a:solidFill>
                <a:latin typeface="Century" panose="02040604050505020304" pitchFamily="18" charset="0"/>
              </a:rPr>
              <a:t>Train and Test</a:t>
            </a: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3A0BB4D4-119A-404B-A102-4E827BFE8B0A}"/>
              </a:ext>
            </a:extLst>
          </p:cNvPr>
          <p:cNvPicPr/>
          <p:nvPr/>
        </p:nvPicPr>
        <p:blipFill>
          <a:blip r:embed="rId2"/>
          <a:stretch>
            <a:fillRect/>
          </a:stretch>
        </p:blipFill>
        <p:spPr>
          <a:xfrm>
            <a:off x="1536648" y="1706963"/>
            <a:ext cx="5133975" cy="2214880"/>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92778F72-1D2C-41C2-9F57-38A3FED7569F}"/>
              </a:ext>
            </a:extLst>
          </p:cNvPr>
          <p:cNvPicPr/>
          <p:nvPr/>
        </p:nvPicPr>
        <p:blipFill>
          <a:blip r:embed="rId3"/>
          <a:stretch>
            <a:fillRect/>
          </a:stretch>
        </p:blipFill>
        <p:spPr>
          <a:xfrm>
            <a:off x="1536648" y="4492187"/>
            <a:ext cx="5133975" cy="2163445"/>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30851456-BC6C-4EDA-8B72-CE9E43AF5AC8}"/>
              </a:ext>
            </a:extLst>
          </p:cNvPr>
          <p:cNvPicPr/>
          <p:nvPr/>
        </p:nvPicPr>
        <p:blipFill>
          <a:blip r:embed="rId4"/>
          <a:stretch>
            <a:fillRect/>
          </a:stretch>
        </p:blipFill>
        <p:spPr>
          <a:xfrm>
            <a:off x="7088318" y="5083371"/>
            <a:ext cx="3981450" cy="981075"/>
          </a:xfrm>
          <a:prstGeom prst="rect">
            <a:avLst/>
          </a:prstGeom>
        </p:spPr>
      </p:pic>
    </p:spTree>
    <p:extLst>
      <p:ext uri="{BB962C8B-B14F-4D97-AF65-F5344CB8AC3E}">
        <p14:creationId xmlns:p14="http://schemas.microsoft.com/office/powerpoint/2010/main" val="286019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FDAC-8EA2-4A9C-BD1F-D265372895E3}"/>
              </a:ext>
            </a:extLst>
          </p:cNvPr>
          <p:cNvSpPr>
            <a:spLocks noGrp="1"/>
          </p:cNvSpPr>
          <p:nvPr>
            <p:ph type="title"/>
          </p:nvPr>
        </p:nvSpPr>
        <p:spPr>
          <a:xfrm>
            <a:off x="1364106" y="624109"/>
            <a:ext cx="10628026" cy="6091483"/>
          </a:xfrm>
        </p:spPr>
        <p:txBody>
          <a:bodyPr/>
          <a:lstStyle/>
          <a:p>
            <a:r>
              <a:rPr lang="en-US" dirty="0"/>
              <a:t> </a:t>
            </a:r>
            <a:r>
              <a:rPr lang="en-US" sz="2400" b="1" dirty="0">
                <a:solidFill>
                  <a:srgbClr val="FF0000"/>
                </a:solidFill>
                <a:latin typeface="Century" panose="02040604050505020304" pitchFamily="18" charset="0"/>
              </a:rPr>
              <a:t>Cross Validation of the Model</a:t>
            </a: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Text&#10;&#10;Description automatically generated">
            <a:extLst>
              <a:ext uri="{FF2B5EF4-FFF2-40B4-BE49-F238E27FC236}">
                <a16:creationId xmlns:a16="http://schemas.microsoft.com/office/drawing/2014/main" id="{DE362500-A6F5-438C-9764-45A646172B7B}"/>
              </a:ext>
            </a:extLst>
          </p:cNvPr>
          <p:cNvPicPr/>
          <p:nvPr/>
        </p:nvPicPr>
        <p:blipFill>
          <a:blip r:embed="rId2"/>
          <a:stretch>
            <a:fillRect/>
          </a:stretch>
        </p:blipFill>
        <p:spPr>
          <a:xfrm>
            <a:off x="1749477" y="1525874"/>
            <a:ext cx="3871834" cy="3196028"/>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9AEC5E8E-5B91-4BFA-ADFC-58381F5BC311}"/>
              </a:ext>
            </a:extLst>
          </p:cNvPr>
          <p:cNvPicPr/>
          <p:nvPr/>
        </p:nvPicPr>
        <p:blipFill>
          <a:blip r:embed="rId3"/>
          <a:stretch>
            <a:fillRect/>
          </a:stretch>
        </p:blipFill>
        <p:spPr>
          <a:xfrm>
            <a:off x="6390806" y="1349115"/>
            <a:ext cx="3871834" cy="3196028"/>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A0FE61FB-4843-41DB-97C7-FF6A88C5FF1B}"/>
              </a:ext>
            </a:extLst>
          </p:cNvPr>
          <p:cNvPicPr/>
          <p:nvPr/>
        </p:nvPicPr>
        <p:blipFill>
          <a:blip r:embed="rId4"/>
          <a:stretch>
            <a:fillRect/>
          </a:stretch>
        </p:blipFill>
        <p:spPr>
          <a:xfrm>
            <a:off x="2801593" y="4721902"/>
            <a:ext cx="5639435" cy="1511989"/>
          </a:xfrm>
          <a:prstGeom prst="rect">
            <a:avLst/>
          </a:prstGeom>
        </p:spPr>
      </p:pic>
    </p:spTree>
    <p:extLst>
      <p:ext uri="{BB962C8B-B14F-4D97-AF65-F5344CB8AC3E}">
        <p14:creationId xmlns:p14="http://schemas.microsoft.com/office/powerpoint/2010/main" val="227611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09C0-4DFC-473C-B3CF-F45C0D091753}"/>
              </a:ext>
            </a:extLst>
          </p:cNvPr>
          <p:cNvSpPr>
            <a:spLocks noGrp="1"/>
          </p:cNvSpPr>
          <p:nvPr>
            <p:ph type="title"/>
          </p:nvPr>
        </p:nvSpPr>
        <p:spPr/>
        <p:txBody>
          <a:bodyPr>
            <a:normAutofit/>
          </a:bodyPr>
          <a:lstStyle/>
          <a:p>
            <a:r>
              <a:rPr lang="en-US" sz="4800" b="1" dirty="0">
                <a:solidFill>
                  <a:srgbClr val="7030A0"/>
                </a:solidFill>
                <a:latin typeface="Century" panose="02040604050505020304" pitchFamily="18" charset="0"/>
              </a:rPr>
              <a:t>Agenda</a:t>
            </a:r>
          </a:p>
        </p:txBody>
      </p:sp>
      <p:sp>
        <p:nvSpPr>
          <p:cNvPr id="3" name="Content Placeholder 2">
            <a:extLst>
              <a:ext uri="{FF2B5EF4-FFF2-40B4-BE49-F238E27FC236}">
                <a16:creationId xmlns:a16="http://schemas.microsoft.com/office/drawing/2014/main" id="{BFAC6885-AC27-4D2A-A51F-F5FA6D1CFAC0}"/>
              </a:ext>
            </a:extLst>
          </p:cNvPr>
          <p:cNvSpPr>
            <a:spLocks noGrp="1"/>
          </p:cNvSpPr>
          <p:nvPr>
            <p:ph idx="1"/>
          </p:nvPr>
        </p:nvSpPr>
        <p:spPr>
          <a:xfrm>
            <a:off x="2589212" y="1905001"/>
            <a:ext cx="8915400" cy="4735642"/>
          </a:xfrm>
        </p:spPr>
        <p:txBody>
          <a:bodyPr>
            <a:normAutofit lnSpcReduction="10000"/>
          </a:bodyPr>
          <a:lstStyle/>
          <a:p>
            <a:pPr>
              <a:buFont typeface="Wingdings" panose="05000000000000000000" pitchFamily="2" charset="2"/>
              <a:buChar char="Ø"/>
            </a:pPr>
            <a:r>
              <a:rPr lang="en-US" sz="2400" b="1" dirty="0">
                <a:latin typeface="Century" panose="02040604050505020304" pitchFamily="18" charset="0"/>
              </a:rPr>
              <a:t>Problem Statement</a:t>
            </a:r>
          </a:p>
          <a:p>
            <a:pPr>
              <a:buFont typeface="Wingdings" panose="05000000000000000000" pitchFamily="2" charset="2"/>
              <a:buChar char="Ø"/>
            </a:pPr>
            <a:r>
              <a:rPr lang="en-US" sz="2400" b="1" dirty="0">
                <a:latin typeface="Century" panose="02040604050505020304" pitchFamily="18" charset="0"/>
              </a:rPr>
              <a:t> Problem Understanding</a:t>
            </a:r>
          </a:p>
          <a:p>
            <a:pPr>
              <a:buFont typeface="Wingdings" panose="05000000000000000000" pitchFamily="2" charset="2"/>
              <a:buChar char="Ø"/>
            </a:pPr>
            <a:r>
              <a:rPr lang="en-US" sz="2400" b="1" dirty="0">
                <a:latin typeface="Century" panose="02040604050505020304" pitchFamily="18" charset="0"/>
              </a:rPr>
              <a:t> Exploratory Data Analysis</a:t>
            </a:r>
          </a:p>
          <a:p>
            <a:pPr>
              <a:buFont typeface="Wingdings" panose="05000000000000000000" pitchFamily="2" charset="2"/>
              <a:buChar char="Ø"/>
            </a:pPr>
            <a:r>
              <a:rPr lang="en-US" sz="2400" b="1" dirty="0">
                <a:latin typeface="Century" panose="02040604050505020304" pitchFamily="18" charset="0"/>
              </a:rPr>
              <a:t> Data Preprocessing Steps</a:t>
            </a:r>
          </a:p>
          <a:p>
            <a:pPr>
              <a:buFont typeface="Wingdings" panose="05000000000000000000" pitchFamily="2" charset="2"/>
              <a:buChar char="Ø"/>
            </a:pPr>
            <a:r>
              <a:rPr lang="en-US" sz="2400" b="1" dirty="0">
                <a:latin typeface="Century" panose="02040604050505020304" pitchFamily="18" charset="0"/>
              </a:rPr>
              <a:t> Model Building</a:t>
            </a:r>
          </a:p>
          <a:p>
            <a:pPr>
              <a:buFont typeface="Wingdings" panose="05000000000000000000" pitchFamily="2" charset="2"/>
              <a:buChar char="Ø"/>
            </a:pPr>
            <a:r>
              <a:rPr lang="en-US" sz="2400" b="1" dirty="0">
                <a:latin typeface="Century" panose="02040604050505020304" pitchFamily="18" charset="0"/>
              </a:rPr>
              <a:t> Interpretation of the Results</a:t>
            </a:r>
          </a:p>
          <a:p>
            <a:pPr>
              <a:buFont typeface="Wingdings" panose="05000000000000000000" pitchFamily="2" charset="2"/>
              <a:buChar char="Ø"/>
            </a:pPr>
            <a:r>
              <a:rPr lang="en-US" sz="2400" b="1" dirty="0">
                <a:latin typeface="Century" panose="02040604050505020304" pitchFamily="18" charset="0"/>
              </a:rPr>
              <a:t> Hyperparameter Tuning</a:t>
            </a:r>
          </a:p>
          <a:p>
            <a:pPr>
              <a:buFont typeface="Wingdings" panose="05000000000000000000" pitchFamily="2" charset="2"/>
              <a:buChar char="Ø"/>
            </a:pPr>
            <a:r>
              <a:rPr lang="en-US" sz="2400" b="1" dirty="0">
                <a:latin typeface="Century" panose="02040604050505020304" pitchFamily="18" charset="0"/>
              </a:rPr>
              <a:t> The Model Saving And Testing</a:t>
            </a:r>
          </a:p>
          <a:p>
            <a:pPr>
              <a:buFont typeface="Wingdings" panose="05000000000000000000" pitchFamily="2" charset="2"/>
              <a:buChar char="Ø"/>
            </a:pPr>
            <a:r>
              <a:rPr lang="en-US" sz="2400" b="1" dirty="0">
                <a:latin typeface="Century" panose="02040604050505020304" pitchFamily="18" charset="0"/>
              </a:rPr>
              <a:t> Key Finding and Conclusions</a:t>
            </a:r>
          </a:p>
          <a:p>
            <a:pPr>
              <a:buFont typeface="Wingdings" panose="05000000000000000000" pitchFamily="2" charset="2"/>
              <a:buChar char="Ø"/>
            </a:pPr>
            <a:r>
              <a:rPr lang="en-US" sz="2400" b="1" dirty="0">
                <a:latin typeface="Century" panose="02040604050505020304" pitchFamily="18" charset="0"/>
              </a:rPr>
              <a:t> Limitation of this works and Scope for Future Works</a:t>
            </a:r>
          </a:p>
        </p:txBody>
      </p:sp>
    </p:spTree>
    <p:extLst>
      <p:ext uri="{BB962C8B-B14F-4D97-AF65-F5344CB8AC3E}">
        <p14:creationId xmlns:p14="http://schemas.microsoft.com/office/powerpoint/2010/main" val="328879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96F3-470C-408D-A8F6-5A448AFCEF90}"/>
              </a:ext>
            </a:extLst>
          </p:cNvPr>
          <p:cNvSpPr>
            <a:spLocks noGrp="1"/>
          </p:cNvSpPr>
          <p:nvPr>
            <p:ph type="title"/>
          </p:nvPr>
        </p:nvSpPr>
        <p:spPr>
          <a:xfrm>
            <a:off x="1514008" y="624109"/>
            <a:ext cx="10433154" cy="6076493"/>
          </a:xfrm>
        </p:spPr>
        <p:txBody>
          <a:bodyPr>
            <a:normAutofit/>
          </a:bodyPr>
          <a:lstStyle/>
          <a:p>
            <a:r>
              <a:rPr lang="en-US" sz="3200" b="1" u="sng" dirty="0">
                <a:solidFill>
                  <a:srgbClr val="FF0000"/>
                </a:solidFill>
                <a:latin typeface="Century" panose="02040604050505020304" pitchFamily="18" charset="0"/>
              </a:rPr>
              <a:t>Gradient Boost Regressor</a:t>
            </a:r>
            <a:br>
              <a:rPr lang="en-US" sz="3200" b="1" dirty="0">
                <a:solidFill>
                  <a:srgbClr val="FF0000"/>
                </a:solidFill>
                <a:latin typeface="Century" panose="02040604050505020304" pitchFamily="18" charset="0"/>
              </a:rPr>
            </a:br>
            <a:r>
              <a:rPr lang="en-US" sz="2400" b="1" u="sng" dirty="0">
                <a:solidFill>
                  <a:srgbClr val="FF0000"/>
                </a:solidFill>
                <a:latin typeface="Century" panose="02040604050505020304" pitchFamily="18" charset="0"/>
              </a:rPr>
              <a:t>Finding The Best random State</a:t>
            </a: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r>
              <a:rPr lang="en-US" sz="2400" b="1" dirty="0">
                <a:solidFill>
                  <a:srgbClr val="FF0000"/>
                </a:solidFill>
                <a:latin typeface="Century" panose="02040604050505020304" pitchFamily="18" charset="0"/>
              </a:rPr>
              <a:t>Train and Test</a:t>
            </a: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endParaRPr lang="en-US" sz="2400" b="1" u="sng" dirty="0">
              <a:solidFill>
                <a:srgbClr val="FF0000"/>
              </a:solidFill>
              <a:latin typeface="Century" panose="02040604050505020304" pitchFamily="18" charset="0"/>
            </a:endParaRPr>
          </a:p>
        </p:txBody>
      </p:sp>
      <p:pic>
        <p:nvPicPr>
          <p:cNvPr id="3" name="Picture 2" descr="Text&#10;&#10;Description automatically generated">
            <a:extLst>
              <a:ext uri="{FF2B5EF4-FFF2-40B4-BE49-F238E27FC236}">
                <a16:creationId xmlns:a16="http://schemas.microsoft.com/office/drawing/2014/main" id="{B67F41BF-61E0-42CD-A039-188E36E70FDD}"/>
              </a:ext>
            </a:extLst>
          </p:cNvPr>
          <p:cNvPicPr/>
          <p:nvPr/>
        </p:nvPicPr>
        <p:blipFill>
          <a:blip r:embed="rId2"/>
          <a:stretch>
            <a:fillRect/>
          </a:stretch>
        </p:blipFill>
        <p:spPr>
          <a:xfrm>
            <a:off x="1849975" y="1678117"/>
            <a:ext cx="4880610" cy="2152650"/>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416EC356-CD02-4D4C-BCC6-A93F1329F0B6}"/>
              </a:ext>
            </a:extLst>
          </p:cNvPr>
          <p:cNvPicPr/>
          <p:nvPr/>
        </p:nvPicPr>
        <p:blipFill>
          <a:blip r:embed="rId3"/>
          <a:stretch>
            <a:fillRect/>
          </a:stretch>
        </p:blipFill>
        <p:spPr>
          <a:xfrm>
            <a:off x="1834735" y="4554302"/>
            <a:ext cx="4895850" cy="1966419"/>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2156D843-1666-4FF8-AB1F-420A602F3DFA}"/>
              </a:ext>
            </a:extLst>
          </p:cNvPr>
          <p:cNvPicPr/>
          <p:nvPr/>
        </p:nvPicPr>
        <p:blipFill>
          <a:blip r:embed="rId4"/>
          <a:stretch>
            <a:fillRect/>
          </a:stretch>
        </p:blipFill>
        <p:spPr>
          <a:xfrm>
            <a:off x="6962068" y="4975536"/>
            <a:ext cx="4753610" cy="1123950"/>
          </a:xfrm>
          <a:prstGeom prst="rect">
            <a:avLst/>
          </a:prstGeom>
        </p:spPr>
      </p:pic>
    </p:spTree>
    <p:extLst>
      <p:ext uri="{BB962C8B-B14F-4D97-AF65-F5344CB8AC3E}">
        <p14:creationId xmlns:p14="http://schemas.microsoft.com/office/powerpoint/2010/main" val="296077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5CB9-789B-470F-A4C3-98E24935F806}"/>
              </a:ext>
            </a:extLst>
          </p:cNvPr>
          <p:cNvSpPr>
            <a:spLocks noGrp="1"/>
          </p:cNvSpPr>
          <p:nvPr>
            <p:ph type="title"/>
          </p:nvPr>
        </p:nvSpPr>
        <p:spPr>
          <a:xfrm>
            <a:off x="1573968" y="624109"/>
            <a:ext cx="10418164" cy="6076493"/>
          </a:xfrm>
        </p:spPr>
        <p:txBody>
          <a:bodyPr/>
          <a:lstStyle/>
          <a:p>
            <a:r>
              <a:rPr lang="en-US" dirty="0"/>
              <a:t> </a:t>
            </a:r>
            <a:r>
              <a:rPr lang="en-US" sz="2400" b="1" dirty="0">
                <a:solidFill>
                  <a:srgbClr val="FF0000"/>
                </a:solidFill>
                <a:latin typeface="Century" panose="02040604050505020304" pitchFamily="18" charset="0"/>
              </a:rPr>
              <a:t>Cross Validation of the Model</a:t>
            </a: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Text&#10;&#10;Description automatically generated">
            <a:extLst>
              <a:ext uri="{FF2B5EF4-FFF2-40B4-BE49-F238E27FC236}">
                <a16:creationId xmlns:a16="http://schemas.microsoft.com/office/drawing/2014/main" id="{217F6298-641B-4A62-BDB7-6DEA39756BD6}"/>
              </a:ext>
            </a:extLst>
          </p:cNvPr>
          <p:cNvPicPr/>
          <p:nvPr/>
        </p:nvPicPr>
        <p:blipFill>
          <a:blip r:embed="rId2"/>
          <a:stretch>
            <a:fillRect/>
          </a:stretch>
        </p:blipFill>
        <p:spPr>
          <a:xfrm>
            <a:off x="1905494" y="1439993"/>
            <a:ext cx="3254375" cy="800100"/>
          </a:xfrm>
          <a:prstGeom prst="rect">
            <a:avLst/>
          </a:prstGeom>
        </p:spPr>
      </p:pic>
      <p:pic>
        <p:nvPicPr>
          <p:cNvPr id="4" name="Picture 3" descr="Text&#10;&#10;Description automatically generated">
            <a:extLst>
              <a:ext uri="{FF2B5EF4-FFF2-40B4-BE49-F238E27FC236}">
                <a16:creationId xmlns:a16="http://schemas.microsoft.com/office/drawing/2014/main" id="{34AAF5DA-DB27-488D-BD26-FFD68F22F877}"/>
              </a:ext>
            </a:extLst>
          </p:cNvPr>
          <p:cNvPicPr/>
          <p:nvPr/>
        </p:nvPicPr>
        <p:blipFill>
          <a:blip r:embed="rId3"/>
          <a:stretch>
            <a:fillRect/>
          </a:stretch>
        </p:blipFill>
        <p:spPr>
          <a:xfrm>
            <a:off x="1905494" y="2304809"/>
            <a:ext cx="3071240" cy="3297501"/>
          </a:xfrm>
          <a:prstGeom prst="rect">
            <a:avLst/>
          </a:prstGeom>
        </p:spPr>
      </p:pic>
      <p:pic>
        <p:nvPicPr>
          <p:cNvPr id="5" name="Picture 4" descr="Text&#10;&#10;Description automatically generated">
            <a:extLst>
              <a:ext uri="{FF2B5EF4-FFF2-40B4-BE49-F238E27FC236}">
                <a16:creationId xmlns:a16="http://schemas.microsoft.com/office/drawing/2014/main" id="{AC76541D-C831-4612-A317-43AFCFCD86C0}"/>
              </a:ext>
            </a:extLst>
          </p:cNvPr>
          <p:cNvPicPr/>
          <p:nvPr/>
        </p:nvPicPr>
        <p:blipFill>
          <a:blip r:embed="rId4"/>
          <a:stretch>
            <a:fillRect/>
          </a:stretch>
        </p:blipFill>
        <p:spPr>
          <a:xfrm>
            <a:off x="5610549" y="1840042"/>
            <a:ext cx="4387889" cy="3297501"/>
          </a:xfrm>
          <a:prstGeom prst="rect">
            <a:avLst/>
          </a:prstGeom>
        </p:spPr>
      </p:pic>
    </p:spTree>
    <p:extLst>
      <p:ext uri="{BB962C8B-B14F-4D97-AF65-F5344CB8AC3E}">
        <p14:creationId xmlns:p14="http://schemas.microsoft.com/office/powerpoint/2010/main" val="336507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E8C9-C6E9-4983-A76A-D751FDB6B7A3}"/>
              </a:ext>
            </a:extLst>
          </p:cNvPr>
          <p:cNvSpPr>
            <a:spLocks noGrp="1"/>
          </p:cNvSpPr>
          <p:nvPr>
            <p:ph type="title"/>
          </p:nvPr>
        </p:nvSpPr>
        <p:spPr>
          <a:xfrm>
            <a:off x="1543987" y="624110"/>
            <a:ext cx="10523095" cy="5971562"/>
          </a:xfrm>
        </p:spPr>
        <p:txBody>
          <a:bodyPr/>
          <a:lstStyle/>
          <a:p>
            <a:r>
              <a:rPr lang="en-US" sz="3200" b="1" u="sng" dirty="0" err="1">
                <a:solidFill>
                  <a:srgbClr val="FF0000"/>
                </a:solidFill>
                <a:latin typeface="Century" panose="02040604050505020304" pitchFamily="18" charset="0"/>
              </a:rPr>
              <a:t>XGBRegressor</a:t>
            </a:r>
            <a:br>
              <a:rPr lang="en-US" dirty="0"/>
            </a:br>
            <a:r>
              <a:rPr lang="en-US" sz="2400" b="1" u="sng" dirty="0">
                <a:solidFill>
                  <a:srgbClr val="FF0000"/>
                </a:solidFill>
                <a:latin typeface="Century" panose="02040604050505020304" pitchFamily="18" charset="0"/>
              </a:rPr>
              <a:t>Finding Best Random State</a:t>
            </a: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br>
              <a:rPr lang="en-US" sz="2400" b="1" u="sng" dirty="0">
                <a:solidFill>
                  <a:srgbClr val="FF0000"/>
                </a:solidFill>
                <a:latin typeface="Century" panose="02040604050505020304" pitchFamily="18" charset="0"/>
              </a:rPr>
            </a:br>
            <a:r>
              <a:rPr lang="en-US" sz="2400" b="1" dirty="0">
                <a:solidFill>
                  <a:srgbClr val="FF0000"/>
                </a:solidFill>
                <a:latin typeface="Century" panose="02040604050505020304" pitchFamily="18" charset="0"/>
              </a:rPr>
              <a:t>Train and Test</a:t>
            </a: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8EF0FD3-55AD-4B3F-8077-841F9A64CAE8}"/>
              </a:ext>
            </a:extLst>
          </p:cNvPr>
          <p:cNvPicPr/>
          <p:nvPr/>
        </p:nvPicPr>
        <p:blipFill>
          <a:blip r:embed="rId2"/>
          <a:stretch>
            <a:fillRect/>
          </a:stretch>
        </p:blipFill>
        <p:spPr>
          <a:xfrm>
            <a:off x="1700135" y="1627494"/>
            <a:ext cx="5225321" cy="2329909"/>
          </a:xfrm>
          <a:prstGeom prst="rect">
            <a:avLst/>
          </a:prstGeom>
        </p:spPr>
      </p:pic>
      <p:pic>
        <p:nvPicPr>
          <p:cNvPr id="4" name="Picture 3">
            <a:extLst>
              <a:ext uri="{FF2B5EF4-FFF2-40B4-BE49-F238E27FC236}">
                <a16:creationId xmlns:a16="http://schemas.microsoft.com/office/drawing/2014/main" id="{42C84F6F-2B72-45B5-9096-B11174B9524B}"/>
              </a:ext>
            </a:extLst>
          </p:cNvPr>
          <p:cNvPicPr/>
          <p:nvPr/>
        </p:nvPicPr>
        <p:blipFill>
          <a:blip r:embed="rId3"/>
          <a:stretch>
            <a:fillRect/>
          </a:stretch>
        </p:blipFill>
        <p:spPr>
          <a:xfrm>
            <a:off x="1751352" y="4659317"/>
            <a:ext cx="5174104" cy="411480"/>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378F3DD6-1C2B-4AF7-BBF5-EF88667CD547}"/>
              </a:ext>
            </a:extLst>
          </p:cNvPr>
          <p:cNvPicPr/>
          <p:nvPr/>
        </p:nvPicPr>
        <p:blipFill>
          <a:blip r:embed="rId4"/>
          <a:stretch>
            <a:fillRect/>
          </a:stretch>
        </p:blipFill>
        <p:spPr>
          <a:xfrm>
            <a:off x="7586506" y="1514007"/>
            <a:ext cx="4135802" cy="4467067"/>
          </a:xfrm>
          <a:prstGeom prst="rect">
            <a:avLst/>
          </a:prstGeom>
        </p:spPr>
      </p:pic>
    </p:spTree>
    <p:extLst>
      <p:ext uri="{BB962C8B-B14F-4D97-AF65-F5344CB8AC3E}">
        <p14:creationId xmlns:p14="http://schemas.microsoft.com/office/powerpoint/2010/main" val="42771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9060-DE2D-41F5-A05B-E6DDEF123736}"/>
              </a:ext>
            </a:extLst>
          </p:cNvPr>
          <p:cNvSpPr>
            <a:spLocks noGrp="1"/>
          </p:cNvSpPr>
          <p:nvPr>
            <p:ph type="title"/>
          </p:nvPr>
        </p:nvSpPr>
        <p:spPr>
          <a:xfrm>
            <a:off x="1618938" y="624109"/>
            <a:ext cx="10403173" cy="6076493"/>
          </a:xfrm>
        </p:spPr>
        <p:txBody>
          <a:bodyPr>
            <a:normAutofit/>
          </a:bodyPr>
          <a:lstStyle/>
          <a:p>
            <a:r>
              <a:rPr lang="en-US" sz="2400" b="1" dirty="0">
                <a:solidFill>
                  <a:srgbClr val="FF0000"/>
                </a:solidFill>
                <a:latin typeface="Century" panose="02040604050505020304" pitchFamily="18" charset="0"/>
              </a:rPr>
              <a:t>Cross Validation of the Model</a:t>
            </a:r>
            <a:br>
              <a:rPr lang="en-US" sz="2400" b="1" dirty="0">
                <a:solidFill>
                  <a:srgbClr val="FF0000"/>
                </a:solidFill>
                <a:latin typeface="Century" panose="02040604050505020304" pitchFamily="18" charset="0"/>
              </a:rPr>
            </a:br>
            <a:endParaRPr lang="en-US" sz="2400" b="1" dirty="0">
              <a:solidFill>
                <a:srgbClr val="FF0000"/>
              </a:solidFill>
              <a:latin typeface="Century" panose="02040604050505020304" pitchFamily="18" charset="0"/>
            </a:endParaRPr>
          </a:p>
        </p:txBody>
      </p:sp>
      <p:pic>
        <p:nvPicPr>
          <p:cNvPr id="3" name="Picture 2" descr="Text&#10;&#10;Description automatically generated">
            <a:extLst>
              <a:ext uri="{FF2B5EF4-FFF2-40B4-BE49-F238E27FC236}">
                <a16:creationId xmlns:a16="http://schemas.microsoft.com/office/drawing/2014/main" id="{DD8906F7-BB4A-4E0E-BD04-BEAEF0B1029C}"/>
              </a:ext>
            </a:extLst>
          </p:cNvPr>
          <p:cNvPicPr/>
          <p:nvPr/>
        </p:nvPicPr>
        <p:blipFill>
          <a:blip r:embed="rId2"/>
          <a:stretch>
            <a:fillRect/>
          </a:stretch>
        </p:blipFill>
        <p:spPr>
          <a:xfrm>
            <a:off x="2002358" y="1173183"/>
            <a:ext cx="3379111" cy="2832735"/>
          </a:xfrm>
          <a:prstGeom prst="rect">
            <a:avLst/>
          </a:prstGeom>
        </p:spPr>
      </p:pic>
      <p:pic>
        <p:nvPicPr>
          <p:cNvPr id="4" name="Picture 3" descr="Text&#10;&#10;Description automatically generated">
            <a:extLst>
              <a:ext uri="{FF2B5EF4-FFF2-40B4-BE49-F238E27FC236}">
                <a16:creationId xmlns:a16="http://schemas.microsoft.com/office/drawing/2014/main" id="{701E08CC-5697-4BDA-AA0C-918DC94D1A42}"/>
              </a:ext>
            </a:extLst>
          </p:cNvPr>
          <p:cNvPicPr/>
          <p:nvPr/>
        </p:nvPicPr>
        <p:blipFill>
          <a:blip r:embed="rId3"/>
          <a:stretch>
            <a:fillRect/>
          </a:stretch>
        </p:blipFill>
        <p:spPr>
          <a:xfrm>
            <a:off x="5825005" y="1257637"/>
            <a:ext cx="3933591" cy="2663825"/>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D702F829-5945-4B9D-ADE0-79648CA86282}"/>
              </a:ext>
            </a:extLst>
          </p:cNvPr>
          <p:cNvPicPr/>
          <p:nvPr/>
        </p:nvPicPr>
        <p:blipFill>
          <a:blip r:embed="rId4"/>
          <a:stretch>
            <a:fillRect/>
          </a:stretch>
        </p:blipFill>
        <p:spPr>
          <a:xfrm>
            <a:off x="2002357" y="4348017"/>
            <a:ext cx="7276553" cy="1513137"/>
          </a:xfrm>
          <a:prstGeom prst="rect">
            <a:avLst/>
          </a:prstGeom>
        </p:spPr>
      </p:pic>
    </p:spTree>
    <p:extLst>
      <p:ext uri="{BB962C8B-B14F-4D97-AF65-F5344CB8AC3E}">
        <p14:creationId xmlns:p14="http://schemas.microsoft.com/office/powerpoint/2010/main" val="85026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931E-69FC-4708-A4F1-2E674D88C3BB}"/>
              </a:ext>
            </a:extLst>
          </p:cNvPr>
          <p:cNvSpPr>
            <a:spLocks noGrp="1"/>
          </p:cNvSpPr>
          <p:nvPr>
            <p:ph type="title"/>
          </p:nvPr>
        </p:nvSpPr>
        <p:spPr>
          <a:xfrm>
            <a:off x="1558978" y="624109"/>
            <a:ext cx="10433154" cy="6031523"/>
          </a:xfrm>
        </p:spPr>
        <p:txBody>
          <a:bodyPr>
            <a:normAutofit/>
          </a:bodyPr>
          <a:lstStyle/>
          <a:p>
            <a:r>
              <a:rPr lang="en-US" b="1" dirty="0">
                <a:solidFill>
                  <a:srgbClr val="7030A0"/>
                </a:solidFill>
                <a:latin typeface="Century" panose="02040604050505020304" pitchFamily="18" charset="0"/>
              </a:rPr>
              <a:t>          </a:t>
            </a:r>
            <a:r>
              <a:rPr lang="en-US" sz="4400" b="1" u="sng" dirty="0">
                <a:solidFill>
                  <a:srgbClr val="7030A0"/>
                </a:solidFill>
                <a:latin typeface="Century" panose="02040604050505020304" pitchFamily="18" charset="0"/>
              </a:rPr>
              <a:t>Interpretation of the Result</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IN" b="1" dirty="0">
                <a:effectLst/>
                <a:latin typeface="Century" panose="02040604050505020304" pitchFamily="18" charset="0"/>
                <a:ea typeface="Calibri" panose="020F0502020204030204" pitchFamily="34" charset="0"/>
                <a:cs typeface="Mangal" panose="02040503050203030202" pitchFamily="18" charset="0"/>
              </a:rPr>
              <a:t>Based on comparing Accuracy Score results with Cross Validation results, it is determined </a:t>
            </a:r>
            <a:r>
              <a:rPr lang="en-IN" b="1" dirty="0" err="1">
                <a:effectLst/>
                <a:latin typeface="Century" panose="02040604050505020304" pitchFamily="18" charset="0"/>
                <a:ea typeface="Calibri" panose="020F0502020204030204" pitchFamily="34" charset="0"/>
                <a:cs typeface="Mangal" panose="02040503050203030202" pitchFamily="18" charset="0"/>
              </a:rPr>
              <a:t>XGboost</a:t>
            </a:r>
            <a:r>
              <a:rPr lang="en-IN" b="1" dirty="0">
                <a:effectLst/>
                <a:latin typeface="Century" panose="02040604050505020304" pitchFamily="18" charset="0"/>
                <a:ea typeface="Calibri" panose="020F0502020204030204" pitchFamily="34" charset="0"/>
                <a:cs typeface="Mangal" panose="02040503050203030202" pitchFamily="18" charset="0"/>
              </a:rPr>
              <a:t> Regressor is the best model. It has least difference between accuracy score and cross validation score.</a:t>
            </a:r>
            <a:br>
              <a:rPr lang="en-US" b="1" dirty="0">
                <a:effectLst/>
                <a:latin typeface="Century" panose="02040604050505020304" pitchFamily="18" charset="0"/>
                <a:ea typeface="Calibri" panose="020F0502020204030204" pitchFamily="34" charset="0"/>
                <a:cs typeface="Mangal" panose="02040503050203030202" pitchFamily="18" charset="0"/>
              </a:rPr>
            </a:br>
            <a:endParaRPr lang="en-US" b="1" u="sng" dirty="0">
              <a:solidFill>
                <a:srgbClr val="7030A0"/>
              </a:solidFill>
              <a:latin typeface="Century" panose="02040604050505020304" pitchFamily="18" charset="0"/>
            </a:endParaRPr>
          </a:p>
        </p:txBody>
      </p:sp>
    </p:spTree>
    <p:extLst>
      <p:ext uri="{BB962C8B-B14F-4D97-AF65-F5344CB8AC3E}">
        <p14:creationId xmlns:p14="http://schemas.microsoft.com/office/powerpoint/2010/main" val="163372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E698-4FAD-42C0-BDC7-E21245FBC985}"/>
              </a:ext>
            </a:extLst>
          </p:cNvPr>
          <p:cNvSpPr>
            <a:spLocks noGrp="1"/>
          </p:cNvSpPr>
          <p:nvPr>
            <p:ph type="title"/>
          </p:nvPr>
        </p:nvSpPr>
        <p:spPr>
          <a:xfrm>
            <a:off x="464696" y="624109"/>
            <a:ext cx="11542426" cy="6091483"/>
          </a:xfrm>
        </p:spPr>
        <p:txBody>
          <a:bodyPr/>
          <a:lstStyle/>
          <a:p>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Hyperparameter Tuning</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US" sz="2800" b="1" dirty="0">
                <a:effectLst/>
                <a:latin typeface="Century" panose="02040604050505020304" pitchFamily="18" charset="0"/>
                <a:ea typeface="Calibri" panose="020F0502020204030204" pitchFamily="34" charset="0"/>
                <a:cs typeface="Mangal" panose="02040503050203030202" pitchFamily="18" charset="0"/>
              </a:rPr>
              <a:t>Based on the input parameter values and after fitting the train datasets The </a:t>
            </a:r>
            <a:r>
              <a:rPr lang="en-US" sz="2800" b="1" dirty="0" err="1">
                <a:effectLst/>
                <a:latin typeface="Century" panose="02040604050505020304" pitchFamily="18" charset="0"/>
                <a:ea typeface="Calibri" panose="020F0502020204030204" pitchFamily="34" charset="0"/>
                <a:cs typeface="Mangal" panose="02040503050203030202" pitchFamily="18" charset="0"/>
              </a:rPr>
              <a:t>XGBoost</a:t>
            </a:r>
            <a:r>
              <a:rPr lang="en-US" sz="2800" b="1" dirty="0">
                <a:effectLst/>
                <a:latin typeface="Century" panose="02040604050505020304" pitchFamily="18" charset="0"/>
                <a:ea typeface="Calibri" panose="020F0502020204030204" pitchFamily="34" charset="0"/>
                <a:cs typeface="Mangal" panose="02040503050203030202" pitchFamily="18" charset="0"/>
              </a:rPr>
              <a:t> Regressor model was further tuned based on the parameter values yielded from </a:t>
            </a:r>
            <a:r>
              <a:rPr lang="en-US" sz="2800" b="1" dirty="0" err="1">
                <a:effectLst/>
                <a:latin typeface="Century" panose="02040604050505020304" pitchFamily="18" charset="0"/>
                <a:ea typeface="Calibri" panose="020F0502020204030204" pitchFamily="34" charset="0"/>
                <a:cs typeface="Mangal" panose="02040503050203030202" pitchFamily="18" charset="0"/>
              </a:rPr>
              <a:t>GridSearchCV</a:t>
            </a:r>
            <a:r>
              <a:rPr lang="en-US" sz="2800" b="1" dirty="0">
                <a:effectLst/>
                <a:latin typeface="Century" panose="02040604050505020304" pitchFamily="18" charset="0"/>
                <a:ea typeface="Calibri" panose="020F0502020204030204" pitchFamily="34" charset="0"/>
                <a:cs typeface="Mangal" panose="02040503050203030202" pitchFamily="18" charset="0"/>
              </a:rPr>
              <a:t>. The </a:t>
            </a:r>
            <a:r>
              <a:rPr lang="en-US" sz="2800" b="1" dirty="0" err="1">
                <a:effectLst/>
                <a:latin typeface="Century" panose="02040604050505020304" pitchFamily="18" charset="0"/>
                <a:ea typeface="Calibri" panose="020F0502020204030204" pitchFamily="34" charset="0"/>
                <a:cs typeface="Mangal" panose="02040503050203030202" pitchFamily="18" charset="0"/>
              </a:rPr>
              <a:t>XGBoost</a:t>
            </a:r>
            <a:r>
              <a:rPr lang="en-US" sz="2800" b="1" dirty="0">
                <a:effectLst/>
                <a:latin typeface="Century" panose="02040604050505020304" pitchFamily="18" charset="0"/>
                <a:ea typeface="Calibri" panose="020F0502020204030204" pitchFamily="34" charset="0"/>
                <a:cs typeface="Mangal" panose="02040503050203030202" pitchFamily="18" charset="0"/>
              </a:rPr>
              <a:t> Regressor model displayed an accuracy of 68.62%.</a:t>
            </a:r>
            <a:br>
              <a:rPr lang="en-US" sz="2800" b="1" dirty="0">
                <a:effectLst/>
                <a:latin typeface="Century" panose="02040604050505020304" pitchFamily="18" charset="0"/>
                <a:ea typeface="Calibri" panose="020F0502020204030204" pitchFamily="34" charset="0"/>
                <a:cs typeface="Mangal" panose="02040503050203030202" pitchFamily="18" charset="0"/>
              </a:rPr>
            </a:br>
            <a:endParaRPr lang="en-US" sz="2800" b="1" u="sng" dirty="0">
              <a:solidFill>
                <a:srgbClr val="7030A0"/>
              </a:solidFill>
              <a:latin typeface="Century" panose="020406040505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47C5D01A-D835-4BCB-B8D2-6A0F11E2159C}"/>
              </a:ext>
            </a:extLst>
          </p:cNvPr>
          <p:cNvPicPr/>
          <p:nvPr/>
        </p:nvPicPr>
        <p:blipFill>
          <a:blip r:embed="rId2"/>
          <a:stretch>
            <a:fillRect/>
          </a:stretch>
        </p:blipFill>
        <p:spPr>
          <a:xfrm>
            <a:off x="706339" y="1447800"/>
            <a:ext cx="4865006" cy="2286000"/>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9D451746-9205-4292-94F4-584EA0FB263C}"/>
              </a:ext>
            </a:extLst>
          </p:cNvPr>
          <p:cNvPicPr/>
          <p:nvPr/>
        </p:nvPicPr>
        <p:blipFill>
          <a:blip r:embed="rId3"/>
          <a:stretch>
            <a:fillRect/>
          </a:stretch>
        </p:blipFill>
        <p:spPr>
          <a:xfrm>
            <a:off x="5812988" y="1752600"/>
            <a:ext cx="5943600" cy="1676400"/>
          </a:xfrm>
          <a:prstGeom prst="rect">
            <a:avLst/>
          </a:prstGeom>
        </p:spPr>
      </p:pic>
    </p:spTree>
    <p:extLst>
      <p:ext uri="{BB962C8B-B14F-4D97-AF65-F5344CB8AC3E}">
        <p14:creationId xmlns:p14="http://schemas.microsoft.com/office/powerpoint/2010/main" val="198130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F033-0219-4C88-9396-C1C5446F23E0}"/>
              </a:ext>
            </a:extLst>
          </p:cNvPr>
          <p:cNvSpPr>
            <a:spLocks noGrp="1"/>
          </p:cNvSpPr>
          <p:nvPr>
            <p:ph type="title"/>
          </p:nvPr>
        </p:nvSpPr>
        <p:spPr>
          <a:xfrm>
            <a:off x="1094282" y="624110"/>
            <a:ext cx="10942820" cy="6121464"/>
          </a:xfrm>
        </p:spPr>
        <p:txBody>
          <a:bodyPr/>
          <a:lstStyle/>
          <a:p>
            <a:r>
              <a:rPr lang="en-IN" sz="2800" b="1" dirty="0">
                <a:effectLst/>
                <a:latin typeface="Times New Roman" panose="02020603050405020304" pitchFamily="18" charset="0"/>
                <a:ea typeface="Calibri" panose="020F0502020204030204" pitchFamily="34" charset="0"/>
                <a:cs typeface="Mangal" panose="02040503050203030202" pitchFamily="18" charset="0"/>
              </a:rPr>
              <a:t>      </a:t>
            </a:r>
            <a:r>
              <a:rPr lang="en-IN" b="1" u="sng" dirty="0">
                <a:solidFill>
                  <a:srgbClr val="7030A0"/>
                </a:solidFill>
                <a:effectLst/>
                <a:latin typeface="Century" panose="02040604050505020304" pitchFamily="18" charset="0"/>
                <a:ea typeface="Calibri" panose="020F0502020204030204" pitchFamily="34" charset="0"/>
                <a:cs typeface="Mangal" panose="02040503050203030202" pitchFamily="18" charset="0"/>
              </a:rPr>
              <a:t>Scatter plot Between Actual and Predicted           Selling Price of Car</a:t>
            </a:r>
            <a:br>
              <a:rPr lang="en-US" sz="1800" u="sng" dirty="0">
                <a:effectLst/>
                <a:latin typeface="Calibri" panose="020F0502020204030204" pitchFamily="34" charset="0"/>
                <a:ea typeface="Calibri" panose="020F0502020204030204" pitchFamily="34" charset="0"/>
                <a:cs typeface="Mangal" panose="02040503050203030202" pitchFamily="18" charset="0"/>
              </a:rPr>
            </a:br>
            <a:r>
              <a:rPr lang="en-US" sz="1800" u="sng" dirty="0">
                <a:effectLst/>
                <a:latin typeface="Calibri" panose="020F0502020204030204" pitchFamily="34" charset="0"/>
                <a:ea typeface="Calibri" panose="020F0502020204030204" pitchFamily="34" charset="0"/>
                <a:cs typeface="Mangal" panose="02040503050203030202" pitchFamily="18" charset="0"/>
              </a:rPr>
              <a:t> </a:t>
            </a:r>
            <a:br>
              <a:rPr lang="en-US" sz="1800" u="sng" dirty="0">
                <a:effectLst/>
                <a:latin typeface="Calibri" panose="020F0502020204030204" pitchFamily="34" charset="0"/>
                <a:ea typeface="Calibri" panose="020F0502020204030204" pitchFamily="34" charset="0"/>
                <a:cs typeface="Mangal" panose="02040503050203030202" pitchFamily="18" charset="0"/>
              </a:rPr>
            </a:br>
            <a:br>
              <a:rPr lang="en-US" sz="1800" u="sng" dirty="0">
                <a:effectLst/>
                <a:latin typeface="Calibri" panose="020F0502020204030204" pitchFamily="34" charset="0"/>
                <a:ea typeface="Calibri" panose="020F0502020204030204" pitchFamily="34" charset="0"/>
                <a:cs typeface="Mangal" panose="02040503050203030202" pitchFamily="18" charset="0"/>
              </a:rPr>
            </a:br>
            <a:endParaRPr lang="en-US" u="sng" dirty="0"/>
          </a:p>
        </p:txBody>
      </p:sp>
      <p:pic>
        <p:nvPicPr>
          <p:cNvPr id="3" name="Picture 2" descr="Chart, scatter chart&#10;&#10;Description automatically generated">
            <a:extLst>
              <a:ext uri="{FF2B5EF4-FFF2-40B4-BE49-F238E27FC236}">
                <a16:creationId xmlns:a16="http://schemas.microsoft.com/office/drawing/2014/main" id="{0E218C16-62D6-4736-907A-2AC65A695253}"/>
              </a:ext>
            </a:extLst>
          </p:cNvPr>
          <p:cNvPicPr/>
          <p:nvPr/>
        </p:nvPicPr>
        <p:blipFill>
          <a:blip r:embed="rId2"/>
          <a:stretch>
            <a:fillRect/>
          </a:stretch>
        </p:blipFill>
        <p:spPr>
          <a:xfrm>
            <a:off x="2922061" y="2213229"/>
            <a:ext cx="5907146" cy="3662915"/>
          </a:xfrm>
          <a:prstGeom prst="rect">
            <a:avLst/>
          </a:prstGeom>
        </p:spPr>
      </p:pic>
    </p:spTree>
    <p:extLst>
      <p:ext uri="{BB962C8B-B14F-4D97-AF65-F5344CB8AC3E}">
        <p14:creationId xmlns:p14="http://schemas.microsoft.com/office/powerpoint/2010/main" val="14266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C52D-EFF3-45AB-9E41-1AF95AD3815C}"/>
              </a:ext>
            </a:extLst>
          </p:cNvPr>
          <p:cNvSpPr>
            <a:spLocks noGrp="1"/>
          </p:cNvSpPr>
          <p:nvPr>
            <p:ph type="title"/>
          </p:nvPr>
        </p:nvSpPr>
        <p:spPr>
          <a:xfrm>
            <a:off x="1454046" y="624109"/>
            <a:ext cx="10508105" cy="6061503"/>
          </a:xfrm>
        </p:spPr>
        <p:txBody>
          <a:bodyPr/>
          <a:lstStyle/>
          <a:p>
            <a:r>
              <a:rPr lang="en-IN"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IN" b="1" u="sng" dirty="0">
                <a:solidFill>
                  <a:srgbClr val="7030A0"/>
                </a:solidFill>
                <a:effectLst/>
                <a:latin typeface="Century" panose="02040604050505020304" pitchFamily="18" charset="0"/>
                <a:ea typeface="Calibri" panose="020F0502020204030204" pitchFamily="34" charset="0"/>
                <a:cs typeface="Mangal" panose="02040503050203030202" pitchFamily="18" charset="0"/>
              </a:rPr>
              <a:t>The Model Saving and Testing</a:t>
            </a:r>
            <a:br>
              <a:rPr lang="en-US" sz="1800" b="1" u="sng" dirty="0">
                <a:effectLst/>
                <a:latin typeface="Century" panose="02040604050505020304" pitchFamily="18" charset="0"/>
                <a:ea typeface="Calibri" panose="020F0502020204030204" pitchFamily="34" charset="0"/>
                <a:cs typeface="Mangal" panose="02040503050203030202" pitchFamily="18" charset="0"/>
              </a:rPr>
            </a:br>
            <a:endParaRPr lang="en-US" b="1" u="sng" dirty="0">
              <a:latin typeface="Century" panose="020406040505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6D794053-C99D-4204-9A6E-5BAA1CD0F91A}"/>
              </a:ext>
            </a:extLst>
          </p:cNvPr>
          <p:cNvPicPr/>
          <p:nvPr/>
        </p:nvPicPr>
        <p:blipFill>
          <a:blip r:embed="rId2"/>
          <a:stretch>
            <a:fillRect/>
          </a:stretch>
        </p:blipFill>
        <p:spPr>
          <a:xfrm>
            <a:off x="1718091" y="1334125"/>
            <a:ext cx="2609850" cy="2094875"/>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7C0A818A-9E1A-486B-849B-E56EA373811D}"/>
              </a:ext>
            </a:extLst>
          </p:cNvPr>
          <p:cNvPicPr/>
          <p:nvPr/>
        </p:nvPicPr>
        <p:blipFill>
          <a:blip r:embed="rId3"/>
          <a:stretch>
            <a:fillRect/>
          </a:stretch>
        </p:blipFill>
        <p:spPr>
          <a:xfrm>
            <a:off x="4981729" y="1396047"/>
            <a:ext cx="6980421" cy="4944792"/>
          </a:xfrm>
          <a:prstGeom prst="rect">
            <a:avLst/>
          </a:prstGeom>
        </p:spPr>
      </p:pic>
    </p:spTree>
    <p:extLst>
      <p:ext uri="{BB962C8B-B14F-4D97-AF65-F5344CB8AC3E}">
        <p14:creationId xmlns:p14="http://schemas.microsoft.com/office/powerpoint/2010/main" val="1632108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C1D5-BADA-4887-8397-16AF00435DBD}"/>
              </a:ext>
            </a:extLst>
          </p:cNvPr>
          <p:cNvSpPr>
            <a:spLocks noGrp="1"/>
          </p:cNvSpPr>
          <p:nvPr>
            <p:ph type="title"/>
          </p:nvPr>
        </p:nvSpPr>
        <p:spPr>
          <a:xfrm>
            <a:off x="1543987" y="624110"/>
            <a:ext cx="10508105" cy="6121464"/>
          </a:xfrm>
        </p:spPr>
        <p:txBody>
          <a:bodyPr>
            <a:normAutofit fontScale="90000"/>
          </a:bodyPr>
          <a:lstStyle/>
          <a:p>
            <a:pPr marL="457200" marR="0">
              <a:lnSpc>
                <a:spcPct val="107000"/>
              </a:lnSpc>
              <a:spcBef>
                <a:spcPts val="0"/>
              </a:spcBef>
              <a:spcAft>
                <a:spcPts val="800"/>
              </a:spcAft>
            </a:pPr>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Key Finding and Conclusions</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IN" sz="2400" b="1" dirty="0">
                <a:effectLst/>
                <a:latin typeface="Century" panose="02040604050505020304" pitchFamily="18" charset="0"/>
                <a:ea typeface="Calibri" panose="020F0502020204030204" pitchFamily="34" charset="0"/>
                <a:cs typeface="Mangal" panose="02040503050203030202" pitchFamily="18" charset="0"/>
              </a:rPr>
              <a:t>The main component on which the price of a car depends is the engine size, the year which car was bought, the mileage on the car etc.</a:t>
            </a:r>
            <a:br>
              <a:rPr lang="en-US" sz="2400" b="1" dirty="0">
                <a:effectLst/>
                <a:latin typeface="Century" panose="02040604050505020304" pitchFamily="18" charset="0"/>
                <a:ea typeface="Calibri" panose="020F0502020204030204" pitchFamily="34" charset="0"/>
                <a:cs typeface="Mangal" panose="02040503050203030202" pitchFamily="18" charset="0"/>
              </a:rPr>
            </a:br>
            <a:r>
              <a:rPr lang="en-IN" sz="2400" b="1" dirty="0">
                <a:effectLst/>
                <a:latin typeface="Century" panose="02040604050505020304" pitchFamily="18" charset="0"/>
                <a:ea typeface="Calibri" panose="020F0502020204030204" pitchFamily="34" charset="0"/>
                <a:cs typeface="Mangal" panose="02040503050203030202" pitchFamily="18" charset="0"/>
              </a:rPr>
              <a:t>The price also depends on which city the car was registered, as some cities have different tax rates and restrictions. </a:t>
            </a:r>
            <a:br>
              <a:rPr lang="en-IN" sz="2400" b="1" dirty="0">
                <a:effectLst/>
                <a:latin typeface="Century" panose="02040604050505020304" pitchFamily="18" charset="0"/>
                <a:ea typeface="Calibri" panose="020F0502020204030204" pitchFamily="34" charset="0"/>
                <a:cs typeface="Mangal" panose="02040503050203030202" pitchFamily="18" charset="0"/>
              </a:rPr>
            </a:br>
            <a:br>
              <a:rPr lang="en-US" sz="2400" b="1" dirty="0">
                <a:effectLst/>
                <a:latin typeface="Century" panose="02040604050505020304" pitchFamily="18" charset="0"/>
                <a:ea typeface="Calibri" panose="020F0502020204030204" pitchFamily="34" charset="0"/>
                <a:cs typeface="Mangal" panose="02040503050203030202" pitchFamily="18" charset="0"/>
              </a:rPr>
            </a:br>
            <a:r>
              <a:rPr lang="en-IN" sz="2400" b="1" dirty="0" err="1">
                <a:effectLst/>
                <a:latin typeface="Century" panose="02040604050505020304" pitchFamily="18" charset="0"/>
                <a:ea typeface="Calibri" panose="020F0502020204030204" pitchFamily="34" charset="0"/>
                <a:cs typeface="Mangal" panose="02040503050203030202" pitchFamily="18" charset="0"/>
              </a:rPr>
              <a:t>XGBRegressor</a:t>
            </a:r>
            <a:r>
              <a:rPr lang="en-IN" sz="2400" b="1" dirty="0">
                <a:effectLst/>
                <a:latin typeface="Century" panose="02040604050505020304" pitchFamily="18" charset="0"/>
                <a:ea typeface="Calibri" panose="020F0502020204030204" pitchFamily="34" charset="0"/>
                <a:cs typeface="Mangal" panose="02040503050203030202" pitchFamily="18" charset="0"/>
              </a:rPr>
              <a:t> works best for this particular data set, hyper parameter tuning was performed, and optimal parameters were found.</a:t>
            </a:r>
            <a:br>
              <a:rPr lang="en-US" sz="2400" b="1" dirty="0">
                <a:effectLst/>
                <a:latin typeface="Century" panose="02040604050505020304" pitchFamily="18" charset="0"/>
                <a:ea typeface="Calibri" panose="020F0502020204030204" pitchFamily="34" charset="0"/>
                <a:cs typeface="Mangal" panose="02040503050203030202" pitchFamily="18" charset="0"/>
              </a:rPr>
            </a:br>
            <a:r>
              <a:rPr lang="en-IN" sz="2400" b="1" dirty="0">
                <a:effectLst/>
                <a:latin typeface="Century" panose="02040604050505020304" pitchFamily="18" charset="0"/>
                <a:ea typeface="Calibri" panose="020F0502020204030204" pitchFamily="34" charset="0"/>
                <a:cs typeface="Mangal" panose="02040503050203030202" pitchFamily="18" charset="0"/>
              </a:rPr>
              <a:t> </a:t>
            </a:r>
            <a:br>
              <a:rPr lang="en-US" sz="2400" b="1" dirty="0">
                <a:effectLst/>
                <a:latin typeface="Century" panose="02040604050505020304" pitchFamily="18" charset="0"/>
                <a:ea typeface="Calibri" panose="020F0502020204030204" pitchFamily="34" charset="0"/>
                <a:cs typeface="Mangal" panose="02040503050203030202" pitchFamily="18" charset="0"/>
              </a:rPr>
            </a:br>
            <a:r>
              <a:rPr lang="en-IN" sz="2400" b="1" dirty="0">
                <a:effectLst/>
                <a:latin typeface="Century" panose="02040604050505020304" pitchFamily="18" charset="0"/>
                <a:ea typeface="Calibri" panose="020F0502020204030204" pitchFamily="34" charset="0"/>
                <a:cs typeface="Mangal" panose="02040503050203030202" pitchFamily="18" charset="0"/>
              </a:rPr>
              <a:t>EDA is very powerful in understanding the data and pre-processing it before feeding it to the algorithm. Statistical methods work the best.</a:t>
            </a:r>
            <a:br>
              <a:rPr lang="en-US" sz="2400" b="1" dirty="0">
                <a:effectLst/>
                <a:latin typeface="Century" panose="02040604050505020304" pitchFamily="18" charset="0"/>
                <a:ea typeface="Calibri" panose="020F0502020204030204" pitchFamily="34" charset="0"/>
                <a:cs typeface="Mangal" panose="02040503050203030202" pitchFamily="18" charset="0"/>
              </a:rPr>
            </a:br>
            <a:r>
              <a:rPr lang="en-IN" sz="2400" b="1" dirty="0">
                <a:effectLst/>
                <a:latin typeface="Century" panose="02040604050505020304" pitchFamily="18" charset="0"/>
                <a:ea typeface="Calibri" panose="020F0502020204030204" pitchFamily="34" charset="0"/>
                <a:cs typeface="Mangal" panose="02040503050203030202" pitchFamily="18" charset="0"/>
              </a:rPr>
              <a:t> </a:t>
            </a:r>
            <a:br>
              <a:rPr lang="en-US" sz="2400" b="1" dirty="0">
                <a:effectLst/>
                <a:latin typeface="Century" panose="02040604050505020304" pitchFamily="18" charset="0"/>
                <a:ea typeface="Calibri" panose="020F0502020204030204" pitchFamily="34" charset="0"/>
                <a:cs typeface="Mangal" panose="02040503050203030202" pitchFamily="18" charset="0"/>
              </a:rPr>
            </a:br>
            <a:endParaRPr lang="en-US" sz="2400" b="1" u="sng" dirty="0">
              <a:solidFill>
                <a:srgbClr val="7030A0"/>
              </a:solidFill>
              <a:latin typeface="Century" panose="02040604050505020304" pitchFamily="18" charset="0"/>
            </a:endParaRPr>
          </a:p>
        </p:txBody>
      </p:sp>
    </p:spTree>
    <p:extLst>
      <p:ext uri="{BB962C8B-B14F-4D97-AF65-F5344CB8AC3E}">
        <p14:creationId xmlns:p14="http://schemas.microsoft.com/office/powerpoint/2010/main" val="186948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291B-DFC6-42E2-89C0-60DB12D9ADF3}"/>
              </a:ext>
            </a:extLst>
          </p:cNvPr>
          <p:cNvSpPr>
            <a:spLocks noGrp="1"/>
          </p:cNvSpPr>
          <p:nvPr>
            <p:ph type="title"/>
          </p:nvPr>
        </p:nvSpPr>
        <p:spPr>
          <a:xfrm>
            <a:off x="1528998" y="624109"/>
            <a:ext cx="10493114" cy="6061503"/>
          </a:xfrm>
        </p:spPr>
        <p:txBody>
          <a:bodyPr/>
          <a:lstStyle/>
          <a:p>
            <a:r>
              <a:rPr lang="en-US" b="1" u="sng" dirty="0">
                <a:solidFill>
                  <a:srgbClr val="7030A0"/>
                </a:solidFill>
                <a:latin typeface="Century" panose="02040604050505020304" pitchFamily="18" charset="0"/>
              </a:rPr>
              <a:t>Limitation of this work and scope for future </a:t>
            </a:r>
            <a:br>
              <a:rPr lang="en-US" b="1" u="sng" dirty="0">
                <a:solidFill>
                  <a:srgbClr val="7030A0"/>
                </a:solidFill>
                <a:latin typeface="Century" panose="02040604050505020304" pitchFamily="18" charset="0"/>
              </a:rPr>
            </a:br>
            <a:br>
              <a:rPr lang="en-US" b="1" u="sng" dirty="0">
                <a:solidFill>
                  <a:srgbClr val="7030A0"/>
                </a:solidFill>
                <a:latin typeface="Century" panose="02040604050505020304" pitchFamily="18" charset="0"/>
              </a:rPr>
            </a:br>
            <a:r>
              <a:rPr lang="en-IN" sz="3200" b="1" dirty="0">
                <a:effectLst/>
                <a:latin typeface="Century" panose="02040604050505020304" pitchFamily="18" charset="0"/>
                <a:ea typeface="Calibri" panose="020F0502020204030204" pitchFamily="34" charset="0"/>
                <a:cs typeface="Mangal" panose="02040503050203030202" pitchFamily="18" charset="0"/>
              </a:rPr>
              <a:t>Post covid-19 car market is still evolving, and it will keep evolving for the foreseeable future. The algorithms will need to keep changing to keep up with the evolution</a:t>
            </a:r>
            <a:r>
              <a:rPr lang="en-IN" sz="3200" b="1" dirty="0">
                <a:effectLst/>
                <a:latin typeface="Century" panose="02040604050505020304" pitchFamily="18" charset="0"/>
                <a:ea typeface="Calibri" panose="020F0502020204030204" pitchFamily="34" charset="0"/>
                <a:cs typeface="Calibri" panose="020F0502020204030204" pitchFamily="34" charset="0"/>
              </a:rPr>
              <a:t>.</a:t>
            </a:r>
            <a:br>
              <a:rPr lang="en-US" sz="3200" b="1" dirty="0">
                <a:effectLst/>
                <a:latin typeface="Century" panose="02040604050505020304" pitchFamily="18" charset="0"/>
                <a:ea typeface="Calibri" panose="020F0502020204030204" pitchFamily="34" charset="0"/>
                <a:cs typeface="Mangal" panose="02040503050203030202" pitchFamily="18" charset="0"/>
              </a:rPr>
            </a:br>
            <a:endParaRPr lang="en-US" sz="3200" b="1" u="sng" dirty="0">
              <a:solidFill>
                <a:srgbClr val="7030A0"/>
              </a:solidFill>
              <a:latin typeface="Century" panose="02040604050505020304" pitchFamily="18" charset="0"/>
            </a:endParaRPr>
          </a:p>
        </p:txBody>
      </p:sp>
    </p:spTree>
    <p:extLst>
      <p:ext uri="{BB962C8B-B14F-4D97-AF65-F5344CB8AC3E}">
        <p14:creationId xmlns:p14="http://schemas.microsoft.com/office/powerpoint/2010/main" val="71368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1EBD-6AAB-4783-8321-9C2084A72ED8}"/>
              </a:ext>
            </a:extLst>
          </p:cNvPr>
          <p:cNvSpPr>
            <a:spLocks noGrp="1"/>
          </p:cNvSpPr>
          <p:nvPr>
            <p:ph type="title"/>
          </p:nvPr>
        </p:nvSpPr>
        <p:spPr/>
        <p:txBody>
          <a:bodyPr/>
          <a:lstStyle/>
          <a:p>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Problem Statements</a:t>
            </a:r>
          </a:p>
        </p:txBody>
      </p:sp>
      <p:sp>
        <p:nvSpPr>
          <p:cNvPr id="3" name="Content Placeholder 2">
            <a:extLst>
              <a:ext uri="{FF2B5EF4-FFF2-40B4-BE49-F238E27FC236}">
                <a16:creationId xmlns:a16="http://schemas.microsoft.com/office/drawing/2014/main" id="{1103AD98-83BE-43F6-B392-3BABE94859D8}"/>
              </a:ext>
            </a:extLst>
          </p:cNvPr>
          <p:cNvSpPr>
            <a:spLocks noGrp="1"/>
          </p:cNvSpPr>
          <p:nvPr>
            <p:ph idx="1"/>
          </p:nvPr>
        </p:nvSpPr>
        <p:spPr>
          <a:xfrm>
            <a:off x="1454046" y="1603948"/>
            <a:ext cx="10050566" cy="5141626"/>
          </a:xfrm>
        </p:spPr>
        <p:txBody>
          <a:bodyPr/>
          <a:lstStyle/>
          <a:p>
            <a:pPr marL="457200" marR="0">
              <a:spcBef>
                <a:spcPts val="0"/>
              </a:spcBef>
              <a:spcAft>
                <a:spcPts val="0"/>
              </a:spcAft>
            </a:pPr>
            <a:r>
              <a:rPr lang="en-US" sz="2800" b="1" dirty="0">
                <a:solidFill>
                  <a:srgbClr val="000000"/>
                </a:solidFill>
                <a:effectLst/>
                <a:latin typeface="Century" panose="02040604050505020304" pitchFamily="18" charset="0"/>
                <a:ea typeface="Calibri" panose="020F0502020204030204" pitchFamily="34" charset="0"/>
              </a:rPr>
              <a:t>With the </a:t>
            </a:r>
            <a:r>
              <a:rPr lang="en-US" sz="2800" b="1" dirty="0" err="1">
                <a:solidFill>
                  <a:srgbClr val="000000"/>
                </a:solidFill>
                <a:effectLst/>
                <a:latin typeface="Century" panose="02040604050505020304" pitchFamily="18" charset="0"/>
                <a:ea typeface="Calibri" panose="020F0502020204030204" pitchFamily="34" charset="0"/>
              </a:rPr>
              <a:t>covid</a:t>
            </a:r>
            <a:r>
              <a:rPr lang="en-US" sz="2800" b="1" dirty="0">
                <a:solidFill>
                  <a:srgbClr val="000000"/>
                </a:solidFill>
                <a:effectLst/>
                <a:latin typeface="Century" panose="02040604050505020304" pitchFamily="18" charset="0"/>
                <a:ea typeface="Calibri" panose="020F0502020204030204" pitchFamily="34" charset="0"/>
              </a:rPr>
              <a:t> 19 impact in the market, we have seen lot of changes in the car market. Now some cars are in demand hence making them costly and some are not in demand hence cheaper. With the change in market due to </a:t>
            </a:r>
            <a:r>
              <a:rPr lang="en-US" sz="2800" b="1" dirty="0" err="1">
                <a:solidFill>
                  <a:srgbClr val="000000"/>
                </a:solidFill>
                <a:effectLst/>
                <a:latin typeface="Century" panose="02040604050505020304" pitchFamily="18" charset="0"/>
                <a:ea typeface="Calibri" panose="020F0502020204030204" pitchFamily="34" charset="0"/>
              </a:rPr>
              <a:t>covid</a:t>
            </a:r>
            <a:r>
              <a:rPr lang="en-US" sz="2800" b="1" dirty="0">
                <a:solidFill>
                  <a:srgbClr val="000000"/>
                </a:solidFill>
                <a:effectLst/>
                <a:latin typeface="Century" panose="02040604050505020304" pitchFamily="18" charset="0"/>
                <a:ea typeface="Calibri" panose="020F0502020204030204" pitchFamily="34" charset="0"/>
              </a:rPr>
              <a:t> 19 impact. For this I am collecting data from cars24.com and make data frame and used this data for building the model.</a:t>
            </a:r>
          </a:p>
          <a:p>
            <a:pPr marL="457200" marR="0">
              <a:spcBef>
                <a:spcPts val="0"/>
              </a:spcBef>
              <a:spcAft>
                <a:spcPts val="0"/>
              </a:spcAft>
            </a:pPr>
            <a:r>
              <a:rPr lang="en-US" sz="2800" b="1" dirty="0">
                <a:solidFill>
                  <a:srgbClr val="000000"/>
                </a:solidFill>
                <a:effectLst/>
                <a:latin typeface="Century" panose="02040604050505020304" pitchFamily="18" charset="0"/>
                <a:ea typeface="Calibri" panose="020F0502020204030204" pitchFamily="34" charset="0"/>
              </a:rPr>
              <a:t>The project Car Price Prediction deals with providing the solution to this problem. Through this project, we will get to know which of the factors are significant and tell us how they affected the cars market.</a:t>
            </a:r>
          </a:p>
          <a:p>
            <a:pPr marL="0" indent="0">
              <a:buNone/>
            </a:pPr>
            <a:endParaRPr lang="en-US" dirty="0"/>
          </a:p>
        </p:txBody>
      </p:sp>
    </p:spTree>
    <p:extLst>
      <p:ext uri="{BB962C8B-B14F-4D97-AF65-F5344CB8AC3E}">
        <p14:creationId xmlns:p14="http://schemas.microsoft.com/office/powerpoint/2010/main" val="401252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AACE-9B87-4147-87FB-3096209FCCDF}"/>
              </a:ext>
            </a:extLst>
          </p:cNvPr>
          <p:cNvSpPr>
            <a:spLocks noGrp="1"/>
          </p:cNvSpPr>
          <p:nvPr>
            <p:ph type="title"/>
          </p:nvPr>
        </p:nvSpPr>
        <p:spPr>
          <a:xfrm>
            <a:off x="2592924" y="624110"/>
            <a:ext cx="8911687" cy="5611798"/>
          </a:xfrm>
        </p:spPr>
        <p:txBody>
          <a:bodyPr/>
          <a:lstStyle/>
          <a:p>
            <a:br>
              <a:rPr lang="en-US" dirty="0"/>
            </a:br>
            <a:br>
              <a:rPr lang="en-US" dirty="0"/>
            </a:br>
            <a:br>
              <a:rPr lang="en-US" dirty="0"/>
            </a:br>
            <a:br>
              <a:rPr lang="en-US" dirty="0"/>
            </a:br>
            <a:endParaRPr lang="en-US" dirty="0"/>
          </a:p>
        </p:txBody>
      </p:sp>
      <p:pic>
        <p:nvPicPr>
          <p:cNvPr id="3" name="Picture 2">
            <a:extLst>
              <a:ext uri="{FF2B5EF4-FFF2-40B4-BE49-F238E27FC236}">
                <a16:creationId xmlns:a16="http://schemas.microsoft.com/office/drawing/2014/main" id="{AC678FEA-E6B1-4ED7-AED1-CCD82E569079}"/>
              </a:ext>
            </a:extLst>
          </p:cNvPr>
          <p:cNvPicPr>
            <a:picLocks noChangeAspect="1"/>
          </p:cNvPicPr>
          <p:nvPr/>
        </p:nvPicPr>
        <p:blipFill>
          <a:blip r:embed="rId2"/>
          <a:stretch>
            <a:fillRect/>
          </a:stretch>
        </p:blipFill>
        <p:spPr>
          <a:xfrm>
            <a:off x="4022993" y="1517072"/>
            <a:ext cx="4910415" cy="3823855"/>
          </a:xfrm>
          <a:prstGeom prst="rect">
            <a:avLst/>
          </a:prstGeom>
        </p:spPr>
      </p:pic>
    </p:spTree>
    <p:extLst>
      <p:ext uri="{BB962C8B-B14F-4D97-AF65-F5344CB8AC3E}">
        <p14:creationId xmlns:p14="http://schemas.microsoft.com/office/powerpoint/2010/main" val="308765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EC8-8E7B-461E-A010-42D629AA26B9}"/>
              </a:ext>
            </a:extLst>
          </p:cNvPr>
          <p:cNvSpPr>
            <a:spLocks noGrp="1"/>
          </p:cNvSpPr>
          <p:nvPr>
            <p:ph type="title"/>
          </p:nvPr>
        </p:nvSpPr>
        <p:spPr/>
        <p:txBody>
          <a:bodyPr/>
          <a:lstStyle/>
          <a:p>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Problem Understanding</a:t>
            </a:r>
          </a:p>
        </p:txBody>
      </p:sp>
      <p:sp>
        <p:nvSpPr>
          <p:cNvPr id="3" name="Content Placeholder 2">
            <a:extLst>
              <a:ext uri="{FF2B5EF4-FFF2-40B4-BE49-F238E27FC236}">
                <a16:creationId xmlns:a16="http://schemas.microsoft.com/office/drawing/2014/main" id="{69EE490C-3A5E-4BA7-9866-A93791CF21E9}"/>
              </a:ext>
            </a:extLst>
          </p:cNvPr>
          <p:cNvSpPr>
            <a:spLocks noGrp="1"/>
          </p:cNvSpPr>
          <p:nvPr>
            <p:ph idx="1"/>
          </p:nvPr>
        </p:nvSpPr>
        <p:spPr>
          <a:xfrm>
            <a:off x="2589212" y="1904999"/>
            <a:ext cx="8915400" cy="4570751"/>
          </a:xfrm>
        </p:spPr>
        <p:txBody>
          <a:bodyPr/>
          <a:lstStyle/>
          <a:p>
            <a:pPr marL="0" indent="0">
              <a:buNone/>
            </a:pPr>
            <a:r>
              <a:rPr lang="en-IN" sz="2400" b="1" dirty="0">
                <a:effectLst/>
                <a:latin typeface="Century" panose="02040604050505020304" pitchFamily="18" charset="0"/>
                <a:ea typeface="Calibri" panose="020F0502020204030204" pitchFamily="34" charset="0"/>
                <a:cs typeface="Mangal" panose="02040503050203030202" pitchFamily="18" charset="0"/>
              </a:rPr>
              <a:t>A good knowledge of after sales market of cars is necessary. What makes a car valuable will be key. As the mobile internet improves by leaps and bounds, the model traditional offline used car trading has gradually lost the ability to lives up to the needs of customers, and online used car trading platforms have emerged as the times require. Second-hand car price prediction is the premise of second-hand car trading, and reasonable price can reflect the objective, fair and true nature of the second-hand car market.</a:t>
            </a:r>
            <a:endParaRPr lang="en-US" sz="2400" b="1" dirty="0">
              <a:effectLst/>
              <a:latin typeface="Century" panose="02040604050505020304" pitchFamily="18"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08709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38E5-1489-4B5C-A5CF-FDE85F9F9401}"/>
              </a:ext>
            </a:extLst>
          </p:cNvPr>
          <p:cNvSpPr>
            <a:spLocks noGrp="1"/>
          </p:cNvSpPr>
          <p:nvPr>
            <p:ph type="title"/>
          </p:nvPr>
        </p:nvSpPr>
        <p:spPr/>
        <p:txBody>
          <a:bodyPr/>
          <a:lstStyle/>
          <a:p>
            <a:r>
              <a:rPr lang="en-US" b="1" dirty="0">
                <a:solidFill>
                  <a:srgbClr val="7030A0"/>
                </a:solidFill>
                <a:latin typeface="Century" panose="02040604050505020304" pitchFamily="18" charset="0"/>
              </a:rPr>
              <a:t>     </a:t>
            </a:r>
            <a:r>
              <a:rPr lang="en-US" b="1" u="sng" dirty="0">
                <a:solidFill>
                  <a:srgbClr val="7030A0"/>
                </a:solidFill>
                <a:latin typeface="Century" panose="02040604050505020304" pitchFamily="18" charset="0"/>
              </a:rPr>
              <a:t>Exploratory Data Analysis</a:t>
            </a:r>
          </a:p>
        </p:txBody>
      </p:sp>
      <p:sp>
        <p:nvSpPr>
          <p:cNvPr id="3" name="Content Placeholder 2">
            <a:extLst>
              <a:ext uri="{FF2B5EF4-FFF2-40B4-BE49-F238E27FC236}">
                <a16:creationId xmlns:a16="http://schemas.microsoft.com/office/drawing/2014/main" id="{4FE2F5D9-0253-49C2-93BB-E7707E876F79}"/>
              </a:ext>
            </a:extLst>
          </p:cNvPr>
          <p:cNvSpPr>
            <a:spLocks noGrp="1"/>
          </p:cNvSpPr>
          <p:nvPr>
            <p:ph idx="1"/>
          </p:nvPr>
        </p:nvSpPr>
        <p:spPr>
          <a:xfrm>
            <a:off x="959370" y="1349115"/>
            <a:ext cx="10545242" cy="5381469"/>
          </a:xfrm>
        </p:spPr>
        <p:txBody>
          <a:bodyPr>
            <a:normAutofit lnSpcReduction="10000"/>
          </a:bodyPr>
          <a:lstStyle/>
          <a:p>
            <a:pPr marL="0" indent="0">
              <a:buNone/>
            </a:pPr>
            <a:r>
              <a:rPr lang="en-US" sz="2800" b="1" dirty="0">
                <a:solidFill>
                  <a:srgbClr val="FF0000"/>
                </a:solidFill>
                <a:latin typeface="Century" panose="02040604050505020304" pitchFamily="18" charset="0"/>
              </a:rPr>
              <a:t>Univariate Analysis</a:t>
            </a:r>
          </a:p>
          <a:p>
            <a:pPr marL="0" indent="0">
              <a:buNone/>
            </a:pPr>
            <a:endParaRPr lang="en-US" sz="2800" b="1" dirty="0">
              <a:solidFill>
                <a:srgbClr val="FF0000"/>
              </a:solidFill>
              <a:latin typeface="Century" panose="02040604050505020304" pitchFamily="18" charset="0"/>
            </a:endParaRPr>
          </a:p>
          <a:p>
            <a:pPr marL="0" indent="0">
              <a:buNone/>
            </a:pPr>
            <a:endParaRPr lang="en-US" sz="2800" b="1" dirty="0">
              <a:solidFill>
                <a:srgbClr val="FF0000"/>
              </a:solidFill>
              <a:latin typeface="Century" panose="02040604050505020304" pitchFamily="18" charset="0"/>
            </a:endParaRPr>
          </a:p>
          <a:p>
            <a:pPr marL="0" indent="0">
              <a:buNone/>
            </a:pPr>
            <a:endParaRPr lang="en-US" sz="2800" b="1" dirty="0">
              <a:solidFill>
                <a:srgbClr val="FF0000"/>
              </a:solidFill>
              <a:latin typeface="Century" panose="02040604050505020304" pitchFamily="18" charset="0"/>
            </a:endParaRPr>
          </a:p>
          <a:p>
            <a:pPr marL="0" indent="0">
              <a:buNone/>
            </a:pPr>
            <a:endParaRPr lang="en-US" sz="2800" b="1" dirty="0">
              <a:solidFill>
                <a:srgbClr val="FF0000"/>
              </a:solidFill>
              <a:latin typeface="Century" panose="02040604050505020304" pitchFamily="18" charset="0"/>
            </a:endParaRPr>
          </a:p>
          <a:p>
            <a:pPr marL="0" indent="0">
              <a:buNone/>
            </a:pPr>
            <a:endParaRPr lang="en-US" sz="2800" b="1" dirty="0">
              <a:solidFill>
                <a:srgbClr val="FF0000"/>
              </a:solidFill>
              <a:latin typeface="Century" panose="02040604050505020304" pitchFamily="18" charset="0"/>
            </a:endParaRPr>
          </a:p>
          <a:p>
            <a:pPr marL="0" indent="0">
              <a:buNone/>
            </a:pPr>
            <a:r>
              <a:rPr lang="en-US" sz="2400" b="1" dirty="0">
                <a:solidFill>
                  <a:srgbClr val="7030A0"/>
                </a:solidFill>
                <a:latin typeface="Century" panose="02040604050505020304" pitchFamily="18" charset="0"/>
              </a:rPr>
              <a:t>Observation</a:t>
            </a:r>
          </a:p>
          <a:p>
            <a:pPr marL="0" marR="0" lvl="0" indent="0">
              <a:lnSpc>
                <a:spcPct val="107000"/>
              </a:lnSpc>
              <a:spcBef>
                <a:spcPts val="0"/>
              </a:spcBef>
              <a:spcAft>
                <a:spcPts val="800"/>
              </a:spcAft>
              <a:buSzPts val="1000"/>
              <a:buNone/>
              <a:tabLst>
                <a:tab pos="457200" algn="l"/>
              </a:tabLst>
            </a:pPr>
            <a:r>
              <a:rPr lang="en-US" sz="24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We can see selling price is look like that data has normally distributed.</a:t>
            </a:r>
            <a:r>
              <a:rPr lang="en-US" sz="24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maximum selling price lies in the range of 4 to 6 Lakh.</a:t>
            </a:r>
            <a:endParaRPr lang="en-US" sz="2800" b="1" dirty="0">
              <a:solidFill>
                <a:srgbClr val="FF0000"/>
              </a:solidFill>
              <a:effectLst/>
              <a:latin typeface="Century" panose="02040604050505020304" pitchFamily="18" charset="0"/>
              <a:ea typeface="Times New Roman" panose="02020603050405020304" pitchFamily="18" charset="0"/>
              <a:cs typeface="Mangal" panose="02040503050203030202" pitchFamily="18" charset="0"/>
            </a:endParaRPr>
          </a:p>
          <a:p>
            <a:pPr marL="0" indent="0">
              <a:lnSpc>
                <a:spcPct val="107000"/>
              </a:lnSpc>
              <a:spcBef>
                <a:spcPts val="0"/>
              </a:spcBef>
              <a:spcAft>
                <a:spcPts val="800"/>
              </a:spcAft>
              <a:buSzPts val="1000"/>
              <a:buNone/>
              <a:tabLst>
                <a:tab pos="457200" algn="l"/>
              </a:tabLst>
            </a:pPr>
            <a:r>
              <a:rPr lang="en-US" sz="2400" b="1" dirty="0">
                <a:solidFill>
                  <a:srgbClr val="7030A0"/>
                </a:solidFill>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km driven has not a normally distributed but maximum   data lies in the range of 0 to 100000 km</a:t>
            </a:r>
            <a:r>
              <a:rPr lang="en-US" sz="18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a:t>
            </a:r>
            <a:endParaRPr lang="en-US" sz="1800" b="1" dirty="0">
              <a:solidFill>
                <a:srgbClr val="000000"/>
              </a:solidFill>
              <a:effectLst/>
              <a:latin typeface="Century" panose="02040604050505020304" pitchFamily="18" charset="0"/>
              <a:ea typeface="Calibri" panose="020F0502020204030204" pitchFamily="34" charset="0"/>
              <a:cs typeface="Mangal" panose="02040503050203030202" pitchFamily="18" charset="0"/>
            </a:endParaRPr>
          </a:p>
          <a:p>
            <a:pPr marL="0" marR="0" lvl="0" indent="0">
              <a:lnSpc>
                <a:spcPct val="107000"/>
              </a:lnSpc>
              <a:spcBef>
                <a:spcPts val="0"/>
              </a:spcBef>
              <a:spcAft>
                <a:spcPts val="800"/>
              </a:spcAft>
              <a:buSzPts val="1000"/>
              <a:buNone/>
              <a:tabLst>
                <a:tab pos="457200" algn="l"/>
              </a:tabLst>
            </a:pPr>
            <a:endParaRPr lang="en-US" sz="2400" dirty="0">
              <a:solidFill>
                <a:srgbClr val="000000"/>
              </a:solidFill>
              <a:effectLst/>
              <a:latin typeface="Century" panose="02040604050505020304" pitchFamily="18" charset="0"/>
              <a:ea typeface="Calibri" panose="020F0502020204030204" pitchFamily="34" charset="0"/>
              <a:cs typeface="Mangal" panose="02040503050203030202" pitchFamily="18" charset="0"/>
            </a:endParaRPr>
          </a:p>
        </p:txBody>
      </p:sp>
      <p:pic>
        <p:nvPicPr>
          <p:cNvPr id="4" name="Picture 3" descr="A picture containing chart&#10;&#10;Description automatically generated">
            <a:extLst>
              <a:ext uri="{FF2B5EF4-FFF2-40B4-BE49-F238E27FC236}">
                <a16:creationId xmlns:a16="http://schemas.microsoft.com/office/drawing/2014/main" id="{0A86DB02-7F59-4FBE-9588-6BCF9481E3C2}"/>
              </a:ext>
            </a:extLst>
          </p:cNvPr>
          <p:cNvPicPr/>
          <p:nvPr/>
        </p:nvPicPr>
        <p:blipFill>
          <a:blip r:embed="rId2"/>
          <a:stretch>
            <a:fillRect/>
          </a:stretch>
        </p:blipFill>
        <p:spPr>
          <a:xfrm>
            <a:off x="1405991" y="1984166"/>
            <a:ext cx="4826000" cy="2333625"/>
          </a:xfrm>
          <a:prstGeom prst="rect">
            <a:avLst/>
          </a:prstGeom>
        </p:spPr>
      </p:pic>
      <p:pic>
        <p:nvPicPr>
          <p:cNvPr id="5" name="Picture 4" descr="Chart, histogram&#10;&#10;Description automatically generated">
            <a:extLst>
              <a:ext uri="{FF2B5EF4-FFF2-40B4-BE49-F238E27FC236}">
                <a16:creationId xmlns:a16="http://schemas.microsoft.com/office/drawing/2014/main" id="{C3BC0A97-CE35-4D3D-8890-023B0B19DFC1}"/>
              </a:ext>
            </a:extLst>
          </p:cNvPr>
          <p:cNvPicPr/>
          <p:nvPr/>
        </p:nvPicPr>
        <p:blipFill>
          <a:blip r:embed="rId3"/>
          <a:stretch>
            <a:fillRect/>
          </a:stretch>
        </p:blipFill>
        <p:spPr>
          <a:xfrm>
            <a:off x="6689685" y="2234990"/>
            <a:ext cx="3876675" cy="1831975"/>
          </a:xfrm>
          <a:prstGeom prst="rect">
            <a:avLst/>
          </a:prstGeom>
        </p:spPr>
      </p:pic>
    </p:spTree>
    <p:extLst>
      <p:ext uri="{BB962C8B-B14F-4D97-AF65-F5344CB8AC3E}">
        <p14:creationId xmlns:p14="http://schemas.microsoft.com/office/powerpoint/2010/main" val="13463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AA028-3D74-4446-9247-F3224CB5D14C}"/>
              </a:ext>
            </a:extLst>
          </p:cNvPr>
          <p:cNvSpPr>
            <a:spLocks noGrp="1"/>
          </p:cNvSpPr>
          <p:nvPr>
            <p:ph type="title"/>
          </p:nvPr>
        </p:nvSpPr>
        <p:spPr>
          <a:xfrm>
            <a:off x="1244184" y="624109"/>
            <a:ext cx="10260427" cy="6076493"/>
          </a:xfrm>
        </p:spPr>
        <p:txBody>
          <a:bodyPr/>
          <a:lstStyle/>
          <a:p>
            <a:pPr marR="0" lvl="0">
              <a:lnSpc>
                <a:spcPct val="107000"/>
              </a:lnSpc>
              <a:spcBef>
                <a:spcPts val="0"/>
              </a:spcBef>
              <a:spcAft>
                <a:spcPts val="800"/>
              </a:spcAft>
              <a:buSzPts val="1000"/>
              <a:tabLst>
                <a:tab pos="457200" algn="l"/>
              </a:tabLst>
            </a:pP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br>
              <a:rPr lang="en-US" sz="2400" b="1"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000" b="1" dirty="0">
                <a:solidFill>
                  <a:srgbClr val="7030A0"/>
                </a:solidFill>
                <a:latin typeface="Century" panose="020406040505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Fuel as petrol has maximum count followed by Diesel.</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Petrol + CNG has lowest count than others.</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Times New Roman" panose="02020603050405020304" pitchFamily="18" charset="0"/>
              </a:rPr>
              <a:t>It means that maximum people are used petrol vehicle than others. But petrol vehicles are more expensive than others.</a:t>
            </a:r>
            <a:br>
              <a:rPr lang="en-US" sz="2000" b="1" dirty="0">
                <a:solidFill>
                  <a:srgbClr val="000000"/>
                </a:solidFill>
                <a:effectLst/>
                <a:latin typeface="Century" panose="02040604050505020304" pitchFamily="18" charset="0"/>
                <a:ea typeface="Times New Roman" panose="02020603050405020304" pitchFamily="18" charset="0"/>
              </a:rPr>
            </a:br>
            <a:r>
              <a:rPr lang="en-US" sz="2000" b="1" dirty="0">
                <a:solidFill>
                  <a:srgbClr val="7030A0"/>
                </a:solidFill>
                <a:effectLst/>
                <a:latin typeface="Century" panose="02040604050505020304" pitchFamily="18" charset="0"/>
                <a:ea typeface="Times New Roman" panose="02020603050405020304" pitchFamily="18" charset="0"/>
              </a:rPr>
              <a:t># </a:t>
            </a:r>
            <a:r>
              <a:rPr lang="en-US" sz="20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1st Owner owned vehicle are highest for selling followed by 2nd Owner.</a:t>
            </a:r>
            <a:br>
              <a:rPr lang="en-US" sz="20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000" b="1" dirty="0">
                <a:solidFill>
                  <a:srgbClr val="000000"/>
                </a:solidFill>
                <a:effectLst/>
                <a:latin typeface="Century" panose="02040604050505020304" pitchFamily="18" charset="0"/>
                <a:ea typeface="Times New Roman" panose="02020603050405020304" pitchFamily="18" charset="0"/>
              </a:rPr>
              <a:t>It simple because 1st owner vehicles are having more selling than others.</a:t>
            </a:r>
            <a:endParaRPr lang="en-US" sz="2000" b="1" dirty="0">
              <a:solidFill>
                <a:srgbClr val="7030A0"/>
              </a:solidFill>
              <a:latin typeface="Century" panose="02040604050505020304" pitchFamily="18" charset="0"/>
            </a:endParaRPr>
          </a:p>
        </p:txBody>
      </p:sp>
      <p:pic>
        <p:nvPicPr>
          <p:cNvPr id="5" name="Picture 4" descr="Chart, bar chart&#10;&#10;Description automatically generated">
            <a:extLst>
              <a:ext uri="{FF2B5EF4-FFF2-40B4-BE49-F238E27FC236}">
                <a16:creationId xmlns:a16="http://schemas.microsoft.com/office/drawing/2014/main" id="{D5BE5002-EBCB-463D-A8C8-4EC1378111C8}"/>
              </a:ext>
            </a:extLst>
          </p:cNvPr>
          <p:cNvPicPr/>
          <p:nvPr/>
        </p:nvPicPr>
        <p:blipFill>
          <a:blip r:embed="rId2"/>
          <a:stretch>
            <a:fillRect/>
          </a:stretch>
        </p:blipFill>
        <p:spPr>
          <a:xfrm>
            <a:off x="1459745" y="923935"/>
            <a:ext cx="2466975" cy="2341880"/>
          </a:xfrm>
          <a:prstGeom prst="rect">
            <a:avLst/>
          </a:prstGeom>
        </p:spPr>
      </p:pic>
      <p:pic>
        <p:nvPicPr>
          <p:cNvPr id="94" name="Picture 93" descr="Chart, bar chart&#10;&#10;Description automatically generated">
            <a:extLst>
              <a:ext uri="{FF2B5EF4-FFF2-40B4-BE49-F238E27FC236}">
                <a16:creationId xmlns:a16="http://schemas.microsoft.com/office/drawing/2014/main" id="{0B9DCF05-079F-4FCD-B182-764F0BC58BF0}"/>
              </a:ext>
            </a:extLst>
          </p:cNvPr>
          <p:cNvPicPr/>
          <p:nvPr/>
        </p:nvPicPr>
        <p:blipFill>
          <a:blip r:embed="rId3"/>
          <a:stretch>
            <a:fillRect/>
          </a:stretch>
        </p:blipFill>
        <p:spPr>
          <a:xfrm>
            <a:off x="4791075" y="923935"/>
            <a:ext cx="2609850" cy="2367280"/>
          </a:xfrm>
          <a:prstGeom prst="rect">
            <a:avLst/>
          </a:prstGeom>
        </p:spPr>
      </p:pic>
    </p:spTree>
    <p:extLst>
      <p:ext uri="{BB962C8B-B14F-4D97-AF65-F5344CB8AC3E}">
        <p14:creationId xmlns:p14="http://schemas.microsoft.com/office/powerpoint/2010/main" val="376467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CA5E-A3B1-4C7E-B53F-FD916558813B}"/>
              </a:ext>
            </a:extLst>
          </p:cNvPr>
          <p:cNvSpPr>
            <a:spLocks noGrp="1"/>
          </p:cNvSpPr>
          <p:nvPr>
            <p:ph type="title"/>
          </p:nvPr>
        </p:nvSpPr>
        <p:spPr>
          <a:xfrm>
            <a:off x="929390" y="624109"/>
            <a:ext cx="10575221" cy="6076493"/>
          </a:xfrm>
        </p:spPr>
        <p:txBody>
          <a:bodyPr>
            <a:normAutofit fontScale="9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a:t>      </a:t>
            </a:r>
            <a:r>
              <a:rPr lang="en-US" b="1" u="sng" dirty="0">
                <a:solidFill>
                  <a:srgbClr val="FF0000"/>
                </a:solidFill>
                <a:latin typeface="Century" panose="02040604050505020304" pitchFamily="18" charset="0"/>
              </a:rPr>
              <a:t>Bivariate Analysis</a:t>
            </a: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br>
              <a:rPr lang="en-US" b="1"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200" b="1" dirty="0">
                <a:solidFill>
                  <a:srgbClr val="7030A0"/>
                </a:solidFill>
                <a:latin typeface="Century" panose="02040604050505020304"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there are no direct relationship of both feature to each other’s.</a:t>
            </a:r>
            <a:r>
              <a:rPr lang="en-US" sz="22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But the vehicle km driven are in 0 to 80000km those are having good price. And we can see maximum vehicle km driven lies in this range.</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2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a:t>
            </a:r>
            <a: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Diesel vehicles are having maximum selling price than others.</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Whereas petrol vehicles are having lowest selling price than others. But all are having very little difference in their selling price.</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200" b="1" dirty="0">
              <a:solidFill>
                <a:srgbClr val="7030A0"/>
              </a:solidFill>
              <a:latin typeface="Century" panose="02040604050505020304" pitchFamily="18" charset="0"/>
            </a:endParaRPr>
          </a:p>
        </p:txBody>
      </p:sp>
      <p:pic>
        <p:nvPicPr>
          <p:cNvPr id="3" name="Picture 2" descr="Chart, scatter chart&#10;&#10;Description automatically generated">
            <a:extLst>
              <a:ext uri="{FF2B5EF4-FFF2-40B4-BE49-F238E27FC236}">
                <a16:creationId xmlns:a16="http://schemas.microsoft.com/office/drawing/2014/main" id="{09412C0C-2F04-4B76-8767-3770BBE87ED1}"/>
              </a:ext>
            </a:extLst>
          </p:cNvPr>
          <p:cNvPicPr/>
          <p:nvPr/>
        </p:nvPicPr>
        <p:blipFill>
          <a:blip r:embed="rId2"/>
          <a:stretch>
            <a:fillRect/>
          </a:stretch>
        </p:blipFill>
        <p:spPr>
          <a:xfrm>
            <a:off x="2395225" y="1423004"/>
            <a:ext cx="3324225" cy="2872740"/>
          </a:xfrm>
          <a:prstGeom prst="rect">
            <a:avLst/>
          </a:prstGeom>
        </p:spPr>
      </p:pic>
      <p:pic>
        <p:nvPicPr>
          <p:cNvPr id="4" name="Picture 3" descr="Chart, bar chart&#10;&#10;Description automatically generated">
            <a:extLst>
              <a:ext uri="{FF2B5EF4-FFF2-40B4-BE49-F238E27FC236}">
                <a16:creationId xmlns:a16="http://schemas.microsoft.com/office/drawing/2014/main" id="{BD9B696B-F4D8-47DD-BCD8-67D86A9AA4A7}"/>
              </a:ext>
            </a:extLst>
          </p:cNvPr>
          <p:cNvPicPr/>
          <p:nvPr/>
        </p:nvPicPr>
        <p:blipFill>
          <a:blip r:embed="rId3"/>
          <a:stretch>
            <a:fillRect/>
          </a:stretch>
        </p:blipFill>
        <p:spPr>
          <a:xfrm>
            <a:off x="6096000" y="1678162"/>
            <a:ext cx="3763781" cy="2362424"/>
          </a:xfrm>
          <a:prstGeom prst="rect">
            <a:avLst/>
          </a:prstGeom>
        </p:spPr>
      </p:pic>
    </p:spTree>
    <p:extLst>
      <p:ext uri="{BB962C8B-B14F-4D97-AF65-F5344CB8AC3E}">
        <p14:creationId xmlns:p14="http://schemas.microsoft.com/office/powerpoint/2010/main" val="225493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D06D-F61E-4945-99D8-A3399B0B5A67}"/>
              </a:ext>
            </a:extLst>
          </p:cNvPr>
          <p:cNvSpPr>
            <a:spLocks noGrp="1"/>
          </p:cNvSpPr>
          <p:nvPr>
            <p:ph type="title"/>
          </p:nvPr>
        </p:nvSpPr>
        <p:spPr>
          <a:xfrm>
            <a:off x="794480" y="624109"/>
            <a:ext cx="10710132" cy="6091483"/>
          </a:xfrm>
        </p:spPr>
        <p:txBody>
          <a:bodyPr>
            <a:normAutofit fontScale="90000"/>
          </a:bodyPr>
          <a:lstStyle/>
          <a:p>
            <a:pPr>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rgbClr val="7030A0"/>
                </a:solidFill>
                <a:latin typeface="Century" panose="02040604050505020304" pitchFamily="18" charset="0"/>
              </a:rPr>
              <a:t>Observation:</a:t>
            </a:r>
            <a:br>
              <a:rPr lang="en-US" sz="2400" b="1" dirty="0">
                <a:solidFill>
                  <a:srgbClr val="7030A0"/>
                </a:solidFill>
                <a:latin typeface="Century" panose="02040604050505020304" pitchFamily="18" charset="0"/>
              </a:rPr>
            </a:br>
            <a:r>
              <a:rPr lang="en-US" sz="2200" b="1" dirty="0">
                <a:solidFill>
                  <a:srgbClr val="7030A0"/>
                </a:solidFill>
                <a:latin typeface="Century" panose="02040604050505020304"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Diesel cars are having maximum </a:t>
            </a:r>
            <a:r>
              <a:rPr lang="en-US" sz="22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It means that, diesel cars running km is high they used more. Petrol cars are having lowest </a:t>
            </a:r>
            <a:r>
              <a:rPr lang="en-US" sz="22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But here is little contrast that, generally those cars driven less km they are having high price but here is opposite.</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2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manual and automatic both type of transmission is having almost same </a:t>
            </a:r>
            <a:r>
              <a:rPr lang="en-US" sz="22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a:t>
            </a:r>
            <a:r>
              <a:rPr lang="en-US" sz="2200" b="1" dirty="0">
                <a:solidFill>
                  <a:srgbClr val="000000"/>
                </a:solidFill>
                <a:latin typeface="Century" panose="02040604050505020304" pitchFamily="18" charset="0"/>
                <a:ea typeface="Times New Roman" panose="02020603050405020304" pitchFamily="18"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But Automatic transmission little lower than Manual transmission cars.</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2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US" sz="22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Automatic transmission cars are having higher selling price than Manual transmission cars. But there is no major difference in selling price of both transmission cars. We can see, up to the range 0 to 450000 both are having same price.</a:t>
            </a:r>
            <a:br>
              <a:rPr lang="en-US" sz="22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endParaRPr lang="en-US" sz="2200" b="1" dirty="0">
              <a:solidFill>
                <a:srgbClr val="7030A0"/>
              </a:solidFill>
              <a:latin typeface="Century" panose="02040604050505020304" pitchFamily="18" charset="0"/>
            </a:endParaRPr>
          </a:p>
        </p:txBody>
      </p:sp>
      <p:pic>
        <p:nvPicPr>
          <p:cNvPr id="3" name="Picture 2" descr="Chart, bar chart&#10;&#10;Description automatically generated">
            <a:extLst>
              <a:ext uri="{FF2B5EF4-FFF2-40B4-BE49-F238E27FC236}">
                <a16:creationId xmlns:a16="http://schemas.microsoft.com/office/drawing/2014/main" id="{FCBADDC8-FC78-4585-84FF-D998A65ABA09}"/>
              </a:ext>
            </a:extLst>
          </p:cNvPr>
          <p:cNvPicPr/>
          <p:nvPr/>
        </p:nvPicPr>
        <p:blipFill>
          <a:blip r:embed="rId2"/>
          <a:stretch>
            <a:fillRect/>
          </a:stretch>
        </p:blipFill>
        <p:spPr>
          <a:xfrm>
            <a:off x="1446160" y="856698"/>
            <a:ext cx="2524125" cy="2086610"/>
          </a:xfrm>
          <a:prstGeom prst="rect">
            <a:avLst/>
          </a:prstGeom>
        </p:spPr>
      </p:pic>
      <p:pic>
        <p:nvPicPr>
          <p:cNvPr id="4" name="Picture 3" descr="Chart&#10;&#10;Description automatically generated">
            <a:extLst>
              <a:ext uri="{FF2B5EF4-FFF2-40B4-BE49-F238E27FC236}">
                <a16:creationId xmlns:a16="http://schemas.microsoft.com/office/drawing/2014/main" id="{F1D49855-CD68-448A-A0EB-EE21AD2AB0BC}"/>
              </a:ext>
            </a:extLst>
          </p:cNvPr>
          <p:cNvPicPr/>
          <p:nvPr/>
        </p:nvPicPr>
        <p:blipFill>
          <a:blip r:embed="rId3"/>
          <a:stretch>
            <a:fillRect/>
          </a:stretch>
        </p:blipFill>
        <p:spPr>
          <a:xfrm>
            <a:off x="4621965" y="856698"/>
            <a:ext cx="2667000" cy="2202180"/>
          </a:xfrm>
          <a:prstGeom prst="rect">
            <a:avLst/>
          </a:prstGeom>
        </p:spPr>
      </p:pic>
      <p:pic>
        <p:nvPicPr>
          <p:cNvPr id="5" name="Picture 4" descr="Chart, bar chart&#10;&#10;Description automatically generated">
            <a:extLst>
              <a:ext uri="{FF2B5EF4-FFF2-40B4-BE49-F238E27FC236}">
                <a16:creationId xmlns:a16="http://schemas.microsoft.com/office/drawing/2014/main" id="{3E4E610F-29BE-44AF-9020-78BBD4E93CFA}"/>
              </a:ext>
            </a:extLst>
          </p:cNvPr>
          <p:cNvPicPr/>
          <p:nvPr/>
        </p:nvPicPr>
        <p:blipFill>
          <a:blip r:embed="rId4"/>
          <a:stretch>
            <a:fillRect/>
          </a:stretch>
        </p:blipFill>
        <p:spPr>
          <a:xfrm>
            <a:off x="7940645" y="1004030"/>
            <a:ext cx="2375535" cy="2076450"/>
          </a:xfrm>
          <a:prstGeom prst="rect">
            <a:avLst/>
          </a:prstGeom>
        </p:spPr>
      </p:pic>
    </p:spTree>
    <p:extLst>
      <p:ext uri="{BB962C8B-B14F-4D97-AF65-F5344CB8AC3E}">
        <p14:creationId xmlns:p14="http://schemas.microsoft.com/office/powerpoint/2010/main" val="416416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6FCC-19B8-44CE-8B22-749E78E14A96}"/>
              </a:ext>
            </a:extLst>
          </p:cNvPr>
          <p:cNvSpPr>
            <a:spLocks noGrp="1"/>
          </p:cNvSpPr>
          <p:nvPr>
            <p:ph type="title"/>
          </p:nvPr>
        </p:nvSpPr>
        <p:spPr>
          <a:xfrm>
            <a:off x="449706" y="624110"/>
            <a:ext cx="11054906" cy="6106474"/>
          </a:xfrm>
        </p:spPr>
        <p:txBody>
          <a:bodyPr>
            <a:normAutofit fontScale="90000"/>
          </a:bodyPr>
          <a:lstStyle/>
          <a:p>
            <a:pPr marR="0" lvl="0">
              <a:lnSpc>
                <a:spcPct val="107000"/>
              </a:lnSpc>
              <a:spcBef>
                <a:spcPts val="0"/>
              </a:spcBef>
              <a:spcAft>
                <a:spcPts val="800"/>
              </a:spcAft>
              <a:buSzPts val="1000"/>
              <a:tabLst>
                <a:tab pos="457200" algn="l"/>
              </a:tabLst>
            </a:pPr>
            <a:br>
              <a:rPr lang="en-US" dirty="0"/>
            </a:br>
            <a:br>
              <a:rPr lang="en-US" dirty="0"/>
            </a:br>
            <a:br>
              <a:rPr lang="en-US" dirty="0"/>
            </a:br>
            <a:br>
              <a:rPr lang="en-US" dirty="0"/>
            </a:br>
            <a:br>
              <a:rPr lang="en-US" dirty="0"/>
            </a:br>
            <a:r>
              <a:rPr lang="en-US" sz="2400" b="1" dirty="0">
                <a:solidFill>
                  <a:srgbClr val="7030A0"/>
                </a:solidFill>
                <a:latin typeface="Century" panose="02040604050505020304" pitchFamily="18" charset="0"/>
              </a:rPr>
              <a:t>Observation:</a:t>
            </a:r>
            <a:br>
              <a:rPr lang="en-US" sz="2400" dirty="0">
                <a:solidFill>
                  <a:srgbClr val="7030A0"/>
                </a:solidFill>
                <a:latin typeface="Century" panose="02040604050505020304" pitchFamily="18" charset="0"/>
              </a:rPr>
            </a:br>
            <a:r>
              <a:rPr lang="en-US" sz="2400" b="1" dirty="0">
                <a:solidFill>
                  <a:srgbClr val="7030A0"/>
                </a:solidFill>
                <a:latin typeface="Century" panose="02040604050505020304"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both transmissions are having almost same km driven.</a:t>
            </a:r>
            <a:b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br>
            <a:r>
              <a:rPr lang="en-US" sz="2400" b="1" dirty="0">
                <a:solidFill>
                  <a:srgbClr val="7030A0"/>
                </a:solidFill>
                <a:effectLst/>
                <a:latin typeface="Century" panose="02040604050505020304" pitchFamily="18" charset="0"/>
                <a:ea typeface="Times New Roman" panose="02020603050405020304" pitchFamily="18"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3rd owner cars are having maximum </a:t>
            </a:r>
            <a:r>
              <a:rPr lang="en-US" sz="2400" b="1" dirty="0" err="1">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km_driven</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 It obviously because these are cars owned by multiple owners and they drive these cars more. 1st owner cars are having less km driven.</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r>
              <a:rPr lang="en-US" sz="2400" b="1" dirty="0">
                <a:solidFill>
                  <a:srgbClr val="7030A0"/>
                </a:solidFill>
                <a:effectLst/>
                <a:latin typeface="Century" panose="02040604050505020304" pitchFamily="18" charset="0"/>
                <a:ea typeface="Calibri" panose="020F0502020204030204" pitchFamily="34" charset="0"/>
                <a:cs typeface="Mangal" panose="02040503050203030202" pitchFamily="18" charset="0"/>
              </a:rPr>
              <a:t># </a:t>
            </a:r>
            <a:r>
              <a:rPr lang="en-US" sz="2400" b="1" dirty="0">
                <a:solidFill>
                  <a:srgbClr val="000000"/>
                </a:solidFill>
                <a:effectLst/>
                <a:latin typeface="Century" panose="02040604050505020304" pitchFamily="18" charset="0"/>
                <a:ea typeface="Times New Roman" panose="02020603050405020304" pitchFamily="18" charset="0"/>
                <a:cs typeface="Mangal" panose="02040503050203030202" pitchFamily="18" charset="0"/>
              </a:rPr>
              <a:t>We can see, 1st owner cars are having maximum selling price than others. But all are having almost same range of selling price.</a:t>
            </a:r>
            <a:br>
              <a:rPr lang="en-US" sz="2400" b="1" dirty="0">
                <a:solidFill>
                  <a:srgbClr val="000000"/>
                </a:solidFill>
                <a:effectLst/>
                <a:latin typeface="Century" panose="02040604050505020304" pitchFamily="18" charset="0"/>
                <a:ea typeface="Calibri" panose="020F0502020204030204" pitchFamily="34" charset="0"/>
                <a:cs typeface="Mangal" panose="02040503050203030202" pitchFamily="18" charset="0"/>
              </a:rPr>
            </a:br>
            <a:br>
              <a:rPr lang="en-US" sz="18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en-US" sz="2400" dirty="0">
              <a:solidFill>
                <a:srgbClr val="7030A0"/>
              </a:solidFill>
              <a:latin typeface="Century" panose="02040604050505020304" pitchFamily="18" charset="0"/>
            </a:endParaRPr>
          </a:p>
        </p:txBody>
      </p:sp>
      <p:pic>
        <p:nvPicPr>
          <p:cNvPr id="3" name="Picture 2" descr="Chart, box and whisker chart&#10;&#10;Description automatically generated">
            <a:extLst>
              <a:ext uri="{FF2B5EF4-FFF2-40B4-BE49-F238E27FC236}">
                <a16:creationId xmlns:a16="http://schemas.microsoft.com/office/drawing/2014/main" id="{DC9F5B08-A731-485E-9E05-7E3DCC001870}"/>
              </a:ext>
            </a:extLst>
          </p:cNvPr>
          <p:cNvPicPr/>
          <p:nvPr/>
        </p:nvPicPr>
        <p:blipFill>
          <a:blip r:embed="rId2"/>
          <a:stretch>
            <a:fillRect/>
          </a:stretch>
        </p:blipFill>
        <p:spPr>
          <a:xfrm>
            <a:off x="883248" y="851618"/>
            <a:ext cx="2390775" cy="2096770"/>
          </a:xfrm>
          <a:prstGeom prst="rect">
            <a:avLst/>
          </a:prstGeom>
        </p:spPr>
      </p:pic>
      <p:pic>
        <p:nvPicPr>
          <p:cNvPr id="4" name="Picture 3" descr="Chart, bar chart&#10;&#10;Description automatically generated">
            <a:extLst>
              <a:ext uri="{FF2B5EF4-FFF2-40B4-BE49-F238E27FC236}">
                <a16:creationId xmlns:a16="http://schemas.microsoft.com/office/drawing/2014/main" id="{DF45D6BA-3D76-43A8-93D8-1547B430CD6D}"/>
              </a:ext>
            </a:extLst>
          </p:cNvPr>
          <p:cNvPicPr/>
          <p:nvPr/>
        </p:nvPicPr>
        <p:blipFill>
          <a:blip r:embed="rId3"/>
          <a:stretch>
            <a:fillRect/>
          </a:stretch>
        </p:blipFill>
        <p:spPr>
          <a:xfrm>
            <a:off x="4088328" y="851618"/>
            <a:ext cx="2696210" cy="2333625"/>
          </a:xfrm>
          <a:prstGeom prst="rect">
            <a:avLst/>
          </a:prstGeom>
        </p:spPr>
      </p:pic>
      <p:pic>
        <p:nvPicPr>
          <p:cNvPr id="5" name="Picture 4" descr="Chart, bar chart&#10;&#10;Description automatically generated">
            <a:extLst>
              <a:ext uri="{FF2B5EF4-FFF2-40B4-BE49-F238E27FC236}">
                <a16:creationId xmlns:a16="http://schemas.microsoft.com/office/drawing/2014/main" id="{F0528695-506D-4849-B5B3-8C62A58E12BD}"/>
              </a:ext>
            </a:extLst>
          </p:cNvPr>
          <p:cNvPicPr/>
          <p:nvPr/>
        </p:nvPicPr>
        <p:blipFill>
          <a:blip r:embed="rId4"/>
          <a:stretch>
            <a:fillRect/>
          </a:stretch>
        </p:blipFill>
        <p:spPr>
          <a:xfrm>
            <a:off x="7727585" y="851618"/>
            <a:ext cx="2695575" cy="2453005"/>
          </a:xfrm>
          <a:prstGeom prst="rect">
            <a:avLst/>
          </a:prstGeom>
        </p:spPr>
      </p:pic>
    </p:spTree>
    <p:extLst>
      <p:ext uri="{BB962C8B-B14F-4D97-AF65-F5344CB8AC3E}">
        <p14:creationId xmlns:p14="http://schemas.microsoft.com/office/powerpoint/2010/main" val="26888702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91</TotalTime>
  <Words>1544</Words>
  <Application>Microsoft Office PowerPoint</Application>
  <PresentationFormat>Widescreen</PresentationFormat>
  <Paragraphs>52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Century</vt:lpstr>
      <vt:lpstr>Century Gothic</vt:lpstr>
      <vt:lpstr>Symbol</vt:lpstr>
      <vt:lpstr>Times New Roman</vt:lpstr>
      <vt:lpstr>Wingdings</vt:lpstr>
      <vt:lpstr>Wingdings 3</vt:lpstr>
      <vt:lpstr>Wisp</vt:lpstr>
      <vt:lpstr>                                         Project Presentation                                     On                  “Car Price Prediction”                            Presented By:                              Ajit Madame </vt:lpstr>
      <vt:lpstr>Agenda</vt:lpstr>
      <vt:lpstr>             Problem Statements</vt:lpstr>
      <vt:lpstr>             Problem Understanding</vt:lpstr>
      <vt:lpstr>     Exploratory Data Analysis</vt:lpstr>
      <vt:lpstr>        Observation: # We can see, Fuel as petrol has maximum count followed by Diesel. Petrol + CNG has lowest count than others. It means that maximum people are used petrol vehicle than others. But petrol vehicles are more expensive than others. # We can see, 1st Owner owned vehicle are highest for selling followed by 2nd Owner. It simple because 1st owner vehicles are having more selling than others.</vt:lpstr>
      <vt:lpstr>      Bivariate Analysis       Observation: # We can see, there are no direct relationship of both feature to each other’s. But the vehicle km driven are in 0 to 80000km those are having good price. And we can see maximum vehicle km driven lies in this range. # We can see, Diesel vehicles are having maximum selling price than others. Whereas petrol vehicles are having lowest selling price than others. But all are having very little difference in their selling price. </vt:lpstr>
      <vt:lpstr>     Observation: # We can see, Diesel cars are having maximum km_driven. It means that, diesel cars running km is high they used more. Petrol cars are having lowest km_driven. But here is little contrast that, generally those cars driven less km they are having high price but here is opposite. # We can see, manual and automatic both type of transmission is having almost same km_driven. But Automatic transmission little lower than Manual transmission cars. # We can see, Automatic transmission cars are having higher selling price than Manual transmission cars. But there is no major difference in selling price of both transmission cars. We can see, up to the range 0 to 450000 both are having same price. </vt:lpstr>
      <vt:lpstr>     Observation: # We can see, both transmissions are having almost same km driven. # We can see, 3rd owner cars are having maximum km_driven. It obviously because these are cars owned by multiple owners and they drive these cars more. 1st owner cars are having less km driven. # We can see, 1st owner cars are having maximum selling price than others. But all are having almost same range of selling price.  </vt:lpstr>
      <vt:lpstr>     Multivariate Analysis       Observation: # We can see, in all variants of fuel, 1st owner are having maximum cars selling price than others owner. But in Petrol fuel variant, all owners are having almost same selling price there is no major difference in selling price. # 2nd owner is top in petrol + CNG and diesel variants of car. It means in these two variants of fuel in which 2nd owner are drive a cars maximum km than others. But in Petrol fuel cars, in which 3rd owner cars are having maximum km driven.  </vt:lpstr>
      <vt:lpstr>     Observation: # We can see, in all fuel type, Manual transmission cars are having maximum km_driven. But in Petrol+CNG variants cars, there is Automatic transmission cars. # We can see, In Petrol fuel type, In which automatic transmission cars are having maximum selling price than others. But petrol+CNG fuel type, there is no automatic transmission cars. </vt:lpstr>
      <vt:lpstr>Correlation of the features with target columns         Observation #name has 44% positive correlation with target column. # km_driven has 16% negative correlation with target column. # fuel has 8% negative correlation with target column. # transmission has 12% negative correlation with target column. # owner has 3% negative correlation with target columns. </vt:lpstr>
      <vt:lpstr>Visualizing correlation of feature columns with label column.          Observation: # Name have the strongest positive correlation with Selling Price. # While km_dricven, transmission, fuel have the strongest negative correlation with Selling Price. </vt:lpstr>
      <vt:lpstr>          Checking Outliers         Observation: We can see, selling price and km_driven are having some outliers.      </vt:lpstr>
      <vt:lpstr>   Removing Outliers      Percentage of data Loss </vt:lpstr>
      <vt:lpstr>                   Model Building Linear Regression: Finding Best Random State       Train and Test</vt:lpstr>
      <vt:lpstr>       Cross Validation of the Model   </vt:lpstr>
      <vt:lpstr>Random Forest Regressor Finding Best Random State        Train and Test </vt:lpstr>
      <vt:lpstr> Cross Validation of the Model </vt:lpstr>
      <vt:lpstr>Gradient Boost Regressor Finding The Best random State        Train and Test  </vt:lpstr>
      <vt:lpstr> Cross Validation of the Model </vt:lpstr>
      <vt:lpstr>XGBRegressor Finding Best Random State        Train and Test </vt:lpstr>
      <vt:lpstr>Cross Validation of the Model </vt:lpstr>
      <vt:lpstr>          Interpretation of the Result  Based on comparing Accuracy Score results with Cross Validation results, it is determined XGboost Regressor is the best model. It has least difference between accuracy score and cross validation score. </vt:lpstr>
      <vt:lpstr>                      Hyperparameter Tuning      Based on the input parameter values and after fitting the train datasets The XGBoost Regressor model was further tuned based on the parameter values yielded from GridSearchCV. The XGBoost Regressor model displayed an accuracy of 68.62%. </vt:lpstr>
      <vt:lpstr>      Scatter plot Between Actual and Predicted           Selling Price of Car    </vt:lpstr>
      <vt:lpstr>          The Model Saving and Testing </vt:lpstr>
      <vt:lpstr>           Key Finding and Conclusions  The main component on which the price of a car depends is the engine size, the year which car was bought, the mileage on the car etc. The price also depends on which city the car was registered, as some cities have different tax rates and restrictions.   XGBRegressor works best for this particular data set, hyper parameter tuning was performed, and optimal parameters were found.   EDA is very powerful in understanding the data and pre-processing it before feeding it to the algorithm. Statistical methods work the best.   </vt:lpstr>
      <vt:lpstr>Limitation of this work and scope for future   Post covid-19 car market is still evolving, and it will keep evolving for the foreseeable future. The algorithms will need to keep changing to keep up with the evolution.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Presentation                                     On                  “Car Price Prediction”                            Presented By:                              Ajit Madame </dc:title>
  <dc:creator>ajit madame</dc:creator>
  <cp:lastModifiedBy>ajit madame</cp:lastModifiedBy>
  <cp:revision>2</cp:revision>
  <dcterms:created xsi:type="dcterms:W3CDTF">2022-11-08T04:42:45Z</dcterms:created>
  <dcterms:modified xsi:type="dcterms:W3CDTF">2022-11-08T06:37:54Z</dcterms:modified>
</cp:coreProperties>
</file>