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6"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355525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31724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FD878D-1147-4364-A297-15F6B934D1D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8201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8017B8F-4057-4A0E-A768-0B11B3F61057}"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3691640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8017B8F-4057-4A0E-A768-0B11B3F61057}"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D878D-1147-4364-A297-15F6B934D1D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119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8017B8F-4057-4A0E-A768-0B11B3F61057}"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1537349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66427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76041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10428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017B8F-4057-4A0E-A768-0B11B3F61057}"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82762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17B8F-4057-4A0E-A768-0B11B3F61057}"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379772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17B8F-4057-4A0E-A768-0B11B3F61057}"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68389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17B8F-4057-4A0E-A768-0B11B3F61057}"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5903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7B8F-4057-4A0E-A768-0B11B3F61057}"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83481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17B8F-4057-4A0E-A768-0B11B3F61057}"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91571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17B8F-4057-4A0E-A768-0B11B3F61057}"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FD878D-1147-4364-A297-15F6B934D1DF}" type="slidenum">
              <a:rPr lang="en-IN" smtClean="0"/>
              <a:t>‹#›</a:t>
            </a:fld>
            <a:endParaRPr lang="en-IN"/>
          </a:p>
        </p:txBody>
      </p:sp>
    </p:spTree>
    <p:extLst>
      <p:ext uri="{BB962C8B-B14F-4D97-AF65-F5344CB8AC3E}">
        <p14:creationId xmlns:p14="http://schemas.microsoft.com/office/powerpoint/2010/main" val="220167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017B8F-4057-4A0E-A768-0B11B3F61057}" type="datetimeFigureOut">
              <a:rPr lang="en-IN" smtClean="0"/>
              <a:t>13-12-2022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FD878D-1147-4364-A297-15F6B934D1DF}" type="slidenum">
              <a:rPr lang="en-IN" smtClean="0"/>
              <a:t>‹#›</a:t>
            </a:fld>
            <a:endParaRPr lang="en-IN"/>
          </a:p>
        </p:txBody>
      </p:sp>
    </p:spTree>
    <p:extLst>
      <p:ext uri="{BB962C8B-B14F-4D97-AF65-F5344CB8AC3E}">
        <p14:creationId xmlns:p14="http://schemas.microsoft.com/office/powerpoint/2010/main" val="19884752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achinelearningmastery.com/how-to-configure-image-data-augmentation-when-training-deep-learning-neural-network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192797-ECC7-4973-A234-69B46723017C}"/>
              </a:ext>
            </a:extLst>
          </p:cNvPr>
          <p:cNvSpPr>
            <a:spLocks noGrp="1"/>
          </p:cNvSpPr>
          <p:nvPr>
            <p:ph type="title"/>
          </p:nvPr>
        </p:nvSpPr>
        <p:spPr>
          <a:xfrm>
            <a:off x="874643" y="685800"/>
            <a:ext cx="10628381" cy="6019800"/>
          </a:xfrm>
        </p:spPr>
        <p:txBody>
          <a:bodyPr>
            <a:normAutofit/>
          </a:bodyPr>
          <a:lstStyle/>
          <a:p>
            <a:r>
              <a:rPr lang="en-IN" b="1" i="1" dirty="0">
                <a:solidFill>
                  <a:srgbClr val="E05F2C"/>
                </a:solidFill>
              </a:rPr>
              <a:t>               </a:t>
            </a:r>
            <a:br>
              <a:rPr lang="en-IN" b="1" i="1" dirty="0">
                <a:solidFill>
                  <a:srgbClr val="E05F2C"/>
                </a:solidFill>
              </a:rPr>
            </a:br>
            <a:r>
              <a:rPr lang="en-IN" b="1" i="1" dirty="0">
                <a:solidFill>
                  <a:srgbClr val="E05F2C"/>
                </a:solidFill>
              </a:rPr>
              <a:t>                    </a:t>
            </a:r>
            <a:r>
              <a:rPr lang="en-IN" b="1" i="1" dirty="0">
                <a:solidFill>
                  <a:srgbClr val="E05F2C"/>
                </a:solidFill>
                <a:latin typeface="Century" panose="02040604050505020304" pitchFamily="18" charset="0"/>
              </a:rPr>
              <a:t>Project Presentation </a:t>
            </a:r>
            <a:br>
              <a:rPr lang="en-IN" b="1" i="1" dirty="0">
                <a:solidFill>
                  <a:srgbClr val="E05F2C"/>
                </a:solidFill>
                <a:latin typeface="Century" panose="02040604050505020304" pitchFamily="18" charset="0"/>
              </a:rPr>
            </a:br>
            <a:r>
              <a:rPr lang="en-IN" b="1" i="1" dirty="0">
                <a:solidFill>
                  <a:srgbClr val="E05F2C"/>
                </a:solidFill>
                <a:latin typeface="Century" panose="02040604050505020304" pitchFamily="18" charset="0"/>
              </a:rPr>
              <a:t>                                On</a:t>
            </a:r>
            <a:br>
              <a:rPr lang="en-IN" b="1" i="1" dirty="0">
                <a:solidFill>
                  <a:schemeClr val="accent1">
                    <a:lumMod val="75000"/>
                  </a:schemeClr>
                </a:solidFill>
                <a:latin typeface="Century" panose="02040604050505020304" pitchFamily="18" charset="0"/>
              </a:rPr>
            </a:br>
            <a:r>
              <a:rPr lang="en-IN" sz="4800" b="1" i="1" dirty="0">
                <a:solidFill>
                  <a:schemeClr val="accent1">
                    <a:lumMod val="75000"/>
                  </a:schemeClr>
                </a:solidFill>
                <a:latin typeface="Century" panose="02040604050505020304" pitchFamily="18" charset="0"/>
              </a:rPr>
              <a:t>         </a:t>
            </a:r>
            <a:r>
              <a:rPr lang="en-IN" sz="4800" dirty="0">
                <a:latin typeface="Century" panose="02040604050505020304" pitchFamily="18" charset="0"/>
              </a:rPr>
              <a:t>    </a:t>
            </a:r>
            <a:r>
              <a:rPr lang="en-IN" b="1" dirty="0">
                <a:solidFill>
                  <a:schemeClr val="accent6">
                    <a:lumMod val="75000"/>
                  </a:schemeClr>
                </a:solidFill>
                <a:latin typeface="Century" panose="02040604050505020304" pitchFamily="18" charset="0"/>
              </a:rPr>
              <a:t>“Email Spam Classifier”</a:t>
            </a:r>
            <a:br>
              <a:rPr lang="en-IN" b="1" dirty="0">
                <a:solidFill>
                  <a:schemeClr val="accent6">
                    <a:lumMod val="75000"/>
                  </a:schemeClr>
                </a:solidFill>
                <a:latin typeface="Century" panose="02040604050505020304" pitchFamily="18" charset="0"/>
              </a:rPr>
            </a:br>
            <a:br>
              <a:rPr lang="en-IN" b="1" dirty="0">
                <a:solidFill>
                  <a:schemeClr val="accent6">
                    <a:lumMod val="75000"/>
                  </a:schemeClr>
                </a:solidFill>
                <a:latin typeface="Century" panose="02040604050505020304" pitchFamily="18" charset="0"/>
              </a:rPr>
            </a:br>
            <a:r>
              <a:rPr lang="en-IN" b="1" dirty="0">
                <a:solidFill>
                  <a:schemeClr val="accent6">
                    <a:lumMod val="75000"/>
                  </a:schemeClr>
                </a:solidFill>
                <a:latin typeface="Century" panose="02040604050505020304" pitchFamily="18" charset="0"/>
              </a:rPr>
              <a:t>                         </a:t>
            </a:r>
            <a:r>
              <a:rPr lang="en-US" b="1" i="1" dirty="0">
                <a:solidFill>
                  <a:srgbClr val="E05F2C"/>
                </a:solidFill>
                <a:latin typeface="Century" panose="02040604050505020304" pitchFamily="18" charset="0"/>
              </a:rPr>
              <a:t>Presented By:  </a:t>
            </a:r>
            <a:br>
              <a:rPr lang="en-US" b="1" i="1" dirty="0">
                <a:solidFill>
                  <a:srgbClr val="E05F2C"/>
                </a:solidFill>
                <a:latin typeface="Century" panose="02040604050505020304" pitchFamily="18" charset="0"/>
              </a:rPr>
            </a:br>
            <a:br>
              <a:rPr lang="en-US" b="1" i="1" dirty="0">
                <a:solidFill>
                  <a:srgbClr val="E05F2C"/>
                </a:solidFill>
                <a:latin typeface="Century" panose="02040604050505020304" pitchFamily="18" charset="0"/>
              </a:rPr>
            </a:br>
            <a:r>
              <a:rPr lang="en-US" b="1" i="1" dirty="0">
                <a:solidFill>
                  <a:srgbClr val="E05F2C"/>
                </a:solidFill>
                <a:latin typeface="Century" panose="02040604050505020304" pitchFamily="18" charset="0"/>
              </a:rPr>
              <a:t>                         </a:t>
            </a:r>
            <a:r>
              <a:rPr lang="en-US" b="1" i="1" dirty="0">
                <a:solidFill>
                  <a:schemeClr val="accent6">
                    <a:lumMod val="75000"/>
                  </a:schemeClr>
                </a:solidFill>
                <a:latin typeface="Century" panose="02040604050505020304" pitchFamily="18" charset="0"/>
              </a:rPr>
              <a:t>Ajit Madame</a:t>
            </a:r>
            <a:br>
              <a:rPr lang="en-US" b="1" i="1" dirty="0">
                <a:solidFill>
                  <a:srgbClr val="E05F2C"/>
                </a:solidFill>
                <a:latin typeface="Century" panose="02040604050505020304" pitchFamily="18" charset="0"/>
              </a:rPr>
            </a:br>
            <a:endParaRPr lang="en-IN" dirty="0"/>
          </a:p>
        </p:txBody>
      </p:sp>
    </p:spTree>
    <p:extLst>
      <p:ext uri="{BB962C8B-B14F-4D97-AF65-F5344CB8AC3E}">
        <p14:creationId xmlns:p14="http://schemas.microsoft.com/office/powerpoint/2010/main" val="26209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36CF-4C85-44BC-967E-F672DEA0762F}"/>
              </a:ext>
            </a:extLst>
          </p:cNvPr>
          <p:cNvSpPr>
            <a:spLocks noGrp="1"/>
          </p:cNvSpPr>
          <p:nvPr>
            <p:ph type="title"/>
          </p:nvPr>
        </p:nvSpPr>
        <p:spPr>
          <a:xfrm>
            <a:off x="1908313" y="624110"/>
            <a:ext cx="9596299" cy="3152760"/>
          </a:xfrm>
        </p:spPr>
        <p:txBody>
          <a:bodyPr/>
          <a:lstStyle/>
          <a:p>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18823327-9BBF-4F25-B7AA-F6090891DB3E}"/>
              </a:ext>
            </a:extLst>
          </p:cNvPr>
          <p:cNvSpPr>
            <a:spLocks noGrp="1"/>
          </p:cNvSpPr>
          <p:nvPr>
            <p:ph idx="1"/>
          </p:nvPr>
        </p:nvSpPr>
        <p:spPr>
          <a:xfrm>
            <a:off x="1908313" y="4214191"/>
            <a:ext cx="9596299" cy="2531166"/>
          </a:xfrm>
        </p:spPr>
        <p:txBody>
          <a:bodyPr>
            <a:normAutofit/>
          </a:bodyPr>
          <a:lstStyle/>
          <a:p>
            <a:pPr marL="0" indent="0">
              <a:buNone/>
            </a:pPr>
            <a:r>
              <a:rPr lang="en-IN" sz="2400" b="1" dirty="0">
                <a:solidFill>
                  <a:srgbClr val="FF0000"/>
                </a:solidFill>
                <a:latin typeface="Century" panose="02040604050505020304" pitchFamily="18" charset="0"/>
              </a:rPr>
              <a:t>Observations:</a:t>
            </a:r>
          </a:p>
          <a:p>
            <a:pPr lvl="0">
              <a:buFont typeface="Wingdings" panose="05000000000000000000" pitchFamily="2" charset="2"/>
              <a:buChar char="Ø"/>
            </a:pPr>
            <a:r>
              <a:rPr lang="en-IN" sz="2000" b="1" dirty="0">
                <a:latin typeface="Century" panose="02040604050505020304" pitchFamily="18" charset="0"/>
              </a:rPr>
              <a:t>We can see, so many emails are not spam. </a:t>
            </a:r>
            <a:r>
              <a:rPr lang="en-IN" sz="2000" b="1" dirty="0" err="1">
                <a:latin typeface="Century" panose="02040604050505020304" pitchFamily="18" charset="0"/>
              </a:rPr>
              <a:t>num</a:t>
            </a:r>
            <a:r>
              <a:rPr lang="en-IN" sz="2000" b="1" dirty="0">
                <a:latin typeface="Century" panose="02040604050505020304" pitchFamily="18" charset="0"/>
              </a:rPr>
              <a:t>, ok, love, need and come these are the word are mostly used.</a:t>
            </a:r>
          </a:p>
          <a:p>
            <a:pPr lvl="0">
              <a:buFont typeface="Wingdings" panose="05000000000000000000" pitchFamily="2" charset="2"/>
              <a:buChar char="Ø"/>
            </a:pPr>
            <a:r>
              <a:rPr lang="en-IN" sz="2000" b="1" dirty="0">
                <a:latin typeface="Century" panose="02040604050505020304" pitchFamily="18" charset="0"/>
              </a:rPr>
              <a:t>We can see, spam emails words that are mostly used as show above. txt, call, claim, </a:t>
            </a:r>
            <a:r>
              <a:rPr lang="en-IN" sz="2000" b="1" dirty="0" err="1">
                <a:latin typeface="Century" panose="02040604050505020304" pitchFamily="18" charset="0"/>
              </a:rPr>
              <a:t>adollarsnum</a:t>
            </a:r>
            <a:r>
              <a:rPr lang="en-IN" sz="2000" b="1" dirty="0">
                <a:latin typeface="Century" panose="02040604050505020304" pitchFamily="18" charset="0"/>
              </a:rPr>
              <a:t> and mobile these are the words are mostly used.</a:t>
            </a:r>
          </a:p>
          <a:p>
            <a:pPr marL="0" lvl="0" indent="0">
              <a:buNone/>
            </a:pPr>
            <a:endParaRPr lang="en-IN" dirty="0"/>
          </a:p>
          <a:p>
            <a:pPr marL="0" indent="0">
              <a:buNone/>
            </a:pPr>
            <a:endParaRPr lang="en-IN" sz="2400" b="1" dirty="0">
              <a:solidFill>
                <a:srgbClr val="FF0000"/>
              </a:solidFill>
              <a:latin typeface="Century" panose="02040604050505020304" pitchFamily="18" charset="0"/>
            </a:endParaRPr>
          </a:p>
        </p:txBody>
      </p:sp>
      <p:pic>
        <p:nvPicPr>
          <p:cNvPr id="4" name="Picture 3">
            <a:extLst>
              <a:ext uri="{FF2B5EF4-FFF2-40B4-BE49-F238E27FC236}">
                <a16:creationId xmlns:a16="http://schemas.microsoft.com/office/drawing/2014/main" id="{401D2E08-D160-40BE-A925-943D0CE9929D}"/>
              </a:ext>
            </a:extLst>
          </p:cNvPr>
          <p:cNvPicPr/>
          <p:nvPr/>
        </p:nvPicPr>
        <p:blipFill>
          <a:blip r:embed="rId2"/>
          <a:stretch>
            <a:fillRect/>
          </a:stretch>
        </p:blipFill>
        <p:spPr>
          <a:xfrm>
            <a:off x="2747341" y="852695"/>
            <a:ext cx="3918502" cy="2791653"/>
          </a:xfrm>
          <a:prstGeom prst="rect">
            <a:avLst/>
          </a:prstGeom>
        </p:spPr>
      </p:pic>
      <p:pic>
        <p:nvPicPr>
          <p:cNvPr id="5" name="Picture 4">
            <a:extLst>
              <a:ext uri="{FF2B5EF4-FFF2-40B4-BE49-F238E27FC236}">
                <a16:creationId xmlns:a16="http://schemas.microsoft.com/office/drawing/2014/main" id="{09E84E5A-9137-4C31-B4E6-E337B97FD631}"/>
              </a:ext>
            </a:extLst>
          </p:cNvPr>
          <p:cNvPicPr/>
          <p:nvPr/>
        </p:nvPicPr>
        <p:blipFill>
          <a:blip r:embed="rId3"/>
          <a:stretch>
            <a:fillRect/>
          </a:stretch>
        </p:blipFill>
        <p:spPr>
          <a:xfrm>
            <a:off x="7186819" y="852695"/>
            <a:ext cx="4077529" cy="2924175"/>
          </a:xfrm>
          <a:prstGeom prst="rect">
            <a:avLst/>
          </a:prstGeom>
        </p:spPr>
      </p:pic>
    </p:spTree>
    <p:extLst>
      <p:ext uri="{BB962C8B-B14F-4D97-AF65-F5344CB8AC3E}">
        <p14:creationId xmlns:p14="http://schemas.microsoft.com/office/powerpoint/2010/main" val="331182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1E2A-5C5C-4C32-93C0-6741793DE9C6}"/>
              </a:ext>
            </a:extLst>
          </p:cNvPr>
          <p:cNvSpPr>
            <a:spLocks noGrp="1"/>
          </p:cNvSpPr>
          <p:nvPr>
            <p:ph type="title"/>
          </p:nvPr>
        </p:nvSpPr>
        <p:spPr>
          <a:xfrm>
            <a:off x="2592925" y="624109"/>
            <a:ext cx="8911687" cy="1005908"/>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Data Balancing</a:t>
            </a:r>
          </a:p>
        </p:txBody>
      </p:sp>
      <p:sp>
        <p:nvSpPr>
          <p:cNvPr id="3" name="Content Placeholder 2">
            <a:extLst>
              <a:ext uri="{FF2B5EF4-FFF2-40B4-BE49-F238E27FC236}">
                <a16:creationId xmlns:a16="http://schemas.microsoft.com/office/drawing/2014/main" id="{68B3B5B4-E280-43D2-92A7-42EEE47E8689}"/>
              </a:ext>
            </a:extLst>
          </p:cNvPr>
          <p:cNvSpPr>
            <a:spLocks noGrp="1"/>
          </p:cNvSpPr>
          <p:nvPr>
            <p:ph idx="1"/>
          </p:nvPr>
        </p:nvSpPr>
        <p:spPr>
          <a:xfrm>
            <a:off x="2133600" y="1630017"/>
            <a:ext cx="9371012" cy="4850296"/>
          </a:xfrm>
        </p:spPr>
        <p:txBody>
          <a:bodyPr>
            <a:normAutofit/>
          </a:bodyPr>
          <a:lstStyle/>
          <a:p>
            <a:pPr>
              <a:buFont typeface="Wingdings" panose="05000000000000000000" pitchFamily="2" charset="2"/>
              <a:buChar char="Ø"/>
            </a:pPr>
            <a:r>
              <a:rPr lang="en-US" sz="2000" b="1" dirty="0">
                <a:latin typeface="Century" panose="02040604050505020304" pitchFamily="18" charset="0"/>
              </a:rPr>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a:t>
            </a:r>
            <a:r>
              <a:rPr lang="en-US" sz="2000" b="1" u="sng" dirty="0">
                <a:solidFill>
                  <a:srgbClr val="7030A0"/>
                </a:solidFill>
                <a:latin typeface="Century" panose="02040604050505020304" pitchFamily="18" charset="0"/>
                <a:hlinkClick r:id="rId2">
                  <a:extLst>
                    <a:ext uri="{A12FA001-AC4F-418D-AE19-62706E023703}">
                      <ahyp:hlinkClr xmlns:ahyp="http://schemas.microsoft.com/office/drawing/2018/hyperlinkcolor" val="tx"/>
                    </a:ext>
                  </a:extLst>
                </a:hlinkClick>
              </a:rPr>
              <a:t>data augmentation</a:t>
            </a:r>
            <a:r>
              <a:rPr lang="en-US" sz="2000" b="1" dirty="0">
                <a:latin typeface="Century" panose="02040604050505020304" pitchFamily="18" charset="0"/>
              </a:rPr>
              <a:t> for the minority class and is referred to as the Synthetic Minority Oversampling Technique, or SMOTE for short.</a:t>
            </a:r>
            <a:endParaRPr lang="en-IN" sz="2000" b="1" dirty="0">
              <a:latin typeface="Century" panose="02040604050505020304" pitchFamily="18" charset="0"/>
            </a:endParaRPr>
          </a:p>
        </p:txBody>
      </p:sp>
      <p:pic>
        <p:nvPicPr>
          <p:cNvPr id="4" name="image10.jpeg">
            <a:extLst>
              <a:ext uri="{FF2B5EF4-FFF2-40B4-BE49-F238E27FC236}">
                <a16:creationId xmlns:a16="http://schemas.microsoft.com/office/drawing/2014/main" id="{85D81058-3E7A-4B38-B5B6-9D082738D8D7}"/>
              </a:ext>
            </a:extLst>
          </p:cNvPr>
          <p:cNvPicPr/>
          <p:nvPr/>
        </p:nvPicPr>
        <p:blipFill>
          <a:blip r:embed="rId3" cstate="print"/>
          <a:stretch>
            <a:fillRect/>
          </a:stretch>
        </p:blipFill>
        <p:spPr>
          <a:xfrm>
            <a:off x="3445566" y="4709491"/>
            <a:ext cx="6785112" cy="1036984"/>
          </a:xfrm>
          <a:prstGeom prst="rect">
            <a:avLst/>
          </a:prstGeom>
        </p:spPr>
      </p:pic>
    </p:spTree>
    <p:extLst>
      <p:ext uri="{BB962C8B-B14F-4D97-AF65-F5344CB8AC3E}">
        <p14:creationId xmlns:p14="http://schemas.microsoft.com/office/powerpoint/2010/main" val="39302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9C6-380E-4551-837E-779407D37238}"/>
              </a:ext>
            </a:extLst>
          </p:cNvPr>
          <p:cNvSpPr>
            <a:spLocks noGrp="1"/>
          </p:cNvSpPr>
          <p:nvPr>
            <p:ph type="title"/>
          </p:nvPr>
        </p:nvSpPr>
        <p:spPr>
          <a:xfrm>
            <a:off x="1948071" y="624110"/>
            <a:ext cx="10137912" cy="1045664"/>
          </a:xfrm>
        </p:spPr>
        <p:txBody>
          <a:bodyPr>
            <a:normAutofit/>
          </a:bodyPr>
          <a:lstStyle/>
          <a:p>
            <a:r>
              <a:rPr lang="en-IN" sz="4400" b="1" u="sng" dirty="0">
                <a:solidFill>
                  <a:srgbClr val="FF0000"/>
                </a:solidFill>
                <a:latin typeface="Century" panose="02040604050505020304" pitchFamily="18" charset="0"/>
              </a:rPr>
              <a:t>Model Development and Evaluation</a:t>
            </a:r>
          </a:p>
        </p:txBody>
      </p:sp>
      <p:sp>
        <p:nvSpPr>
          <p:cNvPr id="3" name="Content Placeholder 2">
            <a:extLst>
              <a:ext uri="{FF2B5EF4-FFF2-40B4-BE49-F238E27FC236}">
                <a16:creationId xmlns:a16="http://schemas.microsoft.com/office/drawing/2014/main" id="{22D43B04-7BA1-4D2B-A17D-CED0682F5C60}"/>
              </a:ext>
            </a:extLst>
          </p:cNvPr>
          <p:cNvSpPr>
            <a:spLocks noGrp="1"/>
          </p:cNvSpPr>
          <p:nvPr>
            <p:ph idx="1"/>
          </p:nvPr>
        </p:nvSpPr>
        <p:spPr>
          <a:xfrm>
            <a:off x="808383" y="1537253"/>
            <a:ext cx="11277600" cy="5194852"/>
          </a:xfrm>
        </p:spPr>
        <p:txBody>
          <a:bodyPr>
            <a:normAutofit fontScale="92500" lnSpcReduction="10000"/>
          </a:bodyPr>
          <a:lstStyle/>
          <a:p>
            <a:pPr lvl="0">
              <a:buFont typeface="Wingdings" panose="05000000000000000000" pitchFamily="2" charset="2"/>
              <a:buChar char="Ø"/>
            </a:pPr>
            <a:r>
              <a:rPr lang="en-US" sz="2200" b="1" dirty="0">
                <a:solidFill>
                  <a:srgbClr val="FF0000"/>
                </a:solidFill>
                <a:latin typeface="Century" panose="02040604050505020304" pitchFamily="18" charset="0"/>
              </a:rPr>
              <a:t>Logistic Regression</a:t>
            </a:r>
            <a:r>
              <a:rPr lang="en-US" b="1" dirty="0">
                <a:latin typeface="Century" panose="02040604050505020304" pitchFamily="18" charset="0"/>
              </a:rPr>
              <a:t>: It is a classification algorithm used to find the probability of event success and event failure. It is used when the dependent variable is binary (0/1,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 (coefficient size) is, but also its direction of association (positive or negative).</a:t>
            </a:r>
            <a:endParaRPr lang="en-IN" b="1" dirty="0">
              <a:latin typeface="Century" panose="02040604050505020304" pitchFamily="18" charset="0"/>
            </a:endParaRPr>
          </a:p>
          <a:p>
            <a:pPr lvl="0">
              <a:buFont typeface="Wingdings" panose="05000000000000000000" pitchFamily="2" charset="2"/>
              <a:buChar char="Ø"/>
            </a:pPr>
            <a:r>
              <a:rPr lang="en-US" sz="2200" b="1" dirty="0" err="1">
                <a:solidFill>
                  <a:srgbClr val="FF0000"/>
                </a:solidFill>
                <a:latin typeface="Century" panose="02040604050505020304" pitchFamily="18" charset="0"/>
              </a:rPr>
              <a:t>XGBClassifier</a:t>
            </a:r>
            <a:r>
              <a:rPr lang="en-US" b="1" dirty="0">
                <a:latin typeface="Century" panose="02040604050505020304" pitchFamily="18" charset="0"/>
              </a:rPr>
              <a:t>: </a:t>
            </a:r>
            <a:r>
              <a:rPr lang="en-US" b="1" dirty="0" err="1">
                <a:latin typeface="Century" panose="02040604050505020304" pitchFamily="18" charset="0"/>
              </a:rPr>
              <a:t>XGBoost</a:t>
            </a:r>
            <a:r>
              <a:rPr lang="en-US" b="1" dirty="0">
                <a:latin typeface="Century" panose="020406040505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b="1" dirty="0">
              <a:latin typeface="Century" panose="02040604050505020304" pitchFamily="18" charset="0"/>
            </a:endParaRPr>
          </a:p>
          <a:p>
            <a:pPr lvl="0">
              <a:buFont typeface="Wingdings" panose="05000000000000000000" pitchFamily="2" charset="2"/>
              <a:buChar char="Ø"/>
            </a:pPr>
            <a:r>
              <a:rPr lang="en-US" sz="2200" b="1" dirty="0" err="1">
                <a:solidFill>
                  <a:srgbClr val="FF0000"/>
                </a:solidFill>
                <a:latin typeface="Century" panose="02040604050505020304" pitchFamily="18" charset="0"/>
              </a:rPr>
              <a:t>RandomForestClassifier</a:t>
            </a:r>
            <a:r>
              <a:rPr lang="en-US" b="1" dirty="0">
                <a:latin typeface="Century" panose="020406040505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endParaRPr lang="en-IN" b="1" dirty="0">
              <a:latin typeface="Century" panose="02040604050505020304" pitchFamily="18" charset="0"/>
            </a:endParaRPr>
          </a:p>
          <a:p>
            <a:pPr lvl="0">
              <a:buFont typeface="Wingdings" panose="05000000000000000000" pitchFamily="2" charset="2"/>
              <a:buChar char="Ø"/>
            </a:pPr>
            <a:r>
              <a:rPr lang="en-US" sz="2200" b="1" dirty="0">
                <a:solidFill>
                  <a:srgbClr val="FF0000"/>
                </a:solidFill>
                <a:latin typeface="Century" panose="02040604050505020304" pitchFamily="18" charset="0"/>
              </a:rPr>
              <a:t>Complement Naïve Bayes Classifier</a:t>
            </a:r>
            <a:r>
              <a:rPr lang="en-US" b="1" dirty="0">
                <a:latin typeface="Century" panose="02040604050505020304" pitchFamily="18" charset="0"/>
              </a:rPr>
              <a:t>: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b="1" dirty="0">
              <a:latin typeface="Century" panose="02040604050505020304" pitchFamily="18" charset="0"/>
            </a:endParaRPr>
          </a:p>
          <a:p>
            <a:endParaRPr lang="en-IN" dirty="0"/>
          </a:p>
        </p:txBody>
      </p:sp>
    </p:spTree>
    <p:extLst>
      <p:ext uri="{BB962C8B-B14F-4D97-AF65-F5344CB8AC3E}">
        <p14:creationId xmlns:p14="http://schemas.microsoft.com/office/powerpoint/2010/main" val="314936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8DA13-7AB1-425B-A5DB-80915D79F386}"/>
              </a:ext>
            </a:extLst>
          </p:cNvPr>
          <p:cNvSpPr>
            <a:spLocks noGrp="1"/>
          </p:cNvSpPr>
          <p:nvPr>
            <p:ph type="title"/>
          </p:nvPr>
        </p:nvSpPr>
        <p:spPr>
          <a:xfrm>
            <a:off x="1020418" y="624109"/>
            <a:ext cx="10484194" cy="6121247"/>
          </a:xfrm>
        </p:spPr>
        <p:txBody>
          <a:bodyPr>
            <a:normAutofit/>
          </a:bodyPr>
          <a:lstStyle/>
          <a:p>
            <a:r>
              <a:rPr lang="en-IN" sz="2800" b="1" dirty="0">
                <a:solidFill>
                  <a:srgbClr val="7030A0"/>
                </a:solidFill>
                <a:latin typeface="Century" panose="02040604050505020304" pitchFamily="18" charset="0"/>
              </a:rPr>
              <a:t>          </a:t>
            </a:r>
            <a:r>
              <a:rPr lang="en-IN" sz="3200" b="1" dirty="0">
                <a:solidFill>
                  <a:srgbClr val="7030A0"/>
                </a:solidFill>
                <a:latin typeface="Century" panose="02040604050505020304" pitchFamily="18" charset="0"/>
              </a:rPr>
              <a:t>Logistic Regression:</a:t>
            </a:r>
            <a:br>
              <a:rPr lang="en-IN" sz="32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br>
              <a:rPr lang="en-IN" sz="2800" b="1" dirty="0">
                <a:solidFill>
                  <a:srgbClr val="7030A0"/>
                </a:solidFill>
                <a:latin typeface="Century" panose="02040604050505020304" pitchFamily="18" charset="0"/>
              </a:rPr>
            </a:br>
            <a:r>
              <a:rPr lang="en-IN" sz="2000" b="1" dirty="0">
                <a:solidFill>
                  <a:srgbClr val="7030A0"/>
                </a:solidFill>
                <a:latin typeface="Century" panose="02040604050505020304" pitchFamily="18" charset="0"/>
              </a:rPr>
              <a:t>Cross Validation for Logistic Regression:</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5" name="Picture 4">
            <a:extLst>
              <a:ext uri="{FF2B5EF4-FFF2-40B4-BE49-F238E27FC236}">
                <a16:creationId xmlns:a16="http://schemas.microsoft.com/office/drawing/2014/main" id="{394DB270-4CB2-44D6-9A53-00ADB605CEA4}"/>
              </a:ext>
            </a:extLst>
          </p:cNvPr>
          <p:cNvPicPr/>
          <p:nvPr/>
        </p:nvPicPr>
        <p:blipFill>
          <a:blip r:embed="rId2"/>
          <a:stretch>
            <a:fillRect/>
          </a:stretch>
        </p:blipFill>
        <p:spPr>
          <a:xfrm>
            <a:off x="1301294" y="1604962"/>
            <a:ext cx="4553585" cy="2264673"/>
          </a:xfrm>
          <a:prstGeom prst="rect">
            <a:avLst/>
          </a:prstGeom>
        </p:spPr>
      </p:pic>
      <p:pic>
        <p:nvPicPr>
          <p:cNvPr id="6" name="Picture 5">
            <a:extLst>
              <a:ext uri="{FF2B5EF4-FFF2-40B4-BE49-F238E27FC236}">
                <a16:creationId xmlns:a16="http://schemas.microsoft.com/office/drawing/2014/main" id="{D7113406-7CDE-4069-B5AB-B6AF1E0AB3E8}"/>
              </a:ext>
            </a:extLst>
          </p:cNvPr>
          <p:cNvPicPr/>
          <p:nvPr/>
        </p:nvPicPr>
        <p:blipFill>
          <a:blip r:embed="rId3"/>
          <a:stretch>
            <a:fillRect/>
          </a:stretch>
        </p:blipFill>
        <p:spPr>
          <a:xfrm>
            <a:off x="6263763" y="1462086"/>
            <a:ext cx="4231959" cy="2831617"/>
          </a:xfrm>
          <a:prstGeom prst="rect">
            <a:avLst/>
          </a:prstGeom>
        </p:spPr>
      </p:pic>
      <p:pic>
        <p:nvPicPr>
          <p:cNvPr id="7" name="Picture 6">
            <a:extLst>
              <a:ext uri="{FF2B5EF4-FFF2-40B4-BE49-F238E27FC236}">
                <a16:creationId xmlns:a16="http://schemas.microsoft.com/office/drawing/2014/main" id="{BBC7D3E9-A6E0-446D-B199-92E79D111867}"/>
              </a:ext>
            </a:extLst>
          </p:cNvPr>
          <p:cNvPicPr/>
          <p:nvPr/>
        </p:nvPicPr>
        <p:blipFill>
          <a:blip r:embed="rId4"/>
          <a:stretch>
            <a:fillRect/>
          </a:stretch>
        </p:blipFill>
        <p:spPr>
          <a:xfrm>
            <a:off x="1636229" y="4627866"/>
            <a:ext cx="2876550" cy="1918708"/>
          </a:xfrm>
          <a:prstGeom prst="rect">
            <a:avLst/>
          </a:prstGeom>
        </p:spPr>
      </p:pic>
      <p:pic>
        <p:nvPicPr>
          <p:cNvPr id="8" name="Picture 7">
            <a:extLst>
              <a:ext uri="{FF2B5EF4-FFF2-40B4-BE49-F238E27FC236}">
                <a16:creationId xmlns:a16="http://schemas.microsoft.com/office/drawing/2014/main" id="{E9EDBDAA-E68A-4417-8756-760B45AE95ED}"/>
              </a:ext>
            </a:extLst>
          </p:cNvPr>
          <p:cNvPicPr/>
          <p:nvPr/>
        </p:nvPicPr>
        <p:blipFill>
          <a:blip r:embed="rId5"/>
          <a:stretch>
            <a:fillRect/>
          </a:stretch>
        </p:blipFill>
        <p:spPr>
          <a:xfrm>
            <a:off x="5968081" y="4436560"/>
            <a:ext cx="2809240" cy="1918708"/>
          </a:xfrm>
          <a:prstGeom prst="rect">
            <a:avLst/>
          </a:prstGeom>
        </p:spPr>
      </p:pic>
    </p:spTree>
    <p:extLst>
      <p:ext uri="{BB962C8B-B14F-4D97-AF65-F5344CB8AC3E}">
        <p14:creationId xmlns:p14="http://schemas.microsoft.com/office/powerpoint/2010/main" val="93000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DD83-D7D5-4D5E-946C-369903B3D6E4}"/>
              </a:ext>
            </a:extLst>
          </p:cNvPr>
          <p:cNvSpPr>
            <a:spLocks noGrp="1"/>
          </p:cNvSpPr>
          <p:nvPr>
            <p:ph type="title"/>
          </p:nvPr>
        </p:nvSpPr>
        <p:spPr>
          <a:xfrm>
            <a:off x="1590261" y="624110"/>
            <a:ext cx="10323443" cy="6094742"/>
          </a:xfrm>
        </p:spPr>
        <p:txBody>
          <a:bodyPr/>
          <a:lstStyle/>
          <a:p>
            <a:br>
              <a:rPr lang="en-IN" dirty="0"/>
            </a:br>
            <a:br>
              <a:rPr lang="en-IN" dirty="0"/>
            </a:br>
            <a:r>
              <a:rPr lang="en-IN" sz="3200" b="1" u="sng" dirty="0">
                <a:solidFill>
                  <a:srgbClr val="7030A0"/>
                </a:solidFill>
                <a:latin typeface="Century" panose="02040604050505020304" pitchFamily="18" charset="0"/>
              </a:rPr>
              <a:t>Random Forest Classifier:</a:t>
            </a:r>
            <a:br>
              <a:rPr lang="en-IN" sz="3200" b="1" u="sng" dirty="0">
                <a:solidFill>
                  <a:srgbClr val="7030A0"/>
                </a:solidFill>
                <a:latin typeface="Century" panose="02040604050505020304" pitchFamily="18" charset="0"/>
              </a:rPr>
            </a:br>
            <a:endParaRPr lang="en-IN" sz="3200" b="1" u="sng"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DB7434F9-74DC-4A49-A5BB-AFC6242F3964}"/>
              </a:ext>
            </a:extLst>
          </p:cNvPr>
          <p:cNvPicPr/>
          <p:nvPr/>
        </p:nvPicPr>
        <p:blipFill>
          <a:blip r:embed="rId2"/>
          <a:stretch>
            <a:fillRect/>
          </a:stretch>
        </p:blipFill>
        <p:spPr>
          <a:xfrm>
            <a:off x="2011045" y="624110"/>
            <a:ext cx="5731510" cy="1003935"/>
          </a:xfrm>
          <a:prstGeom prst="rect">
            <a:avLst/>
          </a:prstGeom>
        </p:spPr>
      </p:pic>
      <p:pic>
        <p:nvPicPr>
          <p:cNvPr id="4" name="Picture 3">
            <a:extLst>
              <a:ext uri="{FF2B5EF4-FFF2-40B4-BE49-F238E27FC236}">
                <a16:creationId xmlns:a16="http://schemas.microsoft.com/office/drawing/2014/main" id="{9B9DCD8B-32AB-4181-ABFA-88DA79B671F6}"/>
              </a:ext>
            </a:extLst>
          </p:cNvPr>
          <p:cNvPicPr/>
          <p:nvPr/>
        </p:nvPicPr>
        <p:blipFill>
          <a:blip r:embed="rId3"/>
          <a:stretch>
            <a:fillRect/>
          </a:stretch>
        </p:blipFill>
        <p:spPr>
          <a:xfrm>
            <a:off x="1815547" y="5168348"/>
            <a:ext cx="4725035" cy="1463751"/>
          </a:xfrm>
          <a:prstGeom prst="rect">
            <a:avLst/>
          </a:prstGeom>
        </p:spPr>
      </p:pic>
      <p:pic>
        <p:nvPicPr>
          <p:cNvPr id="5" name="Picture 4">
            <a:extLst>
              <a:ext uri="{FF2B5EF4-FFF2-40B4-BE49-F238E27FC236}">
                <a16:creationId xmlns:a16="http://schemas.microsoft.com/office/drawing/2014/main" id="{6F40BC7C-949A-4B7C-BAC3-E471245AA320}"/>
              </a:ext>
            </a:extLst>
          </p:cNvPr>
          <p:cNvPicPr/>
          <p:nvPr/>
        </p:nvPicPr>
        <p:blipFill>
          <a:blip r:embed="rId4"/>
          <a:stretch>
            <a:fillRect/>
          </a:stretch>
        </p:blipFill>
        <p:spPr>
          <a:xfrm>
            <a:off x="7423093" y="2570922"/>
            <a:ext cx="4119550" cy="3857397"/>
          </a:xfrm>
          <a:prstGeom prst="rect">
            <a:avLst/>
          </a:prstGeom>
        </p:spPr>
      </p:pic>
      <p:pic>
        <p:nvPicPr>
          <p:cNvPr id="6" name="Picture 5">
            <a:extLst>
              <a:ext uri="{FF2B5EF4-FFF2-40B4-BE49-F238E27FC236}">
                <a16:creationId xmlns:a16="http://schemas.microsoft.com/office/drawing/2014/main" id="{CBCE0038-46B2-4AD3-AFB6-5F43BB02361C}"/>
              </a:ext>
            </a:extLst>
          </p:cNvPr>
          <p:cNvPicPr/>
          <p:nvPr/>
        </p:nvPicPr>
        <p:blipFill>
          <a:blip r:embed="rId5"/>
          <a:stretch>
            <a:fillRect/>
          </a:stretch>
        </p:blipFill>
        <p:spPr>
          <a:xfrm>
            <a:off x="1590261" y="2445613"/>
            <a:ext cx="5731510" cy="2451735"/>
          </a:xfrm>
          <a:prstGeom prst="rect">
            <a:avLst/>
          </a:prstGeom>
        </p:spPr>
      </p:pic>
    </p:spTree>
    <p:extLst>
      <p:ext uri="{BB962C8B-B14F-4D97-AF65-F5344CB8AC3E}">
        <p14:creationId xmlns:p14="http://schemas.microsoft.com/office/powerpoint/2010/main" val="280495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6595-D541-42CB-9865-0A416F7FA83D}"/>
              </a:ext>
            </a:extLst>
          </p:cNvPr>
          <p:cNvSpPr>
            <a:spLocks noGrp="1"/>
          </p:cNvSpPr>
          <p:nvPr>
            <p:ph type="title"/>
          </p:nvPr>
        </p:nvSpPr>
        <p:spPr>
          <a:xfrm>
            <a:off x="1643270" y="624110"/>
            <a:ext cx="10310191" cy="6068238"/>
          </a:xfrm>
        </p:spPr>
        <p:txBody>
          <a:bodyPr>
            <a:normAutofit/>
          </a:bodyPr>
          <a:lstStyle/>
          <a:p>
            <a:r>
              <a:rPr lang="en-IN" sz="2000" b="1" dirty="0">
                <a:solidFill>
                  <a:srgbClr val="7030A0"/>
                </a:solidFill>
                <a:latin typeface="Century" panose="02040604050505020304" pitchFamily="18" charset="0"/>
              </a:rPr>
              <a:t>Cross Validation For Random Forest Classifier</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40AD05D8-3BF6-47E6-BC5F-CD4F7903FDC7}"/>
              </a:ext>
            </a:extLst>
          </p:cNvPr>
          <p:cNvPicPr/>
          <p:nvPr/>
        </p:nvPicPr>
        <p:blipFill>
          <a:blip r:embed="rId2"/>
          <a:stretch>
            <a:fillRect/>
          </a:stretch>
        </p:blipFill>
        <p:spPr>
          <a:xfrm>
            <a:off x="1643270" y="1267860"/>
            <a:ext cx="3133725" cy="2880995"/>
          </a:xfrm>
          <a:prstGeom prst="rect">
            <a:avLst/>
          </a:prstGeom>
        </p:spPr>
      </p:pic>
      <p:pic>
        <p:nvPicPr>
          <p:cNvPr id="4" name="Picture 3">
            <a:extLst>
              <a:ext uri="{FF2B5EF4-FFF2-40B4-BE49-F238E27FC236}">
                <a16:creationId xmlns:a16="http://schemas.microsoft.com/office/drawing/2014/main" id="{2C18813C-56DD-4F5B-8C38-2A8FB2B89E96}"/>
              </a:ext>
            </a:extLst>
          </p:cNvPr>
          <p:cNvPicPr/>
          <p:nvPr/>
        </p:nvPicPr>
        <p:blipFill>
          <a:blip r:embed="rId3"/>
          <a:stretch>
            <a:fillRect/>
          </a:stretch>
        </p:blipFill>
        <p:spPr>
          <a:xfrm>
            <a:off x="5683939" y="1267860"/>
            <a:ext cx="4175677" cy="2880995"/>
          </a:xfrm>
          <a:prstGeom prst="rect">
            <a:avLst/>
          </a:prstGeom>
        </p:spPr>
      </p:pic>
      <p:pic>
        <p:nvPicPr>
          <p:cNvPr id="5" name="Picture 4">
            <a:extLst>
              <a:ext uri="{FF2B5EF4-FFF2-40B4-BE49-F238E27FC236}">
                <a16:creationId xmlns:a16="http://schemas.microsoft.com/office/drawing/2014/main" id="{363DFAF6-ABA3-40FE-8481-5067F2B30BCE}"/>
              </a:ext>
            </a:extLst>
          </p:cNvPr>
          <p:cNvPicPr/>
          <p:nvPr/>
        </p:nvPicPr>
        <p:blipFill>
          <a:blip r:embed="rId4"/>
          <a:stretch>
            <a:fillRect/>
          </a:stretch>
        </p:blipFill>
        <p:spPr>
          <a:xfrm>
            <a:off x="1948070" y="4562737"/>
            <a:ext cx="7474226" cy="1671153"/>
          </a:xfrm>
          <a:prstGeom prst="rect">
            <a:avLst/>
          </a:prstGeom>
        </p:spPr>
      </p:pic>
    </p:spTree>
    <p:extLst>
      <p:ext uri="{BB962C8B-B14F-4D97-AF65-F5344CB8AC3E}">
        <p14:creationId xmlns:p14="http://schemas.microsoft.com/office/powerpoint/2010/main" val="128877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FA49-9C9E-4A21-8ABE-CB179A896AE3}"/>
              </a:ext>
            </a:extLst>
          </p:cNvPr>
          <p:cNvSpPr>
            <a:spLocks noGrp="1"/>
          </p:cNvSpPr>
          <p:nvPr>
            <p:ph type="title"/>
          </p:nvPr>
        </p:nvSpPr>
        <p:spPr>
          <a:xfrm>
            <a:off x="1643270" y="624110"/>
            <a:ext cx="10389704" cy="6107994"/>
          </a:xfrm>
        </p:spPr>
        <p:txBody>
          <a:bodyPr>
            <a:normAutofit/>
          </a:bodyPr>
          <a:lstStyle/>
          <a:p>
            <a:r>
              <a:rPr lang="en-IN" sz="3200" b="1" u="sng" dirty="0">
                <a:solidFill>
                  <a:srgbClr val="7030A0"/>
                </a:solidFill>
                <a:latin typeface="Century" panose="02040604050505020304" pitchFamily="18" charset="0"/>
              </a:rPr>
              <a:t>Complement Naïve Bayes:</a:t>
            </a:r>
            <a:br>
              <a:rPr lang="en-IN" sz="3200" b="1" u="sng" dirty="0">
                <a:solidFill>
                  <a:srgbClr val="7030A0"/>
                </a:solidFill>
                <a:latin typeface="Century" panose="02040604050505020304" pitchFamily="18" charset="0"/>
              </a:rPr>
            </a:br>
            <a:br>
              <a:rPr lang="en-IN" sz="3200" b="1" u="sng" dirty="0">
                <a:solidFill>
                  <a:srgbClr val="7030A0"/>
                </a:solidFill>
                <a:latin typeface="Century" panose="02040604050505020304" pitchFamily="18" charset="0"/>
              </a:rPr>
            </a:br>
            <a:endParaRPr lang="en-IN" sz="3200" b="1" u="sng"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FFEF3B14-259C-48FA-984E-A6AD6625D760}"/>
              </a:ext>
            </a:extLst>
          </p:cNvPr>
          <p:cNvPicPr/>
          <p:nvPr/>
        </p:nvPicPr>
        <p:blipFill>
          <a:blip r:embed="rId2"/>
          <a:stretch>
            <a:fillRect/>
          </a:stretch>
        </p:blipFill>
        <p:spPr>
          <a:xfrm>
            <a:off x="1643270" y="1444488"/>
            <a:ext cx="3990975" cy="2584174"/>
          </a:xfrm>
          <a:prstGeom prst="rect">
            <a:avLst/>
          </a:prstGeom>
        </p:spPr>
      </p:pic>
      <p:pic>
        <p:nvPicPr>
          <p:cNvPr id="4" name="Picture 3">
            <a:extLst>
              <a:ext uri="{FF2B5EF4-FFF2-40B4-BE49-F238E27FC236}">
                <a16:creationId xmlns:a16="http://schemas.microsoft.com/office/drawing/2014/main" id="{CF87AC87-F3F0-4352-985D-BCC61F2AE72A}"/>
              </a:ext>
            </a:extLst>
          </p:cNvPr>
          <p:cNvPicPr/>
          <p:nvPr/>
        </p:nvPicPr>
        <p:blipFill>
          <a:blip r:embed="rId3"/>
          <a:stretch>
            <a:fillRect/>
          </a:stretch>
        </p:blipFill>
        <p:spPr>
          <a:xfrm>
            <a:off x="6096000" y="1582007"/>
            <a:ext cx="4086225" cy="3997158"/>
          </a:xfrm>
          <a:prstGeom prst="rect">
            <a:avLst/>
          </a:prstGeom>
        </p:spPr>
      </p:pic>
    </p:spTree>
    <p:extLst>
      <p:ext uri="{BB962C8B-B14F-4D97-AF65-F5344CB8AC3E}">
        <p14:creationId xmlns:p14="http://schemas.microsoft.com/office/powerpoint/2010/main" val="211592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2FE9-CDBA-4329-985E-87F4ABA8673E}"/>
              </a:ext>
            </a:extLst>
          </p:cNvPr>
          <p:cNvSpPr>
            <a:spLocks noGrp="1"/>
          </p:cNvSpPr>
          <p:nvPr>
            <p:ph type="title"/>
          </p:nvPr>
        </p:nvSpPr>
        <p:spPr>
          <a:xfrm>
            <a:off x="1722783" y="624109"/>
            <a:ext cx="10045147" cy="6121247"/>
          </a:xfrm>
        </p:spPr>
        <p:txBody>
          <a:bodyPr>
            <a:normAutofit/>
          </a:bodyPr>
          <a:lstStyle/>
          <a:p>
            <a:r>
              <a:rPr lang="en-IN" sz="2000" b="1" dirty="0">
                <a:solidFill>
                  <a:srgbClr val="7030A0"/>
                </a:solidFill>
                <a:latin typeface="Century" panose="02040604050505020304" pitchFamily="18" charset="0"/>
              </a:rPr>
              <a:t>Cross Validation For Complement Naïve Bayes:</a:t>
            </a:r>
            <a:br>
              <a:rPr lang="en-IN" sz="2000" b="1" dirty="0">
                <a:solidFill>
                  <a:srgbClr val="7030A0"/>
                </a:solidFill>
                <a:latin typeface="Century" panose="02040604050505020304" pitchFamily="18" charset="0"/>
              </a:rPr>
            </a:b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FC95CFAD-6243-4879-8E31-110F5AD9947F}"/>
              </a:ext>
            </a:extLst>
          </p:cNvPr>
          <p:cNvPicPr/>
          <p:nvPr/>
        </p:nvPicPr>
        <p:blipFill>
          <a:blip r:embed="rId2"/>
          <a:stretch>
            <a:fillRect/>
          </a:stretch>
        </p:blipFill>
        <p:spPr>
          <a:xfrm>
            <a:off x="1830981" y="1400809"/>
            <a:ext cx="2752090" cy="2468825"/>
          </a:xfrm>
          <a:prstGeom prst="rect">
            <a:avLst/>
          </a:prstGeom>
        </p:spPr>
      </p:pic>
      <p:pic>
        <p:nvPicPr>
          <p:cNvPr id="4" name="Picture 3">
            <a:extLst>
              <a:ext uri="{FF2B5EF4-FFF2-40B4-BE49-F238E27FC236}">
                <a16:creationId xmlns:a16="http://schemas.microsoft.com/office/drawing/2014/main" id="{D63624A6-7057-4833-BC9C-8743D19605AB}"/>
              </a:ext>
            </a:extLst>
          </p:cNvPr>
          <p:cNvPicPr/>
          <p:nvPr/>
        </p:nvPicPr>
        <p:blipFill>
          <a:blip r:embed="rId3"/>
          <a:stretch>
            <a:fillRect/>
          </a:stretch>
        </p:blipFill>
        <p:spPr>
          <a:xfrm>
            <a:off x="5318828" y="1166191"/>
            <a:ext cx="4408268" cy="3048000"/>
          </a:xfrm>
          <a:prstGeom prst="rect">
            <a:avLst/>
          </a:prstGeom>
        </p:spPr>
      </p:pic>
      <p:pic>
        <p:nvPicPr>
          <p:cNvPr id="5" name="Picture 4">
            <a:extLst>
              <a:ext uri="{FF2B5EF4-FFF2-40B4-BE49-F238E27FC236}">
                <a16:creationId xmlns:a16="http://schemas.microsoft.com/office/drawing/2014/main" id="{132CD1CC-4411-4614-8F16-3CFCAA585C0C}"/>
              </a:ext>
            </a:extLst>
          </p:cNvPr>
          <p:cNvPicPr/>
          <p:nvPr/>
        </p:nvPicPr>
        <p:blipFill>
          <a:blip r:embed="rId4"/>
          <a:stretch>
            <a:fillRect/>
          </a:stretch>
        </p:blipFill>
        <p:spPr>
          <a:xfrm>
            <a:off x="2054087" y="4646334"/>
            <a:ext cx="6483598" cy="1587557"/>
          </a:xfrm>
          <a:prstGeom prst="rect">
            <a:avLst/>
          </a:prstGeom>
        </p:spPr>
      </p:pic>
    </p:spTree>
    <p:extLst>
      <p:ext uri="{BB962C8B-B14F-4D97-AF65-F5344CB8AC3E}">
        <p14:creationId xmlns:p14="http://schemas.microsoft.com/office/powerpoint/2010/main" val="199742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64EF-BCAE-4EA6-A36D-E40B05C81F78}"/>
              </a:ext>
            </a:extLst>
          </p:cNvPr>
          <p:cNvSpPr>
            <a:spLocks noGrp="1"/>
          </p:cNvSpPr>
          <p:nvPr>
            <p:ph type="title"/>
          </p:nvPr>
        </p:nvSpPr>
        <p:spPr>
          <a:xfrm>
            <a:off x="1683026" y="624109"/>
            <a:ext cx="9821585" cy="6001977"/>
          </a:xfrm>
        </p:spPr>
        <p:txBody>
          <a:bodyPr>
            <a:normAutofit/>
          </a:bodyPr>
          <a:lstStyle/>
          <a:p>
            <a:r>
              <a:rPr lang="en-IN" sz="3200" b="1" u="sng" dirty="0" err="1">
                <a:solidFill>
                  <a:srgbClr val="7030A0"/>
                </a:solidFill>
                <a:latin typeface="Century" panose="02040604050505020304" pitchFamily="18" charset="0"/>
              </a:rPr>
              <a:t>XGBClassifier</a:t>
            </a:r>
            <a:r>
              <a:rPr lang="en-IN" sz="3200" b="1" u="sng" dirty="0">
                <a:solidFill>
                  <a:srgbClr val="7030A0"/>
                </a:solidFill>
                <a:latin typeface="Century" panose="02040604050505020304" pitchFamily="18" charset="0"/>
              </a:rPr>
              <a:t>:</a:t>
            </a:r>
            <a:br>
              <a:rPr lang="en-IN" sz="3200" b="1" u="sng" dirty="0">
                <a:solidFill>
                  <a:srgbClr val="7030A0"/>
                </a:solidFill>
                <a:latin typeface="Century" panose="02040604050505020304" pitchFamily="18" charset="0"/>
              </a:rPr>
            </a:br>
            <a:endParaRPr lang="en-IN" sz="3200" b="1" u="sng"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235051DF-97BD-4773-8053-9E6863FA5277}"/>
              </a:ext>
            </a:extLst>
          </p:cNvPr>
          <p:cNvPicPr/>
          <p:nvPr/>
        </p:nvPicPr>
        <p:blipFill>
          <a:blip r:embed="rId2"/>
          <a:stretch>
            <a:fillRect/>
          </a:stretch>
        </p:blipFill>
        <p:spPr>
          <a:xfrm>
            <a:off x="1683026" y="1474829"/>
            <a:ext cx="3790950" cy="2421310"/>
          </a:xfrm>
          <a:prstGeom prst="rect">
            <a:avLst/>
          </a:prstGeom>
        </p:spPr>
      </p:pic>
      <p:pic>
        <p:nvPicPr>
          <p:cNvPr id="4" name="Picture 3">
            <a:extLst>
              <a:ext uri="{FF2B5EF4-FFF2-40B4-BE49-F238E27FC236}">
                <a16:creationId xmlns:a16="http://schemas.microsoft.com/office/drawing/2014/main" id="{2CC15C8F-BBA5-4092-8118-3DCCC2C2E68C}"/>
              </a:ext>
            </a:extLst>
          </p:cNvPr>
          <p:cNvPicPr/>
          <p:nvPr/>
        </p:nvPicPr>
        <p:blipFill>
          <a:blip r:embed="rId3"/>
          <a:stretch>
            <a:fillRect/>
          </a:stretch>
        </p:blipFill>
        <p:spPr>
          <a:xfrm>
            <a:off x="6096000" y="1474830"/>
            <a:ext cx="4850296" cy="3547744"/>
          </a:xfrm>
          <a:prstGeom prst="rect">
            <a:avLst/>
          </a:prstGeom>
        </p:spPr>
      </p:pic>
    </p:spTree>
    <p:extLst>
      <p:ext uri="{BB962C8B-B14F-4D97-AF65-F5344CB8AC3E}">
        <p14:creationId xmlns:p14="http://schemas.microsoft.com/office/powerpoint/2010/main" val="126037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2ADA-E896-4C28-989E-B11DC9E65555}"/>
              </a:ext>
            </a:extLst>
          </p:cNvPr>
          <p:cNvSpPr>
            <a:spLocks noGrp="1"/>
          </p:cNvSpPr>
          <p:nvPr>
            <p:ph type="title"/>
          </p:nvPr>
        </p:nvSpPr>
        <p:spPr>
          <a:xfrm>
            <a:off x="1616765" y="624110"/>
            <a:ext cx="10296939" cy="6054986"/>
          </a:xfrm>
        </p:spPr>
        <p:txBody>
          <a:bodyPr>
            <a:normAutofit/>
          </a:bodyPr>
          <a:lstStyle/>
          <a:p>
            <a:r>
              <a:rPr lang="en-IN" sz="2000" b="1" dirty="0">
                <a:solidFill>
                  <a:srgbClr val="7030A0"/>
                </a:solidFill>
                <a:latin typeface="Century" panose="02040604050505020304" pitchFamily="18" charset="0"/>
              </a:rPr>
              <a:t>Cross Validation For </a:t>
            </a:r>
            <a:r>
              <a:rPr lang="en-IN" sz="2000" b="1" dirty="0" err="1">
                <a:solidFill>
                  <a:srgbClr val="7030A0"/>
                </a:solidFill>
                <a:latin typeface="Century" panose="02040604050505020304" pitchFamily="18" charset="0"/>
              </a:rPr>
              <a:t>XGBClassifier</a:t>
            </a:r>
            <a:r>
              <a:rPr lang="en-IN" sz="2000" b="1" dirty="0">
                <a:solidFill>
                  <a:srgbClr val="7030A0"/>
                </a:solidFill>
                <a:latin typeface="Century" panose="02040604050505020304" pitchFamily="18" charset="0"/>
              </a:rPr>
              <a:t>:</a:t>
            </a:r>
            <a:br>
              <a:rPr lang="en-IN" sz="2000" b="1" dirty="0">
                <a:solidFill>
                  <a:srgbClr val="7030A0"/>
                </a:solidFill>
                <a:latin typeface="Century" panose="02040604050505020304" pitchFamily="18" charset="0"/>
              </a:rPr>
            </a:br>
            <a:endParaRPr lang="en-IN"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BE2CA8BC-A0D3-40B1-BE19-1209C07E901D}"/>
              </a:ext>
            </a:extLst>
          </p:cNvPr>
          <p:cNvPicPr/>
          <p:nvPr/>
        </p:nvPicPr>
        <p:blipFill>
          <a:blip r:embed="rId2"/>
          <a:stretch>
            <a:fillRect/>
          </a:stretch>
        </p:blipFill>
        <p:spPr>
          <a:xfrm>
            <a:off x="1616765" y="1434755"/>
            <a:ext cx="2646680" cy="2646915"/>
          </a:xfrm>
          <a:prstGeom prst="rect">
            <a:avLst/>
          </a:prstGeom>
        </p:spPr>
      </p:pic>
      <p:pic>
        <p:nvPicPr>
          <p:cNvPr id="4" name="Picture 3">
            <a:extLst>
              <a:ext uri="{FF2B5EF4-FFF2-40B4-BE49-F238E27FC236}">
                <a16:creationId xmlns:a16="http://schemas.microsoft.com/office/drawing/2014/main" id="{A0D44762-DAD0-4EDD-8BAD-5ACFFF1F20CE}"/>
              </a:ext>
            </a:extLst>
          </p:cNvPr>
          <p:cNvPicPr/>
          <p:nvPr/>
        </p:nvPicPr>
        <p:blipFill>
          <a:blip r:embed="rId3"/>
          <a:stretch>
            <a:fillRect/>
          </a:stretch>
        </p:blipFill>
        <p:spPr>
          <a:xfrm>
            <a:off x="4933949" y="1258957"/>
            <a:ext cx="4170293" cy="3337891"/>
          </a:xfrm>
          <a:prstGeom prst="rect">
            <a:avLst/>
          </a:prstGeom>
        </p:spPr>
      </p:pic>
      <p:pic>
        <p:nvPicPr>
          <p:cNvPr id="5" name="Picture 4">
            <a:extLst>
              <a:ext uri="{FF2B5EF4-FFF2-40B4-BE49-F238E27FC236}">
                <a16:creationId xmlns:a16="http://schemas.microsoft.com/office/drawing/2014/main" id="{27F6D575-BE12-49F4-AE86-52272DB30EB8}"/>
              </a:ext>
            </a:extLst>
          </p:cNvPr>
          <p:cNvPicPr/>
          <p:nvPr/>
        </p:nvPicPr>
        <p:blipFill>
          <a:blip r:embed="rId4"/>
          <a:stretch>
            <a:fillRect/>
          </a:stretch>
        </p:blipFill>
        <p:spPr>
          <a:xfrm>
            <a:off x="1616765" y="4892314"/>
            <a:ext cx="6867912" cy="1508485"/>
          </a:xfrm>
          <a:prstGeom prst="rect">
            <a:avLst/>
          </a:prstGeom>
        </p:spPr>
      </p:pic>
    </p:spTree>
    <p:extLst>
      <p:ext uri="{BB962C8B-B14F-4D97-AF65-F5344CB8AC3E}">
        <p14:creationId xmlns:p14="http://schemas.microsoft.com/office/powerpoint/2010/main" val="16173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5553-FA23-4D89-839A-FF8A07D79FD9}"/>
              </a:ext>
            </a:extLst>
          </p:cNvPr>
          <p:cNvSpPr>
            <a:spLocks noGrp="1"/>
          </p:cNvSpPr>
          <p:nvPr>
            <p:ph type="ctrTitle"/>
          </p:nvPr>
        </p:nvSpPr>
        <p:spPr>
          <a:xfrm>
            <a:off x="1868557" y="410818"/>
            <a:ext cx="9634466" cy="914399"/>
          </a:xfrm>
        </p:spPr>
        <p:txBody>
          <a:bodyPr>
            <a:normAutofit fontScale="90000"/>
          </a:bodyPr>
          <a:lstStyle/>
          <a:p>
            <a:r>
              <a:rPr lang="en-US" b="1" dirty="0">
                <a:solidFill>
                  <a:srgbClr val="FF0000"/>
                </a:solidFill>
                <a:latin typeface="Century" panose="02040604050505020304" pitchFamily="18" charset="0"/>
              </a:rPr>
              <a:t>Agenda</a:t>
            </a:r>
            <a:endParaRPr lang="en-IN" b="1" dirty="0"/>
          </a:p>
        </p:txBody>
      </p:sp>
      <p:sp>
        <p:nvSpPr>
          <p:cNvPr id="3" name="Subtitle 2">
            <a:extLst>
              <a:ext uri="{FF2B5EF4-FFF2-40B4-BE49-F238E27FC236}">
                <a16:creationId xmlns:a16="http://schemas.microsoft.com/office/drawing/2014/main" id="{2AA9C48B-6B0E-4031-AB0A-B1ED2EC48158}"/>
              </a:ext>
            </a:extLst>
          </p:cNvPr>
          <p:cNvSpPr>
            <a:spLocks noGrp="1"/>
          </p:cNvSpPr>
          <p:nvPr>
            <p:ph type="subTitle" idx="1"/>
          </p:nvPr>
        </p:nvSpPr>
        <p:spPr>
          <a:xfrm>
            <a:off x="1709529" y="1497496"/>
            <a:ext cx="9795083" cy="5261113"/>
          </a:xfrm>
        </p:spPr>
        <p:txBody>
          <a:bodyPr>
            <a:normAutofit/>
          </a:bodyPr>
          <a:lstStyle/>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Problem Statement.</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Problem Understanding.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Motivation for the problem undertaken.</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Data Pre-processing Done.</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Exploratory data analysis.</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Data Balancing.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Model Building.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ROC AUC Curve.</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Interpretation of the results.</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Hyper Parameter Tuning.</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Saving the model and predictions from saved best model.</a:t>
            </a:r>
          </a:p>
          <a:p>
            <a:pPr marL="285750" indent="-285750">
              <a:buFont typeface="Wingdings" panose="05000000000000000000" pitchFamily="2" charset="2"/>
              <a:buChar char="Ø"/>
            </a:pPr>
            <a:r>
              <a:rPr lang="en-US" sz="2000" b="1" dirty="0">
                <a:solidFill>
                  <a:schemeClr val="tx2"/>
                </a:solidFill>
                <a:latin typeface="Century" panose="02040604050505020304" pitchFamily="18" charset="0"/>
              </a:rPr>
              <a:t>Conclusion</a:t>
            </a:r>
            <a:r>
              <a:rPr lang="en-US" b="1" dirty="0">
                <a:solidFill>
                  <a:schemeClr val="tx2"/>
                </a:solidFill>
                <a:latin typeface="Century" panose="02040604050505020304" pitchFamily="18" charset="0"/>
              </a:rPr>
              <a:t>.</a:t>
            </a:r>
            <a:endParaRPr lang="en-IN" b="1" dirty="0"/>
          </a:p>
        </p:txBody>
      </p:sp>
    </p:spTree>
    <p:extLst>
      <p:ext uri="{BB962C8B-B14F-4D97-AF65-F5344CB8AC3E}">
        <p14:creationId xmlns:p14="http://schemas.microsoft.com/office/powerpoint/2010/main" val="114039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9D3A-D12A-4DD7-AE13-0110C722E822}"/>
              </a:ext>
            </a:extLst>
          </p:cNvPr>
          <p:cNvSpPr>
            <a:spLocks noGrp="1"/>
          </p:cNvSpPr>
          <p:nvPr>
            <p:ph type="title"/>
          </p:nvPr>
        </p:nvSpPr>
        <p:spPr>
          <a:xfrm>
            <a:off x="1709530" y="624110"/>
            <a:ext cx="10230679" cy="6107994"/>
          </a:xfrm>
        </p:spPr>
        <p:txBody>
          <a:bodyPr>
            <a:normAutofit/>
          </a:bodyPr>
          <a:lstStyle/>
          <a:p>
            <a:r>
              <a:rPr lang="en-IN" dirty="0"/>
              <a:t>                  </a:t>
            </a:r>
            <a:r>
              <a:rPr lang="en-IN" sz="4400" b="1" u="sng" dirty="0">
                <a:solidFill>
                  <a:srgbClr val="FF0000"/>
                </a:solidFill>
                <a:latin typeface="Century" panose="02040604050505020304" pitchFamily="18" charset="0"/>
              </a:rPr>
              <a:t>ROC AUC Curve</a:t>
            </a:r>
            <a:br>
              <a:rPr lang="en-IN" sz="4400" b="1" u="sng" dirty="0">
                <a:solidFill>
                  <a:srgbClr val="FF0000"/>
                </a:solidFill>
                <a:latin typeface="Century" panose="02040604050505020304" pitchFamily="18" charset="0"/>
              </a:rPr>
            </a:br>
            <a:br>
              <a:rPr lang="en-IN" sz="4400" b="1" u="sng" dirty="0">
                <a:solidFill>
                  <a:srgbClr val="FF0000"/>
                </a:solidFill>
                <a:latin typeface="Century" panose="02040604050505020304" pitchFamily="18" charset="0"/>
              </a:rPr>
            </a:br>
            <a:r>
              <a:rPr lang="en-US" sz="2200" b="1" dirty="0">
                <a:latin typeface="Century" panose="02040604050505020304" pitchFamily="18" charset="0"/>
              </a:rPr>
              <a:t>The AUC-ROC curve helps us visualize how well our machine learning classifier is performing. ROC curves are appropriate when the observations are balanced between each class.</a:t>
            </a:r>
            <a:br>
              <a:rPr lang="en-IN" sz="2200" b="1" dirty="0">
                <a:latin typeface="Century" panose="02040604050505020304" pitchFamily="18" charset="0"/>
              </a:rPr>
            </a:br>
            <a:br>
              <a:rPr lang="en-IN" sz="4400" b="1" u="sng" dirty="0">
                <a:solidFill>
                  <a:srgbClr val="FF0000"/>
                </a:solidFill>
                <a:latin typeface="Century" panose="02040604050505020304" pitchFamily="18" charset="0"/>
              </a:rPr>
            </a:br>
            <a:r>
              <a:rPr lang="en-IN" sz="2400" b="1" u="sng" dirty="0">
                <a:solidFill>
                  <a:srgbClr val="7030A0"/>
                </a:solidFill>
                <a:latin typeface="Century" panose="02040604050505020304" pitchFamily="18" charset="0"/>
              </a:rPr>
              <a:t>Logistic Regression:</a:t>
            </a:r>
            <a:br>
              <a:rPr lang="en-IN" sz="2400" b="1" u="sng" dirty="0">
                <a:solidFill>
                  <a:srgbClr val="7030A0"/>
                </a:solidFill>
                <a:latin typeface="Century" panose="02040604050505020304" pitchFamily="18" charset="0"/>
              </a:rPr>
            </a:br>
            <a:endParaRPr lang="en-IN" sz="2400" b="1" u="sng" dirty="0">
              <a:solidFill>
                <a:srgbClr val="FF0000"/>
              </a:solidFill>
              <a:latin typeface="Century" panose="02040604050505020304" pitchFamily="18" charset="0"/>
            </a:endParaRPr>
          </a:p>
        </p:txBody>
      </p:sp>
      <p:pic>
        <p:nvPicPr>
          <p:cNvPr id="3" name="Picture 2">
            <a:extLst>
              <a:ext uri="{FF2B5EF4-FFF2-40B4-BE49-F238E27FC236}">
                <a16:creationId xmlns:a16="http://schemas.microsoft.com/office/drawing/2014/main" id="{F1E673F1-F74F-4EA4-9609-E342AA39380F}"/>
              </a:ext>
            </a:extLst>
          </p:cNvPr>
          <p:cNvPicPr/>
          <p:nvPr/>
        </p:nvPicPr>
        <p:blipFill>
          <a:blip r:embed="rId2"/>
          <a:stretch>
            <a:fillRect/>
          </a:stretch>
        </p:blipFill>
        <p:spPr>
          <a:xfrm>
            <a:off x="2537584" y="4272998"/>
            <a:ext cx="3724275" cy="2252440"/>
          </a:xfrm>
          <a:prstGeom prst="rect">
            <a:avLst/>
          </a:prstGeom>
        </p:spPr>
      </p:pic>
    </p:spTree>
    <p:extLst>
      <p:ext uri="{BB962C8B-B14F-4D97-AF65-F5344CB8AC3E}">
        <p14:creationId xmlns:p14="http://schemas.microsoft.com/office/powerpoint/2010/main" val="136064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69B5-D15C-495A-8680-6458A142EE1A}"/>
              </a:ext>
            </a:extLst>
          </p:cNvPr>
          <p:cNvSpPr>
            <a:spLocks noGrp="1"/>
          </p:cNvSpPr>
          <p:nvPr>
            <p:ph type="title"/>
          </p:nvPr>
        </p:nvSpPr>
        <p:spPr>
          <a:xfrm>
            <a:off x="1351722" y="624109"/>
            <a:ext cx="10694504" cy="5842951"/>
          </a:xfrm>
        </p:spPr>
        <p:txBody>
          <a:bodyPr>
            <a:normAutofit/>
          </a:bodyPr>
          <a:lstStyle/>
          <a:p>
            <a:r>
              <a:rPr lang="en-IN" sz="2400" b="1" dirty="0">
                <a:solidFill>
                  <a:srgbClr val="7030A0"/>
                </a:solidFill>
                <a:latin typeface="Century" panose="02040604050505020304" pitchFamily="18" charset="0"/>
              </a:rPr>
              <a:t>   Random Forest Classifier:                Complement Naïve Bayes</a:t>
            </a: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br>
              <a:rPr lang="en-IN" sz="2400" b="1" dirty="0">
                <a:solidFill>
                  <a:srgbClr val="7030A0"/>
                </a:solidFill>
                <a:latin typeface="Century" panose="02040604050505020304" pitchFamily="18" charset="0"/>
              </a:rPr>
            </a:br>
            <a:r>
              <a:rPr lang="en-IN" sz="2400" b="1" dirty="0" err="1">
                <a:solidFill>
                  <a:srgbClr val="7030A0"/>
                </a:solidFill>
                <a:latin typeface="Century" panose="02040604050505020304" pitchFamily="18" charset="0"/>
              </a:rPr>
              <a:t>XGBClassifier</a:t>
            </a:r>
            <a:r>
              <a:rPr lang="en-IN" sz="2400" b="1" dirty="0">
                <a:solidFill>
                  <a:srgbClr val="7030A0"/>
                </a:solidFill>
                <a:latin typeface="Century" panose="02040604050505020304" pitchFamily="18" charset="0"/>
              </a:rPr>
              <a:t>:</a:t>
            </a:r>
            <a:br>
              <a:rPr lang="en-IN" sz="2400" b="1" dirty="0">
                <a:solidFill>
                  <a:srgbClr val="7030A0"/>
                </a:solidFill>
                <a:latin typeface="Century" panose="02040604050505020304" pitchFamily="18" charset="0"/>
              </a:rPr>
            </a:br>
            <a:endParaRPr lang="en-IN" sz="24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41A25094-CE83-4444-9F49-20C2B41AD8A4}"/>
              </a:ext>
            </a:extLst>
          </p:cNvPr>
          <p:cNvPicPr/>
          <p:nvPr/>
        </p:nvPicPr>
        <p:blipFill>
          <a:blip r:embed="rId2"/>
          <a:stretch>
            <a:fillRect/>
          </a:stretch>
        </p:blipFill>
        <p:spPr>
          <a:xfrm>
            <a:off x="1630019" y="1175095"/>
            <a:ext cx="3743325" cy="2304636"/>
          </a:xfrm>
          <a:prstGeom prst="rect">
            <a:avLst/>
          </a:prstGeom>
        </p:spPr>
      </p:pic>
      <p:pic>
        <p:nvPicPr>
          <p:cNvPr id="4" name="Picture 3">
            <a:extLst>
              <a:ext uri="{FF2B5EF4-FFF2-40B4-BE49-F238E27FC236}">
                <a16:creationId xmlns:a16="http://schemas.microsoft.com/office/drawing/2014/main" id="{C988C90C-8576-41DA-A03C-9D72371DBC9E}"/>
              </a:ext>
            </a:extLst>
          </p:cNvPr>
          <p:cNvPicPr/>
          <p:nvPr/>
        </p:nvPicPr>
        <p:blipFill>
          <a:blip r:embed="rId3"/>
          <a:stretch>
            <a:fillRect/>
          </a:stretch>
        </p:blipFill>
        <p:spPr>
          <a:xfrm>
            <a:off x="6566867" y="1103243"/>
            <a:ext cx="3829050" cy="2448340"/>
          </a:xfrm>
          <a:prstGeom prst="rect">
            <a:avLst/>
          </a:prstGeom>
        </p:spPr>
      </p:pic>
      <p:pic>
        <p:nvPicPr>
          <p:cNvPr id="5" name="Picture 4">
            <a:extLst>
              <a:ext uri="{FF2B5EF4-FFF2-40B4-BE49-F238E27FC236}">
                <a16:creationId xmlns:a16="http://schemas.microsoft.com/office/drawing/2014/main" id="{72840158-659E-42C3-AC01-099476C4182A}"/>
              </a:ext>
            </a:extLst>
          </p:cNvPr>
          <p:cNvPicPr/>
          <p:nvPr/>
        </p:nvPicPr>
        <p:blipFill>
          <a:blip r:embed="rId4"/>
          <a:stretch>
            <a:fillRect/>
          </a:stretch>
        </p:blipFill>
        <p:spPr>
          <a:xfrm>
            <a:off x="3820146" y="3755224"/>
            <a:ext cx="4048125" cy="2436343"/>
          </a:xfrm>
          <a:prstGeom prst="rect">
            <a:avLst/>
          </a:prstGeom>
        </p:spPr>
      </p:pic>
    </p:spTree>
    <p:extLst>
      <p:ext uri="{BB962C8B-B14F-4D97-AF65-F5344CB8AC3E}">
        <p14:creationId xmlns:p14="http://schemas.microsoft.com/office/powerpoint/2010/main" val="333220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6CA7-30D6-436B-9531-DE9534A4AD0D}"/>
              </a:ext>
            </a:extLst>
          </p:cNvPr>
          <p:cNvSpPr>
            <a:spLocks noGrp="1"/>
          </p:cNvSpPr>
          <p:nvPr>
            <p:ph type="title"/>
          </p:nvPr>
        </p:nvSpPr>
        <p:spPr>
          <a:xfrm>
            <a:off x="2372139" y="624109"/>
            <a:ext cx="9132472" cy="5259855"/>
          </a:xfrm>
        </p:spPr>
        <p:txBody>
          <a:bodyPr>
            <a:normAutofit/>
          </a:bodyPr>
          <a:lstStyle/>
          <a:p>
            <a:r>
              <a:rPr lang="en-IN" dirty="0"/>
              <a:t>    </a:t>
            </a:r>
            <a:r>
              <a:rPr lang="en-IN" sz="4400" b="1" u="sng" dirty="0">
                <a:solidFill>
                  <a:srgbClr val="FF0000"/>
                </a:solidFill>
                <a:latin typeface="Century" panose="02040604050505020304" pitchFamily="18" charset="0"/>
              </a:rPr>
              <a:t>Interpretation of the results</a:t>
            </a:r>
            <a:br>
              <a:rPr lang="en-IN" sz="4400" b="1" u="sng" dirty="0">
                <a:solidFill>
                  <a:srgbClr val="FF0000"/>
                </a:solidFill>
                <a:latin typeface="Century" panose="02040604050505020304" pitchFamily="18" charset="0"/>
              </a:rPr>
            </a:br>
            <a:br>
              <a:rPr lang="en-IN" sz="4400" b="1" u="sng" dirty="0">
                <a:solidFill>
                  <a:srgbClr val="FF0000"/>
                </a:solidFill>
                <a:latin typeface="Century" panose="02040604050505020304" pitchFamily="18" charset="0"/>
              </a:rPr>
            </a:br>
            <a:r>
              <a:rPr lang="en-US" sz="3100" b="1" dirty="0">
                <a:latin typeface="Century" panose="02040604050505020304" pitchFamily="18" charset="0"/>
              </a:rPr>
              <a:t>Based on comparing the above graphs, Precision, Recall, Accuracy Scores with Cross validation scores, it is determined that Complement Naive Bayes Classifier is the best model for the dataset.</a:t>
            </a:r>
            <a:br>
              <a:rPr lang="en-IN" sz="3100" b="1" dirty="0">
                <a:latin typeface="Century" panose="02040604050505020304" pitchFamily="18" charset="0"/>
              </a:rPr>
            </a:br>
            <a:br>
              <a:rPr lang="en-IN" sz="4400" b="1" u="sng" dirty="0">
                <a:solidFill>
                  <a:srgbClr val="FF0000"/>
                </a:solidFill>
                <a:latin typeface="Century" panose="02040604050505020304" pitchFamily="18" charset="0"/>
              </a:rPr>
            </a:br>
            <a:endParaRPr lang="en-IN" sz="4400" b="1" u="sng" dirty="0">
              <a:solidFill>
                <a:srgbClr val="FF0000"/>
              </a:solidFill>
              <a:latin typeface="Century" panose="02040604050505020304" pitchFamily="18" charset="0"/>
            </a:endParaRPr>
          </a:p>
        </p:txBody>
      </p:sp>
    </p:spTree>
    <p:extLst>
      <p:ext uri="{BB962C8B-B14F-4D97-AF65-F5344CB8AC3E}">
        <p14:creationId xmlns:p14="http://schemas.microsoft.com/office/powerpoint/2010/main" val="120036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7D04-87E6-4C9D-9407-ABA9AFE26671}"/>
              </a:ext>
            </a:extLst>
          </p:cNvPr>
          <p:cNvSpPr>
            <a:spLocks noGrp="1"/>
          </p:cNvSpPr>
          <p:nvPr>
            <p:ph type="title"/>
          </p:nvPr>
        </p:nvSpPr>
        <p:spPr>
          <a:xfrm>
            <a:off x="1470991" y="624110"/>
            <a:ext cx="10416209" cy="6094742"/>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Hyperparameter Tuning</a:t>
            </a:r>
            <a:br>
              <a:rPr lang="en-IN" sz="4400" b="1" u="sng" dirty="0">
                <a:solidFill>
                  <a:srgbClr val="FF0000"/>
                </a:solidFill>
                <a:latin typeface="Century" panose="02040604050505020304" pitchFamily="18" charset="0"/>
              </a:rPr>
            </a:br>
            <a:br>
              <a:rPr lang="en-IN" sz="4400" b="1" u="sng" dirty="0">
                <a:solidFill>
                  <a:srgbClr val="FF0000"/>
                </a:solidFill>
                <a:latin typeface="Century" panose="02040604050505020304" pitchFamily="18" charset="0"/>
              </a:rPr>
            </a:br>
            <a:br>
              <a:rPr lang="en-IN" sz="4400" b="1" u="sng" dirty="0">
                <a:solidFill>
                  <a:srgbClr val="FF0000"/>
                </a:solidFill>
                <a:latin typeface="Century" panose="02040604050505020304" pitchFamily="18" charset="0"/>
              </a:rPr>
            </a:br>
            <a:br>
              <a:rPr lang="en-IN" sz="4400" b="1" u="sng" dirty="0">
                <a:solidFill>
                  <a:srgbClr val="FF0000"/>
                </a:solidFill>
                <a:latin typeface="Century" panose="02040604050505020304" pitchFamily="18" charset="0"/>
              </a:rPr>
            </a:br>
            <a:br>
              <a:rPr lang="en-IN" sz="4400" b="1" u="sng" dirty="0">
                <a:solidFill>
                  <a:srgbClr val="FF0000"/>
                </a:solidFill>
                <a:latin typeface="Century" panose="02040604050505020304" pitchFamily="18" charset="0"/>
              </a:rPr>
            </a:br>
            <a:endParaRPr lang="en-IN" sz="4400" b="1" u="sng" dirty="0">
              <a:solidFill>
                <a:srgbClr val="FF0000"/>
              </a:solidFill>
              <a:latin typeface="Century" panose="02040604050505020304" pitchFamily="18" charset="0"/>
            </a:endParaRPr>
          </a:p>
        </p:txBody>
      </p:sp>
      <p:pic>
        <p:nvPicPr>
          <p:cNvPr id="3" name="Picture 2">
            <a:extLst>
              <a:ext uri="{FF2B5EF4-FFF2-40B4-BE49-F238E27FC236}">
                <a16:creationId xmlns:a16="http://schemas.microsoft.com/office/drawing/2014/main" id="{4D9E11F1-5DEF-48F3-AEA0-F62A341789D1}"/>
              </a:ext>
            </a:extLst>
          </p:cNvPr>
          <p:cNvPicPr/>
          <p:nvPr/>
        </p:nvPicPr>
        <p:blipFill>
          <a:blip r:embed="rId2"/>
          <a:stretch>
            <a:fillRect/>
          </a:stretch>
        </p:blipFill>
        <p:spPr>
          <a:xfrm>
            <a:off x="1839388" y="1761531"/>
            <a:ext cx="4619625" cy="1719470"/>
          </a:xfrm>
          <a:prstGeom prst="rect">
            <a:avLst/>
          </a:prstGeom>
        </p:spPr>
      </p:pic>
      <p:pic>
        <p:nvPicPr>
          <p:cNvPr id="4" name="Picture 3">
            <a:extLst>
              <a:ext uri="{FF2B5EF4-FFF2-40B4-BE49-F238E27FC236}">
                <a16:creationId xmlns:a16="http://schemas.microsoft.com/office/drawing/2014/main" id="{60BD164E-4932-4B9E-8B31-76354F9B533D}"/>
              </a:ext>
            </a:extLst>
          </p:cNvPr>
          <p:cNvPicPr/>
          <p:nvPr/>
        </p:nvPicPr>
        <p:blipFill>
          <a:blip r:embed="rId3"/>
          <a:stretch>
            <a:fillRect/>
          </a:stretch>
        </p:blipFill>
        <p:spPr>
          <a:xfrm>
            <a:off x="2138569" y="3591143"/>
            <a:ext cx="3467100" cy="1257935"/>
          </a:xfrm>
          <a:prstGeom prst="rect">
            <a:avLst/>
          </a:prstGeom>
        </p:spPr>
      </p:pic>
      <p:pic>
        <p:nvPicPr>
          <p:cNvPr id="5" name="Picture 4">
            <a:extLst>
              <a:ext uri="{FF2B5EF4-FFF2-40B4-BE49-F238E27FC236}">
                <a16:creationId xmlns:a16="http://schemas.microsoft.com/office/drawing/2014/main" id="{607CA39D-1E6C-4609-B8CD-971AE7AB6FFD}"/>
              </a:ext>
            </a:extLst>
          </p:cNvPr>
          <p:cNvPicPr/>
          <p:nvPr/>
        </p:nvPicPr>
        <p:blipFill>
          <a:blip r:embed="rId4"/>
          <a:stretch>
            <a:fillRect/>
          </a:stretch>
        </p:blipFill>
        <p:spPr>
          <a:xfrm>
            <a:off x="1638728" y="5341885"/>
            <a:ext cx="4820285" cy="1266825"/>
          </a:xfrm>
          <a:prstGeom prst="rect">
            <a:avLst/>
          </a:prstGeom>
        </p:spPr>
      </p:pic>
      <p:pic>
        <p:nvPicPr>
          <p:cNvPr id="6" name="Picture 5">
            <a:extLst>
              <a:ext uri="{FF2B5EF4-FFF2-40B4-BE49-F238E27FC236}">
                <a16:creationId xmlns:a16="http://schemas.microsoft.com/office/drawing/2014/main" id="{6491CB40-B1B9-4C0B-981A-A9D8595229BD}"/>
              </a:ext>
            </a:extLst>
          </p:cNvPr>
          <p:cNvPicPr/>
          <p:nvPr/>
        </p:nvPicPr>
        <p:blipFill>
          <a:blip r:embed="rId5"/>
          <a:stretch>
            <a:fillRect/>
          </a:stretch>
        </p:blipFill>
        <p:spPr>
          <a:xfrm>
            <a:off x="6885277" y="1736035"/>
            <a:ext cx="4725035" cy="4497856"/>
          </a:xfrm>
          <a:prstGeom prst="rect">
            <a:avLst/>
          </a:prstGeom>
        </p:spPr>
      </p:pic>
    </p:spTree>
    <p:extLst>
      <p:ext uri="{BB962C8B-B14F-4D97-AF65-F5344CB8AC3E}">
        <p14:creationId xmlns:p14="http://schemas.microsoft.com/office/powerpoint/2010/main" val="172317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BBF11E-51F0-4589-A6BD-2DC8A14C691B}"/>
              </a:ext>
            </a:extLst>
          </p:cNvPr>
          <p:cNvSpPr>
            <a:spLocks noGrp="1"/>
          </p:cNvSpPr>
          <p:nvPr>
            <p:ph type="title"/>
          </p:nvPr>
        </p:nvSpPr>
        <p:spPr>
          <a:xfrm>
            <a:off x="2592925" y="624110"/>
            <a:ext cx="8911687" cy="952899"/>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Conclusions:</a:t>
            </a:r>
          </a:p>
        </p:txBody>
      </p:sp>
      <p:sp>
        <p:nvSpPr>
          <p:cNvPr id="4" name="Content Placeholder 3">
            <a:extLst>
              <a:ext uri="{FF2B5EF4-FFF2-40B4-BE49-F238E27FC236}">
                <a16:creationId xmlns:a16="http://schemas.microsoft.com/office/drawing/2014/main" id="{CA82AEE0-2C53-426C-84DF-4E5E98496FF8}"/>
              </a:ext>
            </a:extLst>
          </p:cNvPr>
          <p:cNvSpPr>
            <a:spLocks noGrp="1"/>
          </p:cNvSpPr>
          <p:nvPr>
            <p:ph idx="1"/>
          </p:nvPr>
        </p:nvSpPr>
        <p:spPr>
          <a:xfrm>
            <a:off x="1762539" y="1669774"/>
            <a:ext cx="10243931" cy="5049078"/>
          </a:xfrm>
        </p:spPr>
        <p:txBody>
          <a:bodyPr/>
          <a:lstStyle/>
          <a:p>
            <a:pPr lvl="0">
              <a:buFont typeface="Wingdings" panose="05000000000000000000" pitchFamily="2" charset="2"/>
              <a:buChar char="Ø"/>
            </a:pPr>
            <a:r>
              <a:rPr lang="en-US" sz="2000" b="1" dirty="0">
                <a:latin typeface="Century" panose="02040604050505020304" pitchFamily="18" charset="0"/>
              </a:rPr>
              <a:t>The final model performed with 98.89% accuracy, Recall score of 0.98. It means that the model is optimized better to predict label whether it is spam email or not.</a:t>
            </a:r>
            <a:endParaRPr lang="en-IN" sz="2000" b="1" dirty="0">
              <a:latin typeface="Century" panose="02040604050505020304" pitchFamily="18" charset="0"/>
            </a:endParaRPr>
          </a:p>
          <a:p>
            <a:pPr lvl="0">
              <a:buFont typeface="Wingdings" panose="05000000000000000000" pitchFamily="2" charset="2"/>
              <a:buChar char="Ø"/>
            </a:pPr>
            <a:r>
              <a:rPr lang="en-IN" sz="2000" b="1" dirty="0">
                <a:latin typeface="Century" panose="02040604050505020304" pitchFamily="18" charset="0"/>
              </a:rPr>
              <a:t>Spam emails have become a major concern for the internet community as it poses a threat to integrity and productivity of the users. Filtering of email is very much necessary for email communication. The accurate detection of spam emails is a big issue and many filtering methods have been proposed by various research</a:t>
            </a:r>
          </a:p>
          <a:p>
            <a:pPr lvl="0">
              <a:buFont typeface="Wingdings" panose="05000000000000000000" pitchFamily="2" charset="2"/>
              <a:buChar char="Ø"/>
            </a:pPr>
            <a:r>
              <a:rPr lang="en-IN" sz="2000" b="1" dirty="0">
                <a:latin typeface="Century" panose="02040604050505020304" pitchFamily="18" charset="0"/>
              </a:rPr>
              <a:t>Not only does spam filtering help keep garbage out of email inboxes, it helps with the quality of life of business emails because they run smoothly and are only used for their desired purpose.</a:t>
            </a:r>
          </a:p>
          <a:p>
            <a:pPr lvl="0">
              <a:buFont typeface="Wingdings" panose="05000000000000000000" pitchFamily="2" charset="2"/>
              <a:buChar char="Ø"/>
            </a:pPr>
            <a:r>
              <a:rPr lang="en-IN" sz="2000" b="1" dirty="0">
                <a:latin typeface="Century" panose="02040604050505020304" pitchFamily="18" charset="0"/>
              </a:rPr>
              <a:t>So that we need to do spam filtering so user more user friendly. From above model building we got the Complement Naive Bayes Classifier is a best model deciding whether the emails have spam or not.</a:t>
            </a:r>
          </a:p>
          <a:p>
            <a:pPr marL="0" indent="0">
              <a:buNone/>
            </a:pPr>
            <a:endParaRPr lang="en-IN" dirty="0"/>
          </a:p>
        </p:txBody>
      </p:sp>
    </p:spTree>
    <p:extLst>
      <p:ext uri="{BB962C8B-B14F-4D97-AF65-F5344CB8AC3E}">
        <p14:creationId xmlns:p14="http://schemas.microsoft.com/office/powerpoint/2010/main" val="408162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32CCEA-3D2C-4476-8782-50BAC645EDC6}"/>
              </a:ext>
            </a:extLst>
          </p:cNvPr>
          <p:cNvPicPr>
            <a:picLocks noChangeAspect="1"/>
          </p:cNvPicPr>
          <p:nvPr/>
        </p:nvPicPr>
        <p:blipFill>
          <a:blip r:embed="rId2"/>
          <a:stretch>
            <a:fillRect/>
          </a:stretch>
        </p:blipFill>
        <p:spPr>
          <a:xfrm>
            <a:off x="3525078" y="1676402"/>
            <a:ext cx="5777948" cy="3816234"/>
          </a:xfrm>
          <a:prstGeom prst="rect">
            <a:avLst/>
          </a:prstGeom>
        </p:spPr>
      </p:pic>
      <p:sp>
        <p:nvSpPr>
          <p:cNvPr id="4" name="Title 3">
            <a:extLst>
              <a:ext uri="{FF2B5EF4-FFF2-40B4-BE49-F238E27FC236}">
                <a16:creationId xmlns:a16="http://schemas.microsoft.com/office/drawing/2014/main" id="{98B1287E-9846-4E3B-9E4B-38A1BA28900D}"/>
              </a:ext>
            </a:extLst>
          </p:cNvPr>
          <p:cNvSpPr>
            <a:spLocks noGrp="1"/>
          </p:cNvSpPr>
          <p:nvPr>
            <p:ph type="title"/>
          </p:nvPr>
        </p:nvSpPr>
        <p:spPr>
          <a:xfrm>
            <a:off x="2592924" y="624109"/>
            <a:ext cx="8911687" cy="6121248"/>
          </a:xfrm>
        </p:spPr>
        <p:txBody>
          <a:bodyPr/>
          <a:lstStyle/>
          <a:p>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311540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CC79-7DF3-4771-A992-6BBC506CE7FA}"/>
              </a:ext>
            </a:extLst>
          </p:cNvPr>
          <p:cNvSpPr>
            <a:spLocks noGrp="1"/>
          </p:cNvSpPr>
          <p:nvPr>
            <p:ph type="title"/>
          </p:nvPr>
        </p:nvSpPr>
        <p:spPr>
          <a:xfrm>
            <a:off x="2146853" y="624110"/>
            <a:ext cx="9357760" cy="992655"/>
          </a:xfrm>
        </p:spPr>
        <p:txBody>
          <a:bodyPr>
            <a:normAutofit fontScale="90000"/>
          </a:bodyPr>
          <a:lstStyle/>
          <a:p>
            <a:r>
              <a:rPr lang="en-US" sz="4900" b="1" dirty="0">
                <a:solidFill>
                  <a:srgbClr val="FF0000"/>
                </a:solidFill>
                <a:latin typeface="Century" panose="02040604050505020304" pitchFamily="18" charset="0"/>
              </a:rPr>
              <a:t>          </a:t>
            </a:r>
            <a:r>
              <a:rPr lang="en-US" sz="4900" b="1" u="sng" dirty="0">
                <a:solidFill>
                  <a:srgbClr val="FF0000"/>
                </a:solidFill>
                <a:latin typeface="Century" panose="02040604050505020304" pitchFamily="18" charset="0"/>
              </a:rPr>
              <a:t>Problem Statement</a:t>
            </a:r>
            <a:br>
              <a:rPr lang="en-US" b="1" u="sng" dirty="0">
                <a:solidFill>
                  <a:srgbClr val="FF0000"/>
                </a:solidFill>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FB482FC7-8A9D-4EE5-8381-2B0D1729E3A3}"/>
              </a:ext>
            </a:extLst>
          </p:cNvPr>
          <p:cNvSpPr>
            <a:spLocks noGrp="1"/>
          </p:cNvSpPr>
          <p:nvPr>
            <p:ph idx="1"/>
          </p:nvPr>
        </p:nvSpPr>
        <p:spPr>
          <a:xfrm>
            <a:off x="1590261" y="1815547"/>
            <a:ext cx="9914351" cy="4929809"/>
          </a:xfrm>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US" sz="2000" b="1" dirty="0">
                <a:latin typeface="Century" panose="02040604050505020304" pitchFamily="18" charset="0"/>
              </a:rPr>
              <a:t>The SMS Spam Collection is a set of SMSs tagged messages that have been collected for SMS Spam research. It contains one set of SMS messages in English of 5,574 messages, tagged according being ham (legitimate) or spam.</a:t>
            </a:r>
            <a:endParaRPr lang="en-IN" sz="2000" b="1" dirty="0">
              <a:latin typeface="Century" panose="02040604050505020304" pitchFamily="18" charset="0"/>
            </a:endParaRPr>
          </a:p>
          <a:p>
            <a:pPr>
              <a:buFont typeface="Wingdings" panose="05000000000000000000" pitchFamily="2" charset="2"/>
              <a:buChar char="Ø"/>
            </a:pPr>
            <a:r>
              <a:rPr lang="en-US" sz="2000" b="1" dirty="0">
                <a:latin typeface="Century" panose="02040604050505020304" pitchFamily="18" charset="0"/>
              </a:rPr>
              <a:t>What is a Spam Filtering? Spam Detector is used to detect unwanted, malicious and virus infected texts and helps to separate them from the no spam texts. It uses a binary type of classification containing the labels such as ‘ham’ (no spam) and spam. Application of this can be seen in Google Mail (GMAIL) where it segregates the spam emails in order to prevent them from getting into the user’s inbox.</a:t>
            </a:r>
          </a:p>
          <a:p>
            <a:pPr>
              <a:buFont typeface="Wingdings" panose="05000000000000000000" pitchFamily="2" charset="2"/>
              <a:buChar char="Ø"/>
            </a:pPr>
            <a:r>
              <a:rPr lang="en-IN" sz="2000" b="1" dirty="0">
                <a:latin typeface="Century" panose="02040604050505020304" pitchFamily="18" charset="0"/>
              </a:rPr>
              <a:t>The files contain one message per line. Each line is composed by two columns: v1 contains the label (ham or spam) and v2 contains the raw text.</a:t>
            </a:r>
          </a:p>
          <a:p>
            <a:pPr marL="0" indent="0">
              <a:buNone/>
            </a:pPr>
            <a:endParaRPr lang="en-IN" dirty="0"/>
          </a:p>
        </p:txBody>
      </p:sp>
    </p:spTree>
    <p:extLst>
      <p:ext uri="{BB962C8B-B14F-4D97-AF65-F5344CB8AC3E}">
        <p14:creationId xmlns:p14="http://schemas.microsoft.com/office/powerpoint/2010/main" val="210419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2D2F-5E76-44F0-B044-DE9A43F2FC6F}"/>
              </a:ext>
            </a:extLst>
          </p:cNvPr>
          <p:cNvSpPr>
            <a:spLocks noGrp="1"/>
          </p:cNvSpPr>
          <p:nvPr>
            <p:ph type="title"/>
          </p:nvPr>
        </p:nvSpPr>
        <p:spPr>
          <a:xfrm>
            <a:off x="2592925" y="624110"/>
            <a:ext cx="8911687" cy="820377"/>
          </a:xfrm>
        </p:spPr>
        <p:txBody>
          <a:bodyPr>
            <a:normAutofit/>
          </a:bodyPr>
          <a:lstStyle/>
          <a:p>
            <a:r>
              <a:rPr lang="en-IN" sz="4400" b="1" dirty="0">
                <a:solidFill>
                  <a:srgbClr val="FF0000"/>
                </a:solidFill>
                <a:latin typeface="Century" panose="02040604050505020304" pitchFamily="18" charset="0"/>
              </a:rPr>
              <a:t>       </a:t>
            </a:r>
            <a:r>
              <a:rPr lang="en-IN" sz="4400" b="1" u="sng" dirty="0">
                <a:solidFill>
                  <a:srgbClr val="FF0000"/>
                </a:solidFill>
                <a:latin typeface="Century" panose="02040604050505020304" pitchFamily="18" charset="0"/>
              </a:rPr>
              <a:t>Problem Understanding</a:t>
            </a:r>
          </a:p>
        </p:txBody>
      </p:sp>
      <p:sp>
        <p:nvSpPr>
          <p:cNvPr id="3" name="Content Placeholder 2">
            <a:extLst>
              <a:ext uri="{FF2B5EF4-FFF2-40B4-BE49-F238E27FC236}">
                <a16:creationId xmlns:a16="http://schemas.microsoft.com/office/drawing/2014/main" id="{DD2EF886-CCFF-4A02-90E8-A76BAFC10ECA}"/>
              </a:ext>
            </a:extLst>
          </p:cNvPr>
          <p:cNvSpPr>
            <a:spLocks noGrp="1"/>
          </p:cNvSpPr>
          <p:nvPr>
            <p:ph idx="1"/>
          </p:nvPr>
        </p:nvSpPr>
        <p:spPr>
          <a:xfrm>
            <a:off x="1842052" y="1709530"/>
            <a:ext cx="9662560" cy="4996070"/>
          </a:xfrm>
        </p:spPr>
        <p:txBody>
          <a:bodyPr/>
          <a:lstStyle/>
          <a:p>
            <a:pPr marL="0" indent="0">
              <a:buNone/>
            </a:pPr>
            <a:r>
              <a:rPr lang="en-US" sz="2400" b="1" dirty="0">
                <a:latin typeface="Century" panose="02040604050505020304" pitchFamily="18" charset="0"/>
              </a:rPr>
              <a:t>Predictive modelling, Classification algorithms are some of the machine learning techniques used along with the various libraries of the NLTK suite for Classification of comments.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lang="en-IN" sz="24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126468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86E0-F443-4C8C-BD49-FBF35BB7272D}"/>
              </a:ext>
            </a:extLst>
          </p:cNvPr>
          <p:cNvSpPr>
            <a:spLocks noGrp="1"/>
          </p:cNvSpPr>
          <p:nvPr>
            <p:ph type="title"/>
          </p:nvPr>
        </p:nvSpPr>
        <p:spPr>
          <a:xfrm>
            <a:off x="2093843" y="624110"/>
            <a:ext cx="9410769" cy="820377"/>
          </a:xfrm>
        </p:spPr>
        <p:txBody>
          <a:bodyPr/>
          <a:lstStyle/>
          <a:p>
            <a:r>
              <a:rPr lang="en-IN" b="1" u="sng" dirty="0">
                <a:solidFill>
                  <a:srgbClr val="FF0000"/>
                </a:solidFill>
                <a:latin typeface="Century" panose="02040604050505020304" pitchFamily="18" charset="0"/>
              </a:rPr>
              <a:t>Motivation for the Problem Undertaken</a:t>
            </a:r>
          </a:p>
        </p:txBody>
      </p:sp>
      <p:sp>
        <p:nvSpPr>
          <p:cNvPr id="3" name="Content Placeholder 2">
            <a:extLst>
              <a:ext uri="{FF2B5EF4-FFF2-40B4-BE49-F238E27FC236}">
                <a16:creationId xmlns:a16="http://schemas.microsoft.com/office/drawing/2014/main" id="{75977D9F-B1DB-4360-A66C-18E041EDEE01}"/>
              </a:ext>
            </a:extLst>
          </p:cNvPr>
          <p:cNvSpPr>
            <a:spLocks noGrp="1"/>
          </p:cNvSpPr>
          <p:nvPr>
            <p:ph idx="1"/>
          </p:nvPr>
        </p:nvSpPr>
        <p:spPr>
          <a:xfrm>
            <a:off x="1722783" y="1643270"/>
            <a:ext cx="9781829" cy="5075582"/>
          </a:xfrm>
        </p:spPr>
        <p:txBody>
          <a:bodyPr/>
          <a:lstStyle/>
          <a:p>
            <a:pPr>
              <a:buFont typeface="Wingdings" panose="05000000000000000000" pitchFamily="2" charset="2"/>
              <a:buChar char="Ø"/>
            </a:pPr>
            <a:r>
              <a:rPr lang="en-US" sz="2000" b="1" dirty="0">
                <a:latin typeface="Century" panose="02040604050505020304" pitchFamily="18" charset="0"/>
              </a:rPr>
              <a:t>Email has become one of the most important forms of communication. In 2014, there are estimated to be 4.1 billion email accounts worldwide, and about 196 billion emails are sent each day worldwide. Spam is one of the major threats posed to email users. In 2013, 69.6% of all email flows were spam. Links in spam emails may lead to users to websites with malware or phishing schemes, which can access and disrupt the receiver’s computer system. These sites can also gather sensitive information from. Additionally, spam costs businesses around $2000 per employee per year due to decreased productivity. Therefore, an effective spam filtering technology is a significant contribution to the sustainability of the cyberspace and to our society. </a:t>
            </a:r>
            <a:endParaRPr lang="en-IN" sz="2000" b="1" dirty="0">
              <a:latin typeface="Century" panose="02040604050505020304" pitchFamily="18" charset="0"/>
            </a:endParaRPr>
          </a:p>
          <a:p>
            <a:pPr>
              <a:buFont typeface="Wingdings" panose="05000000000000000000" pitchFamily="2" charset="2"/>
              <a:buChar char="Ø"/>
            </a:pPr>
            <a:r>
              <a:rPr lang="en-US" sz="2000" b="1" dirty="0">
                <a:latin typeface="Century" panose="02040604050505020304" pitchFamily="18" charset="0"/>
              </a:rPr>
              <a:t>So that we need to do spam filtering so user more user friendly. From above model building we got the Complement Naive Bayes Classifier is a best model deciding whether the emails have spam or not.</a:t>
            </a:r>
            <a:endParaRPr lang="en-IN" sz="20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414795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BE13-A7C8-4632-B8DB-90D9DEAA61E9}"/>
              </a:ext>
            </a:extLst>
          </p:cNvPr>
          <p:cNvSpPr>
            <a:spLocks noGrp="1"/>
          </p:cNvSpPr>
          <p:nvPr>
            <p:ph type="title"/>
          </p:nvPr>
        </p:nvSpPr>
        <p:spPr>
          <a:xfrm>
            <a:off x="2592925" y="624110"/>
            <a:ext cx="8911687" cy="833629"/>
          </a:xfrm>
        </p:spPr>
        <p:txBody>
          <a:bodyPr/>
          <a:lstStyle/>
          <a:p>
            <a:r>
              <a:rPr lang="en-IN" dirty="0"/>
              <a:t>    </a:t>
            </a:r>
            <a:r>
              <a:rPr lang="en-IN" sz="4400" b="1" u="sng" dirty="0">
                <a:solidFill>
                  <a:srgbClr val="FF0000"/>
                </a:solidFill>
                <a:latin typeface="Century" panose="02040604050505020304" pitchFamily="18" charset="0"/>
              </a:rPr>
              <a:t>Data Pre-processing Done</a:t>
            </a:r>
          </a:p>
        </p:txBody>
      </p:sp>
      <p:sp>
        <p:nvSpPr>
          <p:cNvPr id="3" name="Content Placeholder 2">
            <a:extLst>
              <a:ext uri="{FF2B5EF4-FFF2-40B4-BE49-F238E27FC236}">
                <a16:creationId xmlns:a16="http://schemas.microsoft.com/office/drawing/2014/main" id="{D347B982-4071-4285-BDD5-7311FB6BFD73}"/>
              </a:ext>
            </a:extLst>
          </p:cNvPr>
          <p:cNvSpPr>
            <a:spLocks noGrp="1"/>
          </p:cNvSpPr>
          <p:nvPr>
            <p:ph idx="1"/>
          </p:nvPr>
        </p:nvSpPr>
        <p:spPr>
          <a:xfrm>
            <a:off x="1577009" y="1630017"/>
            <a:ext cx="9927603" cy="5075583"/>
          </a:xfrm>
        </p:spPr>
        <p:txBody>
          <a:bodyPr/>
          <a:lstStyle/>
          <a:p>
            <a:pPr lvl="0">
              <a:buFont typeface="Wingdings" panose="05000000000000000000" pitchFamily="2" charset="2"/>
              <a:buChar char="Ø"/>
            </a:pPr>
            <a:r>
              <a:rPr lang="en-US" sz="2000" b="1" dirty="0">
                <a:latin typeface="Century" panose="02040604050505020304" pitchFamily="18" charset="0"/>
              </a:rPr>
              <a:t>Rows with null values were removed.</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Columns: Unnamed: 0(just a series of numbers) was dropped since it doesn't contribute to building a good model for predicting the target variable values.</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The train and test dataset contents were then converted into lowercase.</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Punctuations, unnecessary characters etc. were removed, currency symbols, phone numbers, web URLs, email addresses etc. were replaced with single words</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Tokens that contributed nothing to semantics of the messages were removed as Stop words. Finally retained tokens were lemmatized using </a:t>
            </a:r>
            <a:r>
              <a:rPr lang="en-US" sz="2000" b="1" dirty="0" err="1">
                <a:latin typeface="Century" panose="02040604050505020304" pitchFamily="18" charset="0"/>
              </a:rPr>
              <a:t>WordNetLemmatizer</a:t>
            </a:r>
            <a:r>
              <a:rPr lang="en-US" sz="2000" b="1" dirty="0">
                <a:latin typeface="Century" panose="02040604050505020304" pitchFamily="18" charset="0"/>
              </a:rPr>
              <a:t>().</a:t>
            </a:r>
            <a:endParaRPr lang="en-IN" sz="2000" b="1" dirty="0">
              <a:latin typeface="Century" panose="02040604050505020304" pitchFamily="18" charset="0"/>
            </a:endParaRPr>
          </a:p>
          <a:p>
            <a:pPr lvl="0">
              <a:buFont typeface="Wingdings" panose="05000000000000000000" pitchFamily="2" charset="2"/>
              <a:buChar char="Ø"/>
            </a:pPr>
            <a:r>
              <a:rPr lang="en-US" sz="2000" b="1" dirty="0">
                <a:latin typeface="Century" panose="02040604050505020304" pitchFamily="18" charset="0"/>
              </a:rPr>
              <a:t>The string lengths of original comments and the cleaned comments were then compared.</a:t>
            </a:r>
            <a:endParaRPr lang="en-IN" sz="20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300310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F23A-47C7-46C7-8252-97BFBB021CFF}"/>
              </a:ext>
            </a:extLst>
          </p:cNvPr>
          <p:cNvSpPr>
            <a:spLocks noGrp="1"/>
          </p:cNvSpPr>
          <p:nvPr>
            <p:ph type="title"/>
          </p:nvPr>
        </p:nvSpPr>
        <p:spPr/>
        <p:txBody>
          <a:bodyPr/>
          <a:lstStyle/>
          <a:p>
            <a:r>
              <a:rPr lang="en-IN" dirty="0"/>
              <a:t>     </a:t>
            </a:r>
            <a:r>
              <a:rPr lang="en-IN" sz="4400" b="1" u="sng" dirty="0">
                <a:solidFill>
                  <a:srgbClr val="FF0000"/>
                </a:solidFill>
                <a:latin typeface="Century" panose="02040604050505020304" pitchFamily="18" charset="0"/>
              </a:rPr>
              <a:t>Exploratory Data Analysis</a:t>
            </a:r>
          </a:p>
        </p:txBody>
      </p:sp>
      <p:sp>
        <p:nvSpPr>
          <p:cNvPr id="3" name="Content Placeholder 2">
            <a:extLst>
              <a:ext uri="{FF2B5EF4-FFF2-40B4-BE49-F238E27FC236}">
                <a16:creationId xmlns:a16="http://schemas.microsoft.com/office/drawing/2014/main" id="{D42A6064-1A6D-4A23-99D8-57E6543D10C8}"/>
              </a:ext>
            </a:extLst>
          </p:cNvPr>
          <p:cNvSpPr>
            <a:spLocks noGrp="1"/>
          </p:cNvSpPr>
          <p:nvPr>
            <p:ph idx="1"/>
          </p:nvPr>
        </p:nvSpPr>
        <p:spPr>
          <a:xfrm>
            <a:off x="1775791" y="1683026"/>
            <a:ext cx="9728821" cy="504907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sz="2400" b="1" dirty="0">
                <a:solidFill>
                  <a:srgbClr val="FF0000"/>
                </a:solidFill>
                <a:latin typeface="Century" panose="02040604050505020304" pitchFamily="18" charset="0"/>
              </a:rPr>
              <a:t>Observation:</a:t>
            </a:r>
          </a:p>
          <a:p>
            <a:pPr>
              <a:buFont typeface="Wingdings" panose="05000000000000000000" pitchFamily="2" charset="2"/>
              <a:buChar char="Ø"/>
            </a:pPr>
            <a:r>
              <a:rPr lang="en-IN" sz="2400" b="1" dirty="0">
                <a:latin typeface="Century" panose="02040604050505020304" pitchFamily="18" charset="0"/>
              </a:rPr>
              <a:t>We can see the label is not balanced wo we need balanced it.</a:t>
            </a:r>
          </a:p>
          <a:p>
            <a:pPr>
              <a:buFont typeface="Wingdings" panose="05000000000000000000" pitchFamily="2" charset="2"/>
              <a:buChar char="Ø"/>
            </a:pPr>
            <a:r>
              <a:rPr lang="en-IN" sz="2400" b="1" dirty="0">
                <a:latin typeface="Century" panose="02040604050505020304" pitchFamily="18" charset="0"/>
              </a:rPr>
              <a:t>we can see most of the emails are lies between 0 to 200 words.</a:t>
            </a:r>
          </a:p>
          <a:p>
            <a:pPr marL="0" indent="0">
              <a:buNone/>
            </a:pPr>
            <a:endParaRPr lang="en-IN" sz="2400" b="1" dirty="0">
              <a:latin typeface="Century" panose="02040604050505020304" pitchFamily="18" charset="0"/>
            </a:endParaRPr>
          </a:p>
          <a:p>
            <a:pPr marL="0" indent="0">
              <a:buNone/>
            </a:pPr>
            <a:endParaRPr lang="en-IN" b="1" dirty="0">
              <a:solidFill>
                <a:srgbClr val="FF0000"/>
              </a:solidFill>
              <a:latin typeface="Century" panose="020406040505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0FA23D23-02F9-4824-8F44-BCE6FAAFB1A9}"/>
              </a:ext>
            </a:extLst>
          </p:cNvPr>
          <p:cNvPicPr/>
          <p:nvPr/>
        </p:nvPicPr>
        <p:blipFill>
          <a:blip r:embed="rId2"/>
          <a:stretch>
            <a:fillRect/>
          </a:stretch>
        </p:blipFill>
        <p:spPr>
          <a:xfrm>
            <a:off x="2006836" y="1818446"/>
            <a:ext cx="2498904" cy="2500106"/>
          </a:xfrm>
          <a:prstGeom prst="rect">
            <a:avLst/>
          </a:prstGeom>
        </p:spPr>
      </p:pic>
      <p:pic>
        <p:nvPicPr>
          <p:cNvPr id="5" name="Picture 4">
            <a:extLst>
              <a:ext uri="{FF2B5EF4-FFF2-40B4-BE49-F238E27FC236}">
                <a16:creationId xmlns:a16="http://schemas.microsoft.com/office/drawing/2014/main" id="{6B03F8C0-E0AA-476C-A58B-6D91473548D0}"/>
              </a:ext>
            </a:extLst>
          </p:cNvPr>
          <p:cNvPicPr/>
          <p:nvPr/>
        </p:nvPicPr>
        <p:blipFill>
          <a:blip r:embed="rId3"/>
          <a:stretch>
            <a:fillRect/>
          </a:stretch>
        </p:blipFill>
        <p:spPr>
          <a:xfrm>
            <a:off x="5292040" y="1901878"/>
            <a:ext cx="3513455" cy="2124075"/>
          </a:xfrm>
          <a:prstGeom prst="rect">
            <a:avLst/>
          </a:prstGeom>
        </p:spPr>
      </p:pic>
    </p:spTree>
    <p:extLst>
      <p:ext uri="{BB962C8B-B14F-4D97-AF65-F5344CB8AC3E}">
        <p14:creationId xmlns:p14="http://schemas.microsoft.com/office/powerpoint/2010/main" val="64282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A7B-30BE-435A-803B-40ACF7F415A6}"/>
              </a:ext>
            </a:extLst>
          </p:cNvPr>
          <p:cNvSpPr>
            <a:spLocks noGrp="1"/>
          </p:cNvSpPr>
          <p:nvPr>
            <p:ph type="title"/>
          </p:nvPr>
        </p:nvSpPr>
        <p:spPr>
          <a:xfrm>
            <a:off x="2133601" y="624110"/>
            <a:ext cx="9660834" cy="3139507"/>
          </a:xfrm>
        </p:spPr>
        <p:txBody>
          <a:bodyPr>
            <a:normAutofit fontScale="90000"/>
          </a:bodyPr>
          <a:lstStyle/>
          <a:p>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D346714F-BF92-4EB3-98A0-6386C7B81A1D}"/>
              </a:ext>
            </a:extLst>
          </p:cNvPr>
          <p:cNvSpPr>
            <a:spLocks noGrp="1"/>
          </p:cNvSpPr>
          <p:nvPr>
            <p:ph idx="1"/>
          </p:nvPr>
        </p:nvSpPr>
        <p:spPr>
          <a:xfrm>
            <a:off x="2133599" y="3800341"/>
            <a:ext cx="9660833" cy="2825745"/>
          </a:xfrm>
        </p:spPr>
        <p:txBody>
          <a:bodyPr>
            <a:normAutofit/>
          </a:bodyPr>
          <a:lstStyle/>
          <a:p>
            <a:pPr marL="0" indent="0">
              <a:buNone/>
            </a:pPr>
            <a:r>
              <a:rPr lang="en-IN" sz="2400" dirty="0">
                <a:solidFill>
                  <a:srgbClr val="FF0000"/>
                </a:solidFill>
                <a:latin typeface="Century" panose="02040604050505020304" pitchFamily="18" charset="0"/>
              </a:rPr>
              <a:t>Observation:</a:t>
            </a:r>
          </a:p>
          <a:p>
            <a:pPr lvl="0">
              <a:buFont typeface="Wingdings" panose="05000000000000000000" pitchFamily="2" charset="2"/>
              <a:buChar char="Ø"/>
            </a:pPr>
            <a:r>
              <a:rPr lang="en-IN" sz="2000" b="1" dirty="0">
                <a:latin typeface="Century" panose="02040604050505020304" pitchFamily="18" charset="0"/>
              </a:rPr>
              <a:t>We can see, the 13.4% of emails is spam but 86.6. But 86.6% emails are non-spam(ham).</a:t>
            </a:r>
          </a:p>
          <a:p>
            <a:pPr lvl="0">
              <a:buFont typeface="Wingdings" panose="05000000000000000000" pitchFamily="2" charset="2"/>
              <a:buChar char="Ø"/>
            </a:pPr>
            <a:r>
              <a:rPr lang="en-IN" sz="2000" b="1" dirty="0">
                <a:latin typeface="Century" panose="02040604050505020304" pitchFamily="18" charset="0"/>
              </a:rPr>
              <a:t>We can see, that non-spam emails are lies between the 0 to 200 characters mostly. Spam emails characters mostly lies between the 110 to 160.</a:t>
            </a:r>
          </a:p>
          <a:p>
            <a:pPr lvl="0">
              <a:buFont typeface="Wingdings" panose="05000000000000000000" pitchFamily="2" charset="2"/>
              <a:buChar char="Ø"/>
            </a:pPr>
            <a:endParaRPr lang="en-IN" sz="2000" b="1" dirty="0">
              <a:latin typeface="Century" panose="02040604050505020304" pitchFamily="18" charset="0"/>
            </a:endParaRPr>
          </a:p>
          <a:p>
            <a:pPr>
              <a:buFont typeface="Wingdings" panose="05000000000000000000" pitchFamily="2" charset="2"/>
              <a:buChar char="Ø"/>
            </a:pPr>
            <a:endParaRPr lang="en-IN" sz="2400" dirty="0">
              <a:solidFill>
                <a:srgbClr val="FF0000"/>
              </a:solidFill>
              <a:latin typeface="Century" panose="02040604050505020304" pitchFamily="18" charset="0"/>
            </a:endParaRPr>
          </a:p>
        </p:txBody>
      </p:sp>
      <p:pic>
        <p:nvPicPr>
          <p:cNvPr id="4" name="Picture 3">
            <a:extLst>
              <a:ext uri="{FF2B5EF4-FFF2-40B4-BE49-F238E27FC236}">
                <a16:creationId xmlns:a16="http://schemas.microsoft.com/office/drawing/2014/main" id="{EB06083D-8F51-4A30-9648-2B2CDFCF9C09}"/>
              </a:ext>
            </a:extLst>
          </p:cNvPr>
          <p:cNvPicPr/>
          <p:nvPr/>
        </p:nvPicPr>
        <p:blipFill>
          <a:blip r:embed="rId2"/>
          <a:stretch>
            <a:fillRect/>
          </a:stretch>
        </p:blipFill>
        <p:spPr>
          <a:xfrm>
            <a:off x="2480020" y="755166"/>
            <a:ext cx="2752725" cy="2352675"/>
          </a:xfrm>
          <a:prstGeom prst="rect">
            <a:avLst/>
          </a:prstGeom>
        </p:spPr>
      </p:pic>
      <p:pic>
        <p:nvPicPr>
          <p:cNvPr id="5" name="Picture 4">
            <a:extLst>
              <a:ext uri="{FF2B5EF4-FFF2-40B4-BE49-F238E27FC236}">
                <a16:creationId xmlns:a16="http://schemas.microsoft.com/office/drawing/2014/main" id="{46E9E319-A56B-477E-9BCD-9719FE194DE5}"/>
              </a:ext>
            </a:extLst>
          </p:cNvPr>
          <p:cNvPicPr/>
          <p:nvPr/>
        </p:nvPicPr>
        <p:blipFill>
          <a:blip r:embed="rId3"/>
          <a:stretch>
            <a:fillRect/>
          </a:stretch>
        </p:blipFill>
        <p:spPr>
          <a:xfrm>
            <a:off x="5390349" y="718440"/>
            <a:ext cx="5731510" cy="2950845"/>
          </a:xfrm>
          <a:prstGeom prst="rect">
            <a:avLst/>
          </a:prstGeom>
        </p:spPr>
      </p:pic>
    </p:spTree>
    <p:extLst>
      <p:ext uri="{BB962C8B-B14F-4D97-AF65-F5344CB8AC3E}">
        <p14:creationId xmlns:p14="http://schemas.microsoft.com/office/powerpoint/2010/main" val="21792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E57D-DC3B-4991-8615-76DB3DA9A294}"/>
              </a:ext>
            </a:extLst>
          </p:cNvPr>
          <p:cNvSpPr>
            <a:spLocks noGrp="1"/>
          </p:cNvSpPr>
          <p:nvPr>
            <p:ph type="title"/>
          </p:nvPr>
        </p:nvSpPr>
        <p:spPr>
          <a:xfrm>
            <a:off x="2305879" y="624109"/>
            <a:ext cx="9594574" cy="3444307"/>
          </a:xfrm>
        </p:spPr>
        <p:txBody>
          <a:bodyPr/>
          <a:lstStyle/>
          <a:p>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51427320-3FED-4AFD-9B1E-DD6E0D560F21}"/>
              </a:ext>
            </a:extLst>
          </p:cNvPr>
          <p:cNvSpPr>
            <a:spLocks noGrp="1"/>
          </p:cNvSpPr>
          <p:nvPr>
            <p:ph idx="1"/>
          </p:nvPr>
        </p:nvSpPr>
        <p:spPr>
          <a:xfrm>
            <a:off x="2305878" y="4465982"/>
            <a:ext cx="9594574" cy="2199859"/>
          </a:xfrm>
        </p:spPr>
        <p:txBody>
          <a:bodyPr/>
          <a:lstStyle/>
          <a:p>
            <a:pPr marL="0" indent="0">
              <a:buNone/>
            </a:pPr>
            <a:r>
              <a:rPr lang="en-IN" sz="2400" b="1" dirty="0">
                <a:solidFill>
                  <a:srgbClr val="FF0000"/>
                </a:solidFill>
                <a:latin typeface="Century" panose="02040604050505020304" pitchFamily="18" charset="0"/>
              </a:rPr>
              <a:t>Observation:</a:t>
            </a:r>
          </a:p>
          <a:p>
            <a:pPr lvl="0">
              <a:buFont typeface="Wingdings" panose="05000000000000000000" pitchFamily="2" charset="2"/>
              <a:buChar char="Ø"/>
            </a:pPr>
            <a:r>
              <a:rPr lang="en-IN" sz="2400" b="1" dirty="0">
                <a:latin typeface="Century" panose="02040604050505020304" pitchFamily="18" charset="0"/>
              </a:rPr>
              <a:t>The non-spam words in emails mostly lies between 0 to 30.</a:t>
            </a:r>
          </a:p>
          <a:p>
            <a:pPr lvl="0">
              <a:buFont typeface="Wingdings" panose="05000000000000000000" pitchFamily="2" charset="2"/>
              <a:buChar char="Ø"/>
            </a:pPr>
            <a:r>
              <a:rPr lang="en-IN" sz="2400" b="1" dirty="0">
                <a:latin typeface="Century" panose="02040604050505020304" pitchFamily="18" charset="0"/>
              </a:rPr>
              <a:t>But in spam mostly number of words lies in between 20 to 30.</a:t>
            </a:r>
          </a:p>
          <a:p>
            <a:pPr marL="0" indent="0">
              <a:buNone/>
            </a:pPr>
            <a:endParaRPr lang="en-IN" dirty="0"/>
          </a:p>
        </p:txBody>
      </p:sp>
      <p:pic>
        <p:nvPicPr>
          <p:cNvPr id="4" name="Picture 3">
            <a:extLst>
              <a:ext uri="{FF2B5EF4-FFF2-40B4-BE49-F238E27FC236}">
                <a16:creationId xmlns:a16="http://schemas.microsoft.com/office/drawing/2014/main" id="{5248B260-6999-40B2-B73C-C0B0874D0023}"/>
              </a:ext>
            </a:extLst>
          </p:cNvPr>
          <p:cNvPicPr/>
          <p:nvPr/>
        </p:nvPicPr>
        <p:blipFill>
          <a:blip r:embed="rId2"/>
          <a:stretch>
            <a:fillRect/>
          </a:stretch>
        </p:blipFill>
        <p:spPr>
          <a:xfrm>
            <a:off x="3283252" y="837635"/>
            <a:ext cx="6019774" cy="2886226"/>
          </a:xfrm>
          <a:prstGeom prst="rect">
            <a:avLst/>
          </a:prstGeom>
        </p:spPr>
      </p:pic>
    </p:spTree>
    <p:extLst>
      <p:ext uri="{BB962C8B-B14F-4D97-AF65-F5344CB8AC3E}">
        <p14:creationId xmlns:p14="http://schemas.microsoft.com/office/powerpoint/2010/main" val="35800443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TotalTime>
  <Words>1549</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vt:lpstr>
      <vt:lpstr>Century Gothic</vt:lpstr>
      <vt:lpstr>Wingdings</vt:lpstr>
      <vt:lpstr>Wingdings 3</vt:lpstr>
      <vt:lpstr>Wisp</vt:lpstr>
      <vt:lpstr>                                    Project Presentation                                  On              “Email Spam Classifier”                           Presented By:                             Ajit Madame </vt:lpstr>
      <vt:lpstr>Agenda</vt:lpstr>
      <vt:lpstr>          Problem Statement </vt:lpstr>
      <vt:lpstr>       Problem Understanding</vt:lpstr>
      <vt:lpstr>Motivation for the Problem Undertaken</vt:lpstr>
      <vt:lpstr>    Data Pre-processing Done</vt:lpstr>
      <vt:lpstr>     Exploratory Data Analysis</vt:lpstr>
      <vt:lpstr>     </vt:lpstr>
      <vt:lpstr>    </vt:lpstr>
      <vt:lpstr>    </vt:lpstr>
      <vt:lpstr>          Data Balancing</vt:lpstr>
      <vt:lpstr>Model Development and Evaluation</vt:lpstr>
      <vt:lpstr>          Logistic Regression:        Cross Validation for Logistic Regression: </vt:lpstr>
      <vt:lpstr>  Random Forest Classifier: </vt:lpstr>
      <vt:lpstr>Cross Validation For Random Forest Classifier </vt:lpstr>
      <vt:lpstr>Complement Naïve Bayes:  </vt:lpstr>
      <vt:lpstr>Cross Validation For Complement Naïve Bayes:  </vt:lpstr>
      <vt:lpstr>XGBClassifier: </vt:lpstr>
      <vt:lpstr>Cross Validation For XGBClassifier: </vt:lpstr>
      <vt:lpstr>                  ROC AUC Curve  The AUC-ROC curve helps us visualize how well our machine learning classifier is performing. ROC curves are appropriate when the observations are balanced between each class.  Logistic Regression: </vt:lpstr>
      <vt:lpstr>   Random Forest Classifier:                Complement Naïve Bayes         XGBClassifier: </vt:lpstr>
      <vt:lpstr>    Interpretation of the results  Based on comparing the above graphs, Precision, Recall, Accuracy Scores with Cross validation scores, it is determined that Complement Naive Bayes Classifier is the best model for the dataset.  </vt:lpstr>
      <vt:lpstr>         Hyperparameter Tuning     </vt:lpstr>
      <vt:lpstr>            Conclusions: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“Email Spam Classifier”                        Presented By:                         Ajit Madame</dc:title>
  <dc:creator>ASUS</dc:creator>
  <cp:lastModifiedBy>ASUS</cp:lastModifiedBy>
  <cp:revision>12</cp:revision>
  <dcterms:created xsi:type="dcterms:W3CDTF">2022-12-13T05:07:23Z</dcterms:created>
  <dcterms:modified xsi:type="dcterms:W3CDTF">2022-12-13T07:07:42Z</dcterms:modified>
</cp:coreProperties>
</file>