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231246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65701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9AA818-5E79-4C66-A08F-8705D3D74A4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272939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9AA818-5E79-4C66-A08F-8705D3D74A4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790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137539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4135086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196138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5737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81F680-DFBC-4BB7-AEF7-1BEDDDCAE68D}"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136714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35047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1F680-DFBC-4BB7-AEF7-1BEDDDCAE68D}" type="datetimeFigureOut">
              <a:rPr lang="en-IN" smtClean="0"/>
              <a:t>04-02-2023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306187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1F680-DFBC-4BB7-AEF7-1BEDDDCAE68D}"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6174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1F680-DFBC-4BB7-AEF7-1BEDDDCAE68D}" type="datetimeFigureOut">
              <a:rPr lang="en-IN" smtClean="0"/>
              <a:t>04-02-2023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97172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203427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81F680-DFBC-4BB7-AEF7-1BEDDDCAE68D}"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9AA818-5E79-4C66-A08F-8705D3D74A45}" type="slidenum">
              <a:rPr lang="en-IN" smtClean="0"/>
              <a:t>‹#›</a:t>
            </a:fld>
            <a:endParaRPr lang="en-IN"/>
          </a:p>
        </p:txBody>
      </p:sp>
    </p:spTree>
    <p:extLst>
      <p:ext uri="{BB962C8B-B14F-4D97-AF65-F5344CB8AC3E}">
        <p14:creationId xmlns:p14="http://schemas.microsoft.com/office/powerpoint/2010/main" val="2541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81F680-DFBC-4BB7-AEF7-1BEDDDCAE68D}" type="datetimeFigureOut">
              <a:rPr lang="en-IN" smtClean="0"/>
              <a:t>04-02-2023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9AA818-5E79-4C66-A08F-8705D3D74A45}" type="slidenum">
              <a:rPr lang="en-IN" smtClean="0"/>
              <a:t>‹#›</a:t>
            </a:fld>
            <a:endParaRPr lang="en-IN"/>
          </a:p>
        </p:txBody>
      </p:sp>
    </p:spTree>
    <p:extLst>
      <p:ext uri="{BB962C8B-B14F-4D97-AF65-F5344CB8AC3E}">
        <p14:creationId xmlns:p14="http://schemas.microsoft.com/office/powerpoint/2010/main" val="1778633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B6724-81CE-467E-9F8B-115D64E1DAB1}"/>
              </a:ext>
            </a:extLst>
          </p:cNvPr>
          <p:cNvSpPr>
            <a:spLocks noGrp="1"/>
          </p:cNvSpPr>
          <p:nvPr>
            <p:ph type="title"/>
          </p:nvPr>
        </p:nvSpPr>
        <p:spPr>
          <a:xfrm>
            <a:off x="838200" y="365125"/>
            <a:ext cx="10515600" cy="6274214"/>
          </a:xfrm>
        </p:spPr>
        <p:txBody>
          <a:bodyPr/>
          <a:lstStyle/>
          <a:p>
            <a:r>
              <a:rPr lang="en-IN" b="1" i="1" dirty="0">
                <a:solidFill>
                  <a:srgbClr val="00B0F0"/>
                </a:solidFill>
                <a:latin typeface="Century" panose="02040604050505020304" pitchFamily="18" charset="0"/>
              </a:rPr>
              <a:t>                  Project Presentation </a:t>
            </a:r>
            <a:br>
              <a:rPr lang="en-IN" b="1" i="1" dirty="0">
                <a:solidFill>
                  <a:srgbClr val="00B0F0"/>
                </a:solidFill>
                <a:latin typeface="Century" panose="02040604050505020304" pitchFamily="18" charset="0"/>
              </a:rPr>
            </a:br>
            <a:r>
              <a:rPr lang="en-IN" b="1" i="1" dirty="0">
                <a:solidFill>
                  <a:srgbClr val="00B0F0"/>
                </a:solidFill>
                <a:latin typeface="Century" panose="02040604050505020304" pitchFamily="18" charset="0"/>
              </a:rPr>
              <a:t>                                On</a:t>
            </a:r>
            <a:br>
              <a:rPr lang="en-IN" b="1" i="1" dirty="0">
                <a:solidFill>
                  <a:schemeClr val="accent1">
                    <a:lumMod val="75000"/>
                  </a:schemeClr>
                </a:solidFill>
                <a:latin typeface="Century" panose="02040604050505020304" pitchFamily="18" charset="0"/>
              </a:rPr>
            </a:br>
            <a:r>
              <a:rPr lang="en-IN" b="1" i="1" dirty="0">
                <a:solidFill>
                  <a:schemeClr val="accent1">
                    <a:lumMod val="75000"/>
                  </a:schemeClr>
                </a:solidFill>
                <a:latin typeface="Century" panose="02040604050505020304" pitchFamily="18" charset="0"/>
              </a:rPr>
              <a:t>                  </a:t>
            </a:r>
            <a:r>
              <a:rPr lang="en-IN" sz="4400" b="1" i="1" dirty="0">
                <a:solidFill>
                  <a:srgbClr val="FF0000"/>
                </a:solidFill>
                <a:latin typeface="Century" panose="02040604050505020304" pitchFamily="18" charset="0"/>
              </a:rPr>
              <a:t> </a:t>
            </a:r>
            <a:r>
              <a:rPr lang="en-IN" b="1" dirty="0">
                <a:solidFill>
                  <a:srgbClr val="FF0000"/>
                </a:solidFill>
                <a:latin typeface="Century" panose="02040604050505020304" pitchFamily="18" charset="0"/>
              </a:rPr>
              <a:t>“</a:t>
            </a:r>
            <a:r>
              <a:rPr lang="en-IN" sz="3200" b="1" dirty="0">
                <a:solidFill>
                  <a:srgbClr val="FF0000"/>
                </a:solidFill>
                <a:latin typeface="Century" panose="02040604050505020304" pitchFamily="18" charset="0"/>
              </a:rPr>
              <a:t>Fake News Prediction</a:t>
            </a:r>
            <a:r>
              <a:rPr lang="en-IN" b="1" dirty="0">
                <a:solidFill>
                  <a:srgbClr val="FF0000"/>
                </a:solidFill>
                <a:latin typeface="Century" panose="02040604050505020304" pitchFamily="18" charset="0"/>
              </a:rPr>
              <a:t>”</a:t>
            </a:r>
            <a:br>
              <a:rPr lang="en-IN" b="1" dirty="0">
                <a:solidFill>
                  <a:srgbClr val="FF0000"/>
                </a:solidFill>
                <a:latin typeface="Century" panose="02040604050505020304" pitchFamily="18" charset="0"/>
              </a:rPr>
            </a:br>
            <a:br>
              <a:rPr lang="en-IN" b="1" dirty="0">
                <a:solidFill>
                  <a:srgbClr val="FF0000"/>
                </a:solidFill>
                <a:latin typeface="Century" panose="02040604050505020304" pitchFamily="18" charset="0"/>
              </a:rPr>
            </a:br>
            <a:r>
              <a:rPr lang="en-IN" b="1" dirty="0">
                <a:solidFill>
                  <a:schemeClr val="accent6">
                    <a:lumMod val="75000"/>
                  </a:schemeClr>
                </a:solidFill>
                <a:latin typeface="Century" panose="02040604050505020304" pitchFamily="18" charset="0"/>
              </a:rPr>
              <a:t>                       </a:t>
            </a:r>
            <a:r>
              <a:rPr lang="en-US" b="1" i="1" dirty="0">
                <a:solidFill>
                  <a:srgbClr val="00B0F0"/>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err="1">
                <a:solidFill>
                  <a:srgbClr val="FF0000"/>
                </a:solidFill>
                <a:latin typeface="Century" panose="02040604050505020304" pitchFamily="18" charset="0"/>
              </a:rPr>
              <a:t>Ajit</a:t>
            </a:r>
            <a:r>
              <a:rPr lang="en-US" b="1" i="1" dirty="0">
                <a:solidFill>
                  <a:srgbClr val="FF0000"/>
                </a:solidFill>
                <a:latin typeface="Century" panose="02040604050505020304" pitchFamily="18" charset="0"/>
              </a:rPr>
              <a:t> Madame</a:t>
            </a:r>
            <a:br>
              <a:rPr lang="en-US" b="1" i="1" dirty="0">
                <a:solidFill>
                  <a:srgbClr val="E05F2C"/>
                </a:solidFill>
                <a:latin typeface="Century" panose="02040604050505020304" pitchFamily="18" charset="0"/>
              </a:rPr>
            </a:br>
            <a:endParaRPr lang="en-IN" dirty="0"/>
          </a:p>
        </p:txBody>
      </p:sp>
    </p:spTree>
    <p:extLst>
      <p:ext uri="{BB962C8B-B14F-4D97-AF65-F5344CB8AC3E}">
        <p14:creationId xmlns:p14="http://schemas.microsoft.com/office/powerpoint/2010/main" val="39836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850C-2343-4732-BCED-446CE472C41B}"/>
              </a:ext>
            </a:extLst>
          </p:cNvPr>
          <p:cNvSpPr>
            <a:spLocks noGrp="1"/>
          </p:cNvSpPr>
          <p:nvPr>
            <p:ph type="title"/>
          </p:nvPr>
        </p:nvSpPr>
        <p:spPr>
          <a:xfrm>
            <a:off x="1643270" y="624109"/>
            <a:ext cx="10455965" cy="6015229"/>
          </a:xfrm>
        </p:spPr>
        <p:txBody>
          <a:bodyPr/>
          <a:lstStyle/>
          <a:p>
            <a:r>
              <a:rPr lang="en-IN" sz="2800" b="1" dirty="0"/>
              <a:t>Logistic Regression                    Decision Tree Classifier</a:t>
            </a:r>
            <a:br>
              <a:rPr lang="en-IN" dirty="0"/>
            </a:br>
            <a:endParaRPr lang="en-IN" dirty="0"/>
          </a:p>
        </p:txBody>
      </p:sp>
      <p:pic>
        <p:nvPicPr>
          <p:cNvPr id="3" name="Picture 2">
            <a:extLst>
              <a:ext uri="{FF2B5EF4-FFF2-40B4-BE49-F238E27FC236}">
                <a16:creationId xmlns:a16="http://schemas.microsoft.com/office/drawing/2014/main" id="{B4461E19-CF4B-4E30-B09E-31BD1431E68D}"/>
              </a:ext>
            </a:extLst>
          </p:cNvPr>
          <p:cNvPicPr/>
          <p:nvPr/>
        </p:nvPicPr>
        <p:blipFill>
          <a:blip r:embed="rId2"/>
          <a:stretch>
            <a:fillRect/>
          </a:stretch>
        </p:blipFill>
        <p:spPr>
          <a:xfrm>
            <a:off x="1724025" y="1481275"/>
            <a:ext cx="4371975" cy="2835275"/>
          </a:xfrm>
          <a:prstGeom prst="rect">
            <a:avLst/>
          </a:prstGeom>
        </p:spPr>
      </p:pic>
      <p:pic>
        <p:nvPicPr>
          <p:cNvPr id="4" name="Picture 3">
            <a:extLst>
              <a:ext uri="{FF2B5EF4-FFF2-40B4-BE49-F238E27FC236}">
                <a16:creationId xmlns:a16="http://schemas.microsoft.com/office/drawing/2014/main" id="{DE2A336D-74C5-45C7-B4B7-0A1632631988}"/>
              </a:ext>
            </a:extLst>
          </p:cNvPr>
          <p:cNvPicPr/>
          <p:nvPr/>
        </p:nvPicPr>
        <p:blipFill>
          <a:blip r:embed="rId3"/>
          <a:stretch>
            <a:fillRect/>
          </a:stretch>
        </p:blipFill>
        <p:spPr>
          <a:xfrm>
            <a:off x="6772067" y="1253159"/>
            <a:ext cx="3895725" cy="3848100"/>
          </a:xfrm>
          <a:prstGeom prst="rect">
            <a:avLst/>
          </a:prstGeom>
        </p:spPr>
      </p:pic>
    </p:spTree>
    <p:extLst>
      <p:ext uri="{BB962C8B-B14F-4D97-AF65-F5344CB8AC3E}">
        <p14:creationId xmlns:p14="http://schemas.microsoft.com/office/powerpoint/2010/main" val="4034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EA53-D413-442F-B137-49FC27BAAFCE}"/>
              </a:ext>
            </a:extLst>
          </p:cNvPr>
          <p:cNvSpPr>
            <a:spLocks noGrp="1"/>
          </p:cNvSpPr>
          <p:nvPr>
            <p:ph type="title"/>
          </p:nvPr>
        </p:nvSpPr>
        <p:spPr>
          <a:xfrm>
            <a:off x="1643270" y="624110"/>
            <a:ext cx="10349947" cy="6068238"/>
          </a:xfrm>
        </p:spPr>
        <p:txBody>
          <a:bodyPr/>
          <a:lstStyle/>
          <a:p>
            <a:r>
              <a:rPr lang="en-IN" sz="2800" b="1" dirty="0"/>
              <a:t>Gradient Boosting Classifier      Random Forest Classifier</a:t>
            </a:r>
            <a:br>
              <a:rPr lang="en-IN" dirty="0"/>
            </a:br>
            <a:endParaRPr lang="en-IN" dirty="0"/>
          </a:p>
        </p:txBody>
      </p:sp>
      <p:pic>
        <p:nvPicPr>
          <p:cNvPr id="3" name="Picture 2">
            <a:extLst>
              <a:ext uri="{FF2B5EF4-FFF2-40B4-BE49-F238E27FC236}">
                <a16:creationId xmlns:a16="http://schemas.microsoft.com/office/drawing/2014/main" id="{0598E4FA-607B-4A1B-A99E-68653C3ABCD7}"/>
              </a:ext>
            </a:extLst>
          </p:cNvPr>
          <p:cNvPicPr/>
          <p:nvPr/>
        </p:nvPicPr>
        <p:blipFill>
          <a:blip r:embed="rId2"/>
          <a:stretch>
            <a:fillRect/>
          </a:stretch>
        </p:blipFill>
        <p:spPr>
          <a:xfrm>
            <a:off x="1879531" y="1509506"/>
            <a:ext cx="4086225" cy="3600450"/>
          </a:xfrm>
          <a:prstGeom prst="rect">
            <a:avLst/>
          </a:prstGeom>
        </p:spPr>
      </p:pic>
      <p:pic>
        <p:nvPicPr>
          <p:cNvPr id="4" name="Picture 3">
            <a:extLst>
              <a:ext uri="{FF2B5EF4-FFF2-40B4-BE49-F238E27FC236}">
                <a16:creationId xmlns:a16="http://schemas.microsoft.com/office/drawing/2014/main" id="{7B835998-0D5E-4185-9E76-DE04CFE2D970}"/>
              </a:ext>
            </a:extLst>
          </p:cNvPr>
          <p:cNvPicPr/>
          <p:nvPr/>
        </p:nvPicPr>
        <p:blipFill>
          <a:blip r:embed="rId3"/>
          <a:stretch>
            <a:fillRect/>
          </a:stretch>
        </p:blipFill>
        <p:spPr>
          <a:xfrm>
            <a:off x="7119316" y="1509506"/>
            <a:ext cx="3943350" cy="3733800"/>
          </a:xfrm>
          <a:prstGeom prst="rect">
            <a:avLst/>
          </a:prstGeom>
        </p:spPr>
      </p:pic>
    </p:spTree>
    <p:extLst>
      <p:ext uri="{BB962C8B-B14F-4D97-AF65-F5344CB8AC3E}">
        <p14:creationId xmlns:p14="http://schemas.microsoft.com/office/powerpoint/2010/main" val="348516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B9D7-5CA8-4B2F-A5B6-EE00112E6DDB}"/>
              </a:ext>
            </a:extLst>
          </p:cNvPr>
          <p:cNvSpPr>
            <a:spLocks noGrp="1"/>
          </p:cNvSpPr>
          <p:nvPr>
            <p:ph type="title"/>
          </p:nvPr>
        </p:nvSpPr>
        <p:spPr>
          <a:xfrm>
            <a:off x="1630017" y="624110"/>
            <a:ext cx="10376453" cy="6081490"/>
          </a:xfrm>
        </p:spPr>
        <p:txBody>
          <a:bodyPr/>
          <a:lstStyle/>
          <a:p>
            <a:r>
              <a:rPr lang="en-US" b="1" dirty="0">
                <a:latin typeface="Century" panose="02040604050505020304" pitchFamily="18" charset="0"/>
              </a:rPr>
              <a:t>Model Evaluation</a:t>
            </a:r>
            <a:br>
              <a:rPr lang="en-IN" dirty="0"/>
            </a:br>
            <a:br>
              <a:rPr lang="en-IN" dirty="0"/>
            </a:br>
            <a:endParaRPr lang="en-IN" dirty="0"/>
          </a:p>
        </p:txBody>
      </p:sp>
      <p:pic>
        <p:nvPicPr>
          <p:cNvPr id="3" name="Picture 2">
            <a:extLst>
              <a:ext uri="{FF2B5EF4-FFF2-40B4-BE49-F238E27FC236}">
                <a16:creationId xmlns:a16="http://schemas.microsoft.com/office/drawing/2014/main" id="{5836BDF8-83F3-4AD8-B3A5-1F379A94D9B2}"/>
              </a:ext>
            </a:extLst>
          </p:cNvPr>
          <p:cNvPicPr/>
          <p:nvPr/>
        </p:nvPicPr>
        <p:blipFill>
          <a:blip r:embed="rId2"/>
          <a:stretch>
            <a:fillRect/>
          </a:stretch>
        </p:blipFill>
        <p:spPr>
          <a:xfrm>
            <a:off x="1865271" y="1469025"/>
            <a:ext cx="3939181" cy="2195830"/>
          </a:xfrm>
          <a:prstGeom prst="rect">
            <a:avLst/>
          </a:prstGeom>
        </p:spPr>
      </p:pic>
      <p:pic>
        <p:nvPicPr>
          <p:cNvPr id="4" name="Picture 3">
            <a:extLst>
              <a:ext uri="{FF2B5EF4-FFF2-40B4-BE49-F238E27FC236}">
                <a16:creationId xmlns:a16="http://schemas.microsoft.com/office/drawing/2014/main" id="{4196089D-62D7-42A1-A86A-EFA6D68AE5CF}"/>
              </a:ext>
            </a:extLst>
          </p:cNvPr>
          <p:cNvPicPr/>
          <p:nvPr/>
        </p:nvPicPr>
        <p:blipFill>
          <a:blip r:embed="rId3"/>
          <a:stretch>
            <a:fillRect/>
          </a:stretch>
        </p:blipFill>
        <p:spPr>
          <a:xfrm>
            <a:off x="6096000" y="1469025"/>
            <a:ext cx="5731510" cy="2894330"/>
          </a:xfrm>
          <a:prstGeom prst="rect">
            <a:avLst/>
          </a:prstGeom>
        </p:spPr>
      </p:pic>
      <p:pic>
        <p:nvPicPr>
          <p:cNvPr id="5" name="Picture 4">
            <a:extLst>
              <a:ext uri="{FF2B5EF4-FFF2-40B4-BE49-F238E27FC236}">
                <a16:creationId xmlns:a16="http://schemas.microsoft.com/office/drawing/2014/main" id="{800F200D-F57E-4DCD-AE10-E82192C1E679}"/>
              </a:ext>
            </a:extLst>
          </p:cNvPr>
          <p:cNvPicPr/>
          <p:nvPr/>
        </p:nvPicPr>
        <p:blipFill>
          <a:blip r:embed="rId4"/>
          <a:stretch>
            <a:fillRect/>
          </a:stretch>
        </p:blipFill>
        <p:spPr>
          <a:xfrm>
            <a:off x="6096000" y="4417695"/>
            <a:ext cx="3366052" cy="1400009"/>
          </a:xfrm>
          <a:prstGeom prst="rect">
            <a:avLst/>
          </a:prstGeom>
        </p:spPr>
      </p:pic>
    </p:spTree>
    <p:extLst>
      <p:ext uri="{BB962C8B-B14F-4D97-AF65-F5344CB8AC3E}">
        <p14:creationId xmlns:p14="http://schemas.microsoft.com/office/powerpoint/2010/main" val="244303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E891-D9F2-4F52-BE52-4F37417C69CF}"/>
              </a:ext>
            </a:extLst>
          </p:cNvPr>
          <p:cNvSpPr>
            <a:spLocks noGrp="1"/>
          </p:cNvSpPr>
          <p:nvPr>
            <p:ph type="title"/>
          </p:nvPr>
        </p:nvSpPr>
        <p:spPr>
          <a:xfrm>
            <a:off x="1669774" y="624110"/>
            <a:ext cx="10296939" cy="6107994"/>
          </a:xfrm>
        </p:spPr>
        <p:txBody>
          <a:bodyPr/>
          <a:lstStyle/>
          <a:p>
            <a:endParaRPr lang="en-IN" dirty="0"/>
          </a:p>
        </p:txBody>
      </p:sp>
      <p:pic>
        <p:nvPicPr>
          <p:cNvPr id="3" name="Picture 2">
            <a:extLst>
              <a:ext uri="{FF2B5EF4-FFF2-40B4-BE49-F238E27FC236}">
                <a16:creationId xmlns:a16="http://schemas.microsoft.com/office/drawing/2014/main" id="{C6F80A2B-EF93-4586-9AC8-1EF465D3F720}"/>
              </a:ext>
            </a:extLst>
          </p:cNvPr>
          <p:cNvPicPr/>
          <p:nvPr/>
        </p:nvPicPr>
        <p:blipFill>
          <a:blip r:embed="rId2"/>
          <a:stretch>
            <a:fillRect/>
          </a:stretch>
        </p:blipFill>
        <p:spPr>
          <a:xfrm>
            <a:off x="2541132" y="1286978"/>
            <a:ext cx="7649790" cy="3576569"/>
          </a:xfrm>
          <a:prstGeom prst="rect">
            <a:avLst/>
          </a:prstGeom>
        </p:spPr>
      </p:pic>
    </p:spTree>
    <p:extLst>
      <p:ext uri="{BB962C8B-B14F-4D97-AF65-F5344CB8AC3E}">
        <p14:creationId xmlns:p14="http://schemas.microsoft.com/office/powerpoint/2010/main" val="223701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85D089-D99E-4BC5-9219-1A9611C5F135}"/>
              </a:ext>
            </a:extLst>
          </p:cNvPr>
          <p:cNvSpPr>
            <a:spLocks noGrp="1"/>
          </p:cNvSpPr>
          <p:nvPr>
            <p:ph type="title"/>
          </p:nvPr>
        </p:nvSpPr>
        <p:spPr>
          <a:xfrm>
            <a:off x="2592925" y="624110"/>
            <a:ext cx="8911687" cy="873386"/>
          </a:xfrm>
        </p:spPr>
        <p:txBody>
          <a:bodyPr>
            <a:normAutofit/>
          </a:bodyPr>
          <a:lstStyle/>
          <a:p>
            <a:r>
              <a:rPr lang="en-US" b="1" u="sng" dirty="0">
                <a:solidFill>
                  <a:srgbClr val="FF0000"/>
                </a:solidFill>
                <a:latin typeface="Century" panose="02040604050505020304" pitchFamily="18" charset="0"/>
              </a:rPr>
              <a:t>Key Finding and Conclusions</a:t>
            </a:r>
            <a:endParaRPr lang="en-IN" dirty="0"/>
          </a:p>
        </p:txBody>
      </p:sp>
      <p:sp>
        <p:nvSpPr>
          <p:cNvPr id="6" name="Content Placeholder 5">
            <a:extLst>
              <a:ext uri="{FF2B5EF4-FFF2-40B4-BE49-F238E27FC236}">
                <a16:creationId xmlns:a16="http://schemas.microsoft.com/office/drawing/2014/main" id="{4DD6F83A-4621-40C3-BF95-D7807A5021E8}"/>
              </a:ext>
            </a:extLst>
          </p:cNvPr>
          <p:cNvSpPr>
            <a:spLocks noGrp="1"/>
          </p:cNvSpPr>
          <p:nvPr>
            <p:ph idx="1"/>
          </p:nvPr>
        </p:nvSpPr>
        <p:spPr>
          <a:xfrm>
            <a:off x="2589212" y="1497496"/>
            <a:ext cx="8915400" cy="4413726"/>
          </a:xfrm>
        </p:spPr>
        <p:txBody>
          <a:bodyPr/>
          <a:lstStyle/>
          <a:p>
            <a:r>
              <a:rPr lang="en-IN" sz="2000" b="1" dirty="0">
                <a:latin typeface="Century" panose="02040604050505020304" pitchFamily="18" charset="0"/>
              </a:rPr>
              <a:t>The finding of the study is that only few users over online use unparliamentary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a:t>
            </a:r>
          </a:p>
          <a:p>
            <a:r>
              <a:rPr lang="en-IN" sz="2000" b="1" dirty="0">
                <a:latin typeface="Century" panose="02040604050505020304" pitchFamily="18" charset="0"/>
              </a:rPr>
              <a:t> Due to fake news Distrust in the media, Undermining the    democratic process, Platforms for harmful conspiracy theories and hate speech</a:t>
            </a:r>
          </a:p>
          <a:p>
            <a:endParaRPr lang="en-IN" dirty="0"/>
          </a:p>
        </p:txBody>
      </p:sp>
    </p:spTree>
    <p:extLst>
      <p:ext uri="{BB962C8B-B14F-4D97-AF65-F5344CB8AC3E}">
        <p14:creationId xmlns:p14="http://schemas.microsoft.com/office/powerpoint/2010/main" val="331864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77F6-3EA8-40CE-B54B-21900570C7A7}"/>
              </a:ext>
            </a:extLst>
          </p:cNvPr>
          <p:cNvSpPr>
            <a:spLocks noGrp="1"/>
          </p:cNvSpPr>
          <p:nvPr>
            <p:ph type="title"/>
          </p:nvPr>
        </p:nvSpPr>
        <p:spPr>
          <a:xfrm>
            <a:off x="2040835" y="624110"/>
            <a:ext cx="9463777" cy="1280890"/>
          </a:xfrm>
        </p:spPr>
        <p:txBody>
          <a:bodyPr/>
          <a:lstStyle/>
          <a:p>
            <a:r>
              <a:rPr lang="en-US" b="1" u="sng" dirty="0">
                <a:solidFill>
                  <a:srgbClr val="7030A0"/>
                </a:solidFill>
                <a:latin typeface="Century" panose="02040604050505020304" pitchFamily="18" charset="0"/>
              </a:rPr>
              <a:t>Limitation of this work and scope for future</a:t>
            </a:r>
            <a:endParaRPr lang="en-IN" dirty="0"/>
          </a:p>
        </p:txBody>
      </p:sp>
      <p:sp>
        <p:nvSpPr>
          <p:cNvPr id="3" name="Content Placeholder 2">
            <a:extLst>
              <a:ext uri="{FF2B5EF4-FFF2-40B4-BE49-F238E27FC236}">
                <a16:creationId xmlns:a16="http://schemas.microsoft.com/office/drawing/2014/main" id="{C4630DB5-2FD5-4D0C-A3AA-0C4FDD1E3FBA}"/>
              </a:ext>
            </a:extLst>
          </p:cNvPr>
          <p:cNvSpPr>
            <a:spLocks noGrp="1"/>
          </p:cNvSpPr>
          <p:nvPr>
            <p:ph idx="1"/>
          </p:nvPr>
        </p:nvSpPr>
        <p:spPr>
          <a:xfrm>
            <a:off x="2040835" y="1683026"/>
            <a:ext cx="9463777" cy="4550863"/>
          </a:xfrm>
        </p:spPr>
        <p:txBody>
          <a:bodyPr>
            <a:normAutofit/>
          </a:bodyPr>
          <a:lstStyle/>
          <a:p>
            <a:r>
              <a:rPr lang="en-IN" sz="2400" b="1" dirty="0">
                <a:latin typeface="Century" panose="02040604050505020304" pitchFamily="18" charset="0"/>
              </a:rPr>
              <a:t>Problems faced while working in this project:</a:t>
            </a:r>
          </a:p>
          <a:p>
            <a:pPr lvl="0"/>
            <a:r>
              <a:rPr lang="en-IN" sz="2400" b="1" dirty="0">
                <a:latin typeface="Century" panose="02040604050505020304" pitchFamily="18" charset="0"/>
              </a:rPr>
              <a:t>More computational power was required as it took more than 2 hours</a:t>
            </a:r>
          </a:p>
          <a:p>
            <a:pPr lvl="0"/>
            <a:r>
              <a:rPr lang="en-IN" sz="2400" b="1" dirty="0">
                <a:latin typeface="Century" panose="02040604050505020304" pitchFamily="18" charset="0"/>
              </a:rPr>
              <a:t>Dataset quite balanced but too large texts</a:t>
            </a:r>
          </a:p>
          <a:p>
            <a:pPr lvl="0"/>
            <a:r>
              <a:rPr lang="en-IN" sz="2400" b="1" dirty="0">
                <a:latin typeface="Century" panose="02040604050505020304" pitchFamily="18" charset="0"/>
              </a:rPr>
              <a:t>Good parameters could not be obtained using hyperparameter tuning as time was consumed more, Areas of improvement:</a:t>
            </a:r>
          </a:p>
          <a:p>
            <a:pPr lvl="0"/>
            <a:r>
              <a:rPr lang="en-IN" sz="2400" b="1" dirty="0">
                <a:latin typeface="Century" panose="02040604050505020304" pitchFamily="18" charset="0"/>
              </a:rPr>
              <a:t>Could be provided with a good dataset which does not take more time.</a:t>
            </a:r>
          </a:p>
          <a:p>
            <a:pPr lvl="0"/>
            <a:r>
              <a:rPr lang="en-IN" sz="2400" b="1" dirty="0">
                <a:latin typeface="Century" panose="02040604050505020304" pitchFamily="18" charset="0"/>
              </a:rPr>
              <a:t>Less time complexity</a:t>
            </a:r>
          </a:p>
          <a:p>
            <a:endParaRPr lang="en-IN" dirty="0"/>
          </a:p>
        </p:txBody>
      </p:sp>
    </p:spTree>
    <p:extLst>
      <p:ext uri="{BB962C8B-B14F-4D97-AF65-F5344CB8AC3E}">
        <p14:creationId xmlns:p14="http://schemas.microsoft.com/office/powerpoint/2010/main" val="180305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D4C9E7-1649-4746-8E88-9F2943C46A25}"/>
              </a:ext>
            </a:extLst>
          </p:cNvPr>
          <p:cNvSpPr>
            <a:spLocks noGrp="1"/>
          </p:cNvSpPr>
          <p:nvPr>
            <p:ph type="title"/>
          </p:nvPr>
        </p:nvSpPr>
        <p:spPr>
          <a:xfrm>
            <a:off x="2102595" y="306333"/>
            <a:ext cx="2628431" cy="812723"/>
          </a:xfrm>
        </p:spPr>
        <p:txBody>
          <a:bodyPr/>
          <a:lstStyle/>
          <a:p>
            <a:r>
              <a:rPr lang="en-US" dirty="0">
                <a:solidFill>
                  <a:srgbClr val="FF0000"/>
                </a:solidFill>
                <a:latin typeface="Century" panose="02040604050505020304" pitchFamily="18" charset="0"/>
              </a:rPr>
              <a:t>Agenda</a:t>
            </a:r>
            <a:endParaRPr lang="en-IN" dirty="0">
              <a:solidFill>
                <a:srgbClr val="FF0000"/>
              </a:solidFill>
              <a:latin typeface="Century" panose="02040604050505020304" pitchFamily="18" charset="0"/>
            </a:endParaRPr>
          </a:p>
        </p:txBody>
      </p:sp>
      <p:sp>
        <p:nvSpPr>
          <p:cNvPr id="4" name="Content Placeholder 3">
            <a:extLst>
              <a:ext uri="{FF2B5EF4-FFF2-40B4-BE49-F238E27FC236}">
                <a16:creationId xmlns:a16="http://schemas.microsoft.com/office/drawing/2014/main" id="{4CA61F39-7A6E-497C-94DE-E6577A458382}"/>
              </a:ext>
            </a:extLst>
          </p:cNvPr>
          <p:cNvSpPr>
            <a:spLocks noGrp="1"/>
          </p:cNvSpPr>
          <p:nvPr>
            <p:ph idx="1"/>
          </p:nvPr>
        </p:nvSpPr>
        <p:spPr>
          <a:xfrm>
            <a:off x="2102595" y="1378228"/>
            <a:ext cx="8915400" cy="4426226"/>
          </a:xfrm>
        </p:spPr>
        <p:txBody>
          <a:bodyPr/>
          <a:lstStyle/>
          <a:p>
            <a:pPr>
              <a:buFont typeface="Wingdings" panose="05000000000000000000" pitchFamily="2" charset="2"/>
              <a:buChar char="Ø"/>
            </a:pPr>
            <a:r>
              <a:rPr lang="en-US" sz="2000" b="1" dirty="0">
                <a:latin typeface="Century" panose="02040604050505020304" pitchFamily="18" charset="0"/>
              </a:rPr>
              <a:t>Problem Statement</a:t>
            </a:r>
          </a:p>
          <a:p>
            <a:pPr>
              <a:buFont typeface="Wingdings" panose="05000000000000000000" pitchFamily="2" charset="2"/>
              <a:buChar char="Ø"/>
            </a:pPr>
            <a:r>
              <a:rPr lang="en-US" sz="2000" b="1" dirty="0">
                <a:latin typeface="Century" panose="02040604050505020304" pitchFamily="18" charset="0"/>
              </a:rPr>
              <a:t> Problem Understanding</a:t>
            </a:r>
          </a:p>
          <a:p>
            <a:pPr>
              <a:buFont typeface="Wingdings" panose="05000000000000000000" pitchFamily="2" charset="2"/>
              <a:buChar char="Ø"/>
            </a:pPr>
            <a:r>
              <a:rPr lang="en-US" sz="2000" b="1" dirty="0">
                <a:latin typeface="Century" panose="02040604050505020304" pitchFamily="18" charset="0"/>
              </a:rPr>
              <a:t> Exploratory Data Analysis</a:t>
            </a:r>
          </a:p>
          <a:p>
            <a:pPr>
              <a:buFont typeface="Wingdings" panose="05000000000000000000" pitchFamily="2" charset="2"/>
              <a:buChar char="Ø"/>
            </a:pPr>
            <a:r>
              <a:rPr lang="en-US" sz="2000" b="1" dirty="0">
                <a:latin typeface="Century" panose="02040604050505020304" pitchFamily="18" charset="0"/>
              </a:rPr>
              <a:t> Data Preprocessing Steps</a:t>
            </a:r>
          </a:p>
          <a:p>
            <a:pPr>
              <a:buFont typeface="Wingdings" panose="05000000000000000000" pitchFamily="2" charset="2"/>
              <a:buChar char="Ø"/>
            </a:pPr>
            <a:r>
              <a:rPr lang="en-US" sz="2000" b="1" dirty="0">
                <a:latin typeface="Century" panose="02040604050505020304" pitchFamily="18" charset="0"/>
              </a:rPr>
              <a:t> Model Building</a:t>
            </a:r>
          </a:p>
          <a:p>
            <a:pPr>
              <a:buFont typeface="Wingdings" panose="05000000000000000000" pitchFamily="2" charset="2"/>
              <a:buChar char="Ø"/>
            </a:pPr>
            <a:r>
              <a:rPr lang="en-US" sz="2000" b="1" dirty="0">
                <a:latin typeface="Century" panose="02040604050505020304" pitchFamily="18" charset="0"/>
              </a:rPr>
              <a:t> Interpretation of the Results</a:t>
            </a:r>
          </a:p>
          <a:p>
            <a:pPr>
              <a:buFont typeface="Wingdings" panose="05000000000000000000" pitchFamily="2" charset="2"/>
              <a:buChar char="Ø"/>
            </a:pPr>
            <a:r>
              <a:rPr lang="en-US" sz="2000" b="1" dirty="0">
                <a:latin typeface="Century" panose="02040604050505020304" pitchFamily="18" charset="0"/>
              </a:rPr>
              <a:t>Key Finding and Conclusions</a:t>
            </a:r>
          </a:p>
          <a:p>
            <a:pPr>
              <a:buFont typeface="Wingdings" panose="05000000000000000000" pitchFamily="2" charset="2"/>
              <a:buChar char="Ø"/>
            </a:pPr>
            <a:r>
              <a:rPr lang="en-US" sz="2000" b="1" dirty="0">
                <a:latin typeface="Century" panose="02040604050505020304" pitchFamily="18" charset="0"/>
              </a:rPr>
              <a:t> Limitation of this works and Scope for Future Works</a:t>
            </a:r>
          </a:p>
          <a:p>
            <a:pPr marL="0" indent="0">
              <a:buNone/>
            </a:pPr>
            <a:endParaRPr lang="en-IN" dirty="0"/>
          </a:p>
        </p:txBody>
      </p:sp>
    </p:spTree>
    <p:extLst>
      <p:ext uri="{BB962C8B-B14F-4D97-AF65-F5344CB8AC3E}">
        <p14:creationId xmlns:p14="http://schemas.microsoft.com/office/powerpoint/2010/main" val="269365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FA9A-33AF-46B3-AE0A-CAEABB5396EC}"/>
              </a:ext>
            </a:extLst>
          </p:cNvPr>
          <p:cNvSpPr>
            <a:spLocks noGrp="1"/>
          </p:cNvSpPr>
          <p:nvPr>
            <p:ph type="title"/>
          </p:nvPr>
        </p:nvSpPr>
        <p:spPr>
          <a:xfrm>
            <a:off x="2288125" y="624110"/>
            <a:ext cx="8911687" cy="860133"/>
          </a:xfrm>
        </p:spPr>
        <p:txBody>
          <a:bodyPr/>
          <a:lstStyle/>
          <a:p>
            <a:r>
              <a:rPr lang="en-US" b="1" u="sng" dirty="0">
                <a:solidFill>
                  <a:srgbClr val="FF0000"/>
                </a:solidFill>
                <a:latin typeface="Century" panose="02040604050505020304" pitchFamily="18" charset="0"/>
              </a:rPr>
              <a:t>Problem Statements</a:t>
            </a:r>
            <a:endParaRPr lang="en-IN" dirty="0"/>
          </a:p>
        </p:txBody>
      </p:sp>
      <p:sp>
        <p:nvSpPr>
          <p:cNvPr id="3" name="Content Placeholder 2">
            <a:extLst>
              <a:ext uri="{FF2B5EF4-FFF2-40B4-BE49-F238E27FC236}">
                <a16:creationId xmlns:a16="http://schemas.microsoft.com/office/drawing/2014/main" id="{D02F41CB-D016-4AC2-BB50-530984B93028}"/>
              </a:ext>
            </a:extLst>
          </p:cNvPr>
          <p:cNvSpPr>
            <a:spLocks noGrp="1"/>
          </p:cNvSpPr>
          <p:nvPr>
            <p:ph idx="1"/>
          </p:nvPr>
        </p:nvSpPr>
        <p:spPr>
          <a:xfrm>
            <a:off x="2288125" y="1987826"/>
            <a:ext cx="8915400" cy="3777622"/>
          </a:xfrm>
        </p:spPr>
        <p:txBody>
          <a:bodyPr/>
          <a:lstStyle/>
          <a:p>
            <a:r>
              <a:rPr lang="en-IN" sz="2400" b="1" dirty="0">
                <a:latin typeface="Century" panose="020406040505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r>
              <a:rPr lang="en-IN" sz="2400" b="1" dirty="0">
                <a:latin typeface="Century" panose="02040604050505020304" pitchFamily="18" charset="0"/>
              </a:rPr>
              <a:t>What's inside is more than just rows and columns. Make it easy for others to get started by describing how you acquired the data and what time period it represents, too.</a:t>
            </a:r>
          </a:p>
          <a:p>
            <a:pPr marL="0" indent="0">
              <a:buNone/>
            </a:pPr>
            <a:endParaRPr lang="en-IN" dirty="0"/>
          </a:p>
        </p:txBody>
      </p:sp>
    </p:spTree>
    <p:extLst>
      <p:ext uri="{BB962C8B-B14F-4D97-AF65-F5344CB8AC3E}">
        <p14:creationId xmlns:p14="http://schemas.microsoft.com/office/powerpoint/2010/main" val="22273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DBFA-5DBE-462D-B1C5-E207EBB27F73}"/>
              </a:ext>
            </a:extLst>
          </p:cNvPr>
          <p:cNvSpPr>
            <a:spLocks noGrp="1"/>
          </p:cNvSpPr>
          <p:nvPr>
            <p:ph type="title"/>
          </p:nvPr>
        </p:nvSpPr>
        <p:spPr>
          <a:xfrm>
            <a:off x="2089342" y="425328"/>
            <a:ext cx="8911687" cy="926394"/>
          </a:xfrm>
        </p:spPr>
        <p:txBody>
          <a:bodyPr/>
          <a:lstStyle/>
          <a:p>
            <a:r>
              <a:rPr lang="en-US" b="1" u="sng" dirty="0">
                <a:solidFill>
                  <a:srgbClr val="FF0000"/>
                </a:solidFill>
                <a:latin typeface="Century" panose="02040604050505020304" pitchFamily="18" charset="0"/>
              </a:rPr>
              <a:t>Problem Understanding</a:t>
            </a:r>
            <a:endParaRPr lang="en-IN" dirty="0"/>
          </a:p>
        </p:txBody>
      </p:sp>
      <p:sp>
        <p:nvSpPr>
          <p:cNvPr id="3" name="Content Placeholder 2">
            <a:extLst>
              <a:ext uri="{FF2B5EF4-FFF2-40B4-BE49-F238E27FC236}">
                <a16:creationId xmlns:a16="http://schemas.microsoft.com/office/drawing/2014/main" id="{23D574ED-144C-4391-9E13-E76FB2C01A4C}"/>
              </a:ext>
            </a:extLst>
          </p:cNvPr>
          <p:cNvSpPr>
            <a:spLocks noGrp="1"/>
          </p:cNvSpPr>
          <p:nvPr>
            <p:ph idx="1"/>
          </p:nvPr>
        </p:nvSpPr>
        <p:spPr>
          <a:xfrm>
            <a:off x="2081916" y="1540189"/>
            <a:ext cx="8915400" cy="3777622"/>
          </a:xfrm>
        </p:spPr>
        <p:txBody>
          <a:bodyPr/>
          <a:lstStyle/>
          <a:p>
            <a:r>
              <a:rPr lang="en-IN" sz="2400" b="1" dirty="0">
                <a:latin typeface="Century" panose="020406040505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r>
              <a:rPr lang="en-IN" sz="2400" b="1" dirty="0">
                <a:latin typeface="Century" panose="02040604050505020304" pitchFamily="18" charset="0"/>
              </a:rPr>
              <a:t>For media outlets, the ability to attract viewers to their websites is necessary to generate online advertising revenue. So, it is necessary to detect fake news.</a:t>
            </a:r>
          </a:p>
          <a:p>
            <a:pPr marL="0" indent="0">
              <a:buNone/>
            </a:pPr>
            <a:endParaRPr lang="en-IN" dirty="0"/>
          </a:p>
        </p:txBody>
      </p:sp>
    </p:spTree>
    <p:extLst>
      <p:ext uri="{BB962C8B-B14F-4D97-AF65-F5344CB8AC3E}">
        <p14:creationId xmlns:p14="http://schemas.microsoft.com/office/powerpoint/2010/main" val="35199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3ACB-EDB4-47FE-888A-D1440BC9F778}"/>
              </a:ext>
            </a:extLst>
          </p:cNvPr>
          <p:cNvSpPr>
            <a:spLocks noGrp="1"/>
          </p:cNvSpPr>
          <p:nvPr>
            <p:ph type="title"/>
          </p:nvPr>
        </p:nvSpPr>
        <p:spPr>
          <a:xfrm>
            <a:off x="1630018" y="624110"/>
            <a:ext cx="9874594" cy="6094742"/>
          </a:xfrm>
        </p:spPr>
        <p:txBody>
          <a:bodyPr>
            <a:normAutofit fontScale="90000"/>
          </a:bodyPr>
          <a:lstStyle/>
          <a:p>
            <a:pPr lvl="0"/>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Exploratory Data Analysis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400" b="1" dirty="0">
                <a:solidFill>
                  <a:srgbClr val="0070C0"/>
                </a:solidFill>
                <a:latin typeface="Century" panose="02040604050505020304" pitchFamily="18" charset="0"/>
              </a:rPr>
              <a:t>Univariate Analysis:</a:t>
            </a: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br>
              <a:rPr lang="en-US" sz="2400" b="1" dirty="0">
                <a:solidFill>
                  <a:srgbClr val="0070C0"/>
                </a:solidFill>
                <a:latin typeface="Century" panose="02040604050505020304" pitchFamily="18" charset="0"/>
              </a:rPr>
            </a:br>
            <a:r>
              <a:rPr lang="en-US" sz="2400" b="1" dirty="0">
                <a:solidFill>
                  <a:srgbClr val="0070C0"/>
                </a:solidFill>
                <a:latin typeface="Century" panose="02040604050505020304" pitchFamily="18" charset="0"/>
              </a:rPr>
              <a:t>Observation: </a:t>
            </a:r>
            <a:br>
              <a:rPr lang="en-US" sz="2400" b="1" dirty="0">
                <a:solidFill>
                  <a:srgbClr val="0070C0"/>
                </a:solidFill>
                <a:latin typeface="Century" panose="02040604050505020304" pitchFamily="18" charset="0"/>
              </a:rPr>
            </a:br>
            <a:r>
              <a:rPr lang="en-IN" sz="2200" b="1" dirty="0"/>
              <a:t>We can see, in fake news and true news in which have a less difference.</a:t>
            </a:r>
            <a:br>
              <a:rPr lang="en-IN" sz="2200" b="1" dirty="0"/>
            </a:br>
            <a:r>
              <a:rPr lang="en-IN" sz="2200" b="1" dirty="0"/>
              <a:t>Data imbalanced so we need balance it but difference is less so it will not impact that much so I take as it is.</a:t>
            </a:r>
            <a:br>
              <a:rPr lang="en-IN" dirty="0"/>
            </a:br>
            <a:endParaRPr lang="en-IN" sz="2400" dirty="0">
              <a:solidFill>
                <a:srgbClr val="0070C0"/>
              </a:solidFill>
            </a:endParaRPr>
          </a:p>
        </p:txBody>
      </p:sp>
      <p:pic>
        <p:nvPicPr>
          <p:cNvPr id="4" name="Picture 3">
            <a:extLst>
              <a:ext uri="{FF2B5EF4-FFF2-40B4-BE49-F238E27FC236}">
                <a16:creationId xmlns:a16="http://schemas.microsoft.com/office/drawing/2014/main" id="{805E11CA-A1EE-4535-8791-B9A8AFC35681}"/>
              </a:ext>
            </a:extLst>
          </p:cNvPr>
          <p:cNvPicPr/>
          <p:nvPr/>
        </p:nvPicPr>
        <p:blipFill>
          <a:blip r:embed="rId2"/>
          <a:stretch>
            <a:fillRect/>
          </a:stretch>
        </p:blipFill>
        <p:spPr>
          <a:xfrm>
            <a:off x="3102459" y="2036701"/>
            <a:ext cx="2886075" cy="2447925"/>
          </a:xfrm>
          <a:prstGeom prst="rect">
            <a:avLst/>
          </a:prstGeom>
        </p:spPr>
      </p:pic>
    </p:spTree>
    <p:extLst>
      <p:ext uri="{BB962C8B-B14F-4D97-AF65-F5344CB8AC3E}">
        <p14:creationId xmlns:p14="http://schemas.microsoft.com/office/powerpoint/2010/main" val="424406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9A0A-854A-4F10-8351-FBEB5549CF56}"/>
              </a:ext>
            </a:extLst>
          </p:cNvPr>
          <p:cNvSpPr>
            <a:spLocks noGrp="1"/>
          </p:cNvSpPr>
          <p:nvPr>
            <p:ph type="title"/>
          </p:nvPr>
        </p:nvSpPr>
        <p:spPr>
          <a:xfrm>
            <a:off x="1908314" y="624110"/>
            <a:ext cx="9596298" cy="6081490"/>
          </a:xfrm>
        </p:spPr>
        <p:txBody>
          <a:bodyPr/>
          <a:lstStyle/>
          <a:p>
            <a:br>
              <a:rPr lang="en-US" dirty="0"/>
            </a:br>
            <a:br>
              <a:rPr lang="en-IN" dirty="0"/>
            </a:br>
            <a:br>
              <a:rPr lang="en-IN" dirty="0"/>
            </a:br>
            <a:br>
              <a:rPr lang="en-IN" dirty="0"/>
            </a:br>
            <a:br>
              <a:rPr lang="en-IN" dirty="0"/>
            </a:br>
            <a:r>
              <a:rPr lang="en-IN" sz="2400" dirty="0">
                <a:solidFill>
                  <a:srgbClr val="0070C0"/>
                </a:solidFill>
                <a:latin typeface="Century" panose="02040604050505020304" pitchFamily="18" charset="0"/>
              </a:rPr>
              <a:t>Observation:</a:t>
            </a:r>
            <a:br>
              <a:rPr lang="en-IN" sz="2400" dirty="0">
                <a:solidFill>
                  <a:srgbClr val="0070C0"/>
                </a:solidFill>
                <a:latin typeface="Century" panose="02040604050505020304" pitchFamily="18" charset="0"/>
              </a:rPr>
            </a:br>
            <a:r>
              <a:rPr lang="en-IN" sz="2400" b="1" dirty="0">
                <a:solidFill>
                  <a:srgbClr val="0070C0"/>
                </a:solidFill>
                <a:latin typeface="Century" panose="02040604050505020304" pitchFamily="18" charset="0"/>
              </a:rPr>
              <a:t># </a:t>
            </a:r>
            <a:r>
              <a:rPr lang="en-IN" sz="2400" b="1" dirty="0">
                <a:latin typeface="Century" panose="02040604050505020304" pitchFamily="18" charset="0"/>
              </a:rPr>
              <a:t>we can see most of the news are lies between 0 to 10000 words.</a:t>
            </a:r>
            <a:br>
              <a:rPr lang="en-IN" sz="2400" b="1" dirty="0">
                <a:latin typeface="Century" panose="02040604050505020304" pitchFamily="18" charset="0"/>
              </a:rPr>
            </a:br>
            <a:r>
              <a:rPr lang="en-IN" sz="2400" b="1" dirty="0">
                <a:solidFill>
                  <a:srgbClr val="0070C0"/>
                </a:solidFill>
                <a:latin typeface="Century" panose="02040604050505020304" pitchFamily="18" charset="0"/>
              </a:rPr>
              <a:t>#</a:t>
            </a:r>
            <a:r>
              <a:rPr lang="en-IN" sz="2400" b="1" dirty="0">
                <a:latin typeface="Century" panose="02040604050505020304" pitchFamily="18" charset="0"/>
              </a:rPr>
              <a:t> We can see, in fake news and true news are having only 4% difference.</a:t>
            </a:r>
            <a:br>
              <a:rPr lang="en-IN" sz="2400" b="1" dirty="0">
                <a:latin typeface="Century" panose="02040604050505020304" pitchFamily="18" charset="0"/>
              </a:rPr>
            </a:br>
            <a:endParaRPr lang="en-IN" sz="2400" b="1" dirty="0">
              <a:solidFill>
                <a:srgbClr val="0070C0"/>
              </a:solidFill>
              <a:latin typeface="Century" panose="02040604050505020304" pitchFamily="18" charset="0"/>
            </a:endParaRPr>
          </a:p>
        </p:txBody>
      </p:sp>
      <p:pic>
        <p:nvPicPr>
          <p:cNvPr id="3" name="Picture 2">
            <a:extLst>
              <a:ext uri="{FF2B5EF4-FFF2-40B4-BE49-F238E27FC236}">
                <a16:creationId xmlns:a16="http://schemas.microsoft.com/office/drawing/2014/main" id="{DDCBC6AA-F7A6-4731-B26C-C99984C9FB8B}"/>
              </a:ext>
            </a:extLst>
          </p:cNvPr>
          <p:cNvPicPr/>
          <p:nvPr/>
        </p:nvPicPr>
        <p:blipFill>
          <a:blip r:embed="rId2"/>
          <a:stretch>
            <a:fillRect/>
          </a:stretch>
        </p:blipFill>
        <p:spPr>
          <a:xfrm>
            <a:off x="2163038" y="777529"/>
            <a:ext cx="4543425" cy="2466975"/>
          </a:xfrm>
          <a:prstGeom prst="rect">
            <a:avLst/>
          </a:prstGeom>
        </p:spPr>
      </p:pic>
      <p:pic>
        <p:nvPicPr>
          <p:cNvPr id="4" name="Picture 3">
            <a:extLst>
              <a:ext uri="{FF2B5EF4-FFF2-40B4-BE49-F238E27FC236}">
                <a16:creationId xmlns:a16="http://schemas.microsoft.com/office/drawing/2014/main" id="{F89BDCEC-65D3-412C-B53E-36C362ADB47B}"/>
              </a:ext>
            </a:extLst>
          </p:cNvPr>
          <p:cNvPicPr/>
          <p:nvPr/>
        </p:nvPicPr>
        <p:blipFill>
          <a:blip r:embed="rId3"/>
          <a:stretch>
            <a:fillRect/>
          </a:stretch>
        </p:blipFill>
        <p:spPr>
          <a:xfrm>
            <a:off x="7259913" y="777529"/>
            <a:ext cx="2257425" cy="2314575"/>
          </a:xfrm>
          <a:prstGeom prst="rect">
            <a:avLst/>
          </a:prstGeom>
        </p:spPr>
      </p:pic>
    </p:spTree>
    <p:extLst>
      <p:ext uri="{BB962C8B-B14F-4D97-AF65-F5344CB8AC3E}">
        <p14:creationId xmlns:p14="http://schemas.microsoft.com/office/powerpoint/2010/main" val="148990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08EB-EB38-4CE5-82EB-6ECCCF0D475A}"/>
              </a:ext>
            </a:extLst>
          </p:cNvPr>
          <p:cNvSpPr>
            <a:spLocks noGrp="1"/>
          </p:cNvSpPr>
          <p:nvPr>
            <p:ph type="title"/>
          </p:nvPr>
        </p:nvSpPr>
        <p:spPr>
          <a:xfrm>
            <a:off x="1709530" y="624109"/>
            <a:ext cx="9795081" cy="6028481"/>
          </a:xfrm>
        </p:spPr>
        <p:txBody>
          <a:bodyPr>
            <a:normAutofit/>
          </a:bodyPr>
          <a:lstStyle/>
          <a:p>
            <a:r>
              <a:rPr lang="en-US" dirty="0">
                <a:solidFill>
                  <a:srgbClr val="0070C0"/>
                </a:solidFill>
                <a:latin typeface="Century" panose="02040604050505020304" pitchFamily="18" charset="0"/>
              </a:rPr>
              <a:t>Words Claud: </a:t>
            </a:r>
            <a:br>
              <a:rPr lang="en-US" dirty="0">
                <a:solidFill>
                  <a:srgbClr val="0070C0"/>
                </a:solidFill>
                <a:latin typeface="Century" panose="02040604050505020304" pitchFamily="18" charset="0"/>
              </a:rPr>
            </a:br>
            <a:br>
              <a:rPr lang="en-US" dirty="0">
                <a:solidFill>
                  <a:srgbClr val="0070C0"/>
                </a:solidFill>
                <a:latin typeface="Century" panose="02040604050505020304" pitchFamily="18" charset="0"/>
              </a:rPr>
            </a:br>
            <a:br>
              <a:rPr lang="en-US" dirty="0">
                <a:solidFill>
                  <a:srgbClr val="0070C0"/>
                </a:solidFill>
                <a:latin typeface="Century" panose="02040604050505020304" pitchFamily="18" charset="0"/>
              </a:rPr>
            </a:br>
            <a:br>
              <a:rPr lang="en-US" dirty="0">
                <a:solidFill>
                  <a:srgbClr val="0070C0"/>
                </a:solidFill>
                <a:latin typeface="Century" panose="02040604050505020304" pitchFamily="18" charset="0"/>
              </a:rPr>
            </a:br>
            <a:br>
              <a:rPr lang="en-US" dirty="0">
                <a:solidFill>
                  <a:srgbClr val="0070C0"/>
                </a:solidFill>
                <a:latin typeface="Century" panose="02040604050505020304" pitchFamily="18" charset="0"/>
              </a:rPr>
            </a:br>
            <a:br>
              <a:rPr lang="en-US" dirty="0">
                <a:solidFill>
                  <a:srgbClr val="0070C0"/>
                </a:solidFill>
                <a:latin typeface="Century" panose="02040604050505020304" pitchFamily="18" charset="0"/>
              </a:rPr>
            </a:br>
            <a:r>
              <a:rPr lang="en-US" sz="2400" dirty="0">
                <a:solidFill>
                  <a:srgbClr val="0070C0"/>
                </a:solidFill>
                <a:latin typeface="Century" panose="02040604050505020304" pitchFamily="18" charset="0"/>
              </a:rPr>
              <a:t>Observation: </a:t>
            </a:r>
            <a:br>
              <a:rPr lang="en-US" sz="2400" dirty="0">
                <a:solidFill>
                  <a:srgbClr val="0070C0"/>
                </a:solidFill>
                <a:latin typeface="Century" panose="02040604050505020304" pitchFamily="18" charset="0"/>
              </a:rPr>
            </a:br>
            <a:r>
              <a:rPr lang="en-US" sz="2200" b="1" dirty="0">
                <a:solidFill>
                  <a:srgbClr val="0070C0"/>
                </a:solidFill>
                <a:latin typeface="Century" panose="02040604050505020304" pitchFamily="18" charset="0"/>
              </a:rPr>
              <a:t># </a:t>
            </a:r>
            <a:r>
              <a:rPr lang="en-IN" sz="2200" b="1" dirty="0">
                <a:latin typeface="Century" panose="02040604050505020304" pitchFamily="18" charset="0"/>
              </a:rPr>
              <a:t>People, time, said, one and trump these are the word are mostly used class 0 (fake news).</a:t>
            </a:r>
            <a:br>
              <a:rPr lang="en-IN" sz="2200" b="1" dirty="0">
                <a:latin typeface="Century" panose="02040604050505020304" pitchFamily="18" charset="0"/>
              </a:rPr>
            </a:br>
            <a:r>
              <a:rPr lang="en-IN" sz="2200" b="1" dirty="0">
                <a:solidFill>
                  <a:srgbClr val="0070C0"/>
                </a:solidFill>
                <a:latin typeface="Century" panose="02040604050505020304" pitchFamily="18" charset="0"/>
              </a:rPr>
              <a:t># </a:t>
            </a:r>
            <a:r>
              <a:rPr lang="en-IN" sz="2200" b="1" dirty="0">
                <a:latin typeface="Century" panose="02040604050505020304" pitchFamily="18" charset="0"/>
              </a:rPr>
              <a:t>Said, USA, percent and Trump these are the words are in True news. But few words are also in fake news.</a:t>
            </a:r>
            <a:br>
              <a:rPr lang="en-IN" dirty="0"/>
            </a:br>
            <a:endParaRPr lang="en-IN" sz="2400" dirty="0">
              <a:solidFill>
                <a:srgbClr val="0070C0"/>
              </a:solidFill>
              <a:latin typeface="Century" panose="02040604050505020304" pitchFamily="18" charset="0"/>
            </a:endParaRPr>
          </a:p>
        </p:txBody>
      </p:sp>
      <p:pic>
        <p:nvPicPr>
          <p:cNvPr id="3" name="Picture 2">
            <a:extLst>
              <a:ext uri="{FF2B5EF4-FFF2-40B4-BE49-F238E27FC236}">
                <a16:creationId xmlns:a16="http://schemas.microsoft.com/office/drawing/2014/main" id="{C9FE2A3D-B7D3-4B10-96A5-48352E1A530E}"/>
              </a:ext>
            </a:extLst>
          </p:cNvPr>
          <p:cNvPicPr/>
          <p:nvPr/>
        </p:nvPicPr>
        <p:blipFill>
          <a:blip r:embed="rId2"/>
          <a:stretch>
            <a:fillRect/>
          </a:stretch>
        </p:blipFill>
        <p:spPr>
          <a:xfrm>
            <a:off x="2129873" y="1256901"/>
            <a:ext cx="4248150" cy="2657475"/>
          </a:xfrm>
          <a:prstGeom prst="rect">
            <a:avLst/>
          </a:prstGeom>
        </p:spPr>
      </p:pic>
      <p:pic>
        <p:nvPicPr>
          <p:cNvPr id="4" name="Picture 3">
            <a:extLst>
              <a:ext uri="{FF2B5EF4-FFF2-40B4-BE49-F238E27FC236}">
                <a16:creationId xmlns:a16="http://schemas.microsoft.com/office/drawing/2014/main" id="{83830B91-3F04-4A07-A234-D3351915F421}"/>
              </a:ext>
            </a:extLst>
          </p:cNvPr>
          <p:cNvPicPr/>
          <p:nvPr/>
        </p:nvPicPr>
        <p:blipFill>
          <a:blip r:embed="rId3"/>
          <a:stretch>
            <a:fillRect/>
          </a:stretch>
        </p:blipFill>
        <p:spPr>
          <a:xfrm>
            <a:off x="6879601" y="1256901"/>
            <a:ext cx="3952875" cy="2543175"/>
          </a:xfrm>
          <a:prstGeom prst="rect">
            <a:avLst/>
          </a:prstGeom>
        </p:spPr>
      </p:pic>
    </p:spTree>
    <p:extLst>
      <p:ext uri="{BB962C8B-B14F-4D97-AF65-F5344CB8AC3E}">
        <p14:creationId xmlns:p14="http://schemas.microsoft.com/office/powerpoint/2010/main" val="55158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48C1-4BE4-4E36-ACE6-C4404749EE8A}"/>
              </a:ext>
            </a:extLst>
          </p:cNvPr>
          <p:cNvSpPr>
            <a:spLocks noGrp="1"/>
          </p:cNvSpPr>
          <p:nvPr>
            <p:ph type="title"/>
          </p:nvPr>
        </p:nvSpPr>
        <p:spPr>
          <a:xfrm>
            <a:off x="2592925" y="624110"/>
            <a:ext cx="8911687" cy="754116"/>
          </a:xfrm>
        </p:spPr>
        <p:txBody>
          <a:bodyPr>
            <a:normAutofit fontScale="90000"/>
          </a:bodyPr>
          <a:lstStyle/>
          <a:p>
            <a:r>
              <a:rPr lang="en-US" dirty="0">
                <a:solidFill>
                  <a:srgbClr val="FF0000"/>
                </a:solidFill>
                <a:latin typeface="Century" panose="02040604050505020304" pitchFamily="18" charset="0"/>
              </a:rPr>
              <a:t>          </a:t>
            </a:r>
            <a:r>
              <a:rPr lang="en-US" sz="4000" b="1" u="sng" dirty="0">
                <a:solidFill>
                  <a:srgbClr val="FF0000"/>
                </a:solidFill>
                <a:latin typeface="Century" panose="02040604050505020304" pitchFamily="18" charset="0"/>
              </a:rPr>
              <a:t>Data Preprocessing Steps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endParaRPr lang="en-IN" b="1" u="sng" dirty="0">
              <a:solidFill>
                <a:srgbClr val="FF0000"/>
              </a:solidFill>
              <a:latin typeface="Century" panose="02040604050505020304" pitchFamily="18" charset="0"/>
            </a:endParaRPr>
          </a:p>
        </p:txBody>
      </p:sp>
      <p:sp>
        <p:nvSpPr>
          <p:cNvPr id="3" name="Content Placeholder 2">
            <a:extLst>
              <a:ext uri="{FF2B5EF4-FFF2-40B4-BE49-F238E27FC236}">
                <a16:creationId xmlns:a16="http://schemas.microsoft.com/office/drawing/2014/main" id="{A8C2E56D-AFD8-4C2C-96C0-BAFB66CC3CD3}"/>
              </a:ext>
            </a:extLst>
          </p:cNvPr>
          <p:cNvSpPr>
            <a:spLocks noGrp="1"/>
          </p:cNvSpPr>
          <p:nvPr>
            <p:ph idx="1"/>
          </p:nvPr>
        </p:nvSpPr>
        <p:spPr>
          <a:xfrm>
            <a:off x="2589212" y="1550504"/>
            <a:ext cx="8915400" cy="4360718"/>
          </a:xfrm>
        </p:spPr>
        <p:txBody>
          <a:bodyPr/>
          <a:lstStyle/>
          <a:p>
            <a:pPr lvl="0"/>
            <a:r>
              <a:rPr lang="en-US" sz="2400" b="1" dirty="0">
                <a:latin typeface="Century" panose="02040604050505020304" pitchFamily="18" charset="0"/>
              </a:rPr>
              <a:t>First step I have imported required libraries and I have imported the dataset which was in csv format.</a:t>
            </a:r>
            <a:endParaRPr lang="en-IN" sz="2400" b="1" dirty="0">
              <a:latin typeface="Century" panose="02040604050505020304" pitchFamily="18" charset="0"/>
            </a:endParaRPr>
          </a:p>
          <a:p>
            <a:pPr lvl="0"/>
            <a:r>
              <a:rPr lang="en-US" sz="2400" b="1" dirty="0">
                <a:latin typeface="Century" panose="02040604050505020304" pitchFamily="18" charset="0"/>
              </a:rPr>
              <a:t>Then I did all the statistical analysis like checking shape, </a:t>
            </a:r>
            <a:r>
              <a:rPr lang="en-US" sz="2400" b="1" dirty="0" err="1">
                <a:latin typeface="Century" panose="02040604050505020304" pitchFamily="18" charset="0"/>
              </a:rPr>
              <a:t>nunique</a:t>
            </a:r>
            <a:r>
              <a:rPr lang="en-US" sz="2400" b="1" dirty="0">
                <a:latin typeface="Century" panose="02040604050505020304" pitchFamily="18" charset="0"/>
              </a:rPr>
              <a:t>, value counts, info etc.</a:t>
            </a:r>
            <a:endParaRPr lang="en-IN" sz="2400" b="1" dirty="0">
              <a:latin typeface="Century" panose="02040604050505020304" pitchFamily="18" charset="0"/>
            </a:endParaRPr>
          </a:p>
          <a:p>
            <a:pPr lvl="0"/>
            <a:r>
              <a:rPr lang="en-US" sz="2400" b="1" dirty="0">
                <a:latin typeface="Century" panose="02040604050505020304" pitchFamily="18" charset="0"/>
              </a:rPr>
              <a:t>Apply Stemming using </a:t>
            </a:r>
            <a:r>
              <a:rPr lang="en-US" sz="2400" b="1" dirty="0" err="1">
                <a:latin typeface="Century" panose="02040604050505020304" pitchFamily="18" charset="0"/>
              </a:rPr>
              <a:t>SnowballStemmer</a:t>
            </a:r>
            <a:r>
              <a:rPr lang="en-US" sz="2400" b="1" dirty="0">
                <a:latin typeface="Century" panose="02040604050505020304" pitchFamily="18" charset="0"/>
              </a:rPr>
              <a:t>.</a:t>
            </a:r>
            <a:endParaRPr lang="en-IN" sz="2400" b="1" dirty="0">
              <a:latin typeface="Century" panose="02040604050505020304" pitchFamily="18" charset="0"/>
            </a:endParaRPr>
          </a:p>
          <a:p>
            <a:pPr lvl="0"/>
            <a:r>
              <a:rPr lang="en-US" sz="2400" b="1" dirty="0">
                <a:latin typeface="Century" panose="02040604050505020304" pitchFamily="18" charset="0"/>
              </a:rPr>
              <a:t>Here I convert text data into vector form by using </a:t>
            </a:r>
            <a:r>
              <a:rPr lang="en-US" sz="2400" b="1" dirty="0" err="1">
                <a:latin typeface="Century" panose="02040604050505020304" pitchFamily="18" charset="0"/>
              </a:rPr>
              <a:t>TfidfVectorizer</a:t>
            </a:r>
            <a:r>
              <a:rPr lang="en-US" sz="2400" b="1" dirty="0">
                <a:latin typeface="Century" panose="02040604050505020304" pitchFamily="18" charset="0"/>
              </a:rPr>
              <a:t>.</a:t>
            </a:r>
            <a:endParaRPr lang="en-IN" sz="2400" b="1" dirty="0">
              <a:latin typeface="Century" panose="02040604050505020304" pitchFamily="18" charset="0"/>
            </a:endParaRPr>
          </a:p>
          <a:p>
            <a:pPr lvl="0"/>
            <a:r>
              <a:rPr lang="en-US" sz="2400" b="1" dirty="0">
                <a:latin typeface="Century" panose="02040604050505020304" pitchFamily="18" charset="0"/>
              </a:rPr>
              <a:t> Then doing some EDA and Building Models.</a:t>
            </a:r>
            <a:endParaRPr lang="en-IN" sz="24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7568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83FC-0E9A-4499-940E-B9AB62EC6EBD}"/>
              </a:ext>
            </a:extLst>
          </p:cNvPr>
          <p:cNvSpPr>
            <a:spLocks noGrp="1"/>
          </p:cNvSpPr>
          <p:nvPr>
            <p:ph type="title"/>
          </p:nvPr>
        </p:nvSpPr>
        <p:spPr>
          <a:xfrm>
            <a:off x="1298713" y="624110"/>
            <a:ext cx="10667999" cy="6081490"/>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Model Building</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endParaRPr lang="en-IN" b="1" u="sng" dirty="0"/>
          </a:p>
        </p:txBody>
      </p:sp>
      <p:pic>
        <p:nvPicPr>
          <p:cNvPr id="3" name="Picture 2">
            <a:extLst>
              <a:ext uri="{FF2B5EF4-FFF2-40B4-BE49-F238E27FC236}">
                <a16:creationId xmlns:a16="http://schemas.microsoft.com/office/drawing/2014/main" id="{E37FC5F6-D693-44F2-A4BD-38ED425CF2EF}"/>
              </a:ext>
            </a:extLst>
          </p:cNvPr>
          <p:cNvPicPr/>
          <p:nvPr/>
        </p:nvPicPr>
        <p:blipFill>
          <a:blip r:embed="rId2"/>
          <a:stretch>
            <a:fillRect/>
          </a:stretch>
        </p:blipFill>
        <p:spPr>
          <a:xfrm>
            <a:off x="1619478" y="1496667"/>
            <a:ext cx="4782185" cy="2038350"/>
          </a:xfrm>
          <a:prstGeom prst="rect">
            <a:avLst/>
          </a:prstGeom>
        </p:spPr>
      </p:pic>
      <p:pic>
        <p:nvPicPr>
          <p:cNvPr id="4" name="Picture 3">
            <a:extLst>
              <a:ext uri="{FF2B5EF4-FFF2-40B4-BE49-F238E27FC236}">
                <a16:creationId xmlns:a16="http://schemas.microsoft.com/office/drawing/2014/main" id="{F66929D9-3554-46CE-A61E-AAFE86A4427E}"/>
              </a:ext>
            </a:extLst>
          </p:cNvPr>
          <p:cNvPicPr/>
          <p:nvPr/>
        </p:nvPicPr>
        <p:blipFill>
          <a:blip r:embed="rId3"/>
          <a:stretch>
            <a:fillRect/>
          </a:stretch>
        </p:blipFill>
        <p:spPr>
          <a:xfrm>
            <a:off x="6632712" y="1496667"/>
            <a:ext cx="5039360" cy="3429000"/>
          </a:xfrm>
          <a:prstGeom prst="rect">
            <a:avLst/>
          </a:prstGeom>
        </p:spPr>
      </p:pic>
    </p:spTree>
    <p:extLst>
      <p:ext uri="{BB962C8B-B14F-4D97-AF65-F5344CB8AC3E}">
        <p14:creationId xmlns:p14="http://schemas.microsoft.com/office/powerpoint/2010/main" val="20210237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689</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vt:lpstr>
      <vt:lpstr>Century Gothic</vt:lpstr>
      <vt:lpstr>Wingdings</vt:lpstr>
      <vt:lpstr>Wingdings 3</vt:lpstr>
      <vt:lpstr>Wisp</vt:lpstr>
      <vt:lpstr>                  Project Presentation                                  On                    “Fake News Prediction”                         Presented By:                            Ajit Madame </vt:lpstr>
      <vt:lpstr>Agenda</vt:lpstr>
      <vt:lpstr>Problem Statements</vt:lpstr>
      <vt:lpstr>Problem Understanding</vt:lpstr>
      <vt:lpstr>             Exploratory Data Analysis  Univariate Analysis:         Observation:  We can see, in fake news and true news in which have a less difference. Data imbalanced so we need balance it but difference is less so it will not impact that much so I take as it is. </vt:lpstr>
      <vt:lpstr>     Observation: # we can see most of the news are lies between 0 to 10000 words. # We can see, in fake news and true news are having only 4% difference. </vt:lpstr>
      <vt:lpstr>Words Claud:       Observation:  # People, time, said, one and trump these are the word are mostly used class 0 (fake news). # Said, USA, percent and Trump these are the words are in True news. But few words are also in fake news. </vt:lpstr>
      <vt:lpstr>          Data Preprocessing Steps  </vt:lpstr>
      <vt:lpstr>                    Model Building  </vt:lpstr>
      <vt:lpstr>Logistic Regression                    Decision Tree Classifier </vt:lpstr>
      <vt:lpstr>Gradient Boosting Classifier      Random Forest Classifier </vt:lpstr>
      <vt:lpstr>Model Evaluation  </vt:lpstr>
      <vt:lpstr>PowerPoint Presentation</vt:lpstr>
      <vt:lpstr>Key Finding and Conclusions</vt:lpstr>
      <vt:lpstr>Limitation of this work and scope for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“Fake News Prediction”                         Presented By:                            Ajit Madame</dc:title>
  <dc:creator>ASUS</dc:creator>
  <cp:lastModifiedBy>ASUS</cp:lastModifiedBy>
  <cp:revision>4</cp:revision>
  <dcterms:created xsi:type="dcterms:W3CDTF">2023-02-04T05:26:25Z</dcterms:created>
  <dcterms:modified xsi:type="dcterms:W3CDTF">2023-02-04T05:55:13Z</dcterms:modified>
</cp:coreProperties>
</file>