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CC864D-E34F-4EF2-8DF2-3F7898CC47D1}"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234219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CC864D-E34F-4EF2-8DF2-3F7898CC47D1}"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64077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CC864D-E34F-4EF2-8DF2-3F7898CC47D1}"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95E58A-53F7-4CF0-A443-88B0B03FBE8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6379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5CC864D-E34F-4EF2-8DF2-3F7898CC47D1}"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2961817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5CC864D-E34F-4EF2-8DF2-3F7898CC47D1}"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95E58A-53F7-4CF0-A443-88B0B03FBE8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6054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5CC864D-E34F-4EF2-8DF2-3F7898CC47D1}"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265927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CC864D-E34F-4EF2-8DF2-3F7898CC47D1}"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3713686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CC864D-E34F-4EF2-8DF2-3F7898CC47D1}"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256013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CC864D-E34F-4EF2-8DF2-3F7898CC47D1}"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242198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CC864D-E34F-4EF2-8DF2-3F7898CC47D1}"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216508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CC864D-E34F-4EF2-8DF2-3F7898CC47D1}"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37418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C864D-E34F-4EF2-8DF2-3F7898CC47D1}" type="datetimeFigureOut">
              <a:rPr lang="en-IN" smtClean="0"/>
              <a:t>15-01-2023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386664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C864D-E34F-4EF2-8DF2-3F7898CC47D1}" type="datetimeFigureOut">
              <a:rPr lang="en-IN" smtClean="0"/>
              <a:t>15-01-2023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388108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C864D-E34F-4EF2-8DF2-3F7898CC47D1}" type="datetimeFigureOut">
              <a:rPr lang="en-IN" smtClean="0"/>
              <a:t>15-01-2023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192830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CC864D-E34F-4EF2-8DF2-3F7898CC47D1}"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76839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CC864D-E34F-4EF2-8DF2-3F7898CC47D1}"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95E58A-53F7-4CF0-A443-88B0B03FBE86}" type="slidenum">
              <a:rPr lang="en-IN" smtClean="0"/>
              <a:t>‹#›</a:t>
            </a:fld>
            <a:endParaRPr lang="en-IN"/>
          </a:p>
        </p:txBody>
      </p:sp>
    </p:spTree>
    <p:extLst>
      <p:ext uri="{BB962C8B-B14F-4D97-AF65-F5344CB8AC3E}">
        <p14:creationId xmlns:p14="http://schemas.microsoft.com/office/powerpoint/2010/main" val="362678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5CC864D-E34F-4EF2-8DF2-3F7898CC47D1}" type="datetimeFigureOut">
              <a:rPr lang="en-IN" smtClean="0"/>
              <a:t>15-01-2023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95E58A-53F7-4CF0-A443-88B0B03FBE86}" type="slidenum">
              <a:rPr lang="en-IN" smtClean="0"/>
              <a:t>‹#›</a:t>
            </a:fld>
            <a:endParaRPr lang="en-IN"/>
          </a:p>
        </p:txBody>
      </p:sp>
    </p:spTree>
    <p:extLst>
      <p:ext uri="{BB962C8B-B14F-4D97-AF65-F5344CB8AC3E}">
        <p14:creationId xmlns:p14="http://schemas.microsoft.com/office/powerpoint/2010/main" val="337139843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B16EF-F821-49F0-BFE4-15D10FC7448D}"/>
              </a:ext>
            </a:extLst>
          </p:cNvPr>
          <p:cNvSpPr>
            <a:spLocks noGrp="1"/>
          </p:cNvSpPr>
          <p:nvPr>
            <p:ph type="title"/>
          </p:nvPr>
        </p:nvSpPr>
        <p:spPr>
          <a:xfrm>
            <a:off x="755375" y="278296"/>
            <a:ext cx="10299480" cy="5738192"/>
          </a:xfrm>
        </p:spPr>
        <p:txBody>
          <a:bodyPr/>
          <a:lstStyle/>
          <a:p>
            <a:r>
              <a:rPr lang="en-IN" b="1" i="1" dirty="0">
                <a:solidFill>
                  <a:srgbClr val="00B0F0"/>
                </a:solidFill>
                <a:latin typeface="Century" panose="02040604050505020304" pitchFamily="18" charset="0"/>
              </a:rPr>
              <a:t>                         </a:t>
            </a:r>
            <a:br>
              <a:rPr lang="en-IN" b="1" i="1" dirty="0">
                <a:solidFill>
                  <a:srgbClr val="00B0F0"/>
                </a:solidFill>
                <a:latin typeface="Century" panose="02040604050505020304" pitchFamily="18" charset="0"/>
              </a:rPr>
            </a:br>
            <a:r>
              <a:rPr lang="en-IN" b="1" i="1" dirty="0">
                <a:solidFill>
                  <a:srgbClr val="00B0F0"/>
                </a:solidFill>
                <a:latin typeface="Century" panose="02040604050505020304" pitchFamily="18" charset="0"/>
              </a:rPr>
              <a:t>                         Project Presentation </a:t>
            </a:r>
            <a:br>
              <a:rPr lang="en-IN" b="1" i="1" dirty="0">
                <a:solidFill>
                  <a:srgbClr val="00B0F0"/>
                </a:solidFill>
                <a:latin typeface="Century" panose="02040604050505020304" pitchFamily="18" charset="0"/>
              </a:rPr>
            </a:br>
            <a:r>
              <a:rPr lang="en-IN" b="1" i="1" dirty="0">
                <a:solidFill>
                  <a:srgbClr val="00B0F0"/>
                </a:solidFill>
                <a:latin typeface="Century" panose="02040604050505020304" pitchFamily="18" charset="0"/>
              </a:rPr>
              <a:t>                                       On</a:t>
            </a:r>
            <a:br>
              <a:rPr lang="en-IN" b="1" i="1" dirty="0">
                <a:solidFill>
                  <a:schemeClr val="accent1">
                    <a:lumMod val="75000"/>
                  </a:schemeClr>
                </a:solidFill>
                <a:latin typeface="Century" panose="02040604050505020304" pitchFamily="18" charset="0"/>
              </a:rPr>
            </a:br>
            <a:r>
              <a:rPr lang="en-IN" b="1" i="1" dirty="0">
                <a:solidFill>
                  <a:schemeClr val="accent1">
                    <a:lumMod val="75000"/>
                  </a:schemeClr>
                </a:solidFill>
                <a:latin typeface="Century" panose="02040604050505020304" pitchFamily="18" charset="0"/>
              </a:rPr>
              <a:t> </a:t>
            </a:r>
            <a:r>
              <a:rPr lang="en-IN" sz="4800" b="1" i="1" dirty="0">
                <a:solidFill>
                  <a:srgbClr val="FF0000"/>
                </a:solidFill>
                <a:latin typeface="Century" panose="02040604050505020304" pitchFamily="18" charset="0"/>
              </a:rPr>
              <a:t>                </a:t>
            </a:r>
            <a:r>
              <a:rPr lang="en-IN" b="1" dirty="0">
                <a:solidFill>
                  <a:srgbClr val="FF0000"/>
                </a:solidFill>
                <a:latin typeface="Century" panose="02040604050505020304" pitchFamily="18" charset="0"/>
              </a:rPr>
              <a:t>“Flight</a:t>
            </a:r>
            <a:r>
              <a:rPr lang="en-IN" sz="3600" b="1" dirty="0">
                <a:solidFill>
                  <a:srgbClr val="FF0000"/>
                </a:solidFill>
                <a:latin typeface="Century" panose="02040604050505020304" pitchFamily="18" charset="0"/>
              </a:rPr>
              <a:t> Price Prediction</a:t>
            </a:r>
            <a:r>
              <a:rPr lang="en-IN" b="1" dirty="0">
                <a:solidFill>
                  <a:srgbClr val="FF0000"/>
                </a:solidFill>
                <a:latin typeface="Century" panose="02040604050505020304" pitchFamily="18" charset="0"/>
              </a:rPr>
              <a:t>”</a:t>
            </a:r>
            <a:br>
              <a:rPr lang="en-IN" b="1" dirty="0">
                <a:solidFill>
                  <a:srgbClr val="FF0000"/>
                </a:solidFill>
                <a:latin typeface="Century" panose="02040604050505020304" pitchFamily="18" charset="0"/>
              </a:rPr>
            </a:br>
            <a:br>
              <a:rPr lang="en-IN" b="1" dirty="0">
                <a:solidFill>
                  <a:srgbClr val="FF0000"/>
                </a:solidFill>
                <a:latin typeface="Century" panose="02040604050505020304" pitchFamily="18" charset="0"/>
              </a:rPr>
            </a:br>
            <a:r>
              <a:rPr lang="en-IN" b="1" dirty="0">
                <a:solidFill>
                  <a:srgbClr val="FF0000"/>
                </a:solidFill>
                <a:latin typeface="Century" panose="02040604050505020304" pitchFamily="18" charset="0"/>
              </a:rPr>
              <a:t>                              </a:t>
            </a:r>
            <a:r>
              <a:rPr lang="en-US" b="1" i="1" dirty="0">
                <a:solidFill>
                  <a:srgbClr val="00B0F0"/>
                </a:solidFill>
                <a:latin typeface="Century" panose="02040604050505020304" pitchFamily="18" charset="0"/>
              </a:rPr>
              <a:t>Presented By:  </a:t>
            </a:r>
            <a:br>
              <a:rPr lang="en-US" b="1" i="1" dirty="0">
                <a:solidFill>
                  <a:srgbClr val="E05F2C"/>
                </a:solidFill>
                <a:latin typeface="Century" panose="02040604050505020304" pitchFamily="18" charset="0"/>
              </a:rPr>
            </a:br>
            <a:br>
              <a:rPr lang="en-US" b="1" i="1" dirty="0">
                <a:solidFill>
                  <a:srgbClr val="E05F2C"/>
                </a:solidFill>
                <a:latin typeface="Century" panose="02040604050505020304" pitchFamily="18" charset="0"/>
              </a:rPr>
            </a:br>
            <a:r>
              <a:rPr lang="en-US" b="1" i="1" dirty="0">
                <a:solidFill>
                  <a:srgbClr val="E05F2C"/>
                </a:solidFill>
                <a:latin typeface="Century" panose="02040604050505020304" pitchFamily="18" charset="0"/>
              </a:rPr>
              <a:t>                               </a:t>
            </a:r>
            <a:r>
              <a:rPr lang="en-US" b="1" i="1" dirty="0">
                <a:solidFill>
                  <a:srgbClr val="FF0000"/>
                </a:solidFill>
                <a:latin typeface="Century" panose="02040604050505020304" pitchFamily="18" charset="0"/>
              </a:rPr>
              <a:t>Ajit Madame</a:t>
            </a:r>
            <a:br>
              <a:rPr lang="en-US" b="1" i="1" dirty="0">
                <a:solidFill>
                  <a:srgbClr val="E05F2C"/>
                </a:solidFill>
                <a:latin typeface="Century" panose="02040604050505020304" pitchFamily="18" charset="0"/>
              </a:rPr>
            </a:br>
            <a:endParaRPr lang="en-IN" dirty="0"/>
          </a:p>
        </p:txBody>
      </p:sp>
    </p:spTree>
    <p:extLst>
      <p:ext uri="{BB962C8B-B14F-4D97-AF65-F5344CB8AC3E}">
        <p14:creationId xmlns:p14="http://schemas.microsoft.com/office/powerpoint/2010/main" val="4602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3D59-5940-4239-A077-E0AB38C44F15}"/>
              </a:ext>
            </a:extLst>
          </p:cNvPr>
          <p:cNvSpPr>
            <a:spLocks noGrp="1"/>
          </p:cNvSpPr>
          <p:nvPr>
            <p:ph type="title"/>
          </p:nvPr>
        </p:nvSpPr>
        <p:spPr>
          <a:xfrm>
            <a:off x="1563758" y="185530"/>
            <a:ext cx="9940854" cy="6493566"/>
          </a:xfrm>
        </p:spPr>
        <p:txBody>
          <a:bodyPr>
            <a:normAutofit fontScale="90000"/>
          </a:bodyPr>
          <a:lstStyle/>
          <a:p>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Features Selections</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dirty="0"/>
              <a:t> </a:t>
            </a:r>
            <a:r>
              <a:rPr lang="en-US" sz="2200" b="1" dirty="0">
                <a:latin typeface="Century" panose="02040604050505020304" pitchFamily="18" charset="0"/>
              </a:rPr>
              <a:t>Using </a:t>
            </a:r>
            <a:r>
              <a:rPr lang="en-US" sz="2200" b="1" dirty="0" err="1">
                <a:latin typeface="Century" panose="02040604050505020304" pitchFamily="18" charset="0"/>
              </a:rPr>
              <a:t>SelectKBest</a:t>
            </a:r>
            <a:r>
              <a:rPr lang="en-US" sz="2200" b="1" dirty="0">
                <a:latin typeface="Century" panose="02040604050505020304" pitchFamily="18" charset="0"/>
              </a:rPr>
              <a:t> and </a:t>
            </a:r>
            <a:r>
              <a:rPr lang="en-US" sz="2200" b="1" dirty="0" err="1">
                <a:latin typeface="Century" panose="02040604050505020304" pitchFamily="18" charset="0"/>
              </a:rPr>
              <a:t>f_classif</a:t>
            </a:r>
            <a:r>
              <a:rPr lang="en-US" sz="2200" b="1" dirty="0">
                <a:latin typeface="Century" panose="02040604050505020304" pitchFamily="18" charset="0"/>
              </a:rPr>
              <a:t> for measuring the respective ANOVA f-score values of the columns, the best features were selected. Using </a:t>
            </a:r>
            <a:r>
              <a:rPr lang="en-US" sz="2200" b="1" dirty="0" err="1">
                <a:latin typeface="Century" panose="02040604050505020304" pitchFamily="18" charset="0"/>
              </a:rPr>
              <a:t>StandardScaler</a:t>
            </a:r>
            <a:r>
              <a:rPr lang="en-US" sz="2200" b="1" dirty="0">
                <a:latin typeface="Century" panose="02040604050505020304" pitchFamily="18" charset="0"/>
              </a:rPr>
              <a:t>, the features were scaled by resizing the distribution values so that mean of the observed values in each feature column is 0 and standard deviation is 1. From </a:t>
            </a:r>
            <a:r>
              <a:rPr lang="en-US" sz="2200" b="1" dirty="0" err="1">
                <a:latin typeface="Century" panose="02040604050505020304" pitchFamily="18" charset="0"/>
              </a:rPr>
              <a:t>sklearn.model_selection’s</a:t>
            </a:r>
            <a:r>
              <a:rPr lang="en-US" sz="2200" b="1" dirty="0">
                <a:latin typeface="Century" panose="02040604050505020304" pitchFamily="18" charset="0"/>
              </a:rPr>
              <a:t> </a:t>
            </a:r>
            <a:r>
              <a:rPr lang="en-US" sz="2200" b="1" dirty="0" err="1">
                <a:latin typeface="Century" panose="02040604050505020304" pitchFamily="18" charset="0"/>
              </a:rPr>
              <a:t>train_test_split</a:t>
            </a:r>
            <a:r>
              <a:rPr lang="en-US" sz="2200" b="1" dirty="0">
                <a:latin typeface="Century" panose="02040604050505020304" pitchFamily="18" charset="0"/>
              </a:rPr>
              <a:t>, the data was divided into train and test data. Training data comprised 75% of total data where as test data comprised 25% based on the best random state that would result in best model accuracy.</a:t>
            </a:r>
            <a:br>
              <a:rPr lang="en-IN" sz="2200" b="1" dirty="0">
                <a:latin typeface="Century" panose="02040604050505020304" pitchFamily="18" charset="0"/>
              </a:rPr>
            </a:br>
            <a:br>
              <a:rPr lang="en-US" b="1" u="sng" dirty="0">
                <a:solidFill>
                  <a:srgbClr val="FF0000"/>
                </a:solidFill>
                <a:latin typeface="Century" panose="02040604050505020304" pitchFamily="18" charset="0"/>
              </a:rPr>
            </a:br>
            <a:endParaRPr lang="en-IN" b="1" u="sng" dirty="0"/>
          </a:p>
        </p:txBody>
      </p:sp>
      <p:pic>
        <p:nvPicPr>
          <p:cNvPr id="3" name="Picture 2">
            <a:extLst>
              <a:ext uri="{FF2B5EF4-FFF2-40B4-BE49-F238E27FC236}">
                <a16:creationId xmlns:a16="http://schemas.microsoft.com/office/drawing/2014/main" id="{38CD6379-8BE5-436D-9E6A-14612A28157D}"/>
              </a:ext>
            </a:extLst>
          </p:cNvPr>
          <p:cNvPicPr/>
          <p:nvPr/>
        </p:nvPicPr>
        <p:blipFill>
          <a:blip r:embed="rId2"/>
          <a:stretch>
            <a:fillRect/>
          </a:stretch>
        </p:blipFill>
        <p:spPr>
          <a:xfrm>
            <a:off x="2828925" y="857250"/>
            <a:ext cx="3267075" cy="2571750"/>
          </a:xfrm>
          <a:prstGeom prst="rect">
            <a:avLst/>
          </a:prstGeom>
        </p:spPr>
      </p:pic>
    </p:spTree>
    <p:extLst>
      <p:ext uri="{BB962C8B-B14F-4D97-AF65-F5344CB8AC3E}">
        <p14:creationId xmlns:p14="http://schemas.microsoft.com/office/powerpoint/2010/main" val="118937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A532-89F0-4BD7-93CF-AD9D4C6D134E}"/>
              </a:ext>
            </a:extLst>
          </p:cNvPr>
          <p:cNvSpPr>
            <a:spLocks noGrp="1"/>
          </p:cNvSpPr>
          <p:nvPr>
            <p:ph type="title"/>
          </p:nvPr>
        </p:nvSpPr>
        <p:spPr>
          <a:xfrm>
            <a:off x="1470992" y="291549"/>
            <a:ext cx="10033620" cy="6334538"/>
          </a:xfrm>
        </p:spPr>
        <p:txBody>
          <a:bodyPr/>
          <a:lstStyle/>
          <a:p>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Models Building </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sz="2400" b="1" dirty="0">
                <a:latin typeface="Century" panose="02040604050505020304" pitchFamily="18" charset="0"/>
              </a:rPr>
              <a:t>Finding Best Random State</a:t>
            </a:r>
            <a:br>
              <a:rPr lang="en-IN" b="1" dirty="0"/>
            </a:br>
            <a:endParaRPr lang="en-IN" b="1" u="sng" dirty="0"/>
          </a:p>
        </p:txBody>
      </p:sp>
      <p:pic>
        <p:nvPicPr>
          <p:cNvPr id="3" name="Picture 2">
            <a:extLst>
              <a:ext uri="{FF2B5EF4-FFF2-40B4-BE49-F238E27FC236}">
                <a16:creationId xmlns:a16="http://schemas.microsoft.com/office/drawing/2014/main" id="{D2751103-42C1-4ABF-836A-8388B431478A}"/>
              </a:ext>
            </a:extLst>
          </p:cNvPr>
          <p:cNvPicPr/>
          <p:nvPr/>
        </p:nvPicPr>
        <p:blipFill>
          <a:blip r:embed="rId2"/>
          <a:stretch>
            <a:fillRect/>
          </a:stretch>
        </p:blipFill>
        <p:spPr>
          <a:xfrm>
            <a:off x="1653237" y="2724411"/>
            <a:ext cx="6496850" cy="3066789"/>
          </a:xfrm>
          <a:prstGeom prst="rect">
            <a:avLst/>
          </a:prstGeom>
        </p:spPr>
      </p:pic>
    </p:spTree>
    <p:extLst>
      <p:ext uri="{BB962C8B-B14F-4D97-AF65-F5344CB8AC3E}">
        <p14:creationId xmlns:p14="http://schemas.microsoft.com/office/powerpoint/2010/main" val="415847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44E7-1E58-4AFA-B777-C3D1BDA62FFB}"/>
              </a:ext>
            </a:extLst>
          </p:cNvPr>
          <p:cNvSpPr>
            <a:spLocks noGrp="1"/>
          </p:cNvSpPr>
          <p:nvPr>
            <p:ph type="title"/>
          </p:nvPr>
        </p:nvSpPr>
        <p:spPr>
          <a:xfrm>
            <a:off x="1484244" y="624110"/>
            <a:ext cx="10020368" cy="6054986"/>
          </a:xfrm>
        </p:spPr>
        <p:txBody>
          <a:bodyPr/>
          <a:lstStyle/>
          <a:p>
            <a:r>
              <a:rPr lang="en-US" b="1" dirty="0"/>
              <a:t> </a:t>
            </a:r>
            <a:r>
              <a:rPr lang="en-US" b="1" dirty="0">
                <a:latin typeface="Century" panose="02040604050505020304" pitchFamily="18" charset="0"/>
              </a:rPr>
              <a:t>Trained the Models</a:t>
            </a:r>
            <a:br>
              <a:rPr lang="en-IN" dirty="0"/>
            </a:br>
            <a:endParaRPr lang="en-IN" dirty="0"/>
          </a:p>
        </p:txBody>
      </p:sp>
      <p:pic>
        <p:nvPicPr>
          <p:cNvPr id="3" name="Picture 2">
            <a:extLst>
              <a:ext uri="{FF2B5EF4-FFF2-40B4-BE49-F238E27FC236}">
                <a16:creationId xmlns:a16="http://schemas.microsoft.com/office/drawing/2014/main" id="{34AC4DED-FF13-4B38-81CA-CE613823A8DC}"/>
              </a:ext>
            </a:extLst>
          </p:cNvPr>
          <p:cNvPicPr/>
          <p:nvPr/>
        </p:nvPicPr>
        <p:blipFill>
          <a:blip r:embed="rId2"/>
          <a:stretch>
            <a:fillRect/>
          </a:stretch>
        </p:blipFill>
        <p:spPr>
          <a:xfrm>
            <a:off x="1956242" y="1660456"/>
            <a:ext cx="5496560" cy="2847975"/>
          </a:xfrm>
          <a:prstGeom prst="rect">
            <a:avLst/>
          </a:prstGeom>
        </p:spPr>
      </p:pic>
    </p:spTree>
    <p:extLst>
      <p:ext uri="{BB962C8B-B14F-4D97-AF65-F5344CB8AC3E}">
        <p14:creationId xmlns:p14="http://schemas.microsoft.com/office/powerpoint/2010/main" val="296481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2ADF-60D5-4D97-AC2A-7E6F58941DBD}"/>
              </a:ext>
            </a:extLst>
          </p:cNvPr>
          <p:cNvSpPr>
            <a:spLocks noGrp="1"/>
          </p:cNvSpPr>
          <p:nvPr>
            <p:ph type="title"/>
          </p:nvPr>
        </p:nvSpPr>
        <p:spPr>
          <a:xfrm>
            <a:off x="1550504" y="225287"/>
            <a:ext cx="9954107" cy="6493565"/>
          </a:xfrm>
        </p:spPr>
        <p:txBody>
          <a:bodyPr>
            <a:normAutofit/>
          </a:bodyPr>
          <a:lstStyle/>
          <a:p>
            <a:r>
              <a:rPr lang="en-US" sz="2800" b="1" dirty="0">
                <a:latin typeface="Century" panose="02040604050505020304" pitchFamily="18" charset="0"/>
              </a:rPr>
              <a:t>Analyzing Accuracy of The Models</a:t>
            </a:r>
            <a:br>
              <a:rPr lang="en-US" sz="2800" b="1" dirty="0">
                <a:latin typeface="Century" panose="02040604050505020304" pitchFamily="18" charset="0"/>
              </a:rPr>
            </a:br>
            <a:br>
              <a:rPr lang="en-US" sz="2800" b="1" dirty="0">
                <a:latin typeface="Century" panose="02040604050505020304" pitchFamily="18" charset="0"/>
              </a:rPr>
            </a:br>
            <a:r>
              <a:rPr lang="en-US" sz="2400" b="1" dirty="0">
                <a:latin typeface="Century" panose="02040604050505020304" pitchFamily="18"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a:t>
            </a:r>
            <a:r>
              <a:rPr lang="en-US" sz="2400" dirty="0">
                <a:latin typeface="Century" panose="02040604050505020304" pitchFamily="18" charset="0"/>
              </a:rPr>
              <a:t>.</a:t>
            </a:r>
            <a:br>
              <a:rPr lang="en-IN" sz="2400" dirty="0">
                <a:latin typeface="Century" panose="02040604050505020304" pitchFamily="18" charset="0"/>
              </a:rPr>
            </a:br>
            <a:br>
              <a:rPr lang="en-IN" dirty="0"/>
            </a:br>
            <a:endParaRPr lang="en-IN" dirty="0"/>
          </a:p>
        </p:txBody>
      </p:sp>
      <p:pic>
        <p:nvPicPr>
          <p:cNvPr id="3" name="Picture 2">
            <a:extLst>
              <a:ext uri="{FF2B5EF4-FFF2-40B4-BE49-F238E27FC236}">
                <a16:creationId xmlns:a16="http://schemas.microsoft.com/office/drawing/2014/main" id="{1E7F2C4C-681B-4555-AD9A-6A0105396EB6}"/>
              </a:ext>
            </a:extLst>
          </p:cNvPr>
          <p:cNvPicPr/>
          <p:nvPr/>
        </p:nvPicPr>
        <p:blipFill>
          <a:blip r:embed="rId2"/>
          <a:stretch>
            <a:fillRect/>
          </a:stretch>
        </p:blipFill>
        <p:spPr>
          <a:xfrm>
            <a:off x="1801674" y="3586783"/>
            <a:ext cx="4162425" cy="1619250"/>
          </a:xfrm>
          <a:prstGeom prst="rect">
            <a:avLst/>
          </a:prstGeom>
        </p:spPr>
      </p:pic>
    </p:spTree>
    <p:extLst>
      <p:ext uri="{BB962C8B-B14F-4D97-AF65-F5344CB8AC3E}">
        <p14:creationId xmlns:p14="http://schemas.microsoft.com/office/powerpoint/2010/main" val="416332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E383-FDB3-4CBB-A8CD-7DF22FF2E81F}"/>
              </a:ext>
            </a:extLst>
          </p:cNvPr>
          <p:cNvSpPr>
            <a:spLocks noGrp="1"/>
          </p:cNvSpPr>
          <p:nvPr>
            <p:ph type="title"/>
          </p:nvPr>
        </p:nvSpPr>
        <p:spPr>
          <a:xfrm>
            <a:off x="1630018" y="265043"/>
            <a:ext cx="9874594" cy="6493566"/>
          </a:xfrm>
        </p:spPr>
        <p:txBody>
          <a:bodyPr>
            <a:normAutofit/>
          </a:bodyPr>
          <a:lstStyle/>
          <a:p>
            <a:r>
              <a:rPr lang="en-US" sz="3200" b="1" dirty="0">
                <a:solidFill>
                  <a:srgbClr val="7030A0"/>
                </a:solidFill>
                <a:latin typeface="Century" panose="02040604050505020304" pitchFamily="18" charset="0"/>
              </a:rPr>
              <a:t>Cross Validation:- </a:t>
            </a:r>
            <a:br>
              <a:rPr lang="en-US" sz="3200" b="1" dirty="0">
                <a:solidFill>
                  <a:srgbClr val="7030A0"/>
                </a:solidFill>
                <a:latin typeface="Century" panose="02040604050505020304" pitchFamily="18" charset="0"/>
              </a:rPr>
            </a:br>
            <a:r>
              <a:rPr lang="en-US" sz="1800" b="1" dirty="0">
                <a:latin typeface="Century" panose="02040604050505020304" pitchFamily="18" charset="0"/>
              </a:rPr>
              <a:t>Cross validation is a technique for assessing how the statistical analysis generalizes to an independent data set. It is a technique for evaluating machine learning models by training several models on subsets of the available input data and evaluating them on the complementary subset of the data.</a:t>
            </a:r>
            <a:br>
              <a:rPr lang="en-IN" sz="1800" b="1" dirty="0">
                <a:latin typeface="Century" panose="02040604050505020304" pitchFamily="18" charset="0"/>
              </a:rPr>
            </a:br>
            <a:r>
              <a:rPr lang="en-US" sz="1800" b="1" dirty="0">
                <a:latin typeface="Century" panose="02040604050505020304" pitchFamily="18" charset="0"/>
              </a:rPr>
              <a:t> </a:t>
            </a:r>
            <a:br>
              <a:rPr lang="en-IN" sz="1800" b="1" dirty="0">
                <a:latin typeface="Century" panose="02040604050505020304" pitchFamily="18" charset="0"/>
              </a:rPr>
            </a:br>
            <a:r>
              <a:rPr lang="en-US" sz="1800" b="1" dirty="0">
                <a:latin typeface="Century" panose="02040604050505020304" pitchFamily="18" charset="0"/>
              </a:rPr>
              <a:t>Using cross-validation, there are high chances that we can detect over-fitting with ease. Model Cross Validation scores were then obtained for assessing how the statistical analysis generalizes to an independent data set. The models were evaluated by training several models on subsets of the </a:t>
            </a:r>
            <a:r>
              <a:rPr lang="en-US" sz="2000" b="1" dirty="0">
                <a:latin typeface="Century" panose="02040604050505020304" pitchFamily="18" charset="0"/>
              </a:rPr>
              <a:t>available input data and evaluating them on the complementary subset of the data.</a:t>
            </a:r>
            <a:br>
              <a:rPr lang="en-US" sz="2000" b="1" dirty="0">
                <a:latin typeface="Century" panose="02040604050505020304" pitchFamily="18" charset="0"/>
              </a:rPr>
            </a:br>
            <a:br>
              <a:rPr lang="en-IN" sz="2000" b="1" dirty="0">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98F56D28-08CD-43C3-BFB8-9D88D9C9329C}"/>
              </a:ext>
            </a:extLst>
          </p:cNvPr>
          <p:cNvPicPr/>
          <p:nvPr/>
        </p:nvPicPr>
        <p:blipFill>
          <a:blip r:embed="rId2"/>
          <a:stretch>
            <a:fillRect/>
          </a:stretch>
        </p:blipFill>
        <p:spPr>
          <a:xfrm>
            <a:off x="3717496" y="3783082"/>
            <a:ext cx="3776345" cy="2809875"/>
          </a:xfrm>
          <a:prstGeom prst="rect">
            <a:avLst/>
          </a:prstGeom>
        </p:spPr>
      </p:pic>
    </p:spTree>
    <p:extLst>
      <p:ext uri="{BB962C8B-B14F-4D97-AF65-F5344CB8AC3E}">
        <p14:creationId xmlns:p14="http://schemas.microsoft.com/office/powerpoint/2010/main" val="281871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0E4F-60FD-49F9-A979-7541FF7C0D00}"/>
              </a:ext>
            </a:extLst>
          </p:cNvPr>
          <p:cNvSpPr>
            <a:spLocks noGrp="1"/>
          </p:cNvSpPr>
          <p:nvPr>
            <p:ph type="title"/>
          </p:nvPr>
        </p:nvSpPr>
        <p:spPr>
          <a:xfrm>
            <a:off x="1784542" y="253049"/>
            <a:ext cx="10049649" cy="6094742"/>
          </a:xfrm>
        </p:spPr>
        <p:txBody>
          <a:bodyPr/>
          <a:lstStyle/>
          <a:p>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Interpretation of Result</a:t>
            </a:r>
            <a:br>
              <a:rPr lang="en-US" b="1" dirty="0">
                <a:solidFill>
                  <a:srgbClr val="FF0000"/>
                </a:solidFill>
                <a:latin typeface="Century" panose="02040604050505020304" pitchFamily="18" charset="0"/>
              </a:rPr>
            </a:br>
            <a:br>
              <a:rPr lang="en-US" b="1" dirty="0">
                <a:solidFill>
                  <a:srgbClr val="FF0000"/>
                </a:solidFill>
                <a:latin typeface="Century" panose="02040604050505020304" pitchFamily="18" charset="0"/>
              </a:rPr>
            </a:br>
            <a:r>
              <a:rPr lang="en-US" sz="3200" b="1" dirty="0">
                <a:latin typeface="Century" panose="02040604050505020304" pitchFamily="18" charset="0"/>
              </a:rPr>
              <a:t>Based on comparing Accuracy Score results with Cross Validation results, it is determined that Gradient Boosting Regressor is the best model.</a:t>
            </a:r>
            <a:br>
              <a:rPr lang="en-IN" sz="3200" b="1" dirty="0">
                <a:latin typeface="Century" panose="02040604050505020304" pitchFamily="18" charset="0"/>
              </a:rPr>
            </a:br>
            <a:endParaRPr lang="en-IN" sz="3200" dirty="0">
              <a:latin typeface="Century" panose="02040604050505020304" pitchFamily="18" charset="0"/>
            </a:endParaRPr>
          </a:p>
        </p:txBody>
      </p:sp>
    </p:spTree>
    <p:extLst>
      <p:ext uri="{BB962C8B-B14F-4D97-AF65-F5344CB8AC3E}">
        <p14:creationId xmlns:p14="http://schemas.microsoft.com/office/powerpoint/2010/main" val="367006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B323-3B0F-4895-84C6-5DFA2F55EF87}"/>
              </a:ext>
            </a:extLst>
          </p:cNvPr>
          <p:cNvSpPr>
            <a:spLocks noGrp="1"/>
          </p:cNvSpPr>
          <p:nvPr>
            <p:ph type="title"/>
          </p:nvPr>
        </p:nvSpPr>
        <p:spPr>
          <a:xfrm>
            <a:off x="1351722" y="225287"/>
            <a:ext cx="10614991" cy="6480313"/>
          </a:xfrm>
        </p:spPr>
        <p:txBody>
          <a:bodyPr/>
          <a:lstStyle/>
          <a:p>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Hyperparameter Tuning</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endParaRPr lang="en-IN" u="sng" dirty="0"/>
          </a:p>
        </p:txBody>
      </p:sp>
      <p:pic>
        <p:nvPicPr>
          <p:cNvPr id="3" name="Picture 2">
            <a:extLst>
              <a:ext uri="{FF2B5EF4-FFF2-40B4-BE49-F238E27FC236}">
                <a16:creationId xmlns:a16="http://schemas.microsoft.com/office/drawing/2014/main" id="{099E1115-A439-4FC6-BFC5-B94D9A609EF6}"/>
              </a:ext>
            </a:extLst>
          </p:cNvPr>
          <p:cNvPicPr/>
          <p:nvPr/>
        </p:nvPicPr>
        <p:blipFill>
          <a:blip r:embed="rId2"/>
          <a:stretch>
            <a:fillRect/>
          </a:stretch>
        </p:blipFill>
        <p:spPr>
          <a:xfrm>
            <a:off x="1489733" y="1245388"/>
            <a:ext cx="3856176" cy="3074822"/>
          </a:xfrm>
          <a:prstGeom prst="rect">
            <a:avLst/>
          </a:prstGeom>
        </p:spPr>
      </p:pic>
      <p:pic>
        <p:nvPicPr>
          <p:cNvPr id="4" name="Picture 3">
            <a:extLst>
              <a:ext uri="{FF2B5EF4-FFF2-40B4-BE49-F238E27FC236}">
                <a16:creationId xmlns:a16="http://schemas.microsoft.com/office/drawing/2014/main" id="{E7996D70-FA4B-482B-8F0B-4F066783B5DF}"/>
              </a:ext>
            </a:extLst>
          </p:cNvPr>
          <p:cNvPicPr/>
          <p:nvPr/>
        </p:nvPicPr>
        <p:blipFill>
          <a:blip r:embed="rId3"/>
          <a:stretch>
            <a:fillRect/>
          </a:stretch>
        </p:blipFill>
        <p:spPr>
          <a:xfrm>
            <a:off x="5790556" y="2132034"/>
            <a:ext cx="5731510" cy="1618331"/>
          </a:xfrm>
          <a:prstGeom prst="rect">
            <a:avLst/>
          </a:prstGeom>
        </p:spPr>
      </p:pic>
    </p:spTree>
    <p:extLst>
      <p:ext uri="{BB962C8B-B14F-4D97-AF65-F5344CB8AC3E}">
        <p14:creationId xmlns:p14="http://schemas.microsoft.com/office/powerpoint/2010/main" val="2008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F70C-27C6-474D-8E88-7E11C54868E7}"/>
              </a:ext>
            </a:extLst>
          </p:cNvPr>
          <p:cNvSpPr>
            <a:spLocks noGrp="1"/>
          </p:cNvSpPr>
          <p:nvPr>
            <p:ph type="ctrTitle"/>
          </p:nvPr>
        </p:nvSpPr>
        <p:spPr>
          <a:xfrm>
            <a:off x="2377178" y="374434"/>
            <a:ext cx="8915399" cy="1626704"/>
          </a:xfrm>
        </p:spPr>
        <p:txBody>
          <a:bodyPr>
            <a:normAutofit fontScale="90000"/>
          </a:bodyPr>
          <a:lstStyle/>
          <a:p>
            <a:pPr lvl="0"/>
            <a:r>
              <a:rPr lang="en-US" b="1" dirty="0">
                <a:solidFill>
                  <a:srgbClr val="FF0000"/>
                </a:solidFill>
                <a:latin typeface="Century" panose="02040604050505020304" pitchFamily="18" charset="0"/>
              </a:rPr>
              <a:t>  </a:t>
            </a:r>
            <a:br>
              <a:rPr lang="en-US" b="1" u="sng" dirty="0">
                <a:solidFill>
                  <a:srgbClr val="FF0000"/>
                </a:solidFill>
                <a:latin typeface="Century" panose="02040604050505020304" pitchFamily="18" charset="0"/>
              </a:rPr>
            </a:br>
            <a:r>
              <a:rPr lang="en-US" b="1" u="sng" dirty="0">
                <a:solidFill>
                  <a:srgbClr val="FF0000"/>
                </a:solidFill>
                <a:latin typeface="Century" panose="02040604050505020304" pitchFamily="18" charset="0"/>
              </a:rPr>
              <a:t>Key Finding and Conclusions</a:t>
            </a:r>
            <a:br>
              <a:rPr lang="en-US" b="1" u="sng" dirty="0">
                <a:solidFill>
                  <a:srgbClr val="FF0000"/>
                </a:solidFill>
                <a:latin typeface="Century" panose="02040604050505020304" pitchFamily="18" charset="0"/>
              </a:rPr>
            </a:br>
            <a:endParaRPr lang="en-IN" dirty="0"/>
          </a:p>
        </p:txBody>
      </p:sp>
      <p:sp>
        <p:nvSpPr>
          <p:cNvPr id="3" name="Subtitle 2">
            <a:extLst>
              <a:ext uri="{FF2B5EF4-FFF2-40B4-BE49-F238E27FC236}">
                <a16:creationId xmlns:a16="http://schemas.microsoft.com/office/drawing/2014/main" id="{41374366-F5C7-4F69-9AE4-65BADDB862B9}"/>
              </a:ext>
            </a:extLst>
          </p:cNvPr>
          <p:cNvSpPr>
            <a:spLocks noGrp="1"/>
          </p:cNvSpPr>
          <p:nvPr>
            <p:ph type="subTitle" idx="1"/>
          </p:nvPr>
        </p:nvSpPr>
        <p:spPr>
          <a:xfrm>
            <a:off x="2054087" y="1716127"/>
            <a:ext cx="9886122" cy="4767439"/>
          </a:xfrm>
        </p:spPr>
        <p:txBody>
          <a:bodyPr>
            <a:normAutofit lnSpcReduction="10000"/>
          </a:bodyPr>
          <a:lstStyle/>
          <a:p>
            <a:pPr marL="285750" indent="-285750">
              <a:buFont typeface="Arial" panose="020B0604020202020204" pitchFamily="34" charset="0"/>
              <a:buChar char="•"/>
            </a:pPr>
            <a:r>
              <a:rPr lang="en-US" b="1" dirty="0">
                <a:latin typeface="Century" panose="02040604050505020304" pitchFamily="18" charset="0"/>
              </a:rPr>
              <a:t>Air Fare attributes like </a:t>
            </a:r>
            <a:r>
              <a:rPr lang="en-US" b="1" dirty="0" err="1">
                <a:latin typeface="Century" panose="02040604050505020304" pitchFamily="18" charset="0"/>
              </a:rPr>
              <a:t>Date,Month,Duration,Total</a:t>
            </a:r>
            <a:r>
              <a:rPr lang="en-US" b="1" dirty="0">
                <a:latin typeface="Century" panose="02040604050505020304" pitchFamily="18" charset="0"/>
              </a:rPr>
              <a:t> Stops </a:t>
            </a:r>
            <a:r>
              <a:rPr lang="en-US" b="1" dirty="0" err="1">
                <a:latin typeface="Century" panose="02040604050505020304" pitchFamily="18" charset="0"/>
              </a:rPr>
              <a:t>etc</a:t>
            </a:r>
            <a:r>
              <a:rPr lang="en-US" b="1" dirty="0">
                <a:latin typeface="Century" panose="02040604050505020304" pitchFamily="18" charset="0"/>
              </a:rPr>
              <a:t> play a big role in influencing the used Flight price.</a:t>
            </a:r>
          </a:p>
          <a:p>
            <a:pPr marL="285750" indent="-285750">
              <a:buFont typeface="Arial" panose="020B0604020202020204" pitchFamily="34" charset="0"/>
              <a:buChar char="•"/>
            </a:pPr>
            <a:br>
              <a:rPr lang="en-IN" b="1" dirty="0">
                <a:latin typeface="Century" panose="02040604050505020304" pitchFamily="18" charset="0"/>
              </a:rPr>
            </a:br>
            <a:r>
              <a:rPr lang="en-US" b="1" dirty="0">
                <a:latin typeface="Century" panose="02040604050505020304" pitchFamily="18" charset="0"/>
              </a:rPr>
              <a:t>Airline Brand also has a very important role in determining the used Flight Ticket price.</a:t>
            </a:r>
            <a:br>
              <a:rPr lang="en-IN" b="1" dirty="0">
                <a:latin typeface="Century" panose="02040604050505020304" pitchFamily="18" charset="0"/>
              </a:rPr>
            </a:br>
            <a:r>
              <a:rPr lang="en-US" b="1" dirty="0">
                <a:latin typeface="Century" panose="02040604050505020304" pitchFamily="18" charset="0"/>
              </a:rPr>
              <a:t>Various plots like </a:t>
            </a:r>
            <a:r>
              <a:rPr lang="en-US" b="1" dirty="0" err="1">
                <a:latin typeface="Century" panose="02040604050505020304" pitchFamily="18" charset="0"/>
              </a:rPr>
              <a:t>Barplots,Countplots</a:t>
            </a:r>
            <a:r>
              <a:rPr lang="en-US" b="1" dirty="0">
                <a:latin typeface="Century" panose="02040604050505020304" pitchFamily="18" charset="0"/>
              </a:rPr>
              <a:t> and </a:t>
            </a:r>
            <a:r>
              <a:rPr lang="en-US" b="1" dirty="0" err="1">
                <a:latin typeface="Century" panose="02040604050505020304" pitchFamily="18" charset="0"/>
              </a:rPr>
              <a:t>Lineplots</a:t>
            </a:r>
            <a:r>
              <a:rPr lang="en-US" b="1" dirty="0">
                <a:latin typeface="Century" panose="02040604050505020304" pitchFamily="18" charset="0"/>
              </a:rPr>
              <a:t> helped in </a:t>
            </a:r>
            <a:r>
              <a:rPr lang="en-US" b="1" dirty="0" err="1">
                <a:latin typeface="Century" panose="02040604050505020304" pitchFamily="18" charset="0"/>
              </a:rPr>
              <a:t>visualising</a:t>
            </a:r>
            <a:r>
              <a:rPr lang="en-US" b="1" dirty="0">
                <a:latin typeface="Century" panose="02040604050505020304" pitchFamily="18" charset="0"/>
              </a:rPr>
              <a:t> the Feature-label relationships which corroborated the importance of Air Fare features and attributes for estimating Flight Ticket Prices.</a:t>
            </a:r>
          </a:p>
          <a:p>
            <a:pPr marL="285750" indent="-285750">
              <a:buFont typeface="Arial" panose="020B0604020202020204" pitchFamily="34" charset="0"/>
              <a:buChar char="•"/>
            </a:pPr>
            <a:br>
              <a:rPr lang="en-IN" b="1" dirty="0">
                <a:latin typeface="Century" panose="02040604050505020304" pitchFamily="18" charset="0"/>
              </a:rPr>
            </a:br>
            <a:r>
              <a:rPr lang="en-US" b="1" dirty="0">
                <a:latin typeface="Century" panose="02040604050505020304" pitchFamily="18" charset="0"/>
              </a:rPr>
              <a:t>Due to the Training dataset being very small, only very small amount of the outliers was removed to ensure proper training of the models.</a:t>
            </a:r>
          </a:p>
          <a:p>
            <a:pPr marL="285750" indent="-285750">
              <a:buFont typeface="Arial" panose="020B0604020202020204" pitchFamily="34" charset="0"/>
              <a:buChar char="•"/>
            </a:pPr>
            <a:br>
              <a:rPr lang="en-IN" b="1" dirty="0">
                <a:latin typeface="Century" panose="02040604050505020304" pitchFamily="18" charset="0"/>
              </a:rPr>
            </a:br>
            <a:r>
              <a:rPr lang="en-US" b="1" dirty="0">
                <a:latin typeface="Century" panose="02040604050505020304" pitchFamily="18" charset="0"/>
              </a:rPr>
              <a:t>Therefore, Random Forest Regressor, which uses averaging to improve the predictive accuracy and controls over-fitting. performed well despite having to work on small dataset and produced good predictions that can be understood easily.</a:t>
            </a:r>
            <a:br>
              <a:rPr lang="en-IN" b="1" dirty="0">
                <a:latin typeface="Century" panose="02040604050505020304" pitchFamily="18" charset="0"/>
              </a:rPr>
            </a:br>
            <a:r>
              <a:rPr lang="en-US" b="1" dirty="0">
                <a:latin typeface="Century" panose="02040604050505020304" pitchFamily="18" charset="0"/>
              </a:rPr>
              <a:t> </a:t>
            </a:r>
            <a:br>
              <a:rPr lang="en-IN" b="1" dirty="0">
                <a:latin typeface="Century" panose="02040604050505020304" pitchFamily="18" charset="0"/>
              </a:rPr>
            </a:br>
            <a:endParaRPr lang="en-IN" b="1" dirty="0">
              <a:latin typeface="Century" panose="02040604050505020304" pitchFamily="18" charset="0"/>
            </a:endParaRPr>
          </a:p>
        </p:txBody>
      </p:sp>
    </p:spTree>
    <p:extLst>
      <p:ext uri="{BB962C8B-B14F-4D97-AF65-F5344CB8AC3E}">
        <p14:creationId xmlns:p14="http://schemas.microsoft.com/office/powerpoint/2010/main" val="1836064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2A90-610A-4B2A-9F8D-9C52DA0E0A11}"/>
              </a:ext>
            </a:extLst>
          </p:cNvPr>
          <p:cNvSpPr>
            <a:spLocks noGrp="1"/>
          </p:cNvSpPr>
          <p:nvPr>
            <p:ph type="title"/>
          </p:nvPr>
        </p:nvSpPr>
        <p:spPr>
          <a:xfrm>
            <a:off x="1749288" y="291548"/>
            <a:ext cx="9755324" cy="6387548"/>
          </a:xfrm>
        </p:spPr>
        <p:txBody>
          <a:bodyPr>
            <a:normAutofit/>
          </a:bodyPr>
          <a:lstStyle/>
          <a:p>
            <a:r>
              <a:rPr lang="en-US" b="1" u="sng" dirty="0">
                <a:solidFill>
                  <a:srgbClr val="FF0000"/>
                </a:solidFill>
                <a:latin typeface="Century" panose="02040604050505020304" pitchFamily="18" charset="0"/>
              </a:rPr>
              <a:t>Limitation of this work and scope for future</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sz="2200" b="1" dirty="0">
                <a:latin typeface="Century" panose="02040604050505020304" pitchFamily="18" charset="0"/>
              </a:rPr>
              <a:t>A small dataset to work with posed a challenge in building highly</a:t>
            </a:r>
            <a:br>
              <a:rPr lang="en-IN" sz="2200" b="1" dirty="0">
                <a:latin typeface="Century" panose="02040604050505020304" pitchFamily="18" charset="0"/>
              </a:rPr>
            </a:br>
            <a:r>
              <a:rPr lang="en-US" sz="2200" b="1" dirty="0">
                <a:latin typeface="Century" panose="02040604050505020304" pitchFamily="18" charset="0"/>
              </a:rPr>
              <a:t>accurate models. This project also relied heavily on historical data and was unable to account for various other factors that influence demand and ticket pricing like pandemic status affecting demand, government regulations on air travel, shifting in routes, weather conditions, etc.</a:t>
            </a:r>
            <a:br>
              <a:rPr lang="en-IN" sz="2200" b="1" dirty="0">
                <a:latin typeface="Century" panose="02040604050505020304" pitchFamily="18" charset="0"/>
              </a:rPr>
            </a:br>
            <a:r>
              <a:rPr lang="en-US" sz="2200" b="1" dirty="0">
                <a:latin typeface="Century" panose="02040604050505020304" pitchFamily="18" charset="0"/>
              </a:rPr>
              <a:t>Most airline companies also do no publicly make available their ticket pricing strategies, which makes gathering price and air fare related data sets using web scraping the only means to build a dataset for building predicting models.</a:t>
            </a:r>
            <a:br>
              <a:rPr lang="en-IN" sz="2200" b="1" dirty="0">
                <a:latin typeface="Century" panose="02040604050505020304" pitchFamily="18" charset="0"/>
              </a:rPr>
            </a:br>
            <a:r>
              <a:rPr lang="en-US" sz="2200" b="1" dirty="0">
                <a:latin typeface="Century" panose="02040604050505020304" pitchFamily="18" charset="0"/>
              </a:rPr>
              <a:t>Availability of more features and a larger dataset would help build better models.</a:t>
            </a:r>
            <a:br>
              <a:rPr lang="en-IN" sz="2200" b="1" dirty="0">
                <a:latin typeface="Century" panose="02040604050505020304" pitchFamily="18" charset="0"/>
              </a:rPr>
            </a:br>
            <a:r>
              <a:rPr lang="en-US" sz="2200" b="1" dirty="0">
                <a:latin typeface="Century" panose="02040604050505020304" pitchFamily="18" charset="0"/>
              </a:rPr>
              <a:t> </a:t>
            </a:r>
            <a:br>
              <a:rPr lang="en-IN" sz="2200" b="1" dirty="0">
                <a:latin typeface="Century" panose="02040604050505020304" pitchFamily="18" charset="0"/>
              </a:rPr>
            </a:br>
            <a:endParaRPr lang="en-IN" sz="2200" b="1" dirty="0">
              <a:solidFill>
                <a:srgbClr val="FF0000"/>
              </a:solidFill>
              <a:latin typeface="Century" panose="02040604050505020304" pitchFamily="18" charset="0"/>
            </a:endParaRPr>
          </a:p>
        </p:txBody>
      </p:sp>
    </p:spTree>
    <p:extLst>
      <p:ext uri="{BB962C8B-B14F-4D97-AF65-F5344CB8AC3E}">
        <p14:creationId xmlns:p14="http://schemas.microsoft.com/office/powerpoint/2010/main" val="4120909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81EC-5085-45E6-ADD0-9AF28EAF8A6C}"/>
              </a:ext>
            </a:extLst>
          </p:cNvPr>
          <p:cNvSpPr>
            <a:spLocks noGrp="1"/>
          </p:cNvSpPr>
          <p:nvPr>
            <p:ph type="title"/>
          </p:nvPr>
        </p:nvSpPr>
        <p:spPr>
          <a:xfrm>
            <a:off x="2107096" y="624110"/>
            <a:ext cx="9397515" cy="5657420"/>
          </a:xfrm>
        </p:spPr>
        <p:txBody>
          <a:bodyPr/>
          <a:lstStyle/>
          <a:p>
            <a:br>
              <a:rPr lang="en-US" dirty="0"/>
            </a:br>
            <a:br>
              <a:rPr lang="en-IN" dirty="0"/>
            </a:br>
            <a:br>
              <a:rPr lang="en-IN" dirty="0"/>
            </a:br>
            <a:br>
              <a:rPr lang="en-IN" dirty="0"/>
            </a:br>
            <a:br>
              <a:rPr lang="en-IN" dirty="0"/>
            </a:br>
            <a:endParaRPr lang="en-IN" dirty="0"/>
          </a:p>
        </p:txBody>
      </p:sp>
      <p:pic>
        <p:nvPicPr>
          <p:cNvPr id="3" name="Picture 2">
            <a:extLst>
              <a:ext uri="{FF2B5EF4-FFF2-40B4-BE49-F238E27FC236}">
                <a16:creationId xmlns:a16="http://schemas.microsoft.com/office/drawing/2014/main" id="{B4D30176-3BDF-4F9D-9157-5600AA2C08AE}"/>
              </a:ext>
            </a:extLst>
          </p:cNvPr>
          <p:cNvPicPr>
            <a:picLocks noChangeAspect="1"/>
          </p:cNvPicPr>
          <p:nvPr/>
        </p:nvPicPr>
        <p:blipFill>
          <a:blip r:embed="rId2"/>
          <a:stretch>
            <a:fillRect/>
          </a:stretch>
        </p:blipFill>
        <p:spPr>
          <a:xfrm>
            <a:off x="3437614" y="1707903"/>
            <a:ext cx="5809957" cy="3489834"/>
          </a:xfrm>
          <a:prstGeom prst="rect">
            <a:avLst/>
          </a:prstGeom>
        </p:spPr>
      </p:pic>
    </p:spTree>
    <p:extLst>
      <p:ext uri="{BB962C8B-B14F-4D97-AF65-F5344CB8AC3E}">
        <p14:creationId xmlns:p14="http://schemas.microsoft.com/office/powerpoint/2010/main" val="378719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6E02D6-0B9B-4828-9E10-8D1A9EE47DF9}"/>
              </a:ext>
            </a:extLst>
          </p:cNvPr>
          <p:cNvSpPr>
            <a:spLocks noGrp="1"/>
          </p:cNvSpPr>
          <p:nvPr>
            <p:ph type="ctrTitle"/>
          </p:nvPr>
        </p:nvSpPr>
        <p:spPr>
          <a:xfrm>
            <a:off x="2120349" y="556592"/>
            <a:ext cx="2981738" cy="940904"/>
          </a:xfrm>
        </p:spPr>
        <p:txBody>
          <a:bodyPr>
            <a:normAutofit/>
          </a:bodyPr>
          <a:lstStyle/>
          <a:p>
            <a:r>
              <a:rPr lang="en-US" dirty="0">
                <a:latin typeface="Century" panose="02040604050505020304" pitchFamily="18" charset="0"/>
                <a:cs typeface="Calibri" panose="020F0502020204030204" pitchFamily="34" charset="0"/>
              </a:rPr>
              <a:t>Agenda</a:t>
            </a:r>
            <a:endParaRPr lang="en-IN" dirty="0">
              <a:latin typeface="Century" panose="02040604050505020304" pitchFamily="18" charset="0"/>
              <a:cs typeface="Calibri" panose="020F0502020204030204" pitchFamily="34" charset="0"/>
            </a:endParaRPr>
          </a:p>
        </p:txBody>
      </p:sp>
      <p:sp>
        <p:nvSpPr>
          <p:cNvPr id="6" name="Subtitle 5">
            <a:extLst>
              <a:ext uri="{FF2B5EF4-FFF2-40B4-BE49-F238E27FC236}">
                <a16:creationId xmlns:a16="http://schemas.microsoft.com/office/drawing/2014/main" id="{44F9855F-D6F1-42A2-AC5D-AF64AFD90E27}"/>
              </a:ext>
            </a:extLst>
          </p:cNvPr>
          <p:cNvSpPr>
            <a:spLocks noGrp="1"/>
          </p:cNvSpPr>
          <p:nvPr>
            <p:ph type="subTitle" idx="1"/>
          </p:nvPr>
        </p:nvSpPr>
        <p:spPr>
          <a:xfrm>
            <a:off x="2266123" y="1497497"/>
            <a:ext cx="9238490" cy="4406166"/>
          </a:xfrm>
        </p:spPr>
        <p:txBody>
          <a:bodyPr/>
          <a:lstStyle/>
          <a:p>
            <a:pPr>
              <a:buFont typeface="Wingdings" panose="05000000000000000000" pitchFamily="2" charset="2"/>
              <a:buChar char="Ø"/>
            </a:pPr>
            <a:r>
              <a:rPr lang="en-US" b="1" dirty="0">
                <a:latin typeface="Century" panose="02040604050505020304" pitchFamily="18" charset="0"/>
              </a:rPr>
              <a:t>Problem Statement</a:t>
            </a:r>
          </a:p>
          <a:p>
            <a:pPr>
              <a:buFont typeface="Wingdings" panose="05000000000000000000" pitchFamily="2" charset="2"/>
              <a:buChar char="Ø"/>
            </a:pPr>
            <a:r>
              <a:rPr lang="en-US" b="1" dirty="0">
                <a:latin typeface="Century" panose="02040604050505020304" pitchFamily="18" charset="0"/>
              </a:rPr>
              <a:t> Problem Understanding</a:t>
            </a:r>
          </a:p>
          <a:p>
            <a:pPr>
              <a:buFont typeface="Wingdings" panose="05000000000000000000" pitchFamily="2" charset="2"/>
              <a:buChar char="Ø"/>
            </a:pPr>
            <a:r>
              <a:rPr lang="en-US" b="1" dirty="0">
                <a:latin typeface="Century" panose="02040604050505020304" pitchFamily="18" charset="0"/>
              </a:rPr>
              <a:t> Exploratory Data Analysis</a:t>
            </a:r>
          </a:p>
          <a:p>
            <a:pPr>
              <a:buFont typeface="Wingdings" panose="05000000000000000000" pitchFamily="2" charset="2"/>
              <a:buChar char="Ø"/>
            </a:pPr>
            <a:r>
              <a:rPr lang="en-US" b="1" dirty="0">
                <a:latin typeface="Century" panose="02040604050505020304" pitchFamily="18" charset="0"/>
              </a:rPr>
              <a:t> Feature Selection</a:t>
            </a:r>
          </a:p>
          <a:p>
            <a:pPr>
              <a:buFont typeface="Wingdings" panose="05000000000000000000" pitchFamily="2" charset="2"/>
              <a:buChar char="Ø"/>
            </a:pPr>
            <a:r>
              <a:rPr lang="en-US" b="1" dirty="0">
                <a:latin typeface="Century" panose="02040604050505020304" pitchFamily="18" charset="0"/>
              </a:rPr>
              <a:t> Model Building</a:t>
            </a:r>
          </a:p>
          <a:p>
            <a:pPr>
              <a:buFont typeface="Wingdings" panose="05000000000000000000" pitchFamily="2" charset="2"/>
              <a:buChar char="Ø"/>
            </a:pPr>
            <a:r>
              <a:rPr lang="en-US" b="1" dirty="0">
                <a:latin typeface="Century" panose="02040604050505020304" pitchFamily="18" charset="0"/>
              </a:rPr>
              <a:t> Interpretation of the Results</a:t>
            </a:r>
          </a:p>
          <a:p>
            <a:pPr>
              <a:buFont typeface="Wingdings" panose="05000000000000000000" pitchFamily="2" charset="2"/>
              <a:buChar char="Ø"/>
            </a:pPr>
            <a:r>
              <a:rPr lang="en-US" b="1" dirty="0">
                <a:latin typeface="Century" panose="02040604050505020304" pitchFamily="18" charset="0"/>
              </a:rPr>
              <a:t> Hyperparameter Tuning</a:t>
            </a:r>
          </a:p>
          <a:p>
            <a:pPr>
              <a:buFont typeface="Wingdings" panose="05000000000000000000" pitchFamily="2" charset="2"/>
              <a:buChar char="Ø"/>
            </a:pPr>
            <a:r>
              <a:rPr lang="en-US" b="1" dirty="0">
                <a:latin typeface="Century" panose="02040604050505020304" pitchFamily="18" charset="0"/>
              </a:rPr>
              <a:t> The Model Saving And Testing</a:t>
            </a:r>
          </a:p>
          <a:p>
            <a:pPr>
              <a:buFont typeface="Wingdings" panose="05000000000000000000" pitchFamily="2" charset="2"/>
              <a:buChar char="Ø"/>
            </a:pPr>
            <a:r>
              <a:rPr lang="en-US" b="1" dirty="0">
                <a:latin typeface="Century" panose="02040604050505020304" pitchFamily="18" charset="0"/>
              </a:rPr>
              <a:t> Key Finding and Conclusions</a:t>
            </a:r>
          </a:p>
          <a:p>
            <a:pPr>
              <a:buFont typeface="Wingdings" panose="05000000000000000000" pitchFamily="2" charset="2"/>
              <a:buChar char="Ø"/>
            </a:pPr>
            <a:r>
              <a:rPr lang="en-US" b="1" dirty="0">
                <a:latin typeface="Century" panose="02040604050505020304" pitchFamily="18" charset="0"/>
              </a:rPr>
              <a:t> Limitation of this works and Scope for Future Works</a:t>
            </a:r>
          </a:p>
          <a:p>
            <a:endParaRPr lang="en-IN" dirty="0"/>
          </a:p>
        </p:txBody>
      </p:sp>
    </p:spTree>
    <p:extLst>
      <p:ext uri="{BB962C8B-B14F-4D97-AF65-F5344CB8AC3E}">
        <p14:creationId xmlns:p14="http://schemas.microsoft.com/office/powerpoint/2010/main" val="400558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E5C648-79C0-4DF9-B322-ED406E15A13F}"/>
              </a:ext>
            </a:extLst>
          </p:cNvPr>
          <p:cNvSpPr>
            <a:spLocks noGrp="1"/>
          </p:cNvSpPr>
          <p:nvPr>
            <p:ph type="title"/>
          </p:nvPr>
        </p:nvSpPr>
        <p:spPr>
          <a:xfrm>
            <a:off x="1590262" y="278296"/>
            <a:ext cx="9914350" cy="6427304"/>
          </a:xfrm>
        </p:spPr>
        <p:txBody>
          <a:bodyPr>
            <a:normAutofit/>
          </a:bodyPr>
          <a:lstStyle/>
          <a:p>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Problem Statements</a:t>
            </a:r>
            <a:br>
              <a:rPr lang="en-US" b="1" u="sng" dirty="0">
                <a:solidFill>
                  <a:srgbClr val="00B050"/>
                </a:solidFill>
                <a:latin typeface="Century" panose="02040604050505020304" pitchFamily="18" charset="0"/>
              </a:rPr>
            </a:br>
            <a:br>
              <a:rPr lang="en-US" b="1" u="sng" dirty="0">
                <a:solidFill>
                  <a:srgbClr val="00B050"/>
                </a:solidFill>
                <a:latin typeface="Century" panose="02040604050505020304" pitchFamily="18" charset="0"/>
              </a:rPr>
            </a:br>
            <a:r>
              <a:rPr lang="en-US" sz="2200" b="1" dirty="0">
                <a:latin typeface="Century" panose="02040604050505020304" pitchFamily="18" charset="0"/>
              </a:rPr>
              <a:t>Anyone who has booked a flight ticket knows how unexpectedly the prices vary. The cheapest available ticket on a given flight gets more and less expensive over time. This usually happens as an attempt to maximize revenue based on –</a:t>
            </a:r>
            <a:br>
              <a:rPr lang="en-IN" sz="2200" b="1" dirty="0">
                <a:latin typeface="Century" panose="02040604050505020304" pitchFamily="18" charset="0"/>
              </a:rPr>
            </a:br>
            <a:r>
              <a:rPr lang="en-US" sz="2200" b="1" dirty="0">
                <a:latin typeface="Century" panose="02040604050505020304" pitchFamily="18" charset="0"/>
              </a:rPr>
              <a:t>Time of purchase patterns (making sure last-minute purchases are expensive)</a:t>
            </a:r>
            <a:br>
              <a:rPr lang="en-IN" sz="2200" b="1" dirty="0">
                <a:latin typeface="Century" panose="02040604050505020304" pitchFamily="18" charset="0"/>
              </a:rPr>
            </a:br>
            <a:r>
              <a:rPr lang="en-US" sz="2200" b="1" dirty="0">
                <a:latin typeface="Century" panose="02040604050505020304" pitchFamily="18" charset="0"/>
              </a:rPr>
              <a:t>2. Keeping the flight as full as they want it (raising prices on a flight which is filling up in order to reduce sales and hold back inventory for those expensive last-minute expensive purchases)</a:t>
            </a:r>
            <a:br>
              <a:rPr lang="en-IN" sz="2200" b="1" dirty="0">
                <a:latin typeface="Century" panose="02040604050505020304" pitchFamily="18" charset="0"/>
              </a:rPr>
            </a:br>
            <a:r>
              <a:rPr lang="en-US" sz="2200" b="1" dirty="0">
                <a:latin typeface="Century" panose="02040604050505020304" pitchFamily="18" charset="0"/>
              </a:rPr>
              <a:t>Therefore, a predictive model to accurately predict Air fares is required to be made.</a:t>
            </a:r>
            <a:br>
              <a:rPr lang="en-IN" sz="2200" b="1" dirty="0">
                <a:latin typeface="Century" panose="02040604050505020304" pitchFamily="18" charset="0"/>
              </a:rPr>
            </a:br>
            <a:endParaRPr lang="en-IN" sz="2200" b="1" u="sng" dirty="0">
              <a:solidFill>
                <a:srgbClr val="00B050"/>
              </a:solidFill>
              <a:latin typeface="Century" panose="02040604050505020304" pitchFamily="18" charset="0"/>
            </a:endParaRPr>
          </a:p>
        </p:txBody>
      </p:sp>
    </p:spTree>
    <p:extLst>
      <p:ext uri="{BB962C8B-B14F-4D97-AF65-F5344CB8AC3E}">
        <p14:creationId xmlns:p14="http://schemas.microsoft.com/office/powerpoint/2010/main" val="87240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A04B-2920-4C7F-9561-B19B58D757F6}"/>
              </a:ext>
            </a:extLst>
          </p:cNvPr>
          <p:cNvSpPr>
            <a:spLocks noGrp="1"/>
          </p:cNvSpPr>
          <p:nvPr>
            <p:ph type="title"/>
          </p:nvPr>
        </p:nvSpPr>
        <p:spPr>
          <a:xfrm>
            <a:off x="1311966" y="397566"/>
            <a:ext cx="10192646" cy="5738192"/>
          </a:xfrm>
        </p:spPr>
        <p:txBody>
          <a:bodyPr>
            <a:normAutofit/>
          </a:bodyPr>
          <a:lstStyle/>
          <a:p>
            <a:r>
              <a:rPr lang="en-US" b="1" dirty="0">
                <a:solidFill>
                  <a:srgbClr val="7030A0"/>
                </a:solidFill>
                <a:latin typeface="Century" panose="02040604050505020304" pitchFamily="18" charset="0"/>
              </a:rPr>
              <a:t>                  </a:t>
            </a:r>
            <a:r>
              <a:rPr lang="en-US" b="1" u="sng" dirty="0">
                <a:solidFill>
                  <a:srgbClr val="FF0000"/>
                </a:solidFill>
                <a:latin typeface="Century" panose="02040604050505020304" pitchFamily="18" charset="0"/>
              </a:rPr>
              <a:t>Problem Understanding</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sz="2700" b="1" dirty="0">
                <a:latin typeface="Century" panose="02040604050505020304" pitchFamily="18" charset="0"/>
              </a:rPr>
              <a:t>Predictive modelling, Regression algorithms are some of the machine learning techniques used for predicting Flight Ticket prices. Identifying various relevant attributes like Airline Brand, flight duration, source and destination </a:t>
            </a:r>
            <a:r>
              <a:rPr lang="en-US" sz="2700" b="1" dirty="0" err="1">
                <a:latin typeface="Century" panose="02040604050505020304" pitchFamily="18" charset="0"/>
              </a:rPr>
              <a:t>etc</a:t>
            </a:r>
            <a:r>
              <a:rPr lang="en-US" sz="2700" b="1" dirty="0">
                <a:latin typeface="Century" panose="02040604050505020304" pitchFamily="18" charset="0"/>
              </a:rPr>
              <a:t> are crucial for working on the project as they determine the valuation of air fare.</a:t>
            </a:r>
            <a:br>
              <a:rPr lang="en-IN" sz="2700" b="1" dirty="0">
                <a:latin typeface="Century" panose="02040604050505020304" pitchFamily="18" charset="0"/>
              </a:rPr>
            </a:br>
            <a:r>
              <a:rPr lang="en-US" dirty="0"/>
              <a:t> </a:t>
            </a:r>
            <a:br>
              <a:rPr lang="en-IN" dirty="0"/>
            </a:br>
            <a:endParaRPr lang="en-IN" dirty="0"/>
          </a:p>
        </p:txBody>
      </p:sp>
    </p:spTree>
    <p:extLst>
      <p:ext uri="{BB962C8B-B14F-4D97-AF65-F5344CB8AC3E}">
        <p14:creationId xmlns:p14="http://schemas.microsoft.com/office/powerpoint/2010/main" val="361836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88AA-EDCD-4ACE-936D-5DA84185E38F}"/>
              </a:ext>
            </a:extLst>
          </p:cNvPr>
          <p:cNvSpPr>
            <a:spLocks noGrp="1"/>
          </p:cNvSpPr>
          <p:nvPr>
            <p:ph type="title"/>
          </p:nvPr>
        </p:nvSpPr>
        <p:spPr>
          <a:xfrm>
            <a:off x="1378226" y="172278"/>
            <a:ext cx="10126386" cy="6559826"/>
          </a:xfrm>
        </p:spPr>
        <p:txBody>
          <a:bodyPr/>
          <a:lstStyle/>
          <a:p>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Exploratory Data Analysis</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b="1" u="sng" dirty="0">
                <a:solidFill>
                  <a:srgbClr val="7030A0"/>
                </a:solidFill>
                <a:latin typeface="Century" panose="02040604050505020304" pitchFamily="18" charset="0"/>
              </a:rPr>
              <a:t>Univariate Analysis</a:t>
            </a: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r>
              <a:rPr lang="en-US" sz="2400" b="1" u="sng" dirty="0">
                <a:solidFill>
                  <a:srgbClr val="7030A0"/>
                </a:solidFill>
                <a:latin typeface="Century" panose="02040604050505020304" pitchFamily="18" charset="0"/>
              </a:rPr>
              <a:t>Observation:-</a:t>
            </a:r>
            <a:br>
              <a:rPr lang="en-US" sz="2400" b="1" u="sng" dirty="0">
                <a:solidFill>
                  <a:srgbClr val="7030A0"/>
                </a:solidFill>
                <a:latin typeface="Century" panose="02040604050505020304" pitchFamily="18" charset="0"/>
              </a:rPr>
            </a:br>
            <a:br>
              <a:rPr lang="en-US" sz="2400" b="1" u="sng" dirty="0">
                <a:solidFill>
                  <a:srgbClr val="7030A0"/>
                </a:solidFill>
                <a:latin typeface="Century" panose="02040604050505020304" pitchFamily="18" charset="0"/>
              </a:rPr>
            </a:br>
            <a:r>
              <a:rPr lang="en-US" sz="2000" b="1" dirty="0">
                <a:solidFill>
                  <a:srgbClr val="7030A0"/>
                </a:solidFill>
                <a:latin typeface="Century" panose="02040604050505020304" pitchFamily="18" charset="0"/>
              </a:rPr>
              <a:t>- </a:t>
            </a:r>
            <a:r>
              <a:rPr lang="en-IN" sz="2000" b="1" dirty="0">
                <a:latin typeface="Century" panose="02040604050505020304" pitchFamily="18" charset="0"/>
              </a:rPr>
              <a:t>Distribution is skewed and tails of from 15000 mark.</a:t>
            </a:r>
            <a:br>
              <a:rPr lang="en-IN" sz="2000" b="1" dirty="0">
                <a:latin typeface="Century" panose="02040604050505020304" pitchFamily="18" charset="0"/>
              </a:rPr>
            </a:br>
            <a:r>
              <a:rPr lang="en-IN" sz="2000" b="1" dirty="0">
                <a:latin typeface="Century" panose="02040604050505020304" pitchFamily="18" charset="0"/>
              </a:rPr>
              <a:t>- IndiGo has the highest number of flights followed by Air India and Air Asia.</a:t>
            </a:r>
            <a:br>
              <a:rPr lang="en-IN" sz="2000" b="1" dirty="0">
                <a:latin typeface="Century" panose="02040604050505020304" pitchFamily="18" charset="0"/>
              </a:rPr>
            </a:br>
            <a:r>
              <a:rPr lang="en-IN" sz="2000" b="1" dirty="0">
                <a:latin typeface="Century" panose="02040604050505020304" pitchFamily="18" charset="0"/>
              </a:rPr>
              <a:t>- Highest number of flights are from Delhi followed by Bangalore.</a:t>
            </a:r>
            <a:br>
              <a:rPr lang="en-IN" sz="2000" b="1" dirty="0">
                <a:latin typeface="Century" panose="02040604050505020304" pitchFamily="18" charset="0"/>
              </a:rPr>
            </a:br>
            <a:endParaRPr lang="en-IN" sz="2000" b="1" dirty="0">
              <a:latin typeface="Century" panose="02040604050505020304" pitchFamily="18" charset="0"/>
            </a:endParaRPr>
          </a:p>
        </p:txBody>
      </p:sp>
      <p:pic>
        <p:nvPicPr>
          <p:cNvPr id="3" name="Picture 2">
            <a:extLst>
              <a:ext uri="{FF2B5EF4-FFF2-40B4-BE49-F238E27FC236}">
                <a16:creationId xmlns:a16="http://schemas.microsoft.com/office/drawing/2014/main" id="{EBB6E50B-0B8B-4AFE-8AA5-FDF4EDF4029C}"/>
              </a:ext>
            </a:extLst>
          </p:cNvPr>
          <p:cNvPicPr/>
          <p:nvPr/>
        </p:nvPicPr>
        <p:blipFill>
          <a:blip r:embed="rId2"/>
          <a:stretch>
            <a:fillRect/>
          </a:stretch>
        </p:blipFill>
        <p:spPr>
          <a:xfrm>
            <a:off x="1789044" y="2187230"/>
            <a:ext cx="2670175" cy="1476375"/>
          </a:xfrm>
          <a:prstGeom prst="rect">
            <a:avLst/>
          </a:prstGeom>
        </p:spPr>
      </p:pic>
      <p:pic>
        <p:nvPicPr>
          <p:cNvPr id="4" name="Picture 3">
            <a:extLst>
              <a:ext uri="{FF2B5EF4-FFF2-40B4-BE49-F238E27FC236}">
                <a16:creationId xmlns:a16="http://schemas.microsoft.com/office/drawing/2014/main" id="{D86B9159-ABB8-4AFA-8D6B-40A1016DECBD}"/>
              </a:ext>
            </a:extLst>
          </p:cNvPr>
          <p:cNvPicPr/>
          <p:nvPr/>
        </p:nvPicPr>
        <p:blipFill>
          <a:blip r:embed="rId3"/>
          <a:stretch>
            <a:fillRect/>
          </a:stretch>
        </p:blipFill>
        <p:spPr>
          <a:xfrm>
            <a:off x="5299834" y="2187230"/>
            <a:ext cx="3076575" cy="1564640"/>
          </a:xfrm>
          <a:prstGeom prst="rect">
            <a:avLst/>
          </a:prstGeom>
        </p:spPr>
      </p:pic>
      <p:pic>
        <p:nvPicPr>
          <p:cNvPr id="5" name="Picture 4">
            <a:extLst>
              <a:ext uri="{FF2B5EF4-FFF2-40B4-BE49-F238E27FC236}">
                <a16:creationId xmlns:a16="http://schemas.microsoft.com/office/drawing/2014/main" id="{4686364F-2A11-4166-B50B-655972A92870}"/>
              </a:ext>
            </a:extLst>
          </p:cNvPr>
          <p:cNvPicPr/>
          <p:nvPr/>
        </p:nvPicPr>
        <p:blipFill>
          <a:blip r:embed="rId4"/>
          <a:stretch>
            <a:fillRect/>
          </a:stretch>
        </p:blipFill>
        <p:spPr>
          <a:xfrm>
            <a:off x="8727660" y="2149130"/>
            <a:ext cx="2425700" cy="1514475"/>
          </a:xfrm>
          <a:prstGeom prst="rect">
            <a:avLst/>
          </a:prstGeom>
        </p:spPr>
      </p:pic>
    </p:spTree>
    <p:extLst>
      <p:ext uri="{BB962C8B-B14F-4D97-AF65-F5344CB8AC3E}">
        <p14:creationId xmlns:p14="http://schemas.microsoft.com/office/powerpoint/2010/main" val="129247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661F-B317-4F49-92C6-EEFBBA971964}"/>
              </a:ext>
            </a:extLst>
          </p:cNvPr>
          <p:cNvSpPr>
            <a:spLocks noGrp="1"/>
          </p:cNvSpPr>
          <p:nvPr>
            <p:ph type="title"/>
          </p:nvPr>
        </p:nvSpPr>
        <p:spPr>
          <a:xfrm>
            <a:off x="1325217" y="645822"/>
            <a:ext cx="10311917" cy="6374295"/>
          </a:xfrm>
        </p:spPr>
        <p:txBody>
          <a:bodyPr>
            <a:normAutofit fontScale="90000"/>
          </a:bodyPr>
          <a:lstStyle/>
          <a:p>
            <a:br>
              <a:rPr lang="en-US" dirty="0"/>
            </a:br>
            <a:br>
              <a:rPr lang="en-IN" dirty="0"/>
            </a:br>
            <a:br>
              <a:rPr lang="en-IN" dirty="0"/>
            </a:br>
            <a:br>
              <a:rPr lang="en-IN" dirty="0"/>
            </a:br>
            <a:br>
              <a:rPr lang="en-IN" dirty="0"/>
            </a:br>
            <a:r>
              <a:rPr lang="en-IN" sz="2400" b="1" dirty="0">
                <a:solidFill>
                  <a:srgbClr val="7030A0"/>
                </a:solidFill>
                <a:latin typeface="Century" panose="02040604050505020304" pitchFamily="18" charset="0"/>
              </a:rPr>
              <a:t>Observation:</a:t>
            </a:r>
            <a:br>
              <a:rPr lang="en-IN" sz="2000" dirty="0">
                <a:solidFill>
                  <a:srgbClr val="7030A0"/>
                </a:solidFill>
                <a:latin typeface="Century" panose="02040604050505020304" pitchFamily="18" charset="0"/>
              </a:rPr>
            </a:br>
            <a:r>
              <a:rPr lang="en-IN" sz="2800" b="1" dirty="0">
                <a:solidFill>
                  <a:srgbClr val="7030A0"/>
                </a:solidFill>
                <a:latin typeface="Century" panose="02040604050505020304" pitchFamily="18" charset="0"/>
              </a:rPr>
              <a:t> </a:t>
            </a:r>
            <a:br>
              <a:rPr lang="en-IN" sz="2800" b="1" dirty="0">
                <a:solidFill>
                  <a:srgbClr val="7030A0"/>
                </a:solidFill>
                <a:latin typeface="Century" panose="02040604050505020304" pitchFamily="18" charset="0"/>
              </a:rPr>
            </a:br>
            <a:r>
              <a:rPr lang="en-IN" sz="2800" b="1" dirty="0">
                <a:solidFill>
                  <a:srgbClr val="7030A0"/>
                </a:solidFill>
                <a:latin typeface="Century" panose="02040604050505020304" pitchFamily="18" charset="0"/>
              </a:rPr>
              <a:t>- </a:t>
            </a:r>
            <a:r>
              <a:rPr lang="en-IN" sz="2800" b="1" dirty="0">
                <a:latin typeface="Century" panose="02040604050505020304" pitchFamily="18" charset="0"/>
              </a:rPr>
              <a:t>Delhi is the most popular destination followed by Mumbai, Bangalore.</a:t>
            </a:r>
            <a:br>
              <a:rPr lang="en-IN" sz="2800" b="1" dirty="0">
                <a:latin typeface="Century" panose="02040604050505020304" pitchFamily="18" charset="0"/>
              </a:rPr>
            </a:br>
            <a:r>
              <a:rPr lang="en-IN" sz="2800" b="1" dirty="0">
                <a:latin typeface="Century" panose="02040604050505020304" pitchFamily="18" charset="0"/>
              </a:rPr>
              <a:t>- Highest number of flights have only 1 stop between source and destination while 2nd highest number of flights are non stop.</a:t>
            </a:r>
            <a:br>
              <a:rPr lang="en-IN" sz="2800" b="1" dirty="0">
                <a:latin typeface="Century" panose="02040604050505020304" pitchFamily="18" charset="0"/>
              </a:rPr>
            </a:br>
            <a:br>
              <a:rPr lang="en-IN" sz="2800" b="1" dirty="0">
                <a:solidFill>
                  <a:srgbClr val="7030A0"/>
                </a:solidFill>
                <a:latin typeface="Century" panose="02040604050505020304" pitchFamily="18" charset="0"/>
              </a:rPr>
            </a:br>
            <a:endParaRPr lang="en-IN" sz="28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010659ED-51ED-4D02-9E14-9D852962D5F7}"/>
              </a:ext>
            </a:extLst>
          </p:cNvPr>
          <p:cNvPicPr/>
          <p:nvPr/>
        </p:nvPicPr>
        <p:blipFill>
          <a:blip r:embed="rId2"/>
          <a:stretch>
            <a:fillRect/>
          </a:stretch>
        </p:blipFill>
        <p:spPr>
          <a:xfrm>
            <a:off x="1696280" y="1093110"/>
            <a:ext cx="2700020" cy="1514475"/>
          </a:xfrm>
          <a:prstGeom prst="rect">
            <a:avLst/>
          </a:prstGeom>
        </p:spPr>
      </p:pic>
      <p:pic>
        <p:nvPicPr>
          <p:cNvPr id="4" name="Picture 3">
            <a:extLst>
              <a:ext uri="{FF2B5EF4-FFF2-40B4-BE49-F238E27FC236}">
                <a16:creationId xmlns:a16="http://schemas.microsoft.com/office/drawing/2014/main" id="{622E2393-297C-44B5-A248-23CC443F0FEC}"/>
              </a:ext>
            </a:extLst>
          </p:cNvPr>
          <p:cNvPicPr/>
          <p:nvPr/>
        </p:nvPicPr>
        <p:blipFill>
          <a:blip r:embed="rId3"/>
          <a:stretch>
            <a:fillRect/>
          </a:stretch>
        </p:blipFill>
        <p:spPr>
          <a:xfrm>
            <a:off x="5500066" y="910865"/>
            <a:ext cx="2914650" cy="1696720"/>
          </a:xfrm>
          <a:prstGeom prst="rect">
            <a:avLst/>
          </a:prstGeom>
        </p:spPr>
      </p:pic>
    </p:spTree>
    <p:extLst>
      <p:ext uri="{BB962C8B-B14F-4D97-AF65-F5344CB8AC3E}">
        <p14:creationId xmlns:p14="http://schemas.microsoft.com/office/powerpoint/2010/main" val="247945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1047-EFA9-41ED-9F0F-29431B9B6007}"/>
              </a:ext>
            </a:extLst>
          </p:cNvPr>
          <p:cNvSpPr>
            <a:spLocks noGrp="1"/>
          </p:cNvSpPr>
          <p:nvPr>
            <p:ph type="title"/>
          </p:nvPr>
        </p:nvSpPr>
        <p:spPr>
          <a:xfrm>
            <a:off x="1510748" y="624109"/>
            <a:ext cx="9993863" cy="6041733"/>
          </a:xfrm>
        </p:spPr>
        <p:txBody>
          <a:bodyPr>
            <a:normAutofit/>
          </a:bodyPr>
          <a:lstStyle/>
          <a:p>
            <a:r>
              <a:rPr lang="en-US" b="1" u="sng" dirty="0">
                <a:solidFill>
                  <a:srgbClr val="7030A0"/>
                </a:solidFill>
                <a:latin typeface="Century" panose="02040604050505020304" pitchFamily="18" charset="0"/>
              </a:rPr>
              <a:t>Bivariate Analysis:</a:t>
            </a: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r>
              <a:rPr lang="en-US" sz="2400" b="1" dirty="0">
                <a:solidFill>
                  <a:srgbClr val="7030A0"/>
                </a:solidFill>
                <a:latin typeface="Century" panose="02040604050505020304" pitchFamily="18" charset="0"/>
              </a:rPr>
              <a:t>Observation: </a:t>
            </a:r>
            <a:br>
              <a:rPr lang="en-US" sz="2400" b="1" dirty="0">
                <a:solidFill>
                  <a:srgbClr val="7030A0"/>
                </a:solidFill>
                <a:latin typeface="Century" panose="02040604050505020304" pitchFamily="18" charset="0"/>
              </a:rPr>
            </a:br>
            <a:r>
              <a:rPr lang="en-US" sz="2200" b="1" dirty="0">
                <a:latin typeface="Century" panose="02040604050505020304" pitchFamily="18" charset="0"/>
              </a:rPr>
              <a:t>IndiGo and SpiceJet offer air tickets at the most affordable prices on average, whereas Air Asia, Air India are the most expensive on average.</a:t>
            </a:r>
            <a:br>
              <a:rPr lang="en-IN" sz="2200" b="1" dirty="0">
                <a:latin typeface="Century" panose="02040604050505020304" pitchFamily="18" charset="0"/>
              </a:rPr>
            </a:br>
            <a:endParaRPr lang="en-IN" sz="2200" b="1" dirty="0">
              <a:latin typeface="Century" panose="02040604050505020304" pitchFamily="18" charset="0"/>
            </a:endParaRPr>
          </a:p>
        </p:txBody>
      </p:sp>
      <p:pic>
        <p:nvPicPr>
          <p:cNvPr id="3" name="Picture 2">
            <a:extLst>
              <a:ext uri="{FF2B5EF4-FFF2-40B4-BE49-F238E27FC236}">
                <a16:creationId xmlns:a16="http://schemas.microsoft.com/office/drawing/2014/main" id="{E123CACD-EF89-49F0-9AEB-02E48C9A39C9}"/>
              </a:ext>
            </a:extLst>
          </p:cNvPr>
          <p:cNvPicPr/>
          <p:nvPr/>
        </p:nvPicPr>
        <p:blipFill>
          <a:blip r:embed="rId2"/>
          <a:stretch>
            <a:fillRect/>
          </a:stretch>
        </p:blipFill>
        <p:spPr>
          <a:xfrm>
            <a:off x="1669774" y="1561521"/>
            <a:ext cx="2756452" cy="2701290"/>
          </a:xfrm>
          <a:prstGeom prst="rect">
            <a:avLst/>
          </a:prstGeom>
        </p:spPr>
      </p:pic>
      <p:pic>
        <p:nvPicPr>
          <p:cNvPr id="4" name="Picture 3">
            <a:extLst>
              <a:ext uri="{FF2B5EF4-FFF2-40B4-BE49-F238E27FC236}">
                <a16:creationId xmlns:a16="http://schemas.microsoft.com/office/drawing/2014/main" id="{2C0CC17F-1731-47FA-A786-0AE9BC10A32D}"/>
              </a:ext>
            </a:extLst>
          </p:cNvPr>
          <p:cNvPicPr/>
          <p:nvPr/>
        </p:nvPicPr>
        <p:blipFill>
          <a:blip r:embed="rId3"/>
          <a:stretch>
            <a:fillRect/>
          </a:stretch>
        </p:blipFill>
        <p:spPr>
          <a:xfrm>
            <a:off x="4790715" y="1920315"/>
            <a:ext cx="6248345" cy="1724660"/>
          </a:xfrm>
          <a:prstGeom prst="rect">
            <a:avLst/>
          </a:prstGeom>
        </p:spPr>
      </p:pic>
    </p:spTree>
    <p:extLst>
      <p:ext uri="{BB962C8B-B14F-4D97-AF65-F5344CB8AC3E}">
        <p14:creationId xmlns:p14="http://schemas.microsoft.com/office/powerpoint/2010/main" val="134740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D8AA-A598-41FC-AA25-B01D4D6732F4}"/>
              </a:ext>
            </a:extLst>
          </p:cNvPr>
          <p:cNvSpPr>
            <a:spLocks noGrp="1"/>
          </p:cNvSpPr>
          <p:nvPr>
            <p:ph type="title"/>
          </p:nvPr>
        </p:nvSpPr>
        <p:spPr>
          <a:xfrm>
            <a:off x="1683026" y="145774"/>
            <a:ext cx="9821585" cy="6573078"/>
          </a:xfrm>
        </p:spPr>
        <p:txBody>
          <a:bodyPr/>
          <a:lstStyle/>
          <a:p>
            <a:br>
              <a:rPr lang="en-US" dirty="0"/>
            </a:br>
            <a:br>
              <a:rPr lang="en-IN" dirty="0"/>
            </a:br>
            <a:br>
              <a:rPr lang="en-IN" dirty="0"/>
            </a:br>
            <a:br>
              <a:rPr lang="en-IN" dirty="0"/>
            </a:br>
            <a:br>
              <a:rPr lang="en-IN" dirty="0"/>
            </a:br>
            <a:br>
              <a:rPr lang="en-IN" dirty="0"/>
            </a:br>
            <a:r>
              <a:rPr lang="en-IN" sz="2800" b="1" dirty="0">
                <a:solidFill>
                  <a:srgbClr val="7030A0"/>
                </a:solidFill>
                <a:latin typeface="Century" panose="02040604050505020304" pitchFamily="18" charset="0"/>
              </a:rPr>
              <a:t>Observation:</a:t>
            </a:r>
            <a:br>
              <a:rPr lang="en-IN" sz="2800" dirty="0">
                <a:solidFill>
                  <a:srgbClr val="7030A0"/>
                </a:solidFill>
                <a:latin typeface="Century" panose="02040604050505020304" pitchFamily="18" charset="0"/>
              </a:rPr>
            </a:br>
            <a:r>
              <a:rPr lang="en-IN" sz="2000" b="1" dirty="0">
                <a:solidFill>
                  <a:srgbClr val="7030A0"/>
                </a:solidFill>
                <a:latin typeface="Century" panose="02040604050505020304" pitchFamily="18" charset="0"/>
              </a:rPr>
              <a:t>-  </a:t>
            </a:r>
            <a:r>
              <a:rPr lang="en-IN" sz="2000" b="1" dirty="0">
                <a:latin typeface="Century" panose="02040604050505020304" pitchFamily="18" charset="0"/>
              </a:rPr>
              <a:t>we can see, mostly duration of flight is maximum lies in between 250 to 750 and they have 15000 to 25000 prices of ticket.</a:t>
            </a:r>
            <a:br>
              <a:rPr lang="en-IN" sz="2000" b="1" dirty="0">
                <a:latin typeface="Century" panose="02040604050505020304" pitchFamily="18" charset="0"/>
              </a:rPr>
            </a:br>
            <a:r>
              <a:rPr lang="en-IN" sz="2000" b="1" dirty="0">
                <a:latin typeface="Century" panose="02040604050505020304" pitchFamily="18" charset="0"/>
              </a:rPr>
              <a:t>- It can be observed that Number of Stops impact the travel time of Airlines.</a:t>
            </a:r>
            <a:br>
              <a:rPr lang="en-IN" sz="2000" b="1" dirty="0">
                <a:latin typeface="Century" panose="02040604050505020304" pitchFamily="18" charset="0"/>
              </a:rPr>
            </a:br>
            <a:br>
              <a:rPr lang="en-IN" sz="2000" b="1" dirty="0">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491BCE39-0403-4E58-BA57-F06881029029}"/>
              </a:ext>
            </a:extLst>
          </p:cNvPr>
          <p:cNvPicPr/>
          <p:nvPr/>
        </p:nvPicPr>
        <p:blipFill>
          <a:blip r:embed="rId2"/>
          <a:stretch>
            <a:fillRect/>
          </a:stretch>
        </p:blipFill>
        <p:spPr>
          <a:xfrm>
            <a:off x="1825515" y="738615"/>
            <a:ext cx="3846415" cy="2094230"/>
          </a:xfrm>
          <a:prstGeom prst="rect">
            <a:avLst/>
          </a:prstGeom>
        </p:spPr>
      </p:pic>
      <p:pic>
        <p:nvPicPr>
          <p:cNvPr id="4" name="Picture 3">
            <a:extLst>
              <a:ext uri="{FF2B5EF4-FFF2-40B4-BE49-F238E27FC236}">
                <a16:creationId xmlns:a16="http://schemas.microsoft.com/office/drawing/2014/main" id="{A3A63876-8222-491A-BD61-011555BA38D1}"/>
              </a:ext>
            </a:extLst>
          </p:cNvPr>
          <p:cNvPicPr/>
          <p:nvPr/>
        </p:nvPicPr>
        <p:blipFill>
          <a:blip r:embed="rId3"/>
          <a:stretch>
            <a:fillRect/>
          </a:stretch>
        </p:blipFill>
        <p:spPr>
          <a:xfrm>
            <a:off x="5773101" y="903605"/>
            <a:ext cx="5731510" cy="1393190"/>
          </a:xfrm>
          <a:prstGeom prst="rect">
            <a:avLst/>
          </a:prstGeom>
        </p:spPr>
      </p:pic>
    </p:spTree>
    <p:extLst>
      <p:ext uri="{BB962C8B-B14F-4D97-AF65-F5344CB8AC3E}">
        <p14:creationId xmlns:p14="http://schemas.microsoft.com/office/powerpoint/2010/main" val="98829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F534-9D45-4E5B-8C5A-38BA67CD7F2E}"/>
              </a:ext>
            </a:extLst>
          </p:cNvPr>
          <p:cNvSpPr>
            <a:spLocks noGrp="1"/>
          </p:cNvSpPr>
          <p:nvPr>
            <p:ph type="title"/>
          </p:nvPr>
        </p:nvSpPr>
        <p:spPr>
          <a:xfrm>
            <a:off x="1524000" y="278297"/>
            <a:ext cx="9980611" cy="6374294"/>
          </a:xfrm>
        </p:spPr>
        <p:txBody>
          <a:bodyPr>
            <a:normAutofit/>
          </a:bodyPr>
          <a:lstStyle/>
          <a:p>
            <a:pPr lvl="0"/>
            <a:br>
              <a:rPr lang="en-US" dirty="0"/>
            </a:br>
            <a:br>
              <a:rPr lang="en-IN" dirty="0"/>
            </a:br>
            <a:br>
              <a:rPr lang="en-IN" dirty="0"/>
            </a:br>
            <a:br>
              <a:rPr lang="en-IN" dirty="0"/>
            </a:br>
            <a:br>
              <a:rPr lang="en-IN" dirty="0"/>
            </a:br>
            <a:br>
              <a:rPr lang="en-IN" dirty="0"/>
            </a:br>
            <a:r>
              <a:rPr lang="en-IN" sz="2400" b="1" dirty="0">
                <a:solidFill>
                  <a:srgbClr val="7030A0"/>
                </a:solidFill>
                <a:latin typeface="Century" panose="02040604050505020304" pitchFamily="18" charset="0"/>
              </a:rPr>
              <a:t>Observation:- </a:t>
            </a:r>
            <a:br>
              <a:rPr lang="en-IN" sz="2400" b="1" dirty="0">
                <a:solidFill>
                  <a:srgbClr val="7030A0"/>
                </a:solidFill>
                <a:latin typeface="Century" panose="02040604050505020304" pitchFamily="18" charset="0"/>
              </a:rPr>
            </a:br>
            <a:r>
              <a:rPr lang="en-IN" sz="2200" b="1" dirty="0">
                <a:solidFill>
                  <a:srgbClr val="7030A0"/>
                </a:solidFill>
                <a:latin typeface="Century" panose="02040604050505020304" pitchFamily="18" charset="0"/>
              </a:rPr>
              <a:t>- </a:t>
            </a:r>
            <a:r>
              <a:rPr lang="en-IN" sz="2200" b="1" dirty="0">
                <a:latin typeface="Century" panose="02040604050505020304" pitchFamily="18" charset="0"/>
              </a:rPr>
              <a:t>It can be observed that Number of Stops impact the Air Ticket Pricing of Airlines.</a:t>
            </a:r>
            <a:br>
              <a:rPr lang="en-IN" sz="2200" b="1" dirty="0">
                <a:latin typeface="Century" panose="02040604050505020304" pitchFamily="18" charset="0"/>
              </a:rPr>
            </a:br>
            <a:r>
              <a:rPr lang="en-IN" sz="2200" b="1" dirty="0">
                <a:latin typeface="Century" panose="02040604050505020304" pitchFamily="18" charset="0"/>
              </a:rPr>
              <a:t>- There is a linear relationship between Price and flight duration.</a:t>
            </a:r>
            <a:br>
              <a:rPr lang="en-IN" sz="2200" b="1" dirty="0">
                <a:latin typeface="Century" panose="02040604050505020304" pitchFamily="18" charset="0"/>
              </a:rPr>
            </a:br>
            <a:r>
              <a:rPr lang="en-IN" sz="2200" b="1" dirty="0">
                <a:latin typeface="Century" panose="02040604050505020304" pitchFamily="18" charset="0"/>
              </a:rPr>
              <a:t>- </a:t>
            </a:r>
            <a:r>
              <a:rPr lang="en-IN" sz="2200" b="1" dirty="0" err="1">
                <a:latin typeface="Century" panose="02040604050505020304" pitchFamily="18" charset="0"/>
              </a:rPr>
              <a:t>Bangalore,Kolakata</a:t>
            </a:r>
            <a:r>
              <a:rPr lang="en-IN" sz="2200" b="1" dirty="0">
                <a:latin typeface="Century" panose="02040604050505020304" pitchFamily="18" charset="0"/>
              </a:rPr>
              <a:t> are the most expensive destinations while Mumbai and Delhi are the most affordable destination.</a:t>
            </a:r>
            <a:br>
              <a:rPr lang="en-IN" sz="2200" b="1" dirty="0">
                <a:latin typeface="Century" panose="02040604050505020304" pitchFamily="18" charset="0"/>
              </a:rPr>
            </a:br>
            <a:r>
              <a:rPr lang="en-IN" sz="2200" b="1" dirty="0">
                <a:latin typeface="Century" panose="02040604050505020304" pitchFamily="18" charset="0"/>
              </a:rPr>
              <a:t>SpiceJet and Indigo provide most affordable </a:t>
            </a:r>
            <a:r>
              <a:rPr lang="en-IN" sz="2200" b="1" dirty="0" err="1">
                <a:latin typeface="Century" panose="02040604050505020304" pitchFamily="18" charset="0"/>
              </a:rPr>
              <a:t>Airtickets</a:t>
            </a:r>
            <a:r>
              <a:rPr lang="en-IN" sz="2200" b="1" dirty="0">
                <a:latin typeface="Century" panose="02040604050505020304" pitchFamily="18" charset="0"/>
              </a:rPr>
              <a:t> to the destinations</a:t>
            </a:r>
            <a:r>
              <a:rPr lang="en-IN" sz="2200" dirty="0">
                <a:latin typeface="Century" panose="02040604050505020304" pitchFamily="18" charset="0"/>
              </a:rPr>
              <a:t>.</a:t>
            </a:r>
            <a:br>
              <a:rPr lang="en-IN" sz="2200" dirty="0">
                <a:latin typeface="Century" panose="02040604050505020304" pitchFamily="18" charset="0"/>
              </a:rPr>
            </a:br>
            <a:br>
              <a:rPr lang="en-IN" sz="2000" b="1" dirty="0">
                <a:solidFill>
                  <a:srgbClr val="7030A0"/>
                </a:solidFill>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5ED203B1-9C32-4AA1-BD66-F18DA2455A67}"/>
              </a:ext>
            </a:extLst>
          </p:cNvPr>
          <p:cNvPicPr/>
          <p:nvPr/>
        </p:nvPicPr>
        <p:blipFill>
          <a:blip r:embed="rId2"/>
          <a:stretch>
            <a:fillRect/>
          </a:stretch>
        </p:blipFill>
        <p:spPr>
          <a:xfrm>
            <a:off x="1749080" y="961459"/>
            <a:ext cx="3061460" cy="1966595"/>
          </a:xfrm>
          <a:prstGeom prst="rect">
            <a:avLst/>
          </a:prstGeom>
        </p:spPr>
      </p:pic>
      <p:pic>
        <p:nvPicPr>
          <p:cNvPr id="4" name="Picture 3">
            <a:extLst>
              <a:ext uri="{FF2B5EF4-FFF2-40B4-BE49-F238E27FC236}">
                <a16:creationId xmlns:a16="http://schemas.microsoft.com/office/drawing/2014/main" id="{29A7DE31-A6C7-4FD7-9F67-AB3F9ADBA50D}"/>
              </a:ext>
            </a:extLst>
          </p:cNvPr>
          <p:cNvPicPr/>
          <p:nvPr/>
        </p:nvPicPr>
        <p:blipFill>
          <a:blip r:embed="rId3"/>
          <a:stretch>
            <a:fillRect/>
          </a:stretch>
        </p:blipFill>
        <p:spPr>
          <a:xfrm>
            <a:off x="5311615" y="1177993"/>
            <a:ext cx="2405380" cy="1533525"/>
          </a:xfrm>
          <a:prstGeom prst="rect">
            <a:avLst/>
          </a:prstGeom>
        </p:spPr>
      </p:pic>
      <p:pic>
        <p:nvPicPr>
          <p:cNvPr id="5" name="Picture 4">
            <a:extLst>
              <a:ext uri="{FF2B5EF4-FFF2-40B4-BE49-F238E27FC236}">
                <a16:creationId xmlns:a16="http://schemas.microsoft.com/office/drawing/2014/main" id="{F2F46BAF-6B10-4A4E-8FBA-2F5539250B3A}"/>
              </a:ext>
            </a:extLst>
          </p:cNvPr>
          <p:cNvPicPr/>
          <p:nvPr/>
        </p:nvPicPr>
        <p:blipFill>
          <a:blip r:embed="rId4"/>
          <a:stretch>
            <a:fillRect/>
          </a:stretch>
        </p:blipFill>
        <p:spPr>
          <a:xfrm>
            <a:off x="7985677" y="968086"/>
            <a:ext cx="2952750" cy="2219960"/>
          </a:xfrm>
          <a:prstGeom prst="rect">
            <a:avLst/>
          </a:prstGeom>
        </p:spPr>
      </p:pic>
    </p:spTree>
    <p:extLst>
      <p:ext uri="{BB962C8B-B14F-4D97-AF65-F5344CB8AC3E}">
        <p14:creationId xmlns:p14="http://schemas.microsoft.com/office/powerpoint/2010/main" val="16122281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49</TotalTime>
  <Words>1166</Words>
  <Application>Microsoft Office PowerPoint</Application>
  <PresentationFormat>Widescreen</PresentationFormat>
  <Paragraphs>33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vt:lpstr>
      <vt:lpstr>Century Gothic</vt:lpstr>
      <vt:lpstr>Wingdings</vt:lpstr>
      <vt:lpstr>Wingdings 3</vt:lpstr>
      <vt:lpstr>Wisp</vt:lpstr>
      <vt:lpstr>                                                   Project Presentation                                         On                  “Flight Price Prediction”                                Presented By:                                   Ajit Madame </vt:lpstr>
      <vt:lpstr>Agenda</vt:lpstr>
      <vt:lpstr>                      Problem Statements  Anyone who has booked a flight ticket knows how unexpectedly the prices vary. The cheapest available ticket on a given flight gets more and less expensive over time. This usually happens as an attempt to maximize revenue based on – Time of purchase patterns (making sure last-minute purchases are expensive) 2. Keeping the flight as full as they want it (raising prices on a flight which is filling up in order to reduce sales and hold back inventory for those expensive last-minute expensive purchases) Therefore, a predictive model to accurately predict Air fares is required to be made. </vt:lpstr>
      <vt:lpstr>                  Problem Understanding  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vt:lpstr>
      <vt:lpstr>                Exploratory Data Analysis  Univariate Analysis     Observation:-  - Distribution is skewed and tails of from 15000 mark. - IndiGo has the highest number of flights followed by Air India and Air Asia. - Highest number of flights are from Delhi followed by Bangalore. </vt:lpstr>
      <vt:lpstr>     Observation:   - Delhi is the most popular destination followed by Mumbai, Bangalore. - Highest number of flights have only 1 stop between source and destination while 2nd highest number of flights are non stop.  </vt:lpstr>
      <vt:lpstr>Bivariate Analysis:       Observation:  IndiGo and SpiceJet offer air tickets at the most affordable prices on average, whereas Air Asia, Air India are the most expensive on average. </vt:lpstr>
      <vt:lpstr>      Observation: -  we can see, mostly duration of flight is maximum lies in between 250 to 750 and they have 15000 to 25000 prices of ticket. - It can be observed that Number of Stops impact the travel time of Airlines.  </vt:lpstr>
      <vt:lpstr>      Observation:-  - It can be observed that Number of Stops impact the Air Ticket Pricing of Airlines. - There is a linear relationship between Price and flight duration. - Bangalore,Kolakata are the most expensive destinations while Mumbai and Delhi are the most affordable destination. SpiceJet and Indigo provide most affordable Airtickets to the destinations.  </vt:lpstr>
      <vt:lpstr>                   Features Selections        Using SelectKBest and f_classif for measuring the respective ANOVA f-score values of the columns, the best features were selected. Using StandardScaler, the features were scaled by resizing the distribution values so that mean of the observed values in each feature column is 0 and standard deviation is 1. From sklearn.model_selection’s train_test_split, the data was divided into train and test data. Training data comprised 75% of total data where as test data comprised 25% based on the best random state that would result in best model accuracy.  </vt:lpstr>
      <vt:lpstr>                   Models Building    Finding Best Random State </vt:lpstr>
      <vt:lpstr> Trained the Models </vt:lpstr>
      <vt:lpstr>Analyzing Accuracy of The Models  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vt:lpstr>
      <vt:lpstr>Cross Validation:-  Cross validation is a technique for assessing how the statistical analysis generalizes to an independent data set. It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generalizes to an independent data set. The models were evaluated by training several models on subsets of the available input data and evaluating them on the complementary subset of the data.  </vt:lpstr>
      <vt:lpstr>             Interpretation of Result  Based on comparing Accuracy Score results with Cross Validation results, it is determined that Gradient Boosting Regressor is the best model. </vt:lpstr>
      <vt:lpstr>               Hyperparameter Tuning  </vt:lpstr>
      <vt:lpstr>   Key Finding and Conclusions </vt:lpstr>
      <vt:lpstr>Limitation of this work and scope for future  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Most airline companies also do no publicly make available their ticket pricing strategies, which makes gathering price and air fare related data sets using web scraping the only means to build a dataset for building predicting models. Availability of more features and a larger dataset would help build better models.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“Flight Price Prediction”                                Presented By:                                   Ajit Madame</dc:title>
  <dc:creator>ASUS</dc:creator>
  <cp:lastModifiedBy>ASUS</cp:lastModifiedBy>
  <cp:revision>6</cp:revision>
  <dcterms:created xsi:type="dcterms:W3CDTF">2023-01-15T04:34:44Z</dcterms:created>
  <dcterms:modified xsi:type="dcterms:W3CDTF">2023-01-15T05:24:12Z</dcterms:modified>
</cp:coreProperties>
</file>