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205856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99198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847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2841124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326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806694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3621159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367519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79472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8DE6-6682-4F61-A49F-4F0F86F9101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196746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8DE6-6682-4F61-A49F-4F0F86F91017}"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41537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8DE6-6682-4F61-A49F-4F0F86F91017}"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126688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8DE6-6682-4F61-A49F-4F0F86F91017}" type="datetimeFigureOut">
              <a:rPr lang="en-US" smtClean="0"/>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293612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8DE6-6682-4F61-A49F-4F0F86F91017}" type="datetimeFigureOut">
              <a:rPr lang="en-US" smtClean="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377650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8DE6-6682-4F61-A49F-4F0F86F91017}"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140585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E8DE6-6682-4F61-A49F-4F0F86F91017}"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57DAF-0AAB-481A-94BD-6CDC9BD593B9}" type="slidenum">
              <a:rPr lang="en-US" smtClean="0"/>
              <a:t>‹#›</a:t>
            </a:fld>
            <a:endParaRPr lang="en-US"/>
          </a:p>
        </p:txBody>
      </p:sp>
    </p:spTree>
    <p:extLst>
      <p:ext uri="{BB962C8B-B14F-4D97-AF65-F5344CB8AC3E}">
        <p14:creationId xmlns:p14="http://schemas.microsoft.com/office/powerpoint/2010/main" val="223648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E8DE6-6682-4F61-A49F-4F0F86F91017}" type="datetimeFigureOut">
              <a:rPr lang="en-US" smtClean="0"/>
              <a:t>10/15/2022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957DAF-0AAB-481A-94BD-6CDC9BD593B9}" type="slidenum">
              <a:rPr lang="en-US" smtClean="0"/>
              <a:t>‹#›</a:t>
            </a:fld>
            <a:endParaRPr lang="en-US"/>
          </a:p>
        </p:txBody>
      </p:sp>
    </p:spTree>
    <p:extLst>
      <p:ext uri="{BB962C8B-B14F-4D97-AF65-F5344CB8AC3E}">
        <p14:creationId xmlns:p14="http://schemas.microsoft.com/office/powerpoint/2010/main" val="1970448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9CC7B2-9ADA-4020-99BE-8F1106261648}"/>
              </a:ext>
            </a:extLst>
          </p:cNvPr>
          <p:cNvSpPr>
            <a:spLocks noGrp="1"/>
          </p:cNvSpPr>
          <p:nvPr>
            <p:ph type="title"/>
          </p:nvPr>
        </p:nvSpPr>
        <p:spPr>
          <a:xfrm>
            <a:off x="1295402" y="296883"/>
            <a:ext cx="10057408" cy="6151418"/>
          </a:xfrm>
        </p:spPr>
        <p:txBody>
          <a:bodyPr/>
          <a:lstStyle/>
          <a:p>
            <a:r>
              <a:rPr lang="en-US" dirty="0"/>
              <a:t>                   </a:t>
            </a:r>
            <a:br>
              <a:rPr lang="en-US" dirty="0"/>
            </a:br>
            <a:br>
              <a:rPr lang="en-US" dirty="0"/>
            </a:br>
            <a:r>
              <a:rPr lang="en-US" dirty="0"/>
              <a:t>                   </a:t>
            </a:r>
            <a:r>
              <a:rPr lang="en-US" sz="3600" b="1" dirty="0">
                <a:solidFill>
                  <a:srgbClr val="7030A0"/>
                </a:solidFill>
                <a:latin typeface="Century" panose="02040604050505020304" pitchFamily="18" charset="0"/>
              </a:rPr>
              <a:t>PRESENTED BY:-</a:t>
            </a:r>
            <a:br>
              <a:rPr lang="en-US" sz="3600" b="1" dirty="0">
                <a:latin typeface="Century" panose="02040604050505020304" pitchFamily="18" charset="0"/>
              </a:rPr>
            </a:br>
            <a:br>
              <a:rPr lang="en-US" sz="3600" b="1" dirty="0">
                <a:latin typeface="Century" panose="02040604050505020304" pitchFamily="18" charset="0"/>
              </a:rPr>
            </a:br>
            <a:r>
              <a:rPr lang="en-US" sz="3600" b="1" dirty="0">
                <a:latin typeface="Century" panose="02040604050505020304" pitchFamily="18" charset="0"/>
              </a:rPr>
              <a:t>                       </a:t>
            </a:r>
            <a:r>
              <a:rPr lang="en-US" sz="3600" b="1" dirty="0">
                <a:solidFill>
                  <a:srgbClr val="7030A0"/>
                </a:solidFill>
                <a:latin typeface="Century" panose="02040604050505020304" pitchFamily="18" charset="0"/>
              </a:rPr>
              <a:t>AJIT MADAME</a:t>
            </a:r>
            <a:br>
              <a:rPr lang="en-US" sz="3600" b="1" dirty="0">
                <a:solidFill>
                  <a:srgbClr val="7030A0"/>
                </a:solidFill>
                <a:latin typeface="Century" panose="02040604050505020304" pitchFamily="18" charset="0"/>
              </a:rPr>
            </a:br>
            <a:br>
              <a:rPr lang="en-US" sz="3600" b="1" dirty="0">
                <a:solidFill>
                  <a:srgbClr val="7030A0"/>
                </a:solidFill>
                <a:latin typeface="Century" panose="02040604050505020304" pitchFamily="18" charset="0"/>
              </a:rPr>
            </a:br>
            <a:r>
              <a:rPr lang="en-US" sz="3600" b="1" dirty="0">
                <a:solidFill>
                  <a:srgbClr val="7030A0"/>
                </a:solidFill>
                <a:latin typeface="Century" panose="02040604050505020304" pitchFamily="18" charset="0"/>
              </a:rPr>
              <a:t>                  PROJECT NAME :-</a:t>
            </a:r>
            <a:br>
              <a:rPr lang="en-US" sz="3600" b="1" dirty="0">
                <a:solidFill>
                  <a:srgbClr val="7030A0"/>
                </a:solidFill>
                <a:latin typeface="Century" panose="02040604050505020304" pitchFamily="18" charset="0"/>
              </a:rPr>
            </a:br>
            <a:br>
              <a:rPr lang="en-US" sz="3600" b="1" dirty="0">
                <a:solidFill>
                  <a:srgbClr val="7030A0"/>
                </a:solidFill>
                <a:latin typeface="Century" panose="02040604050505020304" pitchFamily="18" charset="0"/>
              </a:rPr>
            </a:br>
            <a:r>
              <a:rPr lang="en-US" sz="3600" b="1" dirty="0">
                <a:solidFill>
                  <a:srgbClr val="7030A0"/>
                </a:solidFill>
                <a:latin typeface="Century" panose="02040604050505020304" pitchFamily="18" charset="0"/>
              </a:rPr>
              <a:t>          HOUSE PRICE PREDICTION</a:t>
            </a:r>
            <a:endParaRPr lang="en-US" b="1" dirty="0"/>
          </a:p>
        </p:txBody>
      </p:sp>
    </p:spTree>
    <p:extLst>
      <p:ext uri="{BB962C8B-B14F-4D97-AF65-F5344CB8AC3E}">
        <p14:creationId xmlns:p14="http://schemas.microsoft.com/office/powerpoint/2010/main" val="296720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F34A-60BE-4522-B272-326452E6E054}"/>
              </a:ext>
            </a:extLst>
          </p:cNvPr>
          <p:cNvSpPr>
            <a:spLocks noGrp="1"/>
          </p:cNvSpPr>
          <p:nvPr>
            <p:ph type="title"/>
          </p:nvPr>
        </p:nvSpPr>
        <p:spPr>
          <a:xfrm>
            <a:off x="526472" y="609599"/>
            <a:ext cx="11485417" cy="613558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700" b="1" dirty="0">
                <a:latin typeface="Calibri" panose="020F0502020204030204" pitchFamily="34" charset="0"/>
                <a:cs typeface="Calibri" panose="020F0502020204030204" pitchFamily="34"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Basements most commonly have no exposure.</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But Some Basement has Average Exposure</a:t>
            </a:r>
            <a:r>
              <a:rPr lang="en-US" sz="27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effectLst/>
                <a:latin typeface="Calibri" panose="020F0502020204030204" pitchFamily="34" charset="0"/>
                <a:ea typeface="Calibri" panose="020F0502020204030204" pitchFamily="34"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Excellent Heating quality and condition followed by Average/Typical.</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Very low almost don’t have poor quality of Heating condition of houses.</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effectLst/>
                <a:latin typeface="Calibri" panose="020F0502020204030204" pitchFamily="34" charset="0"/>
                <a:ea typeface="Calibri" panose="020F0502020204030204" pitchFamily="34"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Central air conditioning.</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Very few houses don’t have central air conditioning</a:t>
            </a:r>
            <a:r>
              <a:rPr lang="en-US" sz="27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effectLst/>
                <a:latin typeface="Calibri" panose="020F0502020204030204" pitchFamily="34" charset="0"/>
                <a:ea typeface="Calibri" panose="020F0502020204030204" pitchFamily="34"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Most houses have Typical/Average and Good Kitchen quality.  Very few have fair quality of kitchen.</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7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7C58540-5337-4C47-AEAF-DA5E86234171}"/>
              </a:ext>
            </a:extLst>
          </p:cNvPr>
          <p:cNvPicPr/>
          <p:nvPr/>
        </p:nvPicPr>
        <p:blipFill>
          <a:blip r:embed="rId2"/>
          <a:stretch>
            <a:fillRect/>
          </a:stretch>
        </p:blipFill>
        <p:spPr>
          <a:xfrm>
            <a:off x="730711" y="1007918"/>
            <a:ext cx="2390140" cy="1600200"/>
          </a:xfrm>
          <a:prstGeom prst="rect">
            <a:avLst/>
          </a:prstGeom>
        </p:spPr>
      </p:pic>
      <p:pic>
        <p:nvPicPr>
          <p:cNvPr id="4" name="Picture 3">
            <a:extLst>
              <a:ext uri="{FF2B5EF4-FFF2-40B4-BE49-F238E27FC236}">
                <a16:creationId xmlns:a16="http://schemas.microsoft.com/office/drawing/2014/main" id="{52111A1C-6744-44C3-8F3B-B2D44B1BC7F1}"/>
              </a:ext>
            </a:extLst>
          </p:cNvPr>
          <p:cNvPicPr/>
          <p:nvPr/>
        </p:nvPicPr>
        <p:blipFill>
          <a:blip r:embed="rId3"/>
          <a:stretch>
            <a:fillRect/>
          </a:stretch>
        </p:blipFill>
        <p:spPr>
          <a:xfrm>
            <a:off x="3325090" y="1194290"/>
            <a:ext cx="2000250" cy="1227455"/>
          </a:xfrm>
          <a:prstGeom prst="rect">
            <a:avLst/>
          </a:prstGeom>
        </p:spPr>
      </p:pic>
      <p:pic>
        <p:nvPicPr>
          <p:cNvPr id="5" name="Picture 4">
            <a:extLst>
              <a:ext uri="{FF2B5EF4-FFF2-40B4-BE49-F238E27FC236}">
                <a16:creationId xmlns:a16="http://schemas.microsoft.com/office/drawing/2014/main" id="{CB3161E3-FA8F-4EBC-BEF8-FF4D7EDA32FC}"/>
              </a:ext>
            </a:extLst>
          </p:cNvPr>
          <p:cNvPicPr/>
          <p:nvPr/>
        </p:nvPicPr>
        <p:blipFill>
          <a:blip r:embed="rId4"/>
          <a:stretch>
            <a:fillRect/>
          </a:stretch>
        </p:blipFill>
        <p:spPr>
          <a:xfrm>
            <a:off x="5529579" y="1228926"/>
            <a:ext cx="2219325" cy="1501775"/>
          </a:xfrm>
          <a:prstGeom prst="rect">
            <a:avLst/>
          </a:prstGeom>
        </p:spPr>
      </p:pic>
      <p:pic>
        <p:nvPicPr>
          <p:cNvPr id="6" name="Picture 5">
            <a:extLst>
              <a:ext uri="{FF2B5EF4-FFF2-40B4-BE49-F238E27FC236}">
                <a16:creationId xmlns:a16="http://schemas.microsoft.com/office/drawing/2014/main" id="{DA488A80-0D9D-49A2-9E9E-90FE88677539}"/>
              </a:ext>
            </a:extLst>
          </p:cNvPr>
          <p:cNvPicPr/>
          <p:nvPr/>
        </p:nvPicPr>
        <p:blipFill>
          <a:blip r:embed="rId5"/>
          <a:stretch>
            <a:fillRect/>
          </a:stretch>
        </p:blipFill>
        <p:spPr>
          <a:xfrm>
            <a:off x="8383299" y="1228926"/>
            <a:ext cx="2352675" cy="1508760"/>
          </a:xfrm>
          <a:prstGeom prst="rect">
            <a:avLst/>
          </a:prstGeom>
        </p:spPr>
      </p:pic>
    </p:spTree>
    <p:extLst>
      <p:ext uri="{BB962C8B-B14F-4D97-AF65-F5344CB8AC3E}">
        <p14:creationId xmlns:p14="http://schemas.microsoft.com/office/powerpoint/2010/main" val="262273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2B48-5C1F-4E92-9095-543A42844D91}"/>
              </a:ext>
            </a:extLst>
          </p:cNvPr>
          <p:cNvSpPr>
            <a:spLocks noGrp="1"/>
          </p:cNvSpPr>
          <p:nvPr>
            <p:ph type="title"/>
          </p:nvPr>
        </p:nvSpPr>
        <p:spPr>
          <a:xfrm>
            <a:off x="677334" y="609600"/>
            <a:ext cx="11251430" cy="6054436"/>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a Garage Attached to home.</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Many houses have a Detached from home.</a:t>
            </a:r>
            <a:b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br>
            <a:r>
              <a:rPr lang="en-US" sz="2400" b="1" dirty="0">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an Unfinished garage.</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But so many houses have a Rough Finished garage.</a:t>
            </a:r>
            <a:b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br>
            <a:r>
              <a:rPr lang="en-US" sz="2400" b="1" dirty="0">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can see, in 2007 housing sales price is in peak. But after 2007 Hoses price is drastically dropped.</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400" b="1" dirty="0">
                <a:effectLst/>
                <a:latin typeface="Calibri" panose="020F0502020204030204" pitchFamily="34" charset="0"/>
                <a:ea typeface="Calibri" panose="020F0502020204030204" pitchFamily="34"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can see, houses price are increases after the year of built 1990.</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But in year of 1880 to 1990, sale price of house is high.</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800" b="1" dirty="0">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AE71F78-0ECC-408C-8390-88D4912CA5D8}"/>
              </a:ext>
            </a:extLst>
          </p:cNvPr>
          <p:cNvPicPr/>
          <p:nvPr/>
        </p:nvPicPr>
        <p:blipFill>
          <a:blip r:embed="rId2"/>
          <a:stretch>
            <a:fillRect/>
          </a:stretch>
        </p:blipFill>
        <p:spPr>
          <a:xfrm>
            <a:off x="829734" y="796636"/>
            <a:ext cx="2196465" cy="1495425"/>
          </a:xfrm>
          <a:prstGeom prst="rect">
            <a:avLst/>
          </a:prstGeom>
        </p:spPr>
      </p:pic>
      <p:pic>
        <p:nvPicPr>
          <p:cNvPr id="4" name="Picture 3">
            <a:extLst>
              <a:ext uri="{FF2B5EF4-FFF2-40B4-BE49-F238E27FC236}">
                <a16:creationId xmlns:a16="http://schemas.microsoft.com/office/drawing/2014/main" id="{D0FD95F0-58C2-4CFD-ACC9-D8527BB155E1}"/>
              </a:ext>
            </a:extLst>
          </p:cNvPr>
          <p:cNvPicPr/>
          <p:nvPr/>
        </p:nvPicPr>
        <p:blipFill>
          <a:blip r:embed="rId3"/>
          <a:stretch>
            <a:fillRect/>
          </a:stretch>
        </p:blipFill>
        <p:spPr>
          <a:xfrm>
            <a:off x="3178599" y="876011"/>
            <a:ext cx="2200275" cy="1416050"/>
          </a:xfrm>
          <a:prstGeom prst="rect">
            <a:avLst/>
          </a:prstGeom>
        </p:spPr>
      </p:pic>
      <p:pic>
        <p:nvPicPr>
          <p:cNvPr id="5" name="Picture 4">
            <a:extLst>
              <a:ext uri="{FF2B5EF4-FFF2-40B4-BE49-F238E27FC236}">
                <a16:creationId xmlns:a16="http://schemas.microsoft.com/office/drawing/2014/main" id="{8494A5A0-42C5-4700-AED8-5F177CAAA75E}"/>
              </a:ext>
            </a:extLst>
          </p:cNvPr>
          <p:cNvPicPr/>
          <p:nvPr/>
        </p:nvPicPr>
        <p:blipFill>
          <a:blip r:embed="rId4"/>
          <a:stretch>
            <a:fillRect/>
          </a:stretch>
        </p:blipFill>
        <p:spPr>
          <a:xfrm>
            <a:off x="5531274" y="977611"/>
            <a:ext cx="2118995" cy="1314450"/>
          </a:xfrm>
          <a:prstGeom prst="rect">
            <a:avLst/>
          </a:prstGeom>
        </p:spPr>
      </p:pic>
      <p:pic>
        <p:nvPicPr>
          <p:cNvPr id="6" name="Picture 5">
            <a:extLst>
              <a:ext uri="{FF2B5EF4-FFF2-40B4-BE49-F238E27FC236}">
                <a16:creationId xmlns:a16="http://schemas.microsoft.com/office/drawing/2014/main" id="{E347797F-67B5-46B5-8E5D-D26A603583FD}"/>
              </a:ext>
            </a:extLst>
          </p:cNvPr>
          <p:cNvPicPr/>
          <p:nvPr/>
        </p:nvPicPr>
        <p:blipFill>
          <a:blip r:embed="rId5"/>
          <a:stretch>
            <a:fillRect/>
          </a:stretch>
        </p:blipFill>
        <p:spPr>
          <a:xfrm>
            <a:off x="8097982" y="1026102"/>
            <a:ext cx="2286000" cy="1484630"/>
          </a:xfrm>
          <a:prstGeom prst="rect">
            <a:avLst/>
          </a:prstGeom>
        </p:spPr>
      </p:pic>
    </p:spTree>
    <p:extLst>
      <p:ext uri="{BB962C8B-B14F-4D97-AF65-F5344CB8AC3E}">
        <p14:creationId xmlns:p14="http://schemas.microsoft.com/office/powerpoint/2010/main" val="428004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B34B-1F88-4FFE-ADB7-AC03D1FD1C9D}"/>
              </a:ext>
            </a:extLst>
          </p:cNvPr>
          <p:cNvSpPr>
            <a:spLocks noGrp="1"/>
          </p:cNvSpPr>
          <p:nvPr>
            <p:ph type="title"/>
          </p:nvPr>
        </p:nvSpPr>
        <p:spPr>
          <a:xfrm>
            <a:off x="677333" y="609599"/>
            <a:ext cx="11376121" cy="610985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700" b="1" dirty="0">
                <a:latin typeface="Calibri" panose="020F0502020204030204" pitchFamily="34" charset="0"/>
                <a:cs typeface="Calibri" panose="020F0502020204030204" pitchFamily="34"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Floating Village Residential has maximum sale Price of houses followed by Residential Low Density.</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Commercial houses are having low Sale Price comparatively.</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effectLst/>
                <a:latin typeface="Calibri" panose="020F0502020204030204" pitchFamily="34" charset="0"/>
                <a:ea typeface="Calibri" panose="020F0502020204030204" pitchFamily="34"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Moderately Irregular type of shape houses has maximum sale price followed by Irregular.</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But Regular type of </a:t>
            </a:r>
            <a:r>
              <a:rPr lang="en-US" sz="27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Lotshape</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has low sale price than others.</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Cul-de-sac of Lot configuration has highest sale price than others followed by Frontage on 3 sides of property.</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Inside of Lot configuration has lowest sale price than others.</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7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6D17FA2-E9C0-4CDA-89A3-786C924B1E66}"/>
              </a:ext>
            </a:extLst>
          </p:cNvPr>
          <p:cNvPicPr/>
          <p:nvPr/>
        </p:nvPicPr>
        <p:blipFill>
          <a:blip r:embed="rId2"/>
          <a:stretch>
            <a:fillRect/>
          </a:stretch>
        </p:blipFill>
        <p:spPr>
          <a:xfrm>
            <a:off x="871297" y="872836"/>
            <a:ext cx="2881630" cy="1800225"/>
          </a:xfrm>
          <a:prstGeom prst="rect">
            <a:avLst/>
          </a:prstGeom>
        </p:spPr>
      </p:pic>
      <p:pic>
        <p:nvPicPr>
          <p:cNvPr id="4" name="Picture 3">
            <a:extLst>
              <a:ext uri="{FF2B5EF4-FFF2-40B4-BE49-F238E27FC236}">
                <a16:creationId xmlns:a16="http://schemas.microsoft.com/office/drawing/2014/main" id="{5F95735C-6F85-48F2-A640-AA27F4BD61C5}"/>
              </a:ext>
            </a:extLst>
          </p:cNvPr>
          <p:cNvPicPr/>
          <p:nvPr/>
        </p:nvPicPr>
        <p:blipFill>
          <a:blip r:embed="rId3"/>
          <a:stretch>
            <a:fillRect/>
          </a:stretch>
        </p:blipFill>
        <p:spPr>
          <a:xfrm>
            <a:off x="4501073" y="1032105"/>
            <a:ext cx="2524125" cy="1559560"/>
          </a:xfrm>
          <a:prstGeom prst="rect">
            <a:avLst/>
          </a:prstGeom>
        </p:spPr>
      </p:pic>
      <p:pic>
        <p:nvPicPr>
          <p:cNvPr id="7" name="Picture 6">
            <a:extLst>
              <a:ext uri="{FF2B5EF4-FFF2-40B4-BE49-F238E27FC236}">
                <a16:creationId xmlns:a16="http://schemas.microsoft.com/office/drawing/2014/main" id="{E4B3A670-A856-4F40-8CFA-87E592EFC905}"/>
              </a:ext>
            </a:extLst>
          </p:cNvPr>
          <p:cNvPicPr/>
          <p:nvPr/>
        </p:nvPicPr>
        <p:blipFill>
          <a:blip r:embed="rId4"/>
          <a:stretch>
            <a:fillRect/>
          </a:stretch>
        </p:blipFill>
        <p:spPr>
          <a:xfrm>
            <a:off x="8064682" y="1081000"/>
            <a:ext cx="2381250" cy="1510665"/>
          </a:xfrm>
          <a:prstGeom prst="rect">
            <a:avLst/>
          </a:prstGeom>
        </p:spPr>
      </p:pic>
    </p:spTree>
    <p:extLst>
      <p:ext uri="{BB962C8B-B14F-4D97-AF65-F5344CB8AC3E}">
        <p14:creationId xmlns:p14="http://schemas.microsoft.com/office/powerpoint/2010/main" val="304328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7AFF-F032-4463-88E3-E3AD87BD7DCF}"/>
              </a:ext>
            </a:extLst>
          </p:cNvPr>
          <p:cNvSpPr>
            <a:spLocks noGrp="1"/>
          </p:cNvSpPr>
          <p:nvPr>
            <p:ph type="title"/>
          </p:nvPr>
        </p:nvSpPr>
        <p:spPr>
          <a:xfrm>
            <a:off x="677333" y="609599"/>
            <a:ext cx="11279139" cy="6026727"/>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Severe Slope has highest sale price than others.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But all are having almost same sale price so slope is not affecting more to sale price.</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200" b="1" dirty="0">
                <a:effectLst/>
                <a:latin typeface="Calibri" panose="020F0502020204030204" pitchFamily="34" charset="0"/>
                <a:ea typeface="Calibri" panose="020F0502020204030204" pitchFamily="34"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Northridge has maximum sale price; it means that Northridge neighborhood has maximum sale price of houses followed by Northridge Heights.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houses are Meadow Village neighborhood has lowest sale price of houses than others.</a:t>
            </a:r>
            <a:b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houses are proximity to condition Adjacent to positive off-site feature this has maximum sale price followed by Adjacent to North-South Railroad.</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Hoses have adjacent to arterial street has lowest sale price.</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4B89675-771F-418A-9981-B9387AE95735}"/>
              </a:ext>
            </a:extLst>
          </p:cNvPr>
          <p:cNvPicPr/>
          <p:nvPr/>
        </p:nvPicPr>
        <p:blipFill>
          <a:blip r:embed="rId2"/>
          <a:stretch>
            <a:fillRect/>
          </a:stretch>
        </p:blipFill>
        <p:spPr>
          <a:xfrm>
            <a:off x="878840" y="981075"/>
            <a:ext cx="2509520" cy="1543050"/>
          </a:xfrm>
          <a:prstGeom prst="rect">
            <a:avLst/>
          </a:prstGeom>
        </p:spPr>
      </p:pic>
      <p:pic>
        <p:nvPicPr>
          <p:cNvPr id="4" name="Picture 3">
            <a:extLst>
              <a:ext uri="{FF2B5EF4-FFF2-40B4-BE49-F238E27FC236}">
                <a16:creationId xmlns:a16="http://schemas.microsoft.com/office/drawing/2014/main" id="{5C010FE0-855C-42BC-85F3-AC9133F091A8}"/>
              </a:ext>
            </a:extLst>
          </p:cNvPr>
          <p:cNvPicPr/>
          <p:nvPr/>
        </p:nvPicPr>
        <p:blipFill>
          <a:blip r:embed="rId3"/>
          <a:stretch>
            <a:fillRect/>
          </a:stretch>
        </p:blipFill>
        <p:spPr>
          <a:xfrm>
            <a:off x="4185285" y="1071128"/>
            <a:ext cx="3821430" cy="1400175"/>
          </a:xfrm>
          <a:prstGeom prst="rect">
            <a:avLst/>
          </a:prstGeom>
        </p:spPr>
      </p:pic>
      <p:pic>
        <p:nvPicPr>
          <p:cNvPr id="5" name="Picture 4">
            <a:extLst>
              <a:ext uri="{FF2B5EF4-FFF2-40B4-BE49-F238E27FC236}">
                <a16:creationId xmlns:a16="http://schemas.microsoft.com/office/drawing/2014/main" id="{DB6D09CE-4896-4E71-9B4B-81AC7416FD92}"/>
              </a:ext>
            </a:extLst>
          </p:cNvPr>
          <p:cNvPicPr/>
          <p:nvPr/>
        </p:nvPicPr>
        <p:blipFill>
          <a:blip r:embed="rId4"/>
          <a:stretch>
            <a:fillRect/>
          </a:stretch>
        </p:blipFill>
        <p:spPr>
          <a:xfrm>
            <a:off x="8397297" y="1071128"/>
            <a:ext cx="2638425" cy="1551940"/>
          </a:xfrm>
          <a:prstGeom prst="rect">
            <a:avLst/>
          </a:prstGeom>
        </p:spPr>
      </p:pic>
    </p:spTree>
    <p:extLst>
      <p:ext uri="{BB962C8B-B14F-4D97-AF65-F5344CB8AC3E}">
        <p14:creationId xmlns:p14="http://schemas.microsoft.com/office/powerpoint/2010/main" val="208913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5F01-1A0B-48DD-AC7C-5CA7CCADBB29}"/>
              </a:ext>
            </a:extLst>
          </p:cNvPr>
          <p:cNvSpPr>
            <a:spLocks noGrp="1"/>
          </p:cNvSpPr>
          <p:nvPr>
            <p:ph type="title"/>
          </p:nvPr>
        </p:nvSpPr>
        <p:spPr>
          <a:xfrm>
            <a:off x="677334" y="609600"/>
            <a:ext cx="11316744" cy="6099958"/>
          </a:xfrm>
        </p:spPr>
        <p:txBody>
          <a:bodyPr>
            <a:normAutofit fontScale="90000"/>
          </a:body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Two and one-half story: 2nd level finished this type of houses dwelling has maximum sale price than others.</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One and one-half story: 2nd level finished it has lowest sale price.</a:t>
            </a:r>
            <a:b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Townhouse End Unit, this type of dwelling has maximum sale price than others followed by own house Inside Unit.</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Duplex has lowest sale than others.</a:t>
            </a:r>
            <a:b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can see, Overall quality has linear relationship with Sale Price.</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If quality of houses is increasing then price of houses is also increasing.</a:t>
            </a:r>
            <a:b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 is observed that Sales value is higher for houses which were remodeled more recently.</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6BF945E-D42B-4268-9E46-25032A973A98}"/>
              </a:ext>
            </a:extLst>
          </p:cNvPr>
          <p:cNvPicPr/>
          <p:nvPr/>
        </p:nvPicPr>
        <p:blipFill>
          <a:blip r:embed="rId2"/>
          <a:stretch>
            <a:fillRect/>
          </a:stretch>
        </p:blipFill>
        <p:spPr>
          <a:xfrm>
            <a:off x="677334" y="776411"/>
            <a:ext cx="2651125" cy="1552575"/>
          </a:xfrm>
          <a:prstGeom prst="rect">
            <a:avLst/>
          </a:prstGeom>
        </p:spPr>
      </p:pic>
      <p:pic>
        <p:nvPicPr>
          <p:cNvPr id="4" name="Picture 3">
            <a:extLst>
              <a:ext uri="{FF2B5EF4-FFF2-40B4-BE49-F238E27FC236}">
                <a16:creationId xmlns:a16="http://schemas.microsoft.com/office/drawing/2014/main" id="{31D59393-FCC6-430E-B721-64CB9888FFE8}"/>
              </a:ext>
            </a:extLst>
          </p:cNvPr>
          <p:cNvPicPr/>
          <p:nvPr/>
        </p:nvPicPr>
        <p:blipFill>
          <a:blip r:embed="rId3"/>
          <a:stretch>
            <a:fillRect/>
          </a:stretch>
        </p:blipFill>
        <p:spPr>
          <a:xfrm>
            <a:off x="4077256" y="1024060"/>
            <a:ext cx="1781175" cy="1057275"/>
          </a:xfrm>
          <a:prstGeom prst="rect">
            <a:avLst/>
          </a:prstGeom>
        </p:spPr>
      </p:pic>
      <p:pic>
        <p:nvPicPr>
          <p:cNvPr id="5" name="Picture 4">
            <a:extLst>
              <a:ext uri="{FF2B5EF4-FFF2-40B4-BE49-F238E27FC236}">
                <a16:creationId xmlns:a16="http://schemas.microsoft.com/office/drawing/2014/main" id="{50F2FD1F-11B5-476A-A0CC-3CB3088B5845}"/>
              </a:ext>
            </a:extLst>
          </p:cNvPr>
          <p:cNvPicPr/>
          <p:nvPr/>
        </p:nvPicPr>
        <p:blipFill>
          <a:blip r:embed="rId4"/>
          <a:stretch>
            <a:fillRect/>
          </a:stretch>
        </p:blipFill>
        <p:spPr>
          <a:xfrm>
            <a:off x="6185875" y="1018026"/>
            <a:ext cx="2409825" cy="1502410"/>
          </a:xfrm>
          <a:prstGeom prst="rect">
            <a:avLst/>
          </a:prstGeom>
        </p:spPr>
      </p:pic>
      <p:pic>
        <p:nvPicPr>
          <p:cNvPr id="6" name="Picture 5">
            <a:extLst>
              <a:ext uri="{FF2B5EF4-FFF2-40B4-BE49-F238E27FC236}">
                <a16:creationId xmlns:a16="http://schemas.microsoft.com/office/drawing/2014/main" id="{3697FD22-470A-4854-879B-43D0E04DAFFC}"/>
              </a:ext>
            </a:extLst>
          </p:cNvPr>
          <p:cNvPicPr/>
          <p:nvPr/>
        </p:nvPicPr>
        <p:blipFill>
          <a:blip r:embed="rId5"/>
          <a:stretch>
            <a:fillRect/>
          </a:stretch>
        </p:blipFill>
        <p:spPr>
          <a:xfrm>
            <a:off x="9309572" y="803315"/>
            <a:ext cx="2057400" cy="2001520"/>
          </a:xfrm>
          <a:prstGeom prst="rect">
            <a:avLst/>
          </a:prstGeom>
        </p:spPr>
      </p:pic>
    </p:spTree>
    <p:extLst>
      <p:ext uri="{BB962C8B-B14F-4D97-AF65-F5344CB8AC3E}">
        <p14:creationId xmlns:p14="http://schemas.microsoft.com/office/powerpoint/2010/main" val="19230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EF16-FBDB-4430-A2BE-12DF5D618E3A}"/>
              </a:ext>
            </a:extLst>
          </p:cNvPr>
          <p:cNvSpPr>
            <a:spLocks noGrp="1"/>
          </p:cNvSpPr>
          <p:nvPr>
            <p:ph type="title"/>
          </p:nvPr>
        </p:nvSpPr>
        <p:spPr>
          <a:xfrm>
            <a:off x="677334" y="609599"/>
            <a:ext cx="11281118" cy="6088083"/>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Shed type of roof style of houses has maximum sale price than others followed by Hip type of roof style.</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Gambrel type of roof style of houses has lowest sale price.</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400" b="1" dirty="0">
                <a:effectLst/>
                <a:latin typeface="Calibri" panose="020F0502020204030204" pitchFamily="34" charset="0"/>
                <a:ea typeface="Calibri" panose="020F0502020204030204" pitchFamily="34"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Imitation Stucco type Exterior covering on house has maximum sale price followed by stone.</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Brick Common type Exterior covering on house has lowest sale price followed by Asphalt Shingles.</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400" b="1" dirty="0">
                <a:effectLst/>
                <a:latin typeface="Calibri" panose="020F0502020204030204" pitchFamily="34" charset="0"/>
                <a:ea typeface="Calibri" panose="020F0502020204030204" pitchFamily="34"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Excellent quality of exterior has maximum sale price followed by good quality.</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Fair quality houses have lowest sale price than others.</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65E1EDE-58AD-45AD-9D56-A083699390B3}"/>
              </a:ext>
            </a:extLst>
          </p:cNvPr>
          <p:cNvPicPr/>
          <p:nvPr/>
        </p:nvPicPr>
        <p:blipFill>
          <a:blip r:embed="rId2"/>
          <a:stretch>
            <a:fillRect/>
          </a:stretch>
        </p:blipFill>
        <p:spPr>
          <a:xfrm>
            <a:off x="806656" y="947415"/>
            <a:ext cx="1885950" cy="1186815"/>
          </a:xfrm>
          <a:prstGeom prst="rect">
            <a:avLst/>
          </a:prstGeom>
        </p:spPr>
      </p:pic>
      <p:pic>
        <p:nvPicPr>
          <p:cNvPr id="4" name="Picture 3">
            <a:extLst>
              <a:ext uri="{FF2B5EF4-FFF2-40B4-BE49-F238E27FC236}">
                <a16:creationId xmlns:a16="http://schemas.microsoft.com/office/drawing/2014/main" id="{EF11DB81-2710-4D01-A021-196AA033B9BA}"/>
              </a:ext>
            </a:extLst>
          </p:cNvPr>
          <p:cNvPicPr/>
          <p:nvPr/>
        </p:nvPicPr>
        <p:blipFill>
          <a:blip r:embed="rId3"/>
          <a:stretch>
            <a:fillRect/>
          </a:stretch>
        </p:blipFill>
        <p:spPr>
          <a:xfrm>
            <a:off x="2994283" y="801766"/>
            <a:ext cx="5943600" cy="2045167"/>
          </a:xfrm>
          <a:prstGeom prst="rect">
            <a:avLst/>
          </a:prstGeom>
        </p:spPr>
      </p:pic>
      <p:pic>
        <p:nvPicPr>
          <p:cNvPr id="5" name="Picture 4">
            <a:extLst>
              <a:ext uri="{FF2B5EF4-FFF2-40B4-BE49-F238E27FC236}">
                <a16:creationId xmlns:a16="http://schemas.microsoft.com/office/drawing/2014/main" id="{72F0D940-69C8-46AF-9098-AED6384884F3}"/>
              </a:ext>
            </a:extLst>
          </p:cNvPr>
          <p:cNvPicPr/>
          <p:nvPr/>
        </p:nvPicPr>
        <p:blipFill>
          <a:blip r:embed="rId4"/>
          <a:stretch>
            <a:fillRect/>
          </a:stretch>
        </p:blipFill>
        <p:spPr>
          <a:xfrm>
            <a:off x="9165338" y="1093063"/>
            <a:ext cx="2695575" cy="1753870"/>
          </a:xfrm>
          <a:prstGeom prst="rect">
            <a:avLst/>
          </a:prstGeom>
        </p:spPr>
      </p:pic>
    </p:spTree>
    <p:extLst>
      <p:ext uri="{BB962C8B-B14F-4D97-AF65-F5344CB8AC3E}">
        <p14:creationId xmlns:p14="http://schemas.microsoft.com/office/powerpoint/2010/main" val="182942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C994-B8AC-498C-854A-2346AFDE7C50}"/>
              </a:ext>
            </a:extLst>
          </p:cNvPr>
          <p:cNvSpPr>
            <a:spLocks noGrp="1"/>
          </p:cNvSpPr>
          <p:nvPr>
            <p:ph type="title"/>
          </p:nvPr>
        </p:nvSpPr>
        <p:spPr>
          <a:xfrm>
            <a:off x="677334" y="609599"/>
            <a:ext cx="11316744" cy="6088083"/>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Poured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Contrete</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type of foundation houses has maximum sale price than others followed by Stone.</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Slab type of foundation has lowest sale price than others.</a:t>
            </a:r>
            <a:b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Excellent quality of Basement has more sale price than others followed by good quality of Basement.</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None of type or no Basement houses has lowest sale price than others.</a:t>
            </a:r>
            <a:b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Good Living Quarters type of Rating of basement finished area has highest sale price than others followed Unfinished.</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 Basement has lowest sale price.</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200" b="1" dirty="0">
                <a:effectLst/>
                <a:latin typeface="Calibri" panose="020F0502020204030204" pitchFamily="34" charset="0"/>
                <a:ea typeface="Calibri" panose="020F0502020204030204" pitchFamily="34"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 has linear relationship with each other’s.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Maximum sale price of Type 1 finished square feet is lies in 0 to 2000.</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2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1B2274-3A0C-42FB-9AD1-52BA6AAB6BF2}"/>
              </a:ext>
            </a:extLst>
          </p:cNvPr>
          <p:cNvPicPr/>
          <p:nvPr/>
        </p:nvPicPr>
        <p:blipFill>
          <a:blip r:embed="rId2"/>
          <a:stretch>
            <a:fillRect/>
          </a:stretch>
        </p:blipFill>
        <p:spPr>
          <a:xfrm>
            <a:off x="1046389" y="1073158"/>
            <a:ext cx="2000250" cy="1291590"/>
          </a:xfrm>
          <a:prstGeom prst="rect">
            <a:avLst/>
          </a:prstGeom>
        </p:spPr>
      </p:pic>
      <p:pic>
        <p:nvPicPr>
          <p:cNvPr id="4" name="Picture 3">
            <a:extLst>
              <a:ext uri="{FF2B5EF4-FFF2-40B4-BE49-F238E27FC236}">
                <a16:creationId xmlns:a16="http://schemas.microsoft.com/office/drawing/2014/main" id="{0DFDFD27-880E-4FC6-A730-C7889F30BDB0}"/>
              </a:ext>
            </a:extLst>
          </p:cNvPr>
          <p:cNvPicPr/>
          <p:nvPr/>
        </p:nvPicPr>
        <p:blipFill>
          <a:blip r:embed="rId3"/>
          <a:stretch>
            <a:fillRect/>
          </a:stretch>
        </p:blipFill>
        <p:spPr>
          <a:xfrm>
            <a:off x="3784911" y="1073158"/>
            <a:ext cx="2550795" cy="1466850"/>
          </a:xfrm>
          <a:prstGeom prst="rect">
            <a:avLst/>
          </a:prstGeom>
        </p:spPr>
      </p:pic>
      <p:pic>
        <p:nvPicPr>
          <p:cNvPr id="5" name="Picture 4">
            <a:extLst>
              <a:ext uri="{FF2B5EF4-FFF2-40B4-BE49-F238E27FC236}">
                <a16:creationId xmlns:a16="http://schemas.microsoft.com/office/drawing/2014/main" id="{84653557-F412-4A87-8C30-B285C5487D46}"/>
              </a:ext>
            </a:extLst>
          </p:cNvPr>
          <p:cNvPicPr/>
          <p:nvPr/>
        </p:nvPicPr>
        <p:blipFill>
          <a:blip r:embed="rId4"/>
          <a:stretch>
            <a:fillRect/>
          </a:stretch>
        </p:blipFill>
        <p:spPr>
          <a:xfrm>
            <a:off x="6733928" y="1073158"/>
            <a:ext cx="2571750" cy="1627505"/>
          </a:xfrm>
          <a:prstGeom prst="rect">
            <a:avLst/>
          </a:prstGeom>
        </p:spPr>
      </p:pic>
      <p:pic>
        <p:nvPicPr>
          <p:cNvPr id="6" name="Picture 5">
            <a:extLst>
              <a:ext uri="{FF2B5EF4-FFF2-40B4-BE49-F238E27FC236}">
                <a16:creationId xmlns:a16="http://schemas.microsoft.com/office/drawing/2014/main" id="{1B75B31A-8A68-450A-9238-C0F228874B11}"/>
              </a:ext>
            </a:extLst>
          </p:cNvPr>
          <p:cNvPicPr/>
          <p:nvPr/>
        </p:nvPicPr>
        <p:blipFill>
          <a:blip r:embed="rId5"/>
          <a:stretch>
            <a:fillRect/>
          </a:stretch>
        </p:blipFill>
        <p:spPr>
          <a:xfrm>
            <a:off x="9797638" y="1136023"/>
            <a:ext cx="1531422" cy="1228725"/>
          </a:xfrm>
          <a:prstGeom prst="rect">
            <a:avLst/>
          </a:prstGeom>
        </p:spPr>
      </p:pic>
    </p:spTree>
    <p:extLst>
      <p:ext uri="{BB962C8B-B14F-4D97-AF65-F5344CB8AC3E}">
        <p14:creationId xmlns:p14="http://schemas.microsoft.com/office/powerpoint/2010/main" val="67428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091E-3F89-46FC-A091-3DF449806BD2}"/>
              </a:ext>
            </a:extLst>
          </p:cNvPr>
          <p:cNvSpPr>
            <a:spLocks noGrp="1"/>
          </p:cNvSpPr>
          <p:nvPr>
            <p:ph type="title"/>
          </p:nvPr>
        </p:nvSpPr>
        <p:spPr>
          <a:xfrm>
            <a:off x="677333" y="609600"/>
            <a:ext cx="11340495" cy="609995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Gas forced warm air furnace of heating houses has more sale price than others followed by Gas hot water or steam heat.</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Floor Furnace used heating has less sale price than others.</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200" b="1" dirty="0">
                <a:effectLst/>
                <a:latin typeface="Calibri" panose="020F0502020204030204" pitchFamily="34" charset="0"/>
                <a:ea typeface="Calibri" panose="020F0502020204030204" pitchFamily="34"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Those houses have central Air conditioning that house has maximum sale price than others.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Those houses are not used central air conditioning has minimum sale price than others.</a:t>
            </a:r>
            <a:b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Standard Circuit Breakers &amp; Romex type electrical system has higher sale price than others.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Mix type of electrical system has lower sale price than others.</a:t>
            </a:r>
            <a:b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 3 of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FullBath</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has maximum sale price than others.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ype 1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FullBath</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has lowest sale price than others.</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2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0605EB0-6C3E-4518-86CD-15AAE6CC616E}"/>
              </a:ext>
            </a:extLst>
          </p:cNvPr>
          <p:cNvPicPr/>
          <p:nvPr/>
        </p:nvPicPr>
        <p:blipFill>
          <a:blip r:embed="rId2"/>
          <a:stretch>
            <a:fillRect/>
          </a:stretch>
        </p:blipFill>
        <p:spPr>
          <a:xfrm>
            <a:off x="824778" y="830836"/>
            <a:ext cx="2562225" cy="1586230"/>
          </a:xfrm>
          <a:prstGeom prst="rect">
            <a:avLst/>
          </a:prstGeom>
        </p:spPr>
      </p:pic>
      <p:pic>
        <p:nvPicPr>
          <p:cNvPr id="4" name="Picture 3">
            <a:extLst>
              <a:ext uri="{FF2B5EF4-FFF2-40B4-BE49-F238E27FC236}">
                <a16:creationId xmlns:a16="http://schemas.microsoft.com/office/drawing/2014/main" id="{42E3885C-D415-4B2B-B31E-9599EFF233FA}"/>
              </a:ext>
            </a:extLst>
          </p:cNvPr>
          <p:cNvPicPr/>
          <p:nvPr/>
        </p:nvPicPr>
        <p:blipFill>
          <a:blip r:embed="rId3"/>
          <a:stretch>
            <a:fillRect/>
          </a:stretch>
        </p:blipFill>
        <p:spPr>
          <a:xfrm>
            <a:off x="3703122" y="972012"/>
            <a:ext cx="2743200" cy="1755140"/>
          </a:xfrm>
          <a:prstGeom prst="rect">
            <a:avLst/>
          </a:prstGeom>
        </p:spPr>
      </p:pic>
      <p:pic>
        <p:nvPicPr>
          <p:cNvPr id="5" name="Picture 4">
            <a:extLst>
              <a:ext uri="{FF2B5EF4-FFF2-40B4-BE49-F238E27FC236}">
                <a16:creationId xmlns:a16="http://schemas.microsoft.com/office/drawing/2014/main" id="{3D98755D-6DBD-492C-83B2-0632808D8117}"/>
              </a:ext>
            </a:extLst>
          </p:cNvPr>
          <p:cNvPicPr/>
          <p:nvPr/>
        </p:nvPicPr>
        <p:blipFill>
          <a:blip r:embed="rId4"/>
          <a:stretch>
            <a:fillRect/>
          </a:stretch>
        </p:blipFill>
        <p:spPr>
          <a:xfrm>
            <a:off x="7059431" y="1301646"/>
            <a:ext cx="1991995" cy="1285875"/>
          </a:xfrm>
          <a:prstGeom prst="rect">
            <a:avLst/>
          </a:prstGeom>
        </p:spPr>
      </p:pic>
      <p:pic>
        <p:nvPicPr>
          <p:cNvPr id="6" name="Picture 5">
            <a:extLst>
              <a:ext uri="{FF2B5EF4-FFF2-40B4-BE49-F238E27FC236}">
                <a16:creationId xmlns:a16="http://schemas.microsoft.com/office/drawing/2014/main" id="{4DF92E1A-0615-482F-84D9-74D189BF92F4}"/>
              </a:ext>
            </a:extLst>
          </p:cNvPr>
          <p:cNvPicPr/>
          <p:nvPr/>
        </p:nvPicPr>
        <p:blipFill>
          <a:blip r:embed="rId5"/>
          <a:stretch>
            <a:fillRect/>
          </a:stretch>
        </p:blipFill>
        <p:spPr>
          <a:xfrm>
            <a:off x="9291614" y="1301646"/>
            <a:ext cx="2486025" cy="1494155"/>
          </a:xfrm>
          <a:prstGeom prst="rect">
            <a:avLst/>
          </a:prstGeom>
        </p:spPr>
      </p:pic>
    </p:spTree>
    <p:extLst>
      <p:ext uri="{BB962C8B-B14F-4D97-AF65-F5344CB8AC3E}">
        <p14:creationId xmlns:p14="http://schemas.microsoft.com/office/powerpoint/2010/main" val="121142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5BF5-7A38-439D-A7A7-551C8F83150F}"/>
              </a:ext>
            </a:extLst>
          </p:cNvPr>
          <p:cNvSpPr>
            <a:spLocks noGrp="1"/>
          </p:cNvSpPr>
          <p:nvPr>
            <p:ph type="title"/>
          </p:nvPr>
        </p:nvSpPr>
        <p:spPr>
          <a:xfrm>
            <a:off x="677333" y="609600"/>
            <a:ext cx="11304869" cy="6064332"/>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700" b="1" dirty="0">
                <a:latin typeface="Calibri" panose="020F0502020204030204" pitchFamily="34" charset="0"/>
                <a:cs typeface="Calibri" panose="020F0502020204030204" pitchFamily="34"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type of kitchen above grade has maximum sale price followed by 2.</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All Kitchen has equally distributed up to 100000.</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Excellent type quality of Kitchen has maximum sale price followed by good quality of Kitchen.</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Fair quality of Kitchen has lowest sale price than others.</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Typical Functionality of garage near to house has maximum sale price than others.</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Major Deductions 2 has lowest sale price.</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effectLst/>
                <a:latin typeface="Calibri" panose="020F0502020204030204" pitchFamily="34" charset="0"/>
                <a:ea typeface="Calibri" panose="020F0502020204030204" pitchFamily="34" charset="0"/>
                <a:cs typeface="Mangal" panose="02040503050203030202" pitchFamily="18" charset="0"/>
              </a:rPr>
              <a:t>#</a:t>
            </a:r>
            <a: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Contract 15% Down payment regular terms sale type has more sale price than others.</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Others type of sale type has lower sale price.</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0B31AF5-2D61-4EBE-94C8-416553B86B63}"/>
              </a:ext>
            </a:extLst>
          </p:cNvPr>
          <p:cNvPicPr/>
          <p:nvPr/>
        </p:nvPicPr>
        <p:blipFill>
          <a:blip r:embed="rId2"/>
          <a:stretch>
            <a:fillRect/>
          </a:stretch>
        </p:blipFill>
        <p:spPr>
          <a:xfrm>
            <a:off x="961621" y="900051"/>
            <a:ext cx="2288540" cy="1447800"/>
          </a:xfrm>
          <a:prstGeom prst="rect">
            <a:avLst/>
          </a:prstGeom>
        </p:spPr>
      </p:pic>
      <p:pic>
        <p:nvPicPr>
          <p:cNvPr id="4" name="Picture 3">
            <a:extLst>
              <a:ext uri="{FF2B5EF4-FFF2-40B4-BE49-F238E27FC236}">
                <a16:creationId xmlns:a16="http://schemas.microsoft.com/office/drawing/2014/main" id="{D1B049B6-392C-4C7E-B93B-8BA898BB254E}"/>
              </a:ext>
            </a:extLst>
          </p:cNvPr>
          <p:cNvPicPr/>
          <p:nvPr/>
        </p:nvPicPr>
        <p:blipFill>
          <a:blip r:embed="rId3"/>
          <a:stretch>
            <a:fillRect/>
          </a:stretch>
        </p:blipFill>
        <p:spPr>
          <a:xfrm>
            <a:off x="3619500" y="897082"/>
            <a:ext cx="2476500" cy="1645920"/>
          </a:xfrm>
          <a:prstGeom prst="rect">
            <a:avLst/>
          </a:prstGeom>
        </p:spPr>
      </p:pic>
      <p:pic>
        <p:nvPicPr>
          <p:cNvPr id="5" name="Picture 4">
            <a:extLst>
              <a:ext uri="{FF2B5EF4-FFF2-40B4-BE49-F238E27FC236}">
                <a16:creationId xmlns:a16="http://schemas.microsoft.com/office/drawing/2014/main" id="{3FB99506-037C-4451-8CC2-534B76B10EF2}"/>
              </a:ext>
            </a:extLst>
          </p:cNvPr>
          <p:cNvPicPr/>
          <p:nvPr/>
        </p:nvPicPr>
        <p:blipFill>
          <a:blip r:embed="rId4"/>
          <a:stretch>
            <a:fillRect/>
          </a:stretch>
        </p:blipFill>
        <p:spPr>
          <a:xfrm>
            <a:off x="6660820" y="1024082"/>
            <a:ext cx="2171700" cy="1391920"/>
          </a:xfrm>
          <a:prstGeom prst="rect">
            <a:avLst/>
          </a:prstGeom>
        </p:spPr>
      </p:pic>
      <p:pic>
        <p:nvPicPr>
          <p:cNvPr id="6" name="Picture 5">
            <a:extLst>
              <a:ext uri="{FF2B5EF4-FFF2-40B4-BE49-F238E27FC236}">
                <a16:creationId xmlns:a16="http://schemas.microsoft.com/office/drawing/2014/main" id="{A079A918-FE14-458C-9BB8-AE9D4AF86E3E}"/>
              </a:ext>
            </a:extLst>
          </p:cNvPr>
          <p:cNvPicPr/>
          <p:nvPr/>
        </p:nvPicPr>
        <p:blipFill>
          <a:blip r:embed="rId5"/>
          <a:stretch>
            <a:fillRect/>
          </a:stretch>
        </p:blipFill>
        <p:spPr>
          <a:xfrm>
            <a:off x="9038167" y="897082"/>
            <a:ext cx="2438400" cy="1692275"/>
          </a:xfrm>
          <a:prstGeom prst="rect">
            <a:avLst/>
          </a:prstGeom>
        </p:spPr>
      </p:pic>
    </p:spTree>
    <p:extLst>
      <p:ext uri="{BB962C8B-B14F-4D97-AF65-F5344CB8AC3E}">
        <p14:creationId xmlns:p14="http://schemas.microsoft.com/office/powerpoint/2010/main" val="296098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92F-8E52-47DE-B3A9-870099D14855}"/>
              </a:ext>
            </a:extLst>
          </p:cNvPr>
          <p:cNvSpPr>
            <a:spLocks noGrp="1"/>
          </p:cNvSpPr>
          <p:nvPr>
            <p:ph type="title"/>
          </p:nvPr>
        </p:nvSpPr>
        <p:spPr>
          <a:xfrm>
            <a:off x="677333" y="609600"/>
            <a:ext cx="11411747" cy="6064332"/>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br>
            <a:r>
              <a:rPr lang="en-US" sz="2400" b="1" dirty="0">
                <a:latin typeface="Calibri" panose="020F0502020204030204" pitchFamily="34" charset="0"/>
                <a:cs typeface="Calibri" panose="020F0502020204030204" pitchFamily="34"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Partial type of sale condition has maximum house sale price than others.</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Adjoining Land Purchase of sale condition house of sale price.</a:t>
            </a:r>
            <a:b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New Homes are the most popular in all types of zoning.</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Partial sale type of condition has highest sale price.</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400" b="1" dirty="0">
                <a:effectLst/>
                <a:latin typeface="Calibri" panose="020F0502020204030204" pitchFamily="34" charset="0"/>
                <a:ea typeface="Calibri" panose="020F0502020204030204" pitchFamily="34"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Low interest contract are the most popular sale types in low density.</a:t>
            </a:r>
            <a:r>
              <a:rPr lang="en-US" sz="24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New Houses are top among other sale type and it has good sale price.</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F9FC2A1-0A9F-46A4-8F91-CC15B4475F71}"/>
              </a:ext>
            </a:extLst>
          </p:cNvPr>
          <p:cNvPicPr/>
          <p:nvPr/>
        </p:nvPicPr>
        <p:blipFill>
          <a:blip r:embed="rId2"/>
          <a:stretch>
            <a:fillRect/>
          </a:stretch>
        </p:blipFill>
        <p:spPr>
          <a:xfrm>
            <a:off x="677333" y="790575"/>
            <a:ext cx="2465070" cy="1619250"/>
          </a:xfrm>
          <a:prstGeom prst="rect">
            <a:avLst/>
          </a:prstGeom>
        </p:spPr>
      </p:pic>
      <p:pic>
        <p:nvPicPr>
          <p:cNvPr id="4" name="Picture 3">
            <a:extLst>
              <a:ext uri="{FF2B5EF4-FFF2-40B4-BE49-F238E27FC236}">
                <a16:creationId xmlns:a16="http://schemas.microsoft.com/office/drawing/2014/main" id="{49AAABD8-0277-4EE0-BFCF-A0A4F2FCFF03}"/>
              </a:ext>
            </a:extLst>
          </p:cNvPr>
          <p:cNvPicPr/>
          <p:nvPr/>
        </p:nvPicPr>
        <p:blipFill>
          <a:blip r:embed="rId3"/>
          <a:stretch>
            <a:fillRect/>
          </a:stretch>
        </p:blipFill>
        <p:spPr>
          <a:xfrm>
            <a:off x="3956380" y="949716"/>
            <a:ext cx="2806700" cy="1609725"/>
          </a:xfrm>
          <a:prstGeom prst="rect">
            <a:avLst/>
          </a:prstGeom>
        </p:spPr>
      </p:pic>
      <p:pic>
        <p:nvPicPr>
          <p:cNvPr id="5" name="Picture 4">
            <a:extLst>
              <a:ext uri="{FF2B5EF4-FFF2-40B4-BE49-F238E27FC236}">
                <a16:creationId xmlns:a16="http://schemas.microsoft.com/office/drawing/2014/main" id="{945A2831-A83F-453F-97A3-5192CC0AEB84}"/>
              </a:ext>
            </a:extLst>
          </p:cNvPr>
          <p:cNvPicPr/>
          <p:nvPr/>
        </p:nvPicPr>
        <p:blipFill>
          <a:blip r:embed="rId4"/>
          <a:stretch>
            <a:fillRect/>
          </a:stretch>
        </p:blipFill>
        <p:spPr>
          <a:xfrm>
            <a:off x="7430056" y="1034171"/>
            <a:ext cx="2390775" cy="1525270"/>
          </a:xfrm>
          <a:prstGeom prst="rect">
            <a:avLst/>
          </a:prstGeom>
        </p:spPr>
      </p:pic>
    </p:spTree>
    <p:extLst>
      <p:ext uri="{BB962C8B-B14F-4D97-AF65-F5344CB8AC3E}">
        <p14:creationId xmlns:p14="http://schemas.microsoft.com/office/powerpoint/2010/main" val="298092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766F-BE32-4F08-A85F-A313272F3EB0}"/>
              </a:ext>
            </a:extLst>
          </p:cNvPr>
          <p:cNvSpPr>
            <a:spLocks noGrp="1"/>
          </p:cNvSpPr>
          <p:nvPr>
            <p:ph type="ctrTitle"/>
          </p:nvPr>
        </p:nvSpPr>
        <p:spPr>
          <a:xfrm>
            <a:off x="1138932" y="1046367"/>
            <a:ext cx="3076808" cy="1096899"/>
          </a:xfrm>
        </p:spPr>
        <p:txBody>
          <a:bodyPr>
            <a:normAutofit/>
          </a:bodyPr>
          <a:lstStyle/>
          <a:p>
            <a:r>
              <a:rPr lang="en-US" dirty="0"/>
              <a:t>AGENDAS            </a:t>
            </a:r>
          </a:p>
        </p:txBody>
      </p:sp>
      <p:sp>
        <p:nvSpPr>
          <p:cNvPr id="5" name="TextBox 4">
            <a:extLst>
              <a:ext uri="{FF2B5EF4-FFF2-40B4-BE49-F238E27FC236}">
                <a16:creationId xmlns:a16="http://schemas.microsoft.com/office/drawing/2014/main" id="{10C1138B-1B00-4EE1-9DBD-6BF850E38A4C}"/>
              </a:ext>
            </a:extLst>
          </p:cNvPr>
          <p:cNvSpPr txBox="1"/>
          <p:nvPr/>
        </p:nvSpPr>
        <p:spPr>
          <a:xfrm>
            <a:off x="581891" y="2143266"/>
            <a:ext cx="8489372" cy="3785652"/>
          </a:xfrm>
          <a:prstGeom prst="rect">
            <a:avLst/>
          </a:prstGeom>
          <a:noFill/>
        </p:spPr>
        <p:txBody>
          <a:bodyPr wrap="square">
            <a:spAutoFit/>
          </a:bodyPr>
          <a:lstStyle/>
          <a:p>
            <a:endParaRPr lang="en-US" sz="2400" b="1" dirty="0">
              <a:latin typeface="Century" panose="02040604050505020304" pitchFamily="18" charset="0"/>
            </a:endParaRPr>
          </a:p>
          <a:p>
            <a:pPr marL="285750" indent="-285750">
              <a:buFont typeface="Arial" panose="020B0604020202020204" pitchFamily="34" charset="0"/>
              <a:buChar char="•"/>
            </a:pPr>
            <a:r>
              <a:rPr lang="en-US" sz="3600" b="1" dirty="0">
                <a:latin typeface="Century" panose="02040604050505020304" pitchFamily="18" charset="0"/>
              </a:rPr>
              <a:t>Problem Statement</a:t>
            </a:r>
          </a:p>
          <a:p>
            <a:pPr marL="285750" indent="-285750">
              <a:buFont typeface="Arial" panose="020B0604020202020204" pitchFamily="34" charset="0"/>
              <a:buChar char="•"/>
            </a:pPr>
            <a:r>
              <a:rPr lang="en-US" sz="3600" b="1" dirty="0">
                <a:latin typeface="Century" panose="02040604050505020304" pitchFamily="18" charset="0"/>
              </a:rPr>
              <a:t>Problem Understanding</a:t>
            </a:r>
          </a:p>
          <a:p>
            <a:pPr marL="285750" indent="-285750">
              <a:buFont typeface="Arial" panose="020B0604020202020204" pitchFamily="34" charset="0"/>
              <a:buChar char="•"/>
            </a:pPr>
            <a:r>
              <a:rPr lang="en-US" sz="3600" b="1" dirty="0">
                <a:latin typeface="Century" panose="02040604050505020304" pitchFamily="18" charset="0"/>
              </a:rPr>
              <a:t>EDA</a:t>
            </a:r>
          </a:p>
          <a:p>
            <a:pPr marL="285750" indent="-285750">
              <a:buFont typeface="Arial" panose="020B0604020202020204" pitchFamily="34" charset="0"/>
              <a:buChar char="•"/>
            </a:pPr>
            <a:r>
              <a:rPr lang="en-US" sz="3600" b="1" dirty="0">
                <a:latin typeface="Century" panose="02040604050505020304" pitchFamily="18" charset="0"/>
              </a:rPr>
              <a:t>Model Building</a:t>
            </a:r>
          </a:p>
          <a:p>
            <a:pPr marL="285750" indent="-285750">
              <a:buFont typeface="Arial" panose="020B0604020202020204" pitchFamily="34" charset="0"/>
              <a:buChar char="•"/>
            </a:pPr>
            <a:r>
              <a:rPr lang="en-US" sz="3600" b="1" dirty="0">
                <a:latin typeface="Century" panose="02040604050505020304" pitchFamily="18" charset="0"/>
              </a:rPr>
              <a:t>Selecting Best Model </a:t>
            </a:r>
          </a:p>
          <a:p>
            <a:pPr marL="285750" indent="-285750">
              <a:buFont typeface="Arial" panose="020B0604020202020204" pitchFamily="34" charset="0"/>
              <a:buChar char="•"/>
            </a:pPr>
            <a:r>
              <a:rPr lang="en-US" sz="3600" b="1" dirty="0">
                <a:latin typeface="Century" panose="02040604050505020304" pitchFamily="18" charset="0"/>
              </a:rPr>
              <a:t>Conclusion</a:t>
            </a:r>
            <a:endParaRPr lang="en-US" sz="3600" dirty="0"/>
          </a:p>
        </p:txBody>
      </p:sp>
    </p:spTree>
    <p:extLst>
      <p:ext uri="{BB962C8B-B14F-4D97-AF65-F5344CB8AC3E}">
        <p14:creationId xmlns:p14="http://schemas.microsoft.com/office/powerpoint/2010/main" val="303706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8BBA-5E08-4FFE-9F0D-B2803804C499}"/>
              </a:ext>
            </a:extLst>
          </p:cNvPr>
          <p:cNvSpPr>
            <a:spLocks noGrp="1"/>
          </p:cNvSpPr>
          <p:nvPr>
            <p:ph type="title"/>
          </p:nvPr>
        </p:nvSpPr>
        <p:spPr>
          <a:xfrm>
            <a:off x="677333" y="609600"/>
            <a:ext cx="11376121" cy="6064332"/>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800" dirty="0">
                <a:latin typeface="Calibri" panose="020F0502020204030204" pitchFamily="34" charset="0"/>
                <a:cs typeface="Calibri" panose="020F0502020204030204" pitchFamily="34" charset="0"/>
              </a:rPr>
              <a:t>Observation:</a:t>
            </a:r>
            <a:br>
              <a:rPr lang="en-US" sz="2800"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 </a:t>
            </a:r>
            <a:r>
              <a:rPr lang="en-US" sz="2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Partially irregular and irregular plot shapes are most popular in low and medium residential zones.</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000" b="1" dirty="0">
                <a:effectLst/>
                <a:latin typeface="Calibri" panose="020F0502020204030204" pitchFamily="34" charset="0"/>
                <a:ea typeface="Calibri" panose="020F0502020204030204" pitchFamily="34" charset="0"/>
                <a:cs typeface="Mangal" panose="02040503050203030202" pitchFamily="18" charset="0"/>
              </a:rPr>
              <a:t># </a:t>
            </a:r>
            <a:r>
              <a:rPr lang="en-US" sz="2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housing properties established in levelled regions in North Ridge sell for the highest.</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Housing properties in levelled regions of Stone Brook sell for highest followed by banked region and hillsides.</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Houses in levelled region of </a:t>
            </a:r>
            <a:r>
              <a:rPr lang="en-US" sz="20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NorthRidge</a:t>
            </a:r>
            <a:r>
              <a:rPr lang="en-US" sz="2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heights sell for the most while housing properties in depressed regions of Veenker sell for the highest prices.</a:t>
            </a:r>
            <a:br>
              <a:rPr lang="en-US" sz="20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B956261-9DCA-4C55-9E9F-90C2B82A1B85}"/>
              </a:ext>
            </a:extLst>
          </p:cNvPr>
          <p:cNvPicPr/>
          <p:nvPr/>
        </p:nvPicPr>
        <p:blipFill>
          <a:blip r:embed="rId2"/>
          <a:stretch>
            <a:fillRect/>
          </a:stretch>
        </p:blipFill>
        <p:spPr>
          <a:xfrm>
            <a:off x="996747" y="985343"/>
            <a:ext cx="2550795" cy="1609725"/>
          </a:xfrm>
          <a:prstGeom prst="rect">
            <a:avLst/>
          </a:prstGeom>
        </p:spPr>
      </p:pic>
      <p:pic>
        <p:nvPicPr>
          <p:cNvPr id="4" name="Picture 3">
            <a:extLst>
              <a:ext uri="{FF2B5EF4-FFF2-40B4-BE49-F238E27FC236}">
                <a16:creationId xmlns:a16="http://schemas.microsoft.com/office/drawing/2014/main" id="{A398141A-07FF-4D81-BCEB-0469ACA6869F}"/>
              </a:ext>
            </a:extLst>
          </p:cNvPr>
          <p:cNvPicPr/>
          <p:nvPr/>
        </p:nvPicPr>
        <p:blipFill>
          <a:blip r:embed="rId3"/>
          <a:stretch>
            <a:fillRect/>
          </a:stretch>
        </p:blipFill>
        <p:spPr>
          <a:xfrm>
            <a:off x="4371109" y="876070"/>
            <a:ext cx="5943600" cy="2113280"/>
          </a:xfrm>
          <a:prstGeom prst="rect">
            <a:avLst/>
          </a:prstGeom>
        </p:spPr>
      </p:pic>
    </p:spTree>
    <p:extLst>
      <p:ext uri="{BB962C8B-B14F-4D97-AF65-F5344CB8AC3E}">
        <p14:creationId xmlns:p14="http://schemas.microsoft.com/office/powerpoint/2010/main" val="254702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386C-9DA8-4AF8-83EC-1C6B737E7F8D}"/>
              </a:ext>
            </a:extLst>
          </p:cNvPr>
          <p:cNvSpPr>
            <a:spLocks noGrp="1"/>
          </p:cNvSpPr>
          <p:nvPr>
            <p:ph type="title"/>
          </p:nvPr>
        </p:nvSpPr>
        <p:spPr>
          <a:xfrm>
            <a:off x="677334" y="609600"/>
            <a:ext cx="11316744" cy="607620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housing properties that are newly established in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Crawford,Stone</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Brook,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Timberlane,North</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Ridge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Heights,Bloomington</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Heights sell for the highest.</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Housing properties in North Ridge sell for trade, foreclosure, short sale and normal sale in North Ridge.</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200" b="1" dirty="0">
                <a:effectLst/>
                <a:latin typeface="Calibri" panose="020F0502020204030204" pitchFamily="34" charset="0"/>
                <a:ea typeface="Calibri" panose="020F0502020204030204" pitchFamily="34"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sold in North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Ridge,North</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Ridge Heights, </a:t>
            </a:r>
            <a:r>
              <a:rPr lang="en-US" sz="22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Somerset,TimberLane,Veenker</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Bloomington Heights are in low density residential zones.</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North Ames has more houses sold in High density residential zones, while Crawford has more houses sold in medium density residential zones.</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82794A4-EF76-40C5-929E-A077E56F7C59}"/>
              </a:ext>
            </a:extLst>
          </p:cNvPr>
          <p:cNvPicPr/>
          <p:nvPr/>
        </p:nvPicPr>
        <p:blipFill>
          <a:blip r:embed="rId2"/>
          <a:stretch>
            <a:fillRect/>
          </a:stretch>
        </p:blipFill>
        <p:spPr>
          <a:xfrm>
            <a:off x="986093" y="778465"/>
            <a:ext cx="4904068" cy="2165985"/>
          </a:xfrm>
          <a:prstGeom prst="rect">
            <a:avLst/>
          </a:prstGeom>
        </p:spPr>
      </p:pic>
      <p:pic>
        <p:nvPicPr>
          <p:cNvPr id="4" name="Picture 3">
            <a:extLst>
              <a:ext uri="{FF2B5EF4-FFF2-40B4-BE49-F238E27FC236}">
                <a16:creationId xmlns:a16="http://schemas.microsoft.com/office/drawing/2014/main" id="{AEFED863-F198-450D-935A-98C6EA27BD16}"/>
              </a:ext>
            </a:extLst>
          </p:cNvPr>
          <p:cNvPicPr/>
          <p:nvPr/>
        </p:nvPicPr>
        <p:blipFill>
          <a:blip r:embed="rId3"/>
          <a:stretch>
            <a:fillRect/>
          </a:stretch>
        </p:blipFill>
        <p:spPr>
          <a:xfrm>
            <a:off x="5970319" y="778465"/>
            <a:ext cx="5943600" cy="2165985"/>
          </a:xfrm>
          <a:prstGeom prst="rect">
            <a:avLst/>
          </a:prstGeom>
        </p:spPr>
      </p:pic>
    </p:spTree>
    <p:extLst>
      <p:ext uri="{BB962C8B-B14F-4D97-AF65-F5344CB8AC3E}">
        <p14:creationId xmlns:p14="http://schemas.microsoft.com/office/powerpoint/2010/main" val="174071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F4E8-CD9C-4814-9DBF-4AEC9D43B7C7}"/>
              </a:ext>
            </a:extLst>
          </p:cNvPr>
          <p:cNvSpPr>
            <a:spLocks noGrp="1"/>
          </p:cNvSpPr>
          <p:nvPr>
            <p:ph type="title"/>
          </p:nvPr>
        </p:nvSpPr>
        <p:spPr>
          <a:xfrm>
            <a:off x="390126" y="551436"/>
            <a:ext cx="11411747" cy="6052457"/>
          </a:xfrm>
        </p:spPr>
        <p:txBody>
          <a:bodyPr/>
          <a:lstStyle/>
          <a:p>
            <a:br>
              <a:rPr lang="en-US" dirty="0"/>
            </a:b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 </a:t>
            </a:r>
            <a:r>
              <a:rPr lang="en-US"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Warranty Deed - Conventional, Home just constructed and sold, Contract Low </a:t>
            </a:r>
            <a:r>
              <a:rPr lang="en-US" sz="2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InterestCourt</a:t>
            </a:r>
            <a:r>
              <a:rPr lang="en-US"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Officer Deed/Estate are the most common sale types.</a:t>
            </a:r>
            <a:br>
              <a:rPr lang="en-US" sz="2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800" b="1" dirty="0">
                <a:effectLst/>
                <a:latin typeface="Calibri" panose="020F0502020204030204" pitchFamily="34" charset="0"/>
                <a:ea typeface="Calibri" panose="020F0502020204030204" pitchFamily="34" charset="0"/>
                <a:cs typeface="Mangal" panose="02040503050203030202" pitchFamily="18" charset="0"/>
              </a:rPr>
              <a:t># </a:t>
            </a:r>
            <a:r>
              <a:rPr lang="en-US"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Excellent quality of Gas forced warm air furnace and Gas hot water heating systems fetches the highest amount of money</a:t>
            </a:r>
            <a:r>
              <a:rPr lang="en-US" sz="2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2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A2D376D-9D51-43A0-ABAD-9857176CCD4F}"/>
              </a:ext>
            </a:extLst>
          </p:cNvPr>
          <p:cNvPicPr/>
          <p:nvPr/>
        </p:nvPicPr>
        <p:blipFill>
          <a:blip r:embed="rId2"/>
          <a:stretch>
            <a:fillRect/>
          </a:stretch>
        </p:blipFill>
        <p:spPr>
          <a:xfrm>
            <a:off x="677333" y="765192"/>
            <a:ext cx="5943600" cy="2145030"/>
          </a:xfrm>
          <a:prstGeom prst="rect">
            <a:avLst/>
          </a:prstGeom>
        </p:spPr>
      </p:pic>
      <p:pic>
        <p:nvPicPr>
          <p:cNvPr id="4" name="Picture 3">
            <a:extLst>
              <a:ext uri="{FF2B5EF4-FFF2-40B4-BE49-F238E27FC236}">
                <a16:creationId xmlns:a16="http://schemas.microsoft.com/office/drawing/2014/main" id="{0855919B-7AB2-4D0A-9243-A4250983A2C7}"/>
              </a:ext>
            </a:extLst>
          </p:cNvPr>
          <p:cNvPicPr/>
          <p:nvPr/>
        </p:nvPicPr>
        <p:blipFill>
          <a:blip r:embed="rId3"/>
          <a:stretch>
            <a:fillRect/>
          </a:stretch>
        </p:blipFill>
        <p:spPr>
          <a:xfrm>
            <a:off x="6957476" y="1090947"/>
            <a:ext cx="2955925" cy="1819275"/>
          </a:xfrm>
          <a:prstGeom prst="rect">
            <a:avLst/>
          </a:prstGeom>
        </p:spPr>
      </p:pic>
    </p:spTree>
    <p:extLst>
      <p:ext uri="{BB962C8B-B14F-4D97-AF65-F5344CB8AC3E}">
        <p14:creationId xmlns:p14="http://schemas.microsoft.com/office/powerpoint/2010/main" val="439392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DAC5-5D2B-49EB-ADA1-756917F70115}"/>
              </a:ext>
            </a:extLst>
          </p:cNvPr>
          <p:cNvSpPr>
            <a:spLocks noGrp="1"/>
          </p:cNvSpPr>
          <p:nvPr>
            <p:ph type="title"/>
          </p:nvPr>
        </p:nvSpPr>
        <p:spPr>
          <a:xfrm>
            <a:off x="677334" y="609600"/>
            <a:ext cx="11387996" cy="6028706"/>
          </a:xfrm>
        </p:spPr>
        <p:txBody>
          <a:bodyPr/>
          <a:lstStyle/>
          <a:p>
            <a:br>
              <a:rPr lang="en-US" sz="3200" b="1" dirty="0">
                <a:effectLst/>
                <a:latin typeface="Calibri" panose="020F0502020204030204" pitchFamily="34" charset="0"/>
                <a:ea typeface="Calibri" panose="020F0502020204030204" pitchFamily="34" charset="0"/>
                <a:cs typeface="Mangal" panose="02040503050203030202" pitchFamily="18" charset="0"/>
              </a:rPr>
            </a:br>
            <a:br>
              <a:rPr lang="en-US" sz="3200" b="1" dirty="0">
                <a:effectLst/>
                <a:latin typeface="Calibri" panose="020F0502020204030204" pitchFamily="34" charset="0"/>
                <a:ea typeface="Calibri" panose="020F0502020204030204" pitchFamily="34" charset="0"/>
                <a:cs typeface="Mangal" panose="02040503050203030202" pitchFamily="18" charset="0"/>
              </a:rPr>
            </a:br>
            <a:r>
              <a:rPr lang="en-US" sz="3200" b="1" dirty="0">
                <a:effectLst/>
                <a:latin typeface="Calibri" panose="020F0502020204030204" pitchFamily="34" charset="0"/>
                <a:ea typeface="Calibri" panose="020F0502020204030204" pitchFamily="34" charset="0"/>
                <a:cs typeface="Mangal" panose="02040503050203030202" pitchFamily="18" charset="0"/>
              </a:rPr>
              <a:t>Encoding the Categorical Columns</a:t>
            </a:r>
            <a:br>
              <a:rPr lang="en-US" sz="3200" dirty="0">
                <a:effectLst/>
                <a:latin typeface="Calibri" panose="020F0502020204030204" pitchFamily="34" charset="0"/>
                <a:ea typeface="Calibri" panose="020F0502020204030204" pitchFamily="34" charset="0"/>
                <a:cs typeface="Mangal" panose="02040503050203030202" pitchFamily="18" charset="0"/>
              </a:rPr>
            </a:br>
            <a:br>
              <a:rPr lang="en-US" sz="3200" dirty="0">
                <a:effectLst/>
                <a:latin typeface="Calibri" panose="020F0502020204030204" pitchFamily="34" charset="0"/>
                <a:ea typeface="Calibri" panose="020F0502020204030204" pitchFamily="34" charset="0"/>
                <a:cs typeface="Mangal" panose="02040503050203030202" pitchFamily="18" charset="0"/>
              </a:rPr>
            </a:br>
            <a: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Before Proceeding with finding the correlations of the columns, the data of the categorical columns needs to be encoded using Label Encoder.</a:t>
            </a:r>
            <a:b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400" dirty="0">
              <a:solidFill>
                <a:schemeClr val="tx1"/>
              </a:solidFill>
            </a:endParaRPr>
          </a:p>
        </p:txBody>
      </p:sp>
      <p:pic>
        <p:nvPicPr>
          <p:cNvPr id="3" name="Picture 2">
            <a:extLst>
              <a:ext uri="{FF2B5EF4-FFF2-40B4-BE49-F238E27FC236}">
                <a16:creationId xmlns:a16="http://schemas.microsoft.com/office/drawing/2014/main" id="{F0F5C0FA-FFFF-4B52-9662-4FF81E502898}"/>
              </a:ext>
            </a:extLst>
          </p:cNvPr>
          <p:cNvPicPr/>
          <p:nvPr/>
        </p:nvPicPr>
        <p:blipFill>
          <a:blip r:embed="rId2"/>
          <a:stretch>
            <a:fillRect/>
          </a:stretch>
        </p:blipFill>
        <p:spPr>
          <a:xfrm>
            <a:off x="1847850" y="3916507"/>
            <a:ext cx="4248150" cy="1352550"/>
          </a:xfrm>
          <a:prstGeom prst="rect">
            <a:avLst/>
          </a:prstGeom>
        </p:spPr>
      </p:pic>
    </p:spTree>
    <p:extLst>
      <p:ext uri="{BB962C8B-B14F-4D97-AF65-F5344CB8AC3E}">
        <p14:creationId xmlns:p14="http://schemas.microsoft.com/office/powerpoint/2010/main" val="261152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B76D-6877-43CB-B81D-E4DD38B694ED}"/>
              </a:ext>
            </a:extLst>
          </p:cNvPr>
          <p:cNvSpPr>
            <a:spLocks noGrp="1"/>
          </p:cNvSpPr>
          <p:nvPr>
            <p:ph type="title"/>
          </p:nvPr>
        </p:nvSpPr>
        <p:spPr>
          <a:xfrm>
            <a:off x="677334" y="609599"/>
            <a:ext cx="11174240" cy="6052457"/>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Visualizing correlation of feature columns with label column.</a:t>
            </a: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br>
            <a:br>
              <a:rPr lang="en-US" sz="3200" b="1" dirty="0">
                <a:latin typeface="Calibri" panose="020F0502020204030204" pitchFamily="34" charset="0"/>
                <a:ea typeface="Calibri" panose="020F0502020204030204" pitchFamily="34" charset="0"/>
                <a:cs typeface="Mangal" panose="02040503050203030202" pitchFamily="18" charset="0"/>
              </a:rPr>
            </a:b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OverallQual,GrLiveArea,GarageCars,GarageArea,TotalBsmtSF,1stFlrSF,FullBath,TotRmsAbvGrd,MasVnrArea,FirePlaces have the strongest positive correlation with </a:t>
            </a:r>
            <a:r>
              <a:rPr lang="en-US" sz="24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SalePrice</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WhileBsmtQual,ExterQual,KitchenQual,GarageFinish,House_age,Remod_age,HeatingQC,Garage_age have the strongest negative correlation with </a:t>
            </a:r>
            <a:r>
              <a:rPr lang="en-US" sz="24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SalePrice</a:t>
            </a:r>
            <a:r>
              <a:rPr lang="en-US" sz="2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sz="24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p>
        </p:txBody>
      </p:sp>
      <p:pic>
        <p:nvPicPr>
          <p:cNvPr id="3" name="Picture 2">
            <a:extLst>
              <a:ext uri="{FF2B5EF4-FFF2-40B4-BE49-F238E27FC236}">
                <a16:creationId xmlns:a16="http://schemas.microsoft.com/office/drawing/2014/main" id="{3B1EC7DA-8F9F-4139-9F02-E7C8AB594617}"/>
              </a:ext>
            </a:extLst>
          </p:cNvPr>
          <p:cNvPicPr/>
          <p:nvPr/>
        </p:nvPicPr>
        <p:blipFill>
          <a:blip r:embed="rId2"/>
          <a:stretch>
            <a:fillRect/>
          </a:stretch>
        </p:blipFill>
        <p:spPr>
          <a:xfrm>
            <a:off x="1936667" y="1343998"/>
            <a:ext cx="5943600" cy="2934970"/>
          </a:xfrm>
          <a:prstGeom prst="rect">
            <a:avLst/>
          </a:prstGeom>
        </p:spPr>
      </p:pic>
    </p:spTree>
    <p:extLst>
      <p:ext uri="{BB962C8B-B14F-4D97-AF65-F5344CB8AC3E}">
        <p14:creationId xmlns:p14="http://schemas.microsoft.com/office/powerpoint/2010/main" val="82859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E540-8741-4A1C-8771-6992BAB07EB2}"/>
              </a:ext>
            </a:extLst>
          </p:cNvPr>
          <p:cNvSpPr>
            <a:spLocks noGrp="1"/>
          </p:cNvSpPr>
          <p:nvPr>
            <p:ph type="title"/>
          </p:nvPr>
        </p:nvSpPr>
        <p:spPr>
          <a:xfrm>
            <a:off x="677333" y="609599"/>
            <a:ext cx="11328619" cy="6159335"/>
          </a:xfrm>
        </p:spPr>
        <p:txBody>
          <a:bodyPr/>
          <a:lstStyle/>
          <a:p>
            <a:r>
              <a:rPr lang="en-US" b="1" dirty="0">
                <a:latin typeface="Calibri" panose="020F0502020204030204" pitchFamily="34" charset="0"/>
                <a:cs typeface="Calibri" panose="020F0502020204030204" pitchFamily="34" charset="0"/>
              </a:rPr>
              <a:t>FEATURE SELECTION</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Features were first checked for presence of multicollinearity and based on the respective ANOVA f-score values, the feature columns were selected that would best predict the Target variable, to train and test machine learning models.</a:t>
            </a:r>
            <a:b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solidFill>
                <a:schemeClr val="tx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83B5AF8-699F-48CA-A180-7488D550242B}"/>
              </a:ext>
            </a:extLst>
          </p:cNvPr>
          <p:cNvPicPr/>
          <p:nvPr/>
        </p:nvPicPr>
        <p:blipFill>
          <a:blip r:embed="rId2"/>
          <a:stretch>
            <a:fillRect/>
          </a:stretch>
        </p:blipFill>
        <p:spPr>
          <a:xfrm>
            <a:off x="796637" y="2778125"/>
            <a:ext cx="5943600" cy="1301750"/>
          </a:xfrm>
          <a:prstGeom prst="rect">
            <a:avLst/>
          </a:prstGeom>
        </p:spPr>
      </p:pic>
      <p:pic>
        <p:nvPicPr>
          <p:cNvPr id="4" name="Picture 3">
            <a:extLst>
              <a:ext uri="{FF2B5EF4-FFF2-40B4-BE49-F238E27FC236}">
                <a16:creationId xmlns:a16="http://schemas.microsoft.com/office/drawing/2014/main" id="{03B865C2-A5DF-490B-AC21-D10CBBC54478}"/>
              </a:ext>
            </a:extLst>
          </p:cNvPr>
          <p:cNvPicPr/>
          <p:nvPr/>
        </p:nvPicPr>
        <p:blipFill>
          <a:blip r:embed="rId3"/>
          <a:stretch>
            <a:fillRect/>
          </a:stretch>
        </p:blipFill>
        <p:spPr>
          <a:xfrm>
            <a:off x="903514" y="4273551"/>
            <a:ext cx="5943600" cy="1974850"/>
          </a:xfrm>
          <a:prstGeom prst="rect">
            <a:avLst/>
          </a:prstGeom>
        </p:spPr>
      </p:pic>
    </p:spTree>
    <p:extLst>
      <p:ext uri="{BB962C8B-B14F-4D97-AF65-F5344CB8AC3E}">
        <p14:creationId xmlns:p14="http://schemas.microsoft.com/office/powerpoint/2010/main" val="280599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58AE-0996-4C30-A0C2-9832B926AE2D}"/>
              </a:ext>
            </a:extLst>
          </p:cNvPr>
          <p:cNvSpPr>
            <a:spLocks noGrp="1"/>
          </p:cNvSpPr>
          <p:nvPr>
            <p:ph type="title"/>
          </p:nvPr>
        </p:nvSpPr>
        <p:spPr>
          <a:xfrm>
            <a:off x="677334" y="609600"/>
            <a:ext cx="11245492" cy="6135584"/>
          </a:xfrm>
        </p:spPr>
        <p:txBody>
          <a:bodyPr>
            <a:normAutofit fontScale="90000"/>
          </a:bodyPr>
          <a:lstStyle/>
          <a:p>
            <a:pPr>
              <a:lnSpc>
                <a:spcPct val="107000"/>
              </a:lnSpc>
              <a:spcBef>
                <a:spcPts val="0"/>
              </a:spcBef>
              <a:spcAft>
                <a:spcPts val="800"/>
              </a:spcAft>
            </a:pPr>
            <a:r>
              <a:rPr lang="en-US" b="1" dirty="0">
                <a:latin typeface="Calibri" panose="020F0502020204030204" pitchFamily="34" charset="0"/>
                <a:cs typeface="Calibri" panose="020F0502020204030204" pitchFamily="34" charset="0"/>
              </a:rPr>
              <a:t>Select </a:t>
            </a:r>
            <a:r>
              <a:rPr lang="en-US" b="1" dirty="0" err="1">
                <a:latin typeface="Calibri" panose="020F0502020204030204" pitchFamily="34" charset="0"/>
                <a:cs typeface="Calibri" panose="020F0502020204030204" pitchFamily="34" charset="0"/>
              </a:rPr>
              <a:t>Kbest</a:t>
            </a:r>
            <a:r>
              <a:rPr lang="en-US" b="1" dirty="0">
                <a:latin typeface="Calibri" panose="020F0502020204030204" pitchFamily="34" charset="0"/>
                <a:cs typeface="Calibri" panose="020F0502020204030204" pitchFamily="34" charset="0"/>
              </a:rPr>
              <a:t> Method</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Using </a:t>
            </a:r>
            <a:r>
              <a:rPr lang="en-US" sz="20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SelectKBest</a:t>
            </a: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and </a:t>
            </a:r>
            <a:r>
              <a:rPr lang="en-US" sz="20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f_classif</a:t>
            </a: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for measuring the respective ANOVA f-score values of the columns, the best 70 features were selected.</a:t>
            </a:r>
            <a:b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Using </a:t>
            </a:r>
            <a:r>
              <a:rPr lang="en-US" sz="20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StandardScaler</a:t>
            </a: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the features were scaled by resizing the distribution values so that mean of the observed values in each feature column is 0 and standard deviation is 1.</a:t>
            </a:r>
            <a:b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From </a:t>
            </a:r>
            <a:r>
              <a:rPr lang="en-US" sz="20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sklearn.model_selection</a:t>
            </a: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import </a:t>
            </a:r>
            <a:r>
              <a:rPr lang="en-US" sz="20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train_test_split</a:t>
            </a:r>
            <a: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It is used to split the data into train and test data. Training data comprised 70% of total data whereas test data comprised 30% based on the best random state that would result in best model accuracy.</a:t>
            </a:r>
            <a:br>
              <a:rPr lang="en-US" sz="2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200" dirty="0">
                <a:effectLst/>
                <a:latin typeface="Calibri" panose="020F0502020204030204" pitchFamily="34" charset="0"/>
                <a:ea typeface="Calibri" panose="020F0502020204030204" pitchFamily="34" charset="0"/>
                <a:cs typeface="Mangal" panose="02040503050203030202" pitchFamily="18" charset="0"/>
              </a:rPr>
            </a:br>
            <a:r>
              <a:rPr lang="en-US" sz="2200" dirty="0">
                <a:effectLst/>
                <a:latin typeface="Calibri" panose="020F0502020204030204" pitchFamily="34" charset="0"/>
                <a:ea typeface="Calibri" panose="020F0502020204030204" pitchFamily="34" charset="0"/>
                <a:cs typeface="Mangal" panose="02040503050203030202" pitchFamily="18" charset="0"/>
              </a:rPr>
              <a:t> </a:t>
            </a:r>
            <a:br>
              <a:rPr lang="en-US" sz="2200" dirty="0">
                <a:effectLst/>
                <a:latin typeface="Calibri" panose="020F0502020204030204" pitchFamily="34" charset="0"/>
                <a:ea typeface="Calibri" panose="020F0502020204030204" pitchFamily="34" charset="0"/>
                <a:cs typeface="Mangal" panose="02040503050203030202" pitchFamily="18" charset="0"/>
              </a:rPr>
            </a:br>
            <a:endParaRPr lang="en-US" sz="2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F084843-081C-4B4C-B295-8999051805E2}"/>
              </a:ext>
            </a:extLst>
          </p:cNvPr>
          <p:cNvPicPr/>
          <p:nvPr/>
        </p:nvPicPr>
        <p:blipFill>
          <a:blip r:embed="rId2"/>
          <a:stretch>
            <a:fillRect/>
          </a:stretch>
        </p:blipFill>
        <p:spPr>
          <a:xfrm>
            <a:off x="1161864" y="1469323"/>
            <a:ext cx="4524375" cy="2069524"/>
          </a:xfrm>
          <a:prstGeom prst="rect">
            <a:avLst/>
          </a:prstGeom>
        </p:spPr>
      </p:pic>
      <p:pic>
        <p:nvPicPr>
          <p:cNvPr id="4" name="Picture 3">
            <a:extLst>
              <a:ext uri="{FF2B5EF4-FFF2-40B4-BE49-F238E27FC236}">
                <a16:creationId xmlns:a16="http://schemas.microsoft.com/office/drawing/2014/main" id="{1C0178CA-2449-4592-BCE3-9C4A1AC74D8D}"/>
              </a:ext>
            </a:extLst>
          </p:cNvPr>
          <p:cNvPicPr/>
          <p:nvPr/>
        </p:nvPicPr>
        <p:blipFill>
          <a:blip r:embed="rId3"/>
          <a:stretch>
            <a:fillRect/>
          </a:stretch>
        </p:blipFill>
        <p:spPr>
          <a:xfrm>
            <a:off x="7700591" y="609601"/>
            <a:ext cx="2562225" cy="3356758"/>
          </a:xfrm>
          <a:prstGeom prst="rect">
            <a:avLst/>
          </a:prstGeom>
        </p:spPr>
      </p:pic>
    </p:spTree>
    <p:extLst>
      <p:ext uri="{BB962C8B-B14F-4D97-AF65-F5344CB8AC3E}">
        <p14:creationId xmlns:p14="http://schemas.microsoft.com/office/powerpoint/2010/main" val="2036813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00C2-1CAF-4CA9-81C1-A105F943DED7}"/>
              </a:ext>
            </a:extLst>
          </p:cNvPr>
          <p:cNvSpPr>
            <a:spLocks noGrp="1"/>
          </p:cNvSpPr>
          <p:nvPr>
            <p:ph type="title"/>
          </p:nvPr>
        </p:nvSpPr>
        <p:spPr>
          <a:xfrm>
            <a:off x="677333" y="609600"/>
            <a:ext cx="11328619" cy="6111834"/>
          </a:xfrm>
        </p:spPr>
        <p:txBody>
          <a:bodyPr/>
          <a:lstStyle/>
          <a:p>
            <a:r>
              <a:rPr lang="en-US" dirty="0"/>
              <a:t>                           </a:t>
            </a:r>
            <a:r>
              <a:rPr lang="en-US" b="1" u="sng" dirty="0">
                <a:latin typeface="Century" panose="02040604050505020304" pitchFamily="18" charset="0"/>
              </a:rPr>
              <a:t>MODEL BUILDING</a:t>
            </a:r>
            <a:br>
              <a:rPr lang="en-US" dirty="0"/>
            </a:br>
            <a:r>
              <a:rPr lang="en-US" sz="2800" dirty="0"/>
              <a:t>Finding Best Random State</a:t>
            </a:r>
            <a:br>
              <a:rPr lang="en-US" sz="2800" dirty="0"/>
            </a:br>
            <a:br>
              <a:rPr lang="en-US" sz="2800" dirty="0"/>
            </a:br>
            <a:br>
              <a:rPr lang="en-US" sz="2800" dirty="0"/>
            </a:br>
            <a:br>
              <a:rPr lang="en-US" sz="2800" dirty="0"/>
            </a:br>
            <a:br>
              <a:rPr lang="en-US" sz="2800" dirty="0"/>
            </a:br>
            <a:br>
              <a:rPr lang="en-US" sz="2800" dirty="0"/>
            </a:br>
            <a:br>
              <a:rPr lang="en-US" sz="2800" dirty="0"/>
            </a:br>
            <a:r>
              <a:rPr lang="en-US" sz="2800" dirty="0"/>
              <a:t>Linear Regression </a:t>
            </a:r>
            <a:br>
              <a:rPr lang="en-US" sz="2800" dirty="0"/>
            </a:br>
            <a:endParaRPr lang="en-US" sz="2800" dirty="0"/>
          </a:p>
        </p:txBody>
      </p:sp>
      <p:pic>
        <p:nvPicPr>
          <p:cNvPr id="3" name="Picture 2">
            <a:extLst>
              <a:ext uri="{FF2B5EF4-FFF2-40B4-BE49-F238E27FC236}">
                <a16:creationId xmlns:a16="http://schemas.microsoft.com/office/drawing/2014/main" id="{03E7C349-7AD6-4D28-A4DF-F6535479FB95}"/>
              </a:ext>
            </a:extLst>
          </p:cNvPr>
          <p:cNvPicPr/>
          <p:nvPr/>
        </p:nvPicPr>
        <p:blipFill>
          <a:blip r:embed="rId2"/>
          <a:stretch>
            <a:fillRect/>
          </a:stretch>
        </p:blipFill>
        <p:spPr>
          <a:xfrm>
            <a:off x="807962" y="1754019"/>
            <a:ext cx="5943600" cy="2138680"/>
          </a:xfrm>
          <a:prstGeom prst="rect">
            <a:avLst/>
          </a:prstGeom>
        </p:spPr>
      </p:pic>
      <p:pic>
        <p:nvPicPr>
          <p:cNvPr id="4" name="Picture 3">
            <a:extLst>
              <a:ext uri="{FF2B5EF4-FFF2-40B4-BE49-F238E27FC236}">
                <a16:creationId xmlns:a16="http://schemas.microsoft.com/office/drawing/2014/main" id="{7B252C4B-507A-4E5C-A6DD-01C7387B4EF1}"/>
              </a:ext>
            </a:extLst>
          </p:cNvPr>
          <p:cNvPicPr/>
          <p:nvPr/>
        </p:nvPicPr>
        <p:blipFill>
          <a:blip r:embed="rId3"/>
          <a:stretch>
            <a:fillRect/>
          </a:stretch>
        </p:blipFill>
        <p:spPr>
          <a:xfrm>
            <a:off x="4050475" y="4059291"/>
            <a:ext cx="5943600" cy="2495550"/>
          </a:xfrm>
          <a:prstGeom prst="rect">
            <a:avLst/>
          </a:prstGeom>
        </p:spPr>
      </p:pic>
    </p:spTree>
    <p:extLst>
      <p:ext uri="{BB962C8B-B14F-4D97-AF65-F5344CB8AC3E}">
        <p14:creationId xmlns:p14="http://schemas.microsoft.com/office/powerpoint/2010/main" val="2673214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4F8E-E875-444A-A3D9-A8422C1DC1F2}"/>
              </a:ext>
            </a:extLst>
          </p:cNvPr>
          <p:cNvSpPr>
            <a:spLocks noGrp="1"/>
          </p:cNvSpPr>
          <p:nvPr>
            <p:ph type="title"/>
          </p:nvPr>
        </p:nvSpPr>
        <p:spPr>
          <a:xfrm>
            <a:off x="677334" y="609600"/>
            <a:ext cx="11316744" cy="6099958"/>
          </a:xfrm>
        </p:spPr>
        <p:txBody>
          <a:bodyPr/>
          <a:lstStyle/>
          <a:p>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Cross Validation of model</a:t>
            </a:r>
            <a:br>
              <a:rPr lang="en-US" sz="2800" dirty="0">
                <a:latin typeface="Calibri" panose="020F0502020204030204" pitchFamily="34" charset="0"/>
                <a:cs typeface="Calibri" panose="020F0502020204030204" pitchFamily="34" charset="0"/>
              </a:rPr>
            </a:br>
            <a:br>
              <a:rPr lang="en-US" dirty="0"/>
            </a:br>
            <a:endParaRPr lang="en-US" dirty="0"/>
          </a:p>
        </p:txBody>
      </p:sp>
      <p:pic>
        <p:nvPicPr>
          <p:cNvPr id="3" name="Picture 2">
            <a:extLst>
              <a:ext uri="{FF2B5EF4-FFF2-40B4-BE49-F238E27FC236}">
                <a16:creationId xmlns:a16="http://schemas.microsoft.com/office/drawing/2014/main" id="{488F4D17-1363-4663-BA40-019CE94016A1}"/>
              </a:ext>
            </a:extLst>
          </p:cNvPr>
          <p:cNvPicPr/>
          <p:nvPr/>
        </p:nvPicPr>
        <p:blipFill>
          <a:blip r:embed="rId2"/>
          <a:stretch>
            <a:fillRect/>
          </a:stretch>
        </p:blipFill>
        <p:spPr>
          <a:xfrm>
            <a:off x="752544" y="817480"/>
            <a:ext cx="3705225" cy="1019175"/>
          </a:xfrm>
          <a:prstGeom prst="rect">
            <a:avLst/>
          </a:prstGeom>
        </p:spPr>
      </p:pic>
      <p:pic>
        <p:nvPicPr>
          <p:cNvPr id="4" name="Picture 3">
            <a:extLst>
              <a:ext uri="{FF2B5EF4-FFF2-40B4-BE49-F238E27FC236}">
                <a16:creationId xmlns:a16="http://schemas.microsoft.com/office/drawing/2014/main" id="{2A319536-9F0A-4C52-A981-7FFA2A415976}"/>
              </a:ext>
            </a:extLst>
          </p:cNvPr>
          <p:cNvPicPr/>
          <p:nvPr/>
        </p:nvPicPr>
        <p:blipFill>
          <a:blip r:embed="rId3"/>
          <a:stretch>
            <a:fillRect/>
          </a:stretch>
        </p:blipFill>
        <p:spPr>
          <a:xfrm>
            <a:off x="926717" y="3174592"/>
            <a:ext cx="3051518" cy="3073808"/>
          </a:xfrm>
          <a:prstGeom prst="rect">
            <a:avLst/>
          </a:prstGeom>
        </p:spPr>
      </p:pic>
      <p:pic>
        <p:nvPicPr>
          <p:cNvPr id="5" name="Picture 4">
            <a:extLst>
              <a:ext uri="{FF2B5EF4-FFF2-40B4-BE49-F238E27FC236}">
                <a16:creationId xmlns:a16="http://schemas.microsoft.com/office/drawing/2014/main" id="{D30C788E-58FD-4435-9C32-8FF8215033BD}"/>
              </a:ext>
            </a:extLst>
          </p:cNvPr>
          <p:cNvPicPr/>
          <p:nvPr/>
        </p:nvPicPr>
        <p:blipFill>
          <a:blip r:embed="rId4"/>
          <a:stretch>
            <a:fillRect/>
          </a:stretch>
        </p:blipFill>
        <p:spPr>
          <a:xfrm>
            <a:off x="4663468" y="3825671"/>
            <a:ext cx="5525135" cy="885825"/>
          </a:xfrm>
          <a:prstGeom prst="rect">
            <a:avLst/>
          </a:prstGeom>
        </p:spPr>
      </p:pic>
    </p:spTree>
    <p:extLst>
      <p:ext uri="{BB962C8B-B14F-4D97-AF65-F5344CB8AC3E}">
        <p14:creationId xmlns:p14="http://schemas.microsoft.com/office/powerpoint/2010/main" val="1897821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1CF0-18A0-4DC2-AE8E-5BCF1D0129B3}"/>
              </a:ext>
            </a:extLst>
          </p:cNvPr>
          <p:cNvSpPr>
            <a:spLocks noGrp="1"/>
          </p:cNvSpPr>
          <p:nvPr>
            <p:ph type="title"/>
          </p:nvPr>
        </p:nvSpPr>
        <p:spPr>
          <a:xfrm>
            <a:off x="677333" y="609599"/>
            <a:ext cx="11257367" cy="6123709"/>
          </a:xfrm>
        </p:spPr>
        <p:txBody>
          <a:bodyPr>
            <a:normAutofit/>
          </a:bodyPr>
          <a:lstStyle/>
          <a:p>
            <a:r>
              <a:rPr lang="en-US" b="1" dirty="0">
                <a:effectLst/>
                <a:latin typeface="Calibri" panose="020F0502020204030204" pitchFamily="34" charset="0"/>
                <a:ea typeface="Calibri" panose="020F0502020204030204" pitchFamily="34" charset="0"/>
                <a:cs typeface="Mangal" panose="02040503050203030202" pitchFamily="18" charset="0"/>
              </a:rPr>
              <a:t>Random Forest Regression:</a:t>
            </a:r>
            <a:br>
              <a:rPr lang="en-US" b="1" dirty="0">
                <a:effectLst/>
                <a:latin typeface="Calibri" panose="020F0502020204030204" pitchFamily="34" charset="0"/>
                <a:ea typeface="Calibri" panose="020F0502020204030204" pitchFamily="34" charset="0"/>
                <a:cs typeface="Mangal" panose="02040503050203030202" pitchFamily="18" charset="0"/>
              </a:rPr>
            </a:br>
            <a:endParaRPr lang="en-US" b="1" dirty="0"/>
          </a:p>
        </p:txBody>
      </p:sp>
      <p:pic>
        <p:nvPicPr>
          <p:cNvPr id="3" name="Picture 2">
            <a:extLst>
              <a:ext uri="{FF2B5EF4-FFF2-40B4-BE49-F238E27FC236}">
                <a16:creationId xmlns:a16="http://schemas.microsoft.com/office/drawing/2014/main" id="{69D347EB-2754-4C0F-8CEB-9F609B7C7B28}"/>
              </a:ext>
            </a:extLst>
          </p:cNvPr>
          <p:cNvPicPr/>
          <p:nvPr/>
        </p:nvPicPr>
        <p:blipFill>
          <a:blip r:embed="rId2"/>
          <a:stretch>
            <a:fillRect/>
          </a:stretch>
        </p:blipFill>
        <p:spPr>
          <a:xfrm>
            <a:off x="939141" y="1467465"/>
            <a:ext cx="5943600" cy="3329305"/>
          </a:xfrm>
          <a:prstGeom prst="rect">
            <a:avLst/>
          </a:prstGeom>
        </p:spPr>
      </p:pic>
    </p:spTree>
    <p:extLst>
      <p:ext uri="{BB962C8B-B14F-4D97-AF65-F5344CB8AC3E}">
        <p14:creationId xmlns:p14="http://schemas.microsoft.com/office/powerpoint/2010/main" val="122988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5E969A-180A-47F6-BE41-086819B6DA25}"/>
              </a:ext>
            </a:extLst>
          </p:cNvPr>
          <p:cNvSpPr>
            <a:spLocks noGrp="1"/>
          </p:cNvSpPr>
          <p:nvPr>
            <p:ph type="title"/>
          </p:nvPr>
        </p:nvSpPr>
        <p:spPr>
          <a:xfrm>
            <a:off x="653583" y="298863"/>
            <a:ext cx="11209866" cy="6470072"/>
          </a:xfrm>
        </p:spPr>
        <p:txBody>
          <a:bodyPr>
            <a:normAutofit/>
          </a:bodyPr>
          <a:lstStyle/>
          <a:p>
            <a:r>
              <a:rPr lang="en-US" dirty="0"/>
              <a:t>                </a:t>
            </a:r>
            <a:r>
              <a:rPr lang="en-US" u="sng" dirty="0">
                <a:latin typeface="Century" panose="02040604050505020304" pitchFamily="18" charset="0"/>
              </a:rPr>
              <a:t>PROBLEM STATEMENTS  </a:t>
            </a:r>
            <a:br>
              <a:rPr lang="en-US" u="sng" dirty="0">
                <a:latin typeface="Century" panose="02040604050505020304" pitchFamily="18" charset="0"/>
              </a:rPr>
            </a:br>
            <a:br>
              <a:rPr lang="en-US" u="sng" dirty="0">
                <a:latin typeface="Century" panose="02040604050505020304" pitchFamily="18" charset="0"/>
              </a:rPr>
            </a:br>
            <a:r>
              <a:rPr lang="en-US" sz="2000" b="1" dirty="0">
                <a:solidFill>
                  <a:schemeClr val="tx1"/>
                </a:solidFill>
                <a:latin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 • Which variables are important to predict the price of variable?</a:t>
            </a:r>
            <a:br>
              <a:rPr lang="en-US" sz="2000" b="1" dirty="0">
                <a:solidFill>
                  <a:schemeClr val="tx1"/>
                </a:solidFill>
                <a:latin typeface="Calibri" panose="020F0502020204030204" pitchFamily="34" charset="0"/>
                <a:cs typeface="Calibri" panose="020F0502020204030204" pitchFamily="34" charset="0"/>
              </a:rPr>
            </a:br>
            <a:r>
              <a:rPr lang="en-US" sz="2000" b="1" dirty="0">
                <a:solidFill>
                  <a:schemeClr val="tx1"/>
                </a:solidFill>
                <a:latin typeface="Calibri" panose="020F0502020204030204" pitchFamily="34" charset="0"/>
                <a:cs typeface="Calibri" panose="020F0502020204030204" pitchFamily="34" charset="0"/>
              </a:rPr>
              <a:t> • How do these variables describe the price of the house?</a:t>
            </a:r>
            <a:br>
              <a:rPr lang="en-US" sz="2000" b="1" dirty="0">
                <a:solidFill>
                  <a:schemeClr val="tx1"/>
                </a:solidFill>
                <a:latin typeface="Calibri" panose="020F0502020204030204" pitchFamily="34" charset="0"/>
                <a:cs typeface="Calibri" panose="020F0502020204030204" pitchFamily="34" charset="0"/>
              </a:rPr>
            </a:br>
            <a:endParaRPr lang="en-US" sz="2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46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3241-FAA9-4A28-98E4-CAE94D4552A7}"/>
              </a:ext>
            </a:extLst>
          </p:cNvPr>
          <p:cNvSpPr>
            <a:spLocks noGrp="1"/>
          </p:cNvSpPr>
          <p:nvPr>
            <p:ph type="title"/>
          </p:nvPr>
        </p:nvSpPr>
        <p:spPr>
          <a:xfrm>
            <a:off x="677333" y="609600"/>
            <a:ext cx="11340495" cy="6004956"/>
          </a:xfrm>
        </p:spPr>
        <p:txBody>
          <a:bodyPr/>
          <a:lstStyle/>
          <a:p>
            <a:r>
              <a:rPr lang="en-US" sz="2800" b="1" dirty="0">
                <a:effectLst/>
                <a:latin typeface="Calibri" panose="020F0502020204030204" pitchFamily="34" charset="0"/>
                <a:ea typeface="Calibri" panose="020F0502020204030204" pitchFamily="34" charset="0"/>
                <a:cs typeface="Mangal" panose="02040503050203030202" pitchFamily="18" charset="0"/>
              </a:rPr>
              <a:t>Cross Validation of model</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pic>
        <p:nvPicPr>
          <p:cNvPr id="3" name="Picture 2">
            <a:extLst>
              <a:ext uri="{FF2B5EF4-FFF2-40B4-BE49-F238E27FC236}">
                <a16:creationId xmlns:a16="http://schemas.microsoft.com/office/drawing/2014/main" id="{1B0BF9E6-8DCA-4B38-B696-0105F7B7AC49}"/>
              </a:ext>
            </a:extLst>
          </p:cNvPr>
          <p:cNvPicPr/>
          <p:nvPr/>
        </p:nvPicPr>
        <p:blipFill>
          <a:blip r:embed="rId2"/>
          <a:stretch>
            <a:fillRect/>
          </a:stretch>
        </p:blipFill>
        <p:spPr>
          <a:xfrm>
            <a:off x="843588" y="1358364"/>
            <a:ext cx="3133725" cy="3333750"/>
          </a:xfrm>
          <a:prstGeom prst="rect">
            <a:avLst/>
          </a:prstGeom>
        </p:spPr>
      </p:pic>
      <p:pic>
        <p:nvPicPr>
          <p:cNvPr id="4" name="Picture 3">
            <a:extLst>
              <a:ext uri="{FF2B5EF4-FFF2-40B4-BE49-F238E27FC236}">
                <a16:creationId xmlns:a16="http://schemas.microsoft.com/office/drawing/2014/main" id="{9AFC5C3F-05B6-4243-92ED-B947E619A352}"/>
              </a:ext>
            </a:extLst>
          </p:cNvPr>
          <p:cNvPicPr/>
          <p:nvPr/>
        </p:nvPicPr>
        <p:blipFill>
          <a:blip r:embed="rId3"/>
          <a:stretch>
            <a:fillRect/>
          </a:stretch>
        </p:blipFill>
        <p:spPr>
          <a:xfrm>
            <a:off x="4585104" y="1883847"/>
            <a:ext cx="5515610" cy="1047750"/>
          </a:xfrm>
          <a:prstGeom prst="rect">
            <a:avLst/>
          </a:prstGeom>
        </p:spPr>
      </p:pic>
    </p:spTree>
    <p:extLst>
      <p:ext uri="{BB962C8B-B14F-4D97-AF65-F5344CB8AC3E}">
        <p14:creationId xmlns:p14="http://schemas.microsoft.com/office/powerpoint/2010/main" val="31526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57C9-A5B8-44DB-AFDD-7E2B49549305}"/>
              </a:ext>
            </a:extLst>
          </p:cNvPr>
          <p:cNvSpPr>
            <a:spLocks noGrp="1"/>
          </p:cNvSpPr>
          <p:nvPr>
            <p:ph type="title"/>
          </p:nvPr>
        </p:nvSpPr>
        <p:spPr>
          <a:xfrm>
            <a:off x="677333" y="609599"/>
            <a:ext cx="11340495" cy="6052458"/>
          </a:xfrm>
        </p:spPr>
        <p:txBody>
          <a:bodyPr>
            <a:normAutofit/>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Gradient Boosting Regressor:</a:t>
            </a:r>
            <a:br>
              <a:rPr lang="en-US" sz="3200" b="1" dirty="0">
                <a:effectLst/>
                <a:latin typeface="Calibri" panose="020F0502020204030204" pitchFamily="34" charset="0"/>
                <a:ea typeface="Calibri" panose="020F0502020204030204" pitchFamily="34" charset="0"/>
                <a:cs typeface="Mangal" panose="02040503050203030202" pitchFamily="18" charset="0"/>
              </a:rPr>
            </a:br>
            <a:br>
              <a:rPr lang="en-US" sz="3200" b="1" dirty="0">
                <a:effectLst/>
                <a:latin typeface="Calibri" panose="020F0502020204030204" pitchFamily="34" charset="0"/>
                <a:ea typeface="Calibri" panose="020F0502020204030204" pitchFamily="34" charset="0"/>
                <a:cs typeface="Mangal" panose="02040503050203030202" pitchFamily="18" charset="0"/>
              </a:rPr>
            </a:br>
            <a:br>
              <a:rPr lang="en-US" sz="3200" b="1" dirty="0">
                <a:effectLst/>
                <a:latin typeface="Calibri" panose="020F0502020204030204" pitchFamily="34" charset="0"/>
                <a:ea typeface="Calibri" panose="020F0502020204030204" pitchFamily="34" charset="0"/>
                <a:cs typeface="Mangal" panose="02040503050203030202" pitchFamily="18" charset="0"/>
              </a:rPr>
            </a:br>
            <a:br>
              <a:rPr lang="en-US" sz="3200" b="1" dirty="0">
                <a:effectLst/>
                <a:latin typeface="Calibri" panose="020F0502020204030204" pitchFamily="34" charset="0"/>
                <a:ea typeface="Calibri" panose="020F0502020204030204" pitchFamily="34" charset="0"/>
                <a:cs typeface="Mangal" panose="02040503050203030202" pitchFamily="18" charset="0"/>
              </a:rPr>
            </a:br>
            <a:br>
              <a:rPr lang="en-US" sz="3200" b="1" dirty="0">
                <a:effectLst/>
                <a:latin typeface="Calibri" panose="020F0502020204030204" pitchFamily="34" charset="0"/>
                <a:ea typeface="Calibri" panose="020F0502020204030204" pitchFamily="34" charset="0"/>
                <a:cs typeface="Mangal" panose="02040503050203030202" pitchFamily="18" charset="0"/>
              </a:rPr>
            </a:br>
            <a:br>
              <a:rPr lang="en-US" sz="3200" b="1" dirty="0">
                <a:effectLst/>
                <a:latin typeface="Calibri" panose="020F0502020204030204" pitchFamily="34" charset="0"/>
                <a:ea typeface="Calibri" panose="020F0502020204030204" pitchFamily="34" charset="0"/>
                <a:cs typeface="Mangal" panose="02040503050203030202" pitchFamily="18" charset="0"/>
              </a:rPr>
            </a:br>
            <a:r>
              <a:rPr lang="en-US" sz="2400" b="1" dirty="0">
                <a:effectLst/>
                <a:latin typeface="Calibri" panose="020F0502020204030204" pitchFamily="34" charset="0"/>
                <a:ea typeface="Calibri" panose="020F0502020204030204" pitchFamily="34" charset="0"/>
                <a:cs typeface="Mangal" panose="02040503050203030202" pitchFamily="18" charset="0"/>
              </a:rPr>
              <a:t>Cross validation of model</a:t>
            </a:r>
            <a:br>
              <a:rPr lang="en-US" sz="3200" b="1" dirty="0">
                <a:effectLst/>
                <a:latin typeface="Calibri" panose="020F0502020204030204" pitchFamily="34" charset="0"/>
                <a:ea typeface="Calibri" panose="020F0502020204030204" pitchFamily="34" charset="0"/>
                <a:cs typeface="Mangal" panose="02040503050203030202" pitchFamily="18" charset="0"/>
              </a:rPr>
            </a:br>
            <a:endParaRPr lang="en-US" sz="3200" b="1" dirty="0"/>
          </a:p>
        </p:txBody>
      </p:sp>
      <p:pic>
        <p:nvPicPr>
          <p:cNvPr id="3" name="Picture 2">
            <a:extLst>
              <a:ext uri="{FF2B5EF4-FFF2-40B4-BE49-F238E27FC236}">
                <a16:creationId xmlns:a16="http://schemas.microsoft.com/office/drawing/2014/main" id="{415FE121-4F05-4C9B-B877-A5515D7987A7}"/>
              </a:ext>
            </a:extLst>
          </p:cNvPr>
          <p:cNvPicPr/>
          <p:nvPr/>
        </p:nvPicPr>
        <p:blipFill>
          <a:blip r:embed="rId2"/>
          <a:stretch>
            <a:fillRect/>
          </a:stretch>
        </p:blipFill>
        <p:spPr>
          <a:xfrm>
            <a:off x="891089" y="1183203"/>
            <a:ext cx="4119880" cy="2352675"/>
          </a:xfrm>
          <a:prstGeom prst="rect">
            <a:avLst/>
          </a:prstGeom>
        </p:spPr>
      </p:pic>
      <p:pic>
        <p:nvPicPr>
          <p:cNvPr id="4" name="Picture 3">
            <a:extLst>
              <a:ext uri="{FF2B5EF4-FFF2-40B4-BE49-F238E27FC236}">
                <a16:creationId xmlns:a16="http://schemas.microsoft.com/office/drawing/2014/main" id="{AC432D69-91D1-43EF-9D44-5C2CD87F80A9}"/>
              </a:ext>
            </a:extLst>
          </p:cNvPr>
          <p:cNvPicPr/>
          <p:nvPr/>
        </p:nvPicPr>
        <p:blipFill>
          <a:blip r:embed="rId3"/>
          <a:stretch>
            <a:fillRect/>
          </a:stretch>
        </p:blipFill>
        <p:spPr>
          <a:xfrm>
            <a:off x="562539" y="4030801"/>
            <a:ext cx="2180662" cy="2170718"/>
          </a:xfrm>
          <a:prstGeom prst="rect">
            <a:avLst/>
          </a:prstGeom>
        </p:spPr>
      </p:pic>
      <p:pic>
        <p:nvPicPr>
          <p:cNvPr id="5" name="Picture 4">
            <a:extLst>
              <a:ext uri="{FF2B5EF4-FFF2-40B4-BE49-F238E27FC236}">
                <a16:creationId xmlns:a16="http://schemas.microsoft.com/office/drawing/2014/main" id="{B821C287-4C42-4D60-B453-DE8249F52494}"/>
              </a:ext>
            </a:extLst>
          </p:cNvPr>
          <p:cNvPicPr/>
          <p:nvPr/>
        </p:nvPicPr>
        <p:blipFill>
          <a:blip r:embed="rId4"/>
          <a:stretch>
            <a:fillRect/>
          </a:stretch>
        </p:blipFill>
        <p:spPr>
          <a:xfrm>
            <a:off x="3651468" y="4396653"/>
            <a:ext cx="5696585" cy="1057275"/>
          </a:xfrm>
          <a:prstGeom prst="rect">
            <a:avLst/>
          </a:prstGeom>
        </p:spPr>
      </p:pic>
    </p:spTree>
    <p:extLst>
      <p:ext uri="{BB962C8B-B14F-4D97-AF65-F5344CB8AC3E}">
        <p14:creationId xmlns:p14="http://schemas.microsoft.com/office/powerpoint/2010/main" val="3243451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AA31-F933-435F-9A0D-5C2F831F496A}"/>
              </a:ext>
            </a:extLst>
          </p:cNvPr>
          <p:cNvSpPr>
            <a:spLocks noGrp="1"/>
          </p:cNvSpPr>
          <p:nvPr>
            <p:ph type="title"/>
          </p:nvPr>
        </p:nvSpPr>
        <p:spPr>
          <a:xfrm>
            <a:off x="677334" y="609600"/>
            <a:ext cx="11316744" cy="6064332"/>
          </a:xfrm>
        </p:spPr>
        <p:txBody>
          <a:bodyPr>
            <a:normAutofit/>
          </a:bodyPr>
          <a:lstStyle/>
          <a:p>
            <a:r>
              <a:rPr lang="en-US" sz="3200" b="1" dirty="0" err="1">
                <a:effectLst/>
                <a:latin typeface="Calibri" panose="020F0502020204030204" pitchFamily="34" charset="0"/>
                <a:ea typeface="Times New Roman" panose="02020603050405020304" pitchFamily="18" charset="0"/>
                <a:cs typeface="Calibri" panose="020F0502020204030204" pitchFamily="34" charset="0"/>
              </a:rPr>
              <a:t>KNeighbors</a:t>
            </a:r>
            <a:r>
              <a:rPr lang="en-US" sz="3200" b="1" dirty="0">
                <a:effectLst/>
                <a:latin typeface="Calibri" panose="020F0502020204030204" pitchFamily="34" charset="0"/>
                <a:ea typeface="Times New Roman" panose="02020603050405020304" pitchFamily="18" charset="0"/>
                <a:cs typeface="Calibri" panose="020F0502020204030204" pitchFamily="34" charset="0"/>
              </a:rPr>
              <a:t> Regressor:</a:t>
            </a:r>
            <a:br>
              <a:rPr lang="en-US" sz="3200" b="1" dirty="0">
                <a:effectLst/>
                <a:latin typeface="Calibri" panose="020F0502020204030204" pitchFamily="34" charset="0"/>
                <a:ea typeface="DengXian Light" panose="020B0503020204020204" pitchFamily="2" charset="-122"/>
                <a:cs typeface="Calibri" panose="020F0502020204030204" pitchFamily="34" charset="0"/>
              </a:rPr>
            </a:br>
            <a:br>
              <a:rPr lang="en-US" sz="3200" b="1" dirty="0">
                <a:effectLst/>
                <a:latin typeface="Calibri" panose="020F0502020204030204" pitchFamily="34" charset="0"/>
                <a:ea typeface="DengXian Light" panose="020B0503020204020204" pitchFamily="2" charset="-122"/>
                <a:cs typeface="Calibri" panose="020F0502020204030204" pitchFamily="34" charset="0"/>
              </a:rPr>
            </a:br>
            <a:br>
              <a:rPr lang="en-US" sz="3200" b="1" dirty="0">
                <a:effectLst/>
                <a:latin typeface="Calibri" panose="020F0502020204030204" pitchFamily="34" charset="0"/>
                <a:ea typeface="DengXian Light" panose="020B0503020204020204" pitchFamily="2" charset="-122"/>
                <a:cs typeface="Calibri" panose="020F0502020204030204" pitchFamily="34" charset="0"/>
              </a:rPr>
            </a:br>
            <a:br>
              <a:rPr lang="en-US" sz="3200" b="1" dirty="0">
                <a:effectLst/>
                <a:latin typeface="Calibri" panose="020F0502020204030204" pitchFamily="34" charset="0"/>
                <a:ea typeface="DengXian Light" panose="020B0503020204020204" pitchFamily="2" charset="-122"/>
                <a:cs typeface="Calibri" panose="020F0502020204030204" pitchFamily="34" charset="0"/>
              </a:rPr>
            </a:br>
            <a:br>
              <a:rPr lang="en-US" sz="3200" b="1" dirty="0">
                <a:effectLst/>
                <a:latin typeface="Calibri" panose="020F0502020204030204" pitchFamily="34" charset="0"/>
                <a:ea typeface="DengXian Light" panose="020B0503020204020204" pitchFamily="2" charset="-122"/>
                <a:cs typeface="Calibri" panose="020F0502020204030204" pitchFamily="34" charset="0"/>
              </a:rPr>
            </a:br>
            <a:br>
              <a:rPr lang="en-US" sz="3200" b="1" dirty="0">
                <a:effectLst/>
                <a:latin typeface="Calibri" panose="020F0502020204030204" pitchFamily="34" charset="0"/>
                <a:ea typeface="DengXian Light" panose="020B0503020204020204" pitchFamily="2" charset="-122"/>
                <a:cs typeface="Calibri" panose="020F0502020204030204" pitchFamily="34" charset="0"/>
              </a:rPr>
            </a:br>
            <a:br>
              <a:rPr lang="en-US" sz="3200" b="1" dirty="0">
                <a:effectLst/>
                <a:latin typeface="Calibri" panose="020F0502020204030204" pitchFamily="34" charset="0"/>
                <a:ea typeface="DengXian Light" panose="020B0503020204020204" pitchFamily="2" charset="-122"/>
                <a:cs typeface="Calibri" panose="020F0502020204030204" pitchFamily="34" charset="0"/>
              </a:rPr>
            </a:br>
            <a:r>
              <a:rPr lang="en-US" sz="2400" b="1" dirty="0">
                <a:effectLst/>
                <a:latin typeface="Calibri" panose="020F0502020204030204" pitchFamily="34" charset="0"/>
                <a:ea typeface="DengXian Light" panose="020B0503020204020204" pitchFamily="2" charset="-122"/>
                <a:cs typeface="Calibri" panose="020F0502020204030204" pitchFamily="34" charset="0"/>
              </a:rPr>
              <a:t>Cross Validation of model</a:t>
            </a:r>
            <a:br>
              <a:rPr lang="en-US" sz="2400" b="1" dirty="0">
                <a:effectLst/>
                <a:latin typeface="Calibri" panose="020F0502020204030204" pitchFamily="34" charset="0"/>
                <a:ea typeface="DengXian Light" panose="020B0503020204020204" pitchFamily="2" charset="-122"/>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F1A9089-CD60-4270-B3BF-F04097CC416C}"/>
              </a:ext>
            </a:extLst>
          </p:cNvPr>
          <p:cNvPicPr/>
          <p:nvPr/>
        </p:nvPicPr>
        <p:blipFill>
          <a:blip r:embed="rId2"/>
          <a:stretch>
            <a:fillRect/>
          </a:stretch>
        </p:blipFill>
        <p:spPr>
          <a:xfrm>
            <a:off x="809625" y="1260421"/>
            <a:ext cx="5286375" cy="2793365"/>
          </a:xfrm>
          <a:prstGeom prst="rect">
            <a:avLst/>
          </a:prstGeom>
        </p:spPr>
      </p:pic>
      <p:pic>
        <p:nvPicPr>
          <p:cNvPr id="4" name="Picture 3">
            <a:extLst>
              <a:ext uri="{FF2B5EF4-FFF2-40B4-BE49-F238E27FC236}">
                <a16:creationId xmlns:a16="http://schemas.microsoft.com/office/drawing/2014/main" id="{2865FD1D-B630-4FBB-8670-56A25B0F8568}"/>
              </a:ext>
            </a:extLst>
          </p:cNvPr>
          <p:cNvPicPr/>
          <p:nvPr/>
        </p:nvPicPr>
        <p:blipFill>
          <a:blip r:embed="rId3"/>
          <a:stretch>
            <a:fillRect/>
          </a:stretch>
        </p:blipFill>
        <p:spPr>
          <a:xfrm>
            <a:off x="809625" y="4559874"/>
            <a:ext cx="1899125" cy="2114058"/>
          </a:xfrm>
          <a:prstGeom prst="rect">
            <a:avLst/>
          </a:prstGeom>
        </p:spPr>
      </p:pic>
      <p:pic>
        <p:nvPicPr>
          <p:cNvPr id="5" name="Picture 4">
            <a:extLst>
              <a:ext uri="{FF2B5EF4-FFF2-40B4-BE49-F238E27FC236}">
                <a16:creationId xmlns:a16="http://schemas.microsoft.com/office/drawing/2014/main" id="{C0E92B4A-1384-4F8D-A5B9-B6ACDC4A0117}"/>
              </a:ext>
            </a:extLst>
          </p:cNvPr>
          <p:cNvPicPr/>
          <p:nvPr/>
        </p:nvPicPr>
        <p:blipFill>
          <a:blip r:embed="rId4"/>
          <a:stretch>
            <a:fillRect/>
          </a:stretch>
        </p:blipFill>
        <p:spPr>
          <a:xfrm>
            <a:off x="4079351" y="4901896"/>
            <a:ext cx="5410835" cy="923925"/>
          </a:xfrm>
          <a:prstGeom prst="rect">
            <a:avLst/>
          </a:prstGeom>
        </p:spPr>
      </p:pic>
    </p:spTree>
    <p:extLst>
      <p:ext uri="{BB962C8B-B14F-4D97-AF65-F5344CB8AC3E}">
        <p14:creationId xmlns:p14="http://schemas.microsoft.com/office/powerpoint/2010/main" val="43688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F17C-0682-4546-9E78-940B849A59C6}"/>
              </a:ext>
            </a:extLst>
          </p:cNvPr>
          <p:cNvSpPr>
            <a:spLocks noGrp="1"/>
          </p:cNvSpPr>
          <p:nvPr>
            <p:ph type="title"/>
          </p:nvPr>
        </p:nvSpPr>
        <p:spPr>
          <a:xfrm>
            <a:off x="677334" y="609600"/>
            <a:ext cx="11387996" cy="6099958"/>
          </a:xfrm>
        </p:spPr>
        <p:txBody>
          <a:bodyPr>
            <a:normAutofit/>
          </a:bodyPr>
          <a:lstStyle/>
          <a:p>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XGBOOST Regressor:</a:t>
            </a: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r>
              <a:rPr lang="en-US" sz="2400" b="1" dirty="0">
                <a:effectLst/>
                <a:latin typeface="Calibri Light" panose="020F0302020204030204" pitchFamily="34" charset="0"/>
                <a:ea typeface="DengXian Light" panose="02010600030101010101" pitchFamily="2" charset="-122"/>
                <a:cs typeface="Mangal" panose="02040503050203030202" pitchFamily="18" charset="0"/>
              </a:rPr>
              <a:t>Cross Validation of model</a:t>
            </a:r>
            <a:br>
              <a:rPr lang="en-US" sz="3200" b="1" dirty="0">
                <a:effectLst/>
                <a:latin typeface="Calibri Light" panose="020F0302020204030204" pitchFamily="34" charset="0"/>
                <a:ea typeface="DengXian Light" panose="02010600030101010101" pitchFamily="2" charset="-122"/>
                <a:cs typeface="Mangal" panose="02040503050203030202" pitchFamily="18" charset="0"/>
              </a:rPr>
            </a:br>
            <a:endParaRPr lang="en-US" sz="3200" dirty="0"/>
          </a:p>
        </p:txBody>
      </p:sp>
      <p:pic>
        <p:nvPicPr>
          <p:cNvPr id="3" name="Picture 2">
            <a:extLst>
              <a:ext uri="{FF2B5EF4-FFF2-40B4-BE49-F238E27FC236}">
                <a16:creationId xmlns:a16="http://schemas.microsoft.com/office/drawing/2014/main" id="{98ACFBAA-9785-4323-AB80-3E0DA00F10E0}"/>
              </a:ext>
            </a:extLst>
          </p:cNvPr>
          <p:cNvPicPr/>
          <p:nvPr/>
        </p:nvPicPr>
        <p:blipFill>
          <a:blip r:embed="rId2"/>
          <a:stretch>
            <a:fillRect/>
          </a:stretch>
        </p:blipFill>
        <p:spPr>
          <a:xfrm>
            <a:off x="915390" y="1332960"/>
            <a:ext cx="5943600" cy="2585898"/>
          </a:xfrm>
          <a:prstGeom prst="rect">
            <a:avLst/>
          </a:prstGeom>
        </p:spPr>
      </p:pic>
      <p:pic>
        <p:nvPicPr>
          <p:cNvPr id="4" name="Picture 3">
            <a:extLst>
              <a:ext uri="{FF2B5EF4-FFF2-40B4-BE49-F238E27FC236}">
                <a16:creationId xmlns:a16="http://schemas.microsoft.com/office/drawing/2014/main" id="{F8CDAC97-FA8E-41C0-B78B-C50B5B58FA01}"/>
              </a:ext>
            </a:extLst>
          </p:cNvPr>
          <p:cNvPicPr/>
          <p:nvPr/>
        </p:nvPicPr>
        <p:blipFill>
          <a:blip r:embed="rId3"/>
          <a:stretch>
            <a:fillRect/>
          </a:stretch>
        </p:blipFill>
        <p:spPr>
          <a:xfrm>
            <a:off x="1070263" y="4439771"/>
            <a:ext cx="2041072" cy="2020405"/>
          </a:xfrm>
          <a:prstGeom prst="rect">
            <a:avLst/>
          </a:prstGeom>
        </p:spPr>
      </p:pic>
      <p:pic>
        <p:nvPicPr>
          <p:cNvPr id="5" name="Picture 4">
            <a:extLst>
              <a:ext uri="{FF2B5EF4-FFF2-40B4-BE49-F238E27FC236}">
                <a16:creationId xmlns:a16="http://schemas.microsoft.com/office/drawing/2014/main" id="{4E3A2A9A-4D27-4832-B63E-ECC948FC3FA8}"/>
              </a:ext>
            </a:extLst>
          </p:cNvPr>
          <p:cNvPicPr/>
          <p:nvPr/>
        </p:nvPicPr>
        <p:blipFill>
          <a:blip r:embed="rId4"/>
          <a:stretch>
            <a:fillRect/>
          </a:stretch>
        </p:blipFill>
        <p:spPr>
          <a:xfrm>
            <a:off x="3887190" y="4642218"/>
            <a:ext cx="5458460" cy="1143000"/>
          </a:xfrm>
          <a:prstGeom prst="rect">
            <a:avLst/>
          </a:prstGeom>
        </p:spPr>
      </p:pic>
    </p:spTree>
    <p:extLst>
      <p:ext uri="{BB962C8B-B14F-4D97-AF65-F5344CB8AC3E}">
        <p14:creationId xmlns:p14="http://schemas.microsoft.com/office/powerpoint/2010/main" val="665286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A6B7-1E50-439C-AE94-4F8A92513F4F}"/>
              </a:ext>
            </a:extLst>
          </p:cNvPr>
          <p:cNvSpPr>
            <a:spLocks noGrp="1"/>
          </p:cNvSpPr>
          <p:nvPr>
            <p:ph type="title"/>
          </p:nvPr>
        </p:nvSpPr>
        <p:spPr>
          <a:xfrm>
            <a:off x="677333" y="609600"/>
            <a:ext cx="11340495" cy="6028706"/>
          </a:xfrm>
        </p:spPr>
        <p:txBody>
          <a:bodyPr>
            <a:normAutofit fontScale="90000"/>
          </a:bodyPr>
          <a:lstStyle/>
          <a:p>
            <a:r>
              <a:rPr lang="en-US" dirty="0"/>
              <a:t>Regularization:</a:t>
            </a:r>
            <a:br>
              <a:rPr lang="en-US" dirty="0"/>
            </a:br>
            <a:br>
              <a:rPr lang="en-US" dirty="0"/>
            </a:br>
            <a:br>
              <a:rPr lang="en-US" dirty="0"/>
            </a:br>
            <a:br>
              <a:rPr lang="en-US" dirty="0"/>
            </a:br>
            <a:br>
              <a:rPr lang="en-US" dirty="0"/>
            </a:br>
            <a:br>
              <a:rPr lang="en-US" dirty="0"/>
            </a:br>
            <a:br>
              <a:rPr lang="en-US" dirty="0"/>
            </a:br>
            <a:br>
              <a:rPr lang="en-US" dirty="0"/>
            </a:br>
            <a:r>
              <a:rPr lang="en-US"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a:t>
            </a:r>
            <a:br>
              <a:rPr lang="en-US"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Cross validation is a technique for assessing how the statistical analysis generalizes to an independent data set. It is a technique for evaluating machine learning models by training several models on subsets of the available input data and evaluating them on the complementary subset of the data. Using cross-validation, there are high chances that we can detect over-fitting with ease.</a:t>
            </a:r>
            <a:br>
              <a:rPr lang="en-US"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b="1" dirty="0">
                <a:solidFill>
                  <a:schemeClr val="tx1"/>
                </a:solidFill>
              </a:rPr>
            </a:br>
            <a:endParaRPr lang="en-US" b="1" dirty="0">
              <a:solidFill>
                <a:schemeClr val="tx1"/>
              </a:solidFill>
            </a:endParaRPr>
          </a:p>
        </p:txBody>
      </p:sp>
      <p:pic>
        <p:nvPicPr>
          <p:cNvPr id="4" name="Picture 3">
            <a:extLst>
              <a:ext uri="{FF2B5EF4-FFF2-40B4-BE49-F238E27FC236}">
                <a16:creationId xmlns:a16="http://schemas.microsoft.com/office/drawing/2014/main" id="{844E72AC-4378-4336-9B52-E186A16426E9}"/>
              </a:ext>
            </a:extLst>
          </p:cNvPr>
          <p:cNvPicPr/>
          <p:nvPr/>
        </p:nvPicPr>
        <p:blipFill>
          <a:blip r:embed="rId2"/>
          <a:stretch>
            <a:fillRect/>
          </a:stretch>
        </p:blipFill>
        <p:spPr>
          <a:xfrm>
            <a:off x="789091" y="1443498"/>
            <a:ext cx="2609850" cy="2640965"/>
          </a:xfrm>
          <a:prstGeom prst="rect">
            <a:avLst/>
          </a:prstGeom>
        </p:spPr>
      </p:pic>
      <p:pic>
        <p:nvPicPr>
          <p:cNvPr id="5" name="Picture 4">
            <a:extLst>
              <a:ext uri="{FF2B5EF4-FFF2-40B4-BE49-F238E27FC236}">
                <a16:creationId xmlns:a16="http://schemas.microsoft.com/office/drawing/2014/main" id="{91E196E8-461D-4B65-AAA2-EB3C1A80EAB2}"/>
              </a:ext>
            </a:extLst>
          </p:cNvPr>
          <p:cNvPicPr/>
          <p:nvPr/>
        </p:nvPicPr>
        <p:blipFill>
          <a:blip r:embed="rId3"/>
          <a:stretch>
            <a:fillRect/>
          </a:stretch>
        </p:blipFill>
        <p:spPr>
          <a:xfrm>
            <a:off x="4305300" y="2104901"/>
            <a:ext cx="3581400" cy="914400"/>
          </a:xfrm>
          <a:prstGeom prst="rect">
            <a:avLst/>
          </a:prstGeom>
        </p:spPr>
      </p:pic>
    </p:spTree>
    <p:extLst>
      <p:ext uri="{BB962C8B-B14F-4D97-AF65-F5344CB8AC3E}">
        <p14:creationId xmlns:p14="http://schemas.microsoft.com/office/powerpoint/2010/main" val="400441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D77D-35AB-409E-B709-209586C1B86E}"/>
              </a:ext>
            </a:extLst>
          </p:cNvPr>
          <p:cNvSpPr>
            <a:spLocks noGrp="1"/>
          </p:cNvSpPr>
          <p:nvPr>
            <p:ph type="title"/>
          </p:nvPr>
        </p:nvSpPr>
        <p:spPr>
          <a:xfrm>
            <a:off x="677334" y="609599"/>
            <a:ext cx="11316744" cy="6123709"/>
          </a:xfrm>
        </p:spPr>
        <p:txBody>
          <a:bodyPr/>
          <a:lstStyle/>
          <a:p>
            <a:r>
              <a:rPr lang="en-US" b="1" dirty="0">
                <a:latin typeface="Calibri" panose="020F0502020204030204" pitchFamily="34" charset="0"/>
                <a:cs typeface="Calibri" panose="020F0502020204030204" pitchFamily="34" charset="0"/>
              </a:rPr>
              <a:t>Selecting Best Model</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Based on comparing Accuracy Score results with Cross Validation results, it is determined that Random Forest Regressor is the best model. It also has the lowest Root Mean Squared Error score.</a:t>
            </a:r>
            <a:b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4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3200" b="1" dirty="0">
                <a:effectLst/>
                <a:latin typeface="Calibri" panose="020F0502020204030204" pitchFamily="34" charset="0"/>
                <a:ea typeface="Calibri" panose="020F0502020204030204" pitchFamily="34" charset="0"/>
                <a:cs typeface="Mangal" panose="02040503050203030202" pitchFamily="18" charset="0"/>
              </a:rPr>
              <a:t>Hyperparameter Tuning</a:t>
            </a:r>
            <a:br>
              <a:rPr lang="en-US" sz="3200" b="1" dirty="0">
                <a:effectLst/>
                <a:latin typeface="Calibri" panose="020F0502020204030204" pitchFamily="34" charset="0"/>
                <a:ea typeface="Calibri" panose="020F0502020204030204" pitchFamily="34" charset="0"/>
                <a:cs typeface="Mangal" panose="02040503050203030202" pitchFamily="18" charset="0"/>
              </a:rPr>
            </a:b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DB6355E-E6C9-476A-9C2E-62316192CDBA}"/>
              </a:ext>
            </a:extLst>
          </p:cNvPr>
          <p:cNvPicPr/>
          <p:nvPr/>
        </p:nvPicPr>
        <p:blipFill>
          <a:blip r:embed="rId2"/>
          <a:stretch>
            <a:fillRect/>
          </a:stretch>
        </p:blipFill>
        <p:spPr>
          <a:xfrm>
            <a:off x="1012927" y="3884931"/>
            <a:ext cx="3990975" cy="2363470"/>
          </a:xfrm>
          <a:prstGeom prst="rect">
            <a:avLst/>
          </a:prstGeom>
        </p:spPr>
      </p:pic>
      <p:pic>
        <p:nvPicPr>
          <p:cNvPr id="4" name="Picture 3">
            <a:extLst>
              <a:ext uri="{FF2B5EF4-FFF2-40B4-BE49-F238E27FC236}">
                <a16:creationId xmlns:a16="http://schemas.microsoft.com/office/drawing/2014/main" id="{FFF6E9FD-A4E1-4139-A20A-DAE6448D89D8}"/>
              </a:ext>
            </a:extLst>
          </p:cNvPr>
          <p:cNvPicPr/>
          <p:nvPr/>
        </p:nvPicPr>
        <p:blipFill>
          <a:blip r:embed="rId3"/>
          <a:stretch>
            <a:fillRect/>
          </a:stretch>
        </p:blipFill>
        <p:spPr>
          <a:xfrm>
            <a:off x="5735719" y="4461860"/>
            <a:ext cx="4924425" cy="713105"/>
          </a:xfrm>
          <a:prstGeom prst="rect">
            <a:avLst/>
          </a:prstGeom>
        </p:spPr>
      </p:pic>
    </p:spTree>
    <p:extLst>
      <p:ext uri="{BB962C8B-B14F-4D97-AF65-F5344CB8AC3E}">
        <p14:creationId xmlns:p14="http://schemas.microsoft.com/office/powerpoint/2010/main" val="703973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1123-20BB-471A-9BDD-FC4C9E9DAE18}"/>
              </a:ext>
            </a:extLst>
          </p:cNvPr>
          <p:cNvSpPr>
            <a:spLocks noGrp="1"/>
          </p:cNvSpPr>
          <p:nvPr>
            <p:ph type="title"/>
          </p:nvPr>
        </p:nvSpPr>
        <p:spPr>
          <a:xfrm>
            <a:off x="677333" y="609599"/>
            <a:ext cx="11114863" cy="6052457"/>
          </a:xfrm>
        </p:spPr>
        <p:txBody>
          <a:bodyPr/>
          <a:lstStyle/>
          <a:p>
            <a: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Based on the input parameter values and after fitting the train datasets The Random Forest Regressor model was further tuned based on the parameter values yielded from </a:t>
            </a:r>
            <a:r>
              <a:rPr lang="en-US" sz="24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GridsearchCV</a:t>
            </a:r>
            <a: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The Random Forest Regressor model displayed an accuracy of 89.26%</a:t>
            </a:r>
            <a:b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US" sz="24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3200" b="1" dirty="0">
                <a:effectLst/>
                <a:latin typeface="Calibri" panose="020F0502020204030204" pitchFamily="34" charset="0"/>
                <a:ea typeface="Calibri" panose="020F0502020204030204" pitchFamily="34" charset="0"/>
                <a:cs typeface="Mangal" panose="02040503050203030202" pitchFamily="18" charset="0"/>
              </a:rPr>
              <a:t>The Model Test on Testing Data</a:t>
            </a:r>
            <a:br>
              <a:rPr lang="en-US" sz="3200" b="1" dirty="0">
                <a:effectLst/>
                <a:latin typeface="Calibri" panose="020F0502020204030204" pitchFamily="34" charset="0"/>
                <a:ea typeface="Calibri" panose="020F0502020204030204" pitchFamily="34" charset="0"/>
                <a:cs typeface="Mangal" panose="02040503050203030202" pitchFamily="18" charset="0"/>
              </a:rPr>
            </a:br>
            <a:endParaRPr lang="en-US" sz="3200" b="1" dirty="0"/>
          </a:p>
        </p:txBody>
      </p:sp>
      <p:pic>
        <p:nvPicPr>
          <p:cNvPr id="3" name="Picture 2">
            <a:extLst>
              <a:ext uri="{FF2B5EF4-FFF2-40B4-BE49-F238E27FC236}">
                <a16:creationId xmlns:a16="http://schemas.microsoft.com/office/drawing/2014/main" id="{741289DB-0C9F-4330-A30C-5B96E86788AC}"/>
              </a:ext>
            </a:extLst>
          </p:cNvPr>
          <p:cNvPicPr/>
          <p:nvPr/>
        </p:nvPicPr>
        <p:blipFill>
          <a:blip r:embed="rId2"/>
          <a:stretch>
            <a:fillRect/>
          </a:stretch>
        </p:blipFill>
        <p:spPr>
          <a:xfrm>
            <a:off x="1437904" y="3099460"/>
            <a:ext cx="5943600" cy="3607128"/>
          </a:xfrm>
          <a:prstGeom prst="rect">
            <a:avLst/>
          </a:prstGeom>
        </p:spPr>
      </p:pic>
    </p:spTree>
    <p:extLst>
      <p:ext uri="{BB962C8B-B14F-4D97-AF65-F5344CB8AC3E}">
        <p14:creationId xmlns:p14="http://schemas.microsoft.com/office/powerpoint/2010/main" val="967925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D2FF-3DE4-474A-B0B5-E66B09222EA8}"/>
              </a:ext>
            </a:extLst>
          </p:cNvPr>
          <p:cNvSpPr>
            <a:spLocks noGrp="1"/>
          </p:cNvSpPr>
          <p:nvPr>
            <p:ph type="title"/>
          </p:nvPr>
        </p:nvSpPr>
        <p:spPr>
          <a:xfrm>
            <a:off x="558580" y="367145"/>
            <a:ext cx="11328619" cy="6123709"/>
          </a:xfrm>
        </p:spPr>
        <p:txBody>
          <a:bodyPr/>
          <a:lstStyle/>
          <a:p>
            <a:pPr marR="0" lvl="0">
              <a:lnSpc>
                <a:spcPct val="107000"/>
              </a:lnSpc>
              <a:spcBef>
                <a:spcPts val="0"/>
              </a:spcBef>
              <a:spcAft>
                <a:spcPts val="0"/>
              </a:spcAft>
            </a:pPr>
            <a:r>
              <a:rPr lang="en-US" dirty="0">
                <a:latin typeface="Century" panose="02040604050505020304" pitchFamily="18" charset="0"/>
              </a:rPr>
              <a:t>                   </a:t>
            </a:r>
            <a:r>
              <a:rPr lang="en-US" u="sng" dirty="0">
                <a:latin typeface="Century" panose="02040604050505020304" pitchFamily="18" charset="0"/>
              </a:rPr>
              <a:t>Key Finding And Conclusions</a:t>
            </a:r>
            <a:br>
              <a:rPr lang="en-US" u="sng" dirty="0">
                <a:latin typeface="Century" panose="02040604050505020304" pitchFamily="18" charset="0"/>
              </a:rPr>
            </a:br>
            <a:br>
              <a:rPr lang="en-US" u="sng" dirty="0">
                <a:latin typeface="Century" panose="02040604050505020304" pitchFamily="18" charset="0"/>
              </a:rPr>
            </a:br>
            <a:r>
              <a:rPr lang="en-US" sz="3200" b="1" dirty="0">
                <a:latin typeface="Calibri" panose="020F0502020204030204" pitchFamily="34" charset="0"/>
                <a:cs typeface="Calibri" panose="020F0502020204030204" pitchFamily="34" charset="0"/>
              </a:rPr>
              <a:t># </a:t>
            </a:r>
            <a: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Structural attributes of the house Structural attributes of the house like lot size, lot shape, quality and condition of the house, garage capacity, rooms, Lot frontage, number of bedrooms, bathrooms, overall finishing of the house etc. play a big role in influencing the house price.</a:t>
            </a:r>
            <a:b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3200" b="1" dirty="0">
                <a:effectLst/>
                <a:latin typeface="Calibri" panose="020F0502020204030204" pitchFamily="34" charset="0"/>
                <a:ea typeface="Calibri" panose="020F0502020204030204" pitchFamily="34" charset="0"/>
                <a:cs typeface="Mangal" panose="02040503050203030202" pitchFamily="18" charset="0"/>
              </a:rPr>
              <a:t># </a:t>
            </a:r>
            <a: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Neighborhood qualities can be included in deciding house price.</a:t>
            </a:r>
            <a:b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sz="3200" b="1" dirty="0">
                <a:effectLst/>
                <a:latin typeface="Calibri" panose="020F0502020204030204" pitchFamily="34" charset="0"/>
                <a:ea typeface="Calibri" panose="020F0502020204030204" pitchFamily="34" charset="0"/>
                <a:cs typeface="Mangal" panose="02040503050203030202" pitchFamily="18" charset="0"/>
              </a:rPr>
              <a:t># </a:t>
            </a:r>
            <a: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Training dataset is small because of this Data loss is huge so I am not removing outliers.</a:t>
            </a:r>
            <a:b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3200"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2505586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7122-58A6-4731-88DC-03113A3FE458}"/>
              </a:ext>
            </a:extLst>
          </p:cNvPr>
          <p:cNvSpPr>
            <a:spLocks noGrp="1"/>
          </p:cNvSpPr>
          <p:nvPr>
            <p:ph type="title"/>
          </p:nvPr>
        </p:nvSpPr>
        <p:spPr>
          <a:xfrm>
            <a:off x="677333" y="609599"/>
            <a:ext cx="11364245" cy="6016831"/>
          </a:xfrm>
        </p:spPr>
        <p:txBody>
          <a:bodyPr/>
          <a:lstStyle/>
          <a:p>
            <a:pPr marL="0" marR="0">
              <a:lnSpc>
                <a:spcPct val="107000"/>
              </a:lnSpc>
              <a:spcBef>
                <a:spcPts val="0"/>
              </a:spcBef>
              <a:spcAft>
                <a:spcPts val="800"/>
              </a:spcAft>
            </a:pPr>
            <a:r>
              <a:rPr lang="en-US" b="1" dirty="0">
                <a:latin typeface="Century" panose="02040604050505020304" pitchFamily="18" charset="0"/>
              </a:rPr>
              <a:t>        </a:t>
            </a:r>
            <a:r>
              <a:rPr lang="en-US" b="1" u="sng" dirty="0">
                <a:latin typeface="Century" panose="02040604050505020304" pitchFamily="18" charset="0"/>
              </a:rPr>
              <a:t>Limitation of this works and future scope</a:t>
            </a:r>
            <a:br>
              <a:rPr lang="en-US" b="1" u="sng" dirty="0">
                <a:latin typeface="Century" panose="02040604050505020304" pitchFamily="18" charset="0"/>
              </a:rPr>
            </a:br>
            <a:br>
              <a:rPr lang="en-US" b="1" u="sng" dirty="0">
                <a:latin typeface="Century" panose="02040604050505020304" pitchFamily="18" charset="0"/>
              </a:rPr>
            </a:br>
            <a:r>
              <a:rPr lang="en-US" b="1" dirty="0">
                <a:latin typeface="Century" panose="02040604050505020304" pitchFamily="18" charset="0"/>
              </a:rPr>
              <a:t># </a:t>
            </a:r>
            <a: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The housing market is affected by economic status, interest rate, real income and population density change. In contract to these market – side considerations, the available inventory can decide house price. For cycle of rising demand and limited supply, house prices will go up and threat of insecurity will increase.</a:t>
            </a:r>
            <a:b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US" b="1" dirty="0">
                <a:effectLst/>
                <a:latin typeface="Calibri" panose="020F0502020204030204" pitchFamily="34" charset="0"/>
                <a:ea typeface="Calibri" panose="020F0502020204030204" pitchFamily="34" charset="0"/>
                <a:cs typeface="Mangal" panose="02040503050203030202" pitchFamily="18" charset="0"/>
              </a:rPr>
              <a:t># </a:t>
            </a:r>
            <a: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In short economic factors may affect the houses price but, in this dataset, no economic features are used.</a:t>
            </a:r>
            <a:br>
              <a:rPr lang="en-US" sz="32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3200"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1976041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AEC8-2CCE-47D9-AD15-D9BEF71D04CE}"/>
              </a:ext>
            </a:extLst>
          </p:cNvPr>
          <p:cNvSpPr>
            <a:spLocks noGrp="1"/>
          </p:cNvSpPr>
          <p:nvPr>
            <p:ph type="title"/>
          </p:nvPr>
        </p:nvSpPr>
        <p:spPr>
          <a:xfrm>
            <a:off x="677334" y="609599"/>
            <a:ext cx="11138614" cy="5624945"/>
          </a:xfrm>
        </p:spPr>
        <p:txBody>
          <a:bodyPr/>
          <a:lstStyle/>
          <a:p>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C0C1884D-B2B9-445A-B032-573EB8A963EC}"/>
              </a:ext>
            </a:extLst>
          </p:cNvPr>
          <p:cNvPicPr>
            <a:picLocks noChangeAspect="1"/>
          </p:cNvPicPr>
          <p:nvPr/>
        </p:nvPicPr>
        <p:blipFill>
          <a:blip r:embed="rId2"/>
          <a:stretch>
            <a:fillRect/>
          </a:stretch>
        </p:blipFill>
        <p:spPr>
          <a:xfrm>
            <a:off x="2933205" y="1911928"/>
            <a:ext cx="6353299" cy="3621974"/>
          </a:xfrm>
          <a:prstGeom prst="rect">
            <a:avLst/>
          </a:prstGeom>
        </p:spPr>
      </p:pic>
    </p:spTree>
    <p:extLst>
      <p:ext uri="{BB962C8B-B14F-4D97-AF65-F5344CB8AC3E}">
        <p14:creationId xmlns:p14="http://schemas.microsoft.com/office/powerpoint/2010/main" val="144809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0E6B-3368-4139-9D3B-C6CD0FF61DA1}"/>
              </a:ext>
            </a:extLst>
          </p:cNvPr>
          <p:cNvSpPr>
            <a:spLocks noGrp="1"/>
          </p:cNvSpPr>
          <p:nvPr>
            <p:ph type="title"/>
          </p:nvPr>
        </p:nvSpPr>
        <p:spPr>
          <a:xfrm>
            <a:off x="677333" y="609600"/>
            <a:ext cx="11334557" cy="5999018"/>
          </a:xfrm>
        </p:spPr>
        <p:txBody>
          <a:bodyPr>
            <a:normAutofit fontScale="90000"/>
          </a:bodyPr>
          <a:lstStyle/>
          <a:p>
            <a:pPr marL="0" marR="0">
              <a:lnSpc>
                <a:spcPct val="107000"/>
              </a:lnSpc>
              <a:spcBef>
                <a:spcPts val="0"/>
              </a:spcBef>
              <a:spcAft>
                <a:spcPts val="800"/>
              </a:spcAft>
            </a:pPr>
            <a:r>
              <a:rPr lang="en-US" dirty="0">
                <a:latin typeface="Century" panose="02040604050505020304" pitchFamily="18" charset="0"/>
              </a:rPr>
              <a:t>                 </a:t>
            </a:r>
            <a:r>
              <a:rPr lang="en-US" b="1" u="sng" dirty="0">
                <a:latin typeface="Century" panose="02040604050505020304" pitchFamily="18" charset="0"/>
              </a:rPr>
              <a:t>PROBLEM UNDERSTANDING</a:t>
            </a:r>
            <a:br>
              <a:rPr lang="en-US" u="sng" dirty="0">
                <a:latin typeface="Century" panose="02040604050505020304" pitchFamily="18" charset="0"/>
              </a:rPr>
            </a:b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Housing Attributes: Studying the structural, locational, and economic attributes of housing properties is crucial in understanding their mutually inclusive relationships with their pricing.</a:t>
            </a: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House is one of human life's most essential needs, along with other fundamental needs such as food, water, and much more.  Demand for houses grew rapidly over the years as people’s living standards improved.  While there are people who make their house as an investment and property, yet most people around the world are buying a house as their shelter or as their livelihood.</a:t>
            </a:r>
            <a:br>
              <a:rPr lang="en-US"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Predictive modelling, Market mix modelling, recommendation systems are some of the machine learning techniques used for achieving the business goals for housing companies.</a:t>
            </a:r>
            <a:b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243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9BFE-9877-45B2-8DAC-13A80DBCBEC0}"/>
              </a:ext>
            </a:extLst>
          </p:cNvPr>
          <p:cNvSpPr>
            <a:spLocks noGrp="1"/>
          </p:cNvSpPr>
          <p:nvPr>
            <p:ph type="title"/>
          </p:nvPr>
        </p:nvSpPr>
        <p:spPr>
          <a:xfrm>
            <a:off x="677333" y="609600"/>
            <a:ext cx="11389975" cy="6040582"/>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            </a:t>
            </a:r>
            <a:r>
              <a:rPr lang="en-US" b="1" u="sng" dirty="0">
                <a:latin typeface="Century" panose="02040604050505020304" pitchFamily="18" charset="0"/>
              </a:rPr>
              <a:t>EXPLORATORY DATA  ANALYSIS</a:t>
            </a:r>
            <a:br>
              <a:rPr lang="en-US" u="sng" dirty="0">
                <a:latin typeface="Century" panose="02040604050505020304" pitchFamily="18"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br>
              <a:rPr lang="en-US" sz="1400" dirty="0">
                <a:latin typeface="Calibri" panose="020F0502020204030204" pitchFamily="34" charset="0"/>
                <a:cs typeface="Calibri" panose="020F0502020204030204" pitchFamily="34" charset="0"/>
              </a:rPr>
            </a:br>
            <a:r>
              <a:rPr lang="en-US" sz="1800" b="1" dirty="0">
                <a:solidFill>
                  <a:schemeClr val="tx1"/>
                </a:solidFill>
                <a:latin typeface="Calibri" panose="020F0502020204030204" pitchFamily="34" charset="0"/>
                <a:cs typeface="Calibri" panose="020F0502020204030204" pitchFamily="34" charset="0"/>
              </a:rPr>
              <a:t>Observation:</a:t>
            </a:r>
            <a:br>
              <a:rPr lang="en-US" sz="1800" b="1" dirty="0">
                <a:solidFill>
                  <a:schemeClr val="tx1"/>
                </a:solidFill>
                <a:latin typeface="Calibri" panose="020F0502020204030204" pitchFamily="34" charset="0"/>
                <a:cs typeface="Calibri" panose="020F0502020204030204" pitchFamily="34" charset="0"/>
              </a:rPr>
            </a:br>
            <a:r>
              <a:rPr lang="en-US" sz="1800" b="1" dirty="0">
                <a:solidFill>
                  <a:schemeClr val="accent5"/>
                </a:solidFill>
                <a:latin typeface="Calibri" panose="020F0502020204030204" pitchFamily="34" charset="0"/>
                <a:cs typeface="Calibri" panose="020F0502020204030204" pitchFamily="34" charset="0"/>
              </a:rPr>
              <a:t>#</a:t>
            </a:r>
            <a:r>
              <a:rPr lang="en-US" sz="1800" b="1" dirty="0">
                <a:solidFill>
                  <a:schemeClr val="accent5"/>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Sale Price is not normally distributed. It contains some outliers.</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Sale Price are positively or right skewed.</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chemeClr val="accent5"/>
                </a:solidFill>
                <a:effectLst/>
                <a:latin typeface="Calibri" panose="020F0502020204030204" pitchFamily="34" charset="0"/>
                <a:ea typeface="Calibri" panose="020F0502020204030204" pitchFamily="34" charset="0"/>
                <a:cs typeface="Mangal" panose="02040503050203030202" pitchFamily="18" charset="0"/>
              </a:rPr>
              <a:t>#</a:t>
            </a:r>
            <a: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 is dwelling involved while Selling the Houses.</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can see, 1-STORY 1946 &amp; NEWER ALL STYLES i.e. 20 has maximum count followed by 2-STORY 1946 &amp; NEWER i.e. 60.</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40 and 180 has very few counts than others</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chemeClr val="accent5"/>
                </a:solidFill>
                <a:effectLst/>
                <a:latin typeface="Calibri" panose="020F0502020204030204" pitchFamily="34" charset="0"/>
                <a:ea typeface="Calibri" panose="020F0502020204030204" pitchFamily="34"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can see, residual with low density has maximum zone where houses are more number for selling followed by residual medium density.</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Very few houses are for sale in commercial zone.</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400" b="1" dirty="0">
                <a:latin typeface="Calibri" panose="020F0502020204030204" pitchFamily="34" charset="0"/>
                <a:cs typeface="Calibri" panose="020F0502020204030204" pitchFamily="34" charset="0"/>
              </a:rPr>
            </a:br>
            <a:endParaRPr lang="en-US" sz="1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15E3836-0F7C-4FED-8B0A-71A8D0B18512}"/>
              </a:ext>
            </a:extLst>
          </p:cNvPr>
          <p:cNvPicPr/>
          <p:nvPr/>
        </p:nvPicPr>
        <p:blipFill>
          <a:blip r:embed="rId2"/>
          <a:stretch>
            <a:fillRect/>
          </a:stretch>
        </p:blipFill>
        <p:spPr>
          <a:xfrm>
            <a:off x="912861" y="1336502"/>
            <a:ext cx="2724150" cy="1808480"/>
          </a:xfrm>
          <a:prstGeom prst="rect">
            <a:avLst/>
          </a:prstGeom>
        </p:spPr>
      </p:pic>
      <p:pic>
        <p:nvPicPr>
          <p:cNvPr id="4" name="Picture 3">
            <a:extLst>
              <a:ext uri="{FF2B5EF4-FFF2-40B4-BE49-F238E27FC236}">
                <a16:creationId xmlns:a16="http://schemas.microsoft.com/office/drawing/2014/main" id="{54DECC8F-63B8-4C41-BC2E-8FD710BD9A11}"/>
              </a:ext>
            </a:extLst>
          </p:cNvPr>
          <p:cNvPicPr/>
          <p:nvPr/>
        </p:nvPicPr>
        <p:blipFill>
          <a:blip r:embed="rId3"/>
          <a:stretch>
            <a:fillRect/>
          </a:stretch>
        </p:blipFill>
        <p:spPr>
          <a:xfrm>
            <a:off x="3872539" y="1308735"/>
            <a:ext cx="3352800" cy="2120265"/>
          </a:xfrm>
          <a:prstGeom prst="rect">
            <a:avLst/>
          </a:prstGeom>
        </p:spPr>
      </p:pic>
      <p:pic>
        <p:nvPicPr>
          <p:cNvPr id="5" name="Picture 4">
            <a:extLst>
              <a:ext uri="{FF2B5EF4-FFF2-40B4-BE49-F238E27FC236}">
                <a16:creationId xmlns:a16="http://schemas.microsoft.com/office/drawing/2014/main" id="{08A96F9D-EFB4-40A4-ADC0-07AAA4CFAD15}"/>
              </a:ext>
            </a:extLst>
          </p:cNvPr>
          <p:cNvPicPr/>
          <p:nvPr/>
        </p:nvPicPr>
        <p:blipFill>
          <a:blip r:embed="rId4"/>
          <a:stretch>
            <a:fillRect/>
          </a:stretch>
        </p:blipFill>
        <p:spPr>
          <a:xfrm>
            <a:off x="7601382" y="1566544"/>
            <a:ext cx="2447925" cy="1604645"/>
          </a:xfrm>
          <a:prstGeom prst="rect">
            <a:avLst/>
          </a:prstGeom>
        </p:spPr>
      </p:pic>
    </p:spTree>
    <p:extLst>
      <p:ext uri="{BB962C8B-B14F-4D97-AF65-F5344CB8AC3E}">
        <p14:creationId xmlns:p14="http://schemas.microsoft.com/office/powerpoint/2010/main" val="109417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A610-82BA-4F5F-96F5-544BB82F3B06}"/>
              </a:ext>
            </a:extLst>
          </p:cNvPr>
          <p:cNvSpPr>
            <a:spLocks noGrp="1"/>
          </p:cNvSpPr>
          <p:nvPr>
            <p:ph type="title"/>
          </p:nvPr>
        </p:nvSpPr>
        <p:spPr>
          <a:xfrm>
            <a:off x="677333" y="609599"/>
            <a:ext cx="11348411" cy="595745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400" b="1" dirty="0">
                <a:latin typeface="Calibri" panose="020F0502020204030204" pitchFamily="34" charset="0"/>
                <a:cs typeface="Calibri" panose="020F0502020204030204" pitchFamily="34" charset="0"/>
              </a:rPr>
              <a:t>Observation:</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LotFrontage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means Linear feet of street connected to property. It is a right skewed column.</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It may have some outliers.</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can see, Maximum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LotFrontage</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are in 30 to 110.</a:t>
            </a:r>
            <a:b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Regular Shape of property contains maximum count followed by Slightly irregular.</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Irregular shape of property contains lowest count followed by Moderately Irregular.</a:t>
            </a:r>
            <a:b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Inside lot is the most common Lot configuration and it has maximum count than others.</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Frontage on 3 sides of property has lowest count. It means it rarely used configuration.</a:t>
            </a:r>
            <a:b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Properties have Near Flat/Level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LandContour</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Remaining contain almost same count of </a:t>
            </a:r>
            <a:r>
              <a:rPr lang="en-US" sz="18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landcontour</a:t>
            </a: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18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C00E71A-5F5B-43ED-BCCE-C18D38068756}"/>
              </a:ext>
            </a:extLst>
          </p:cNvPr>
          <p:cNvPicPr/>
          <p:nvPr/>
        </p:nvPicPr>
        <p:blipFill>
          <a:blip r:embed="rId2"/>
          <a:stretch>
            <a:fillRect/>
          </a:stretch>
        </p:blipFill>
        <p:spPr>
          <a:xfrm>
            <a:off x="677333" y="942108"/>
            <a:ext cx="2343150" cy="1433830"/>
          </a:xfrm>
          <a:prstGeom prst="rect">
            <a:avLst/>
          </a:prstGeom>
        </p:spPr>
      </p:pic>
      <p:pic>
        <p:nvPicPr>
          <p:cNvPr id="4" name="Picture 3">
            <a:extLst>
              <a:ext uri="{FF2B5EF4-FFF2-40B4-BE49-F238E27FC236}">
                <a16:creationId xmlns:a16="http://schemas.microsoft.com/office/drawing/2014/main" id="{3C8E24BD-5867-4420-B3BB-926D97444807}"/>
              </a:ext>
            </a:extLst>
          </p:cNvPr>
          <p:cNvPicPr/>
          <p:nvPr/>
        </p:nvPicPr>
        <p:blipFill>
          <a:blip r:embed="rId3"/>
          <a:stretch>
            <a:fillRect/>
          </a:stretch>
        </p:blipFill>
        <p:spPr>
          <a:xfrm>
            <a:off x="3516457" y="1039090"/>
            <a:ext cx="2000250" cy="1357630"/>
          </a:xfrm>
          <a:prstGeom prst="rect">
            <a:avLst/>
          </a:prstGeom>
        </p:spPr>
      </p:pic>
      <p:pic>
        <p:nvPicPr>
          <p:cNvPr id="5" name="Picture 4">
            <a:extLst>
              <a:ext uri="{FF2B5EF4-FFF2-40B4-BE49-F238E27FC236}">
                <a16:creationId xmlns:a16="http://schemas.microsoft.com/office/drawing/2014/main" id="{E90D81EA-7711-4975-9DD0-3B02752DC610}"/>
              </a:ext>
            </a:extLst>
          </p:cNvPr>
          <p:cNvPicPr/>
          <p:nvPr/>
        </p:nvPicPr>
        <p:blipFill>
          <a:blip r:embed="rId4"/>
          <a:stretch>
            <a:fillRect/>
          </a:stretch>
        </p:blipFill>
        <p:spPr>
          <a:xfrm>
            <a:off x="6147088" y="989560"/>
            <a:ext cx="2200275" cy="1456690"/>
          </a:xfrm>
          <a:prstGeom prst="rect">
            <a:avLst/>
          </a:prstGeom>
        </p:spPr>
      </p:pic>
      <p:pic>
        <p:nvPicPr>
          <p:cNvPr id="6" name="Picture 5">
            <a:extLst>
              <a:ext uri="{FF2B5EF4-FFF2-40B4-BE49-F238E27FC236}">
                <a16:creationId xmlns:a16="http://schemas.microsoft.com/office/drawing/2014/main" id="{6738CF70-DE26-438A-81DD-8829C4F2E6AD}"/>
              </a:ext>
            </a:extLst>
          </p:cNvPr>
          <p:cNvPicPr/>
          <p:nvPr/>
        </p:nvPicPr>
        <p:blipFill>
          <a:blip r:embed="rId5"/>
          <a:stretch>
            <a:fillRect/>
          </a:stretch>
        </p:blipFill>
        <p:spPr>
          <a:xfrm>
            <a:off x="8698730" y="1061950"/>
            <a:ext cx="2095500" cy="1334770"/>
          </a:xfrm>
          <a:prstGeom prst="rect">
            <a:avLst/>
          </a:prstGeom>
        </p:spPr>
      </p:pic>
    </p:spTree>
    <p:extLst>
      <p:ext uri="{BB962C8B-B14F-4D97-AF65-F5344CB8AC3E}">
        <p14:creationId xmlns:p14="http://schemas.microsoft.com/office/powerpoint/2010/main" val="62168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5B0E-0052-49D5-B88B-DA8F0926D281}"/>
              </a:ext>
            </a:extLst>
          </p:cNvPr>
          <p:cNvSpPr>
            <a:spLocks noGrp="1"/>
          </p:cNvSpPr>
          <p:nvPr>
            <p:ph type="title"/>
          </p:nvPr>
        </p:nvSpPr>
        <p:spPr>
          <a:xfrm>
            <a:off x="677333" y="609599"/>
            <a:ext cx="11292993" cy="6068291"/>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br>
              <a:rPr lang="en-US" dirty="0"/>
            </a:br>
            <a:r>
              <a:rPr lang="en-US" sz="3200" b="1" dirty="0">
                <a:latin typeface="Calibri" panose="020F0502020204030204" pitchFamily="34" charset="0"/>
                <a:cs typeface="Calibri" panose="020F0502020204030204" pitchFamily="34" charset="0"/>
              </a:rPr>
              <a:t>Observation:</a:t>
            </a:r>
            <a:br>
              <a:rPr lang="en-US" sz="3200" b="1"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Housing properties are situated in Neighborhoods of North Ames, followed by College Creek, Edwards and       Old Town.</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Very Few houses in neighborhood of Bluestem.</a:t>
            </a:r>
            <a:b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2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Most Housing properties are in proximity to Normal conditions.</a:t>
            </a:r>
            <a:r>
              <a:rPr lang="en-US" sz="22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2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Very few properties are in proximity to Within 200' of North-South Railroad.</a:t>
            </a:r>
            <a:br>
              <a:rPr lang="en-US" sz="22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br>
            <a:r>
              <a:rPr lang="en-US" sz="2200" b="1" dirty="0">
                <a:latin typeface="Helvetica" panose="020B0604020202020204" pitchFamily="34" charset="0"/>
                <a:ea typeface="Times New Roman" panose="02020603050405020304" pitchFamily="18" charset="0"/>
                <a:cs typeface="Times New Roman" panose="02020603050405020304" pitchFamily="18" charset="0"/>
              </a:rPr>
              <a:t>#</a:t>
            </a:r>
            <a:r>
              <a:rPr lang="en-US" sz="2200" b="1" dirty="0">
                <a:effectLst/>
                <a:latin typeface="Helvetica" panose="020B0604020202020204" pitchFamily="34" charset="0"/>
                <a:ea typeface="Times New Roman" panose="02020603050405020304" pitchFamily="18" charset="0"/>
                <a:cs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Single-family Detached type of family dwelling are most common properties than others.</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Townhouse End Unit type of family dwelling are very few properties than others.</a:t>
            </a: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2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096532C-3321-45B7-B466-D364A5243F5E}"/>
              </a:ext>
            </a:extLst>
          </p:cNvPr>
          <p:cNvPicPr/>
          <p:nvPr/>
        </p:nvPicPr>
        <p:blipFill>
          <a:blip r:embed="rId2"/>
          <a:stretch>
            <a:fillRect/>
          </a:stretch>
        </p:blipFill>
        <p:spPr>
          <a:xfrm>
            <a:off x="677333" y="742662"/>
            <a:ext cx="3495675" cy="2241550"/>
          </a:xfrm>
          <a:prstGeom prst="rect">
            <a:avLst/>
          </a:prstGeom>
        </p:spPr>
      </p:pic>
      <p:pic>
        <p:nvPicPr>
          <p:cNvPr id="4" name="Picture 3">
            <a:extLst>
              <a:ext uri="{FF2B5EF4-FFF2-40B4-BE49-F238E27FC236}">
                <a16:creationId xmlns:a16="http://schemas.microsoft.com/office/drawing/2014/main" id="{E78D7E39-7BD2-42A8-A7F8-55C40CBA751E}"/>
              </a:ext>
            </a:extLst>
          </p:cNvPr>
          <p:cNvPicPr/>
          <p:nvPr/>
        </p:nvPicPr>
        <p:blipFill>
          <a:blip r:embed="rId3"/>
          <a:stretch>
            <a:fillRect/>
          </a:stretch>
        </p:blipFill>
        <p:spPr>
          <a:xfrm>
            <a:off x="4543268" y="1115724"/>
            <a:ext cx="2393315" cy="1495425"/>
          </a:xfrm>
          <a:prstGeom prst="rect">
            <a:avLst/>
          </a:prstGeom>
        </p:spPr>
      </p:pic>
      <p:pic>
        <p:nvPicPr>
          <p:cNvPr id="5" name="Picture 4">
            <a:extLst>
              <a:ext uri="{FF2B5EF4-FFF2-40B4-BE49-F238E27FC236}">
                <a16:creationId xmlns:a16="http://schemas.microsoft.com/office/drawing/2014/main" id="{A5F91BC9-611B-4339-A0A6-E91832DCE747}"/>
              </a:ext>
            </a:extLst>
          </p:cNvPr>
          <p:cNvPicPr/>
          <p:nvPr/>
        </p:nvPicPr>
        <p:blipFill>
          <a:blip r:embed="rId4"/>
          <a:stretch>
            <a:fillRect/>
          </a:stretch>
        </p:blipFill>
        <p:spPr>
          <a:xfrm>
            <a:off x="7468466" y="1115724"/>
            <a:ext cx="2381250" cy="1521460"/>
          </a:xfrm>
          <a:prstGeom prst="rect">
            <a:avLst/>
          </a:prstGeom>
        </p:spPr>
      </p:pic>
    </p:spTree>
    <p:extLst>
      <p:ext uri="{BB962C8B-B14F-4D97-AF65-F5344CB8AC3E}">
        <p14:creationId xmlns:p14="http://schemas.microsoft.com/office/powerpoint/2010/main" val="47125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1999-B11C-43E8-98FC-4A8FBCADDA47}"/>
              </a:ext>
            </a:extLst>
          </p:cNvPr>
          <p:cNvSpPr>
            <a:spLocks noGrp="1"/>
          </p:cNvSpPr>
          <p:nvPr>
            <p:ph type="title"/>
          </p:nvPr>
        </p:nvSpPr>
        <p:spPr>
          <a:xfrm>
            <a:off x="677334" y="609600"/>
            <a:ext cx="11265284" cy="5999018"/>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r>
              <a:rPr lang="en-US" dirty="0"/>
              <a:t> </a:t>
            </a:r>
            <a:br>
              <a:rPr lang="en-US" dirty="0"/>
            </a:br>
            <a:r>
              <a:rPr lang="en-US" sz="2400" b="1" dirty="0">
                <a:latin typeface="Calibri" panose="020F0502020204030204" pitchFamily="34" charset="0"/>
                <a:cs typeface="Calibri" panose="020F0502020204030204" pitchFamily="34" charset="0"/>
              </a:rPr>
              <a:t>Observation:</a:t>
            </a:r>
            <a:br>
              <a:rPr lang="en-US" sz="2400" b="1" dirty="0">
                <a:latin typeface="Calibri" panose="020F0502020204030204" pitchFamily="34" charset="0"/>
                <a:cs typeface="Calibri" panose="020F0502020204030204" pitchFamily="34" charset="0"/>
              </a:rPr>
            </a:br>
            <a:r>
              <a:rPr lang="en-US" sz="2700" b="1" dirty="0">
                <a:latin typeface="Calibri" panose="020F0502020204030204" pitchFamily="34" charset="0"/>
                <a:cs typeface="Calibri" panose="020F0502020204030204" pitchFamily="34"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Most Housing properties 1 storied and 2 storied.</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are less housing properties wo and one-half story: 2nd level finished.</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Gable roof style.</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Shed, Gambrel and Mansard has very low count.</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have roofs made of Standard (Composite) Shingle.</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Almost remaining all are having lowest count than </a:t>
            </a:r>
            <a:r>
              <a:rPr lang="en-US" sz="27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CompShg</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r>
              <a:rPr lang="en-US" sz="2700" b="1" dirty="0">
                <a:effectLst/>
                <a:latin typeface="Calibri" panose="020F0502020204030204" pitchFamily="34" charset="0"/>
                <a:ea typeface="Calibri" panose="020F0502020204030204" pitchFamily="34"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Vinyl Siding is the most common exterior covering used followed by HD Board.</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Asphalt Shingles has lowest count of exterior are used.</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400" b="1" dirty="0">
                <a:latin typeface="Calibri" panose="020F0502020204030204" pitchFamily="34" charset="0"/>
                <a:cs typeface="Calibri" panose="020F0502020204030204" pitchFamily="34" charset="0"/>
              </a:rPr>
            </a:br>
            <a:br>
              <a:rPr lang="en-US" sz="2400" b="1" dirty="0">
                <a:latin typeface="Calibri" panose="020F0502020204030204" pitchFamily="34" charset="0"/>
                <a:cs typeface="Calibri" panose="020F0502020204030204" pitchFamily="34" charset="0"/>
              </a:rPr>
            </a:br>
            <a:endParaRPr lang="en-US" sz="24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654E18C-C132-4D95-B866-799FFE670965}"/>
              </a:ext>
            </a:extLst>
          </p:cNvPr>
          <p:cNvPicPr/>
          <p:nvPr/>
        </p:nvPicPr>
        <p:blipFill>
          <a:blip r:embed="rId2"/>
          <a:stretch>
            <a:fillRect/>
          </a:stretch>
        </p:blipFill>
        <p:spPr>
          <a:xfrm>
            <a:off x="677334" y="874914"/>
            <a:ext cx="2114550" cy="1478280"/>
          </a:xfrm>
          <a:prstGeom prst="rect">
            <a:avLst/>
          </a:prstGeom>
        </p:spPr>
      </p:pic>
      <p:pic>
        <p:nvPicPr>
          <p:cNvPr id="4" name="Picture 3">
            <a:extLst>
              <a:ext uri="{FF2B5EF4-FFF2-40B4-BE49-F238E27FC236}">
                <a16:creationId xmlns:a16="http://schemas.microsoft.com/office/drawing/2014/main" id="{3CECC30C-224E-4FE1-9C41-8418F8199750}"/>
              </a:ext>
            </a:extLst>
          </p:cNvPr>
          <p:cNvPicPr/>
          <p:nvPr/>
        </p:nvPicPr>
        <p:blipFill>
          <a:blip r:embed="rId3"/>
          <a:stretch>
            <a:fillRect/>
          </a:stretch>
        </p:blipFill>
        <p:spPr>
          <a:xfrm>
            <a:off x="3456045" y="991119"/>
            <a:ext cx="2065655" cy="1362075"/>
          </a:xfrm>
          <a:prstGeom prst="rect">
            <a:avLst/>
          </a:prstGeom>
        </p:spPr>
      </p:pic>
      <p:pic>
        <p:nvPicPr>
          <p:cNvPr id="5" name="Picture 4">
            <a:extLst>
              <a:ext uri="{FF2B5EF4-FFF2-40B4-BE49-F238E27FC236}">
                <a16:creationId xmlns:a16="http://schemas.microsoft.com/office/drawing/2014/main" id="{205FCB79-52D0-4EFE-A764-A3F8A174A89F}"/>
              </a:ext>
            </a:extLst>
          </p:cNvPr>
          <p:cNvPicPr/>
          <p:nvPr/>
        </p:nvPicPr>
        <p:blipFill>
          <a:blip r:embed="rId4"/>
          <a:stretch>
            <a:fillRect/>
          </a:stretch>
        </p:blipFill>
        <p:spPr>
          <a:xfrm>
            <a:off x="6185861" y="991119"/>
            <a:ext cx="2552700" cy="1519555"/>
          </a:xfrm>
          <a:prstGeom prst="rect">
            <a:avLst/>
          </a:prstGeom>
        </p:spPr>
      </p:pic>
      <p:pic>
        <p:nvPicPr>
          <p:cNvPr id="6" name="Picture 5">
            <a:extLst>
              <a:ext uri="{FF2B5EF4-FFF2-40B4-BE49-F238E27FC236}">
                <a16:creationId xmlns:a16="http://schemas.microsoft.com/office/drawing/2014/main" id="{4F97B301-3661-4BFA-8DD0-BBE589CFC746}"/>
              </a:ext>
            </a:extLst>
          </p:cNvPr>
          <p:cNvPicPr/>
          <p:nvPr/>
        </p:nvPicPr>
        <p:blipFill>
          <a:blip r:embed="rId5"/>
          <a:stretch>
            <a:fillRect/>
          </a:stretch>
        </p:blipFill>
        <p:spPr>
          <a:xfrm>
            <a:off x="8915677" y="1081174"/>
            <a:ext cx="2404745" cy="1447800"/>
          </a:xfrm>
          <a:prstGeom prst="rect">
            <a:avLst/>
          </a:prstGeom>
        </p:spPr>
      </p:pic>
    </p:spTree>
    <p:extLst>
      <p:ext uri="{BB962C8B-B14F-4D97-AF65-F5344CB8AC3E}">
        <p14:creationId xmlns:p14="http://schemas.microsoft.com/office/powerpoint/2010/main" val="199935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3054-41F9-430D-AC7D-FD528EFB38F8}"/>
              </a:ext>
            </a:extLst>
          </p:cNvPr>
          <p:cNvSpPr>
            <a:spLocks noGrp="1"/>
          </p:cNvSpPr>
          <p:nvPr>
            <p:ph type="title"/>
          </p:nvPr>
        </p:nvSpPr>
        <p:spPr>
          <a:xfrm>
            <a:off x="677333" y="609599"/>
            <a:ext cx="11376121" cy="5929745"/>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br>
              <a:rPr lang="en-US" dirty="0"/>
            </a:br>
            <a:br>
              <a:rPr lang="en-US" dirty="0"/>
            </a:br>
            <a:br>
              <a:rPr lang="en-US" dirty="0"/>
            </a:br>
            <a:br>
              <a:rPr lang="en-US" dirty="0"/>
            </a:br>
            <a:r>
              <a:rPr lang="en-US" sz="2800" b="1" dirty="0">
                <a:latin typeface="Calibri" panose="020F0502020204030204" pitchFamily="34" charset="0"/>
                <a:cs typeface="Calibri" panose="020F0502020204030204" pitchFamily="34" charset="0"/>
              </a:rPr>
              <a:t>Observation:</a:t>
            </a:r>
            <a:br>
              <a:rPr lang="en-US" sz="2800" b="1" dirty="0">
                <a:latin typeface="Calibri" panose="020F0502020204030204" pitchFamily="34" charset="0"/>
                <a:cs typeface="Calibri" panose="020F0502020204030204" pitchFamily="34" charset="0"/>
              </a:rPr>
            </a:br>
            <a:r>
              <a:rPr lang="en-US" sz="2700" b="1" dirty="0">
                <a:latin typeface="Calibri" panose="020F0502020204030204" pitchFamily="34" charset="0"/>
                <a:cs typeface="Calibri" panose="020F0502020204030204" pitchFamily="34"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Most Houses don't have a Masonry veneer type.</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while some have Brick Face Masonry veneer type.</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quality of the material on the exterior is most commonly average/typical.</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quality of material on exterior is very few are fair.</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Two of the most common foundation types are Cinder Block and Poured </a:t>
            </a:r>
            <a:r>
              <a:rPr lang="en-US" sz="2700"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Contrete</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Very few are used Wood type for foundation.</a:t>
            </a:r>
            <a:b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27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general condition of the basement is commonly Typical with slight dampness.</a:t>
            </a:r>
            <a:r>
              <a:rPr lang="en-US" sz="2700" b="1" dirty="0">
                <a:solidFill>
                  <a:srgbClr val="000000"/>
                </a:solidFill>
                <a:latin typeface="Calibri" panose="020F0502020204030204" pitchFamily="34" charset="0"/>
                <a:ea typeface="Times New Roman" panose="02020603050405020304" pitchFamily="18" charset="0"/>
                <a:cs typeface="Mangal" panose="02040503050203030202" pitchFamily="18" charset="0"/>
              </a:rPr>
              <a:t> </a:t>
            </a:r>
            <a:r>
              <a:rPr lang="en-US" sz="27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Some of Basement have very Poor condition.</a:t>
            </a: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27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1800" b="1" dirty="0">
              <a:solidFill>
                <a:schemeClr val="tx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31E99B0-AD9E-46E8-BF5E-B2A43B052742}"/>
              </a:ext>
            </a:extLst>
          </p:cNvPr>
          <p:cNvPicPr/>
          <p:nvPr/>
        </p:nvPicPr>
        <p:blipFill>
          <a:blip r:embed="rId2"/>
          <a:stretch>
            <a:fillRect/>
          </a:stretch>
        </p:blipFill>
        <p:spPr>
          <a:xfrm>
            <a:off x="918528" y="910070"/>
            <a:ext cx="2125345" cy="1352550"/>
          </a:xfrm>
          <a:prstGeom prst="rect">
            <a:avLst/>
          </a:prstGeom>
        </p:spPr>
      </p:pic>
      <p:pic>
        <p:nvPicPr>
          <p:cNvPr id="4" name="Picture 3">
            <a:extLst>
              <a:ext uri="{FF2B5EF4-FFF2-40B4-BE49-F238E27FC236}">
                <a16:creationId xmlns:a16="http://schemas.microsoft.com/office/drawing/2014/main" id="{0DF1B710-BFB2-40FA-9E21-E4D67C310EC2}"/>
              </a:ext>
            </a:extLst>
          </p:cNvPr>
          <p:cNvPicPr/>
          <p:nvPr/>
        </p:nvPicPr>
        <p:blipFill>
          <a:blip r:embed="rId3"/>
          <a:stretch>
            <a:fillRect/>
          </a:stretch>
        </p:blipFill>
        <p:spPr>
          <a:xfrm>
            <a:off x="3285068" y="1135205"/>
            <a:ext cx="1675765" cy="1085850"/>
          </a:xfrm>
          <a:prstGeom prst="rect">
            <a:avLst/>
          </a:prstGeom>
        </p:spPr>
      </p:pic>
      <p:pic>
        <p:nvPicPr>
          <p:cNvPr id="5" name="Picture 4">
            <a:extLst>
              <a:ext uri="{FF2B5EF4-FFF2-40B4-BE49-F238E27FC236}">
                <a16:creationId xmlns:a16="http://schemas.microsoft.com/office/drawing/2014/main" id="{14A46C82-AA15-4C2F-9544-3AFAE901CD85}"/>
              </a:ext>
            </a:extLst>
          </p:cNvPr>
          <p:cNvPicPr/>
          <p:nvPr/>
        </p:nvPicPr>
        <p:blipFill>
          <a:blip r:embed="rId4"/>
          <a:stretch>
            <a:fillRect/>
          </a:stretch>
        </p:blipFill>
        <p:spPr>
          <a:xfrm>
            <a:off x="5043960" y="910070"/>
            <a:ext cx="2247900" cy="1548765"/>
          </a:xfrm>
          <a:prstGeom prst="rect">
            <a:avLst/>
          </a:prstGeom>
        </p:spPr>
      </p:pic>
      <p:pic>
        <p:nvPicPr>
          <p:cNvPr id="6" name="Picture 5">
            <a:extLst>
              <a:ext uri="{FF2B5EF4-FFF2-40B4-BE49-F238E27FC236}">
                <a16:creationId xmlns:a16="http://schemas.microsoft.com/office/drawing/2014/main" id="{1D480050-CEA1-433F-814B-904EA1B43E3A}"/>
              </a:ext>
            </a:extLst>
          </p:cNvPr>
          <p:cNvPicPr/>
          <p:nvPr/>
        </p:nvPicPr>
        <p:blipFill>
          <a:blip r:embed="rId5"/>
          <a:stretch>
            <a:fillRect/>
          </a:stretch>
        </p:blipFill>
        <p:spPr>
          <a:xfrm>
            <a:off x="7511762" y="1002145"/>
            <a:ext cx="2266950" cy="1456690"/>
          </a:xfrm>
          <a:prstGeom prst="rect">
            <a:avLst/>
          </a:prstGeom>
        </p:spPr>
      </p:pic>
    </p:spTree>
    <p:extLst>
      <p:ext uri="{BB962C8B-B14F-4D97-AF65-F5344CB8AC3E}">
        <p14:creationId xmlns:p14="http://schemas.microsoft.com/office/powerpoint/2010/main" val="4255114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TotalTime>
  <Words>3159</Words>
  <Application>Microsoft Office PowerPoint</Application>
  <PresentationFormat>Widescreen</PresentationFormat>
  <Paragraphs>46</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Century</vt:lpstr>
      <vt:lpstr>Helvetica</vt:lpstr>
      <vt:lpstr>Symbol</vt:lpstr>
      <vt:lpstr>Trebuchet MS</vt:lpstr>
      <vt:lpstr>Wingdings 3</vt:lpstr>
      <vt:lpstr>Facet</vt:lpstr>
      <vt:lpstr>                                        PRESENTED BY:-                         AJIT MADAME                    PROJECT NAME :-            HOUSE PRICE PREDICTION</vt:lpstr>
      <vt:lpstr>AGENDAS            </vt:lpstr>
      <vt:lpstr>                PROBLEM STATEMENTS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 </vt:lpstr>
      <vt:lpstr>                 PROBLEM UNDERSTANDING   Housing Attributes: Studying the structural, locational, and economic attributes of housing properties is crucial in understanding their mutually inclusive relationships with their pricing. House is one of human life's most essential needs, along with other fundamental needs such as food, water, and much more.  Demand for houses grew rapidly over the years as people’s living standards improved.  While there are people who make their house as an investment and property, yet most people around the world are buying a house as their shelter or as their livelihood.  Predictive modelling, Market mix modelling, recommendation systems are some of the machine learning techniques used for achieving the business goals for housing companies. </vt:lpstr>
      <vt:lpstr>            EXPLORATORY DATA  ANALYSIS           Observation: # Sale Price is not normally distributed. It contains some outliers. Sale Price are positively or right skewed. # It is dwelling involved while Selling the Houses. We can see, 1-STORY 1946 &amp; NEWER ALL STYLES i.e. 20 has maximum count followed by 2-STORY 1946 &amp; NEWER i.e. 60. 40 and 180 has very few counts than others. # We can see, residual with low density has maximum zone where houses are more number for selling followed by residual medium density. Very few houses are for sale in commercial zone.  </vt:lpstr>
      <vt:lpstr>    Observation: # LotFrontage means Linear feet of street connected to property. It is a right skewed column. It may have some outliers. We can see, Maximum LotFrontage are in 30 to 110. # Regular Shape of property contains maximum count followed by Slightly irregular. Irregular shape of property contains lowest count followed by Moderately Irregular. # Inside lot is the most common Lot configuration and it has maximum count than others. Frontage on 3 sides of property has lowest count. It means it rarely used configuration. # Most Properties have Near Flat/Level LandContour. Remaining contain almost same count of landcontour.    </vt:lpstr>
      <vt:lpstr>     Observation: # Most Housing properties are situated in Neighborhoods of North Ames, followed by College Creek, Edwards and       Old Town. Very Few houses in neighborhood of Bluestem. # Most Housing properties are in proximity to Normal conditions. Very few properties are in proximity to Within 200' of North-South Railroad. #  Single-family Detached type of family dwelling are most common properties than others. Townhouse End Unit type of family dwelling are very few properties than others.   </vt:lpstr>
      <vt:lpstr>     Observation: #  Most Housing properties 1 storied and 2 storied. There are less housing properties wo and one-half story: 2nd level finished. # Most Houses have Gable roof style. Shed, Gambrel and Mansard has very low count. # Most Houses have roofs made of Standard (Composite) Shingle. Almost remaining all are having lowest count than CompShg. # Vinyl Siding is the most common exterior covering used followed by HD Board. Asphalt Shingles has lowest count of exterior are used.     </vt:lpstr>
      <vt:lpstr>    Observation: # Most Houses don't have a Masonry veneer type. while some have Brick Face Masonry veneer type. # The quality of the material on the exterior is most commonly average/typical. The quality of material on exterior is very few are fair. # Two of the most common foundation types are Cinder Block and Poured Contrete. Very few are used Wood type for foundation. #  The general condition of the basement is commonly Typical with slight dampness. Some of Basement have very Poor condition.   </vt:lpstr>
      <vt:lpstr>    Observation: # Basements most commonly have no exposure. But Some Basement has Average Exposure. # Most houses have Excellent Heating quality and condition followed by Average/Typical. Very low almost don’t have poor quality of Heating condition of houses. # Most houses have Central air conditioning. Very few houses don’t have central air conditioning. # Most houses have Most houses have Typical/Average and Good Kitchen quality.  Very few have fair quality of kitchen. </vt:lpstr>
      <vt:lpstr>    Observation: # Most houses have a Garage Attached to home. Many houses have a Detached from home. # Most houses have an Unfinished garage. But so many houses have a Rough Finished garage. # We can see, in 2007 housing sales price is in peak. But after 2007 Hoses price is drastically dropped. # We can see, houses price are increases after the year of built 1990. But in year of 1880 to 1990, sale price of house is high.  </vt:lpstr>
      <vt:lpstr>     Observation: # Floating Village Residential has maximum sale Price of houses followed by Residential Low Density. Commercial houses are having low Sale Price comparatively. # Moderately Irregular type of shape houses has maximum sale price followed by Irregular. But Regular type of Lotshape has low sale price than others. # Cul-de-sac of Lot configuration has highest sale price than others followed by Frontage on 3 sides of property. Inside of Lot configuration has lowest sale price than others.    </vt:lpstr>
      <vt:lpstr>     Observation: # Severe Slope has highest sale price than others. But all are having almost same sale price so slope is not affecting more to sale price. # Northridge has maximum sale price; it means that Northridge neighborhood has maximum sale price of houses followed by Northridge Heights. The houses are Meadow Village neighborhood has lowest sale price of houses than others. # The houses are proximity to condition Adjacent to positive off-site feature this has maximum sale price followed by Adjacent to North-South Railroad. Hoses have adjacent to arterial street has lowest sale price. </vt:lpstr>
      <vt:lpstr>    Observation: # Two and one-half story: 2nd level finished this type of houses dwelling has maximum sale price than others. One and one-half story: 2nd level finished it has lowest sale price. # Townhouse End Unit, this type of dwelling has maximum sale price than others followed by own house Inside Unit. Duplex has lowest sale than others. # We can see, Overall quality has linear relationship with Sale Price. If quality of houses is increasing then price of houses is also increasing. # It is observed that Sales value is higher for houses which were remodeled more recently.    </vt:lpstr>
      <vt:lpstr>    Observation: # Shed type of roof style of houses has maximum sale price than others followed by Hip type of roof style. Gambrel type of roof style of houses has lowest sale price. # Imitation Stucco type Exterior covering on house has maximum sale price followed by stone. Brick Common type Exterior covering on house has lowest sale price followed by Asphalt Shingles. # Excellent quality of exterior has maximum sale price followed by good quality. Fair quality houses have lowest sale price than others. </vt:lpstr>
      <vt:lpstr>     Observation: # Poured Contrete type of foundation houses has maximum sale price than others followed by Stone. Slab type of foundation has lowest sale price than others. # Excellent quality of Basement has more sale price than others followed by good quality of Basement. None of type or no Basement houses has lowest sale price than others. # Good Living Quarters type of Rating of basement finished area has highest sale price than others followed Unfinished. No Basement has lowest sale price. # It has linear relationship with each other’s. Maximum sale price of Type 1 finished square feet is lies in 0 to 2000.   </vt:lpstr>
      <vt:lpstr>     Observation: # Gas forced warm air furnace of heating houses has more sale price than others followed by Gas hot water or steam heat. Floor Furnace used heating has less sale price than others. # Those houses have central Air conditioning that house has maximum sale price than others. Those houses are not used central air conditioning has minimum sale price than others. # Standard Circuit Breakers &amp; Romex type electrical system has higher sale price than others. Mix type of electrical system has lower sale price than others. # Type 3 of FullBath has maximum sale price than others. Type 1 FullBath has lowest sale price than others.  </vt:lpstr>
      <vt:lpstr>    Observation: # 1 type of kitchen above grade has maximum sale price followed by 2. All Kitchen has equally distributed up to 100000. # Excellent type quality of Kitchen has maximum sale price followed by good quality of Kitchen.  Fair quality of Kitchen has lowest sale price than others. # Typical Functionality of garage near to house has maximum sale price than others. Major Deductions 2 has lowest sale price. # Contract 15% Down payment regular terms sale type has more sale price than others. Others type of sale type has lower sale price.     </vt:lpstr>
      <vt:lpstr>    Observation: # Partial type of sale condition has maximum house sale price than others. Adjoining Land Purchase of sale condition house of sale price. # New Homes are the most popular in all types of zoning. Partial sale type of condition has highest sale price. # Low interest contract are the most popular sale types in low density. New Houses are top among other sale type and it has good sale price.  </vt:lpstr>
      <vt:lpstr>     Observation: # Partially irregular and irregular plot shapes are most popular in low and medium residential zones. # Most housing properties established in levelled regions in North Ridge sell for the highest. Most Housing properties in levelled regions of Stone Brook sell for highest followed by banked region and hillsides. Houses in levelled region of NorthRidge heights sell for the most while housing properties in depressed regions of Veenker sell for the highest prices. </vt:lpstr>
      <vt:lpstr>     Observation: # Most housing properties that are newly established in Crawford,Stone Brook, Timberlane,North Ridge Heights,Bloomington Heights sell for the highest. Most Housing properties in North Ridge sell for trade, foreclosure, short sale and normal sale in North Ridge. # Most houses sold in North Ridge,North Ridge Heights, Somerset,TimberLane,Veenker, Bloomington Heights are in low density residential zones. North Ames has more houses sold in High density residential zones, while Crawford has more houses sold in medium density residential zones. </vt:lpstr>
      <vt:lpstr>     Observation: # Warranty Deed - Conventional, Home just constructed and sold, Contract Low InterestCourt Officer Deed/Estate are the most common sale types. # Excellent quality of Gas forced warm air furnace and Gas hot water heating systems fetches the highest amount of money. </vt:lpstr>
      <vt:lpstr>  Encoding the Categorical Columns  Before Proceeding with finding the correlations of the columns, the data of the categorical columns needs to be encoded using Label Encoder.  </vt:lpstr>
      <vt:lpstr>Visualizing correlation of feature columns with label column.        OverallQual,GrLiveArea,GarageCars,GarageArea,TotalBsmtSF,1stFlrSF,FullBath,TotRmsAbvGrd,MasVnrArea,FirePlaces have the strongest positive correlation with SalePrice. WhileBsmtQual,ExterQual,KitchenQual,GarageFinish,House_age,Remod_age,HeatingQC,Garage_age have the strongest negative correlation with SalePrice. </vt:lpstr>
      <vt:lpstr>FEATURE SELECTION  Features were first checked for presence of multicollinearity and based on the respective ANOVA f-score values, the feature columns were selected that would best predict the Target variable, to train and test machine learning models.   </vt:lpstr>
      <vt:lpstr>Select Kbest Method       Using SelectKBest and f_classif for measuring the respective ANOVA f-score values of the columns, the best 70 features were selected.  Using StandardScaler, the features were scaled by resizing the distribution values so that mean of the observed values in each feature column is 0 and standard deviation is 1. From sklearn.model_selection import train_test_split,  It is used to split the data into train and test data. Training data comprised 70% of total data whereas test data comprised 30% based on the best random state that would result in best model accuracy.    </vt:lpstr>
      <vt:lpstr>                           MODEL BUILDING Finding Best Random State       Linear Regression  </vt:lpstr>
      <vt:lpstr>    Cross Validation of model  </vt:lpstr>
      <vt:lpstr>Random Forest Regression: </vt:lpstr>
      <vt:lpstr>Cross Validation of model </vt:lpstr>
      <vt:lpstr>Gradient Boosting Regressor:      Cross validation of model </vt:lpstr>
      <vt:lpstr>KNeighbors Regressor:       Cross Validation of model </vt:lpstr>
      <vt:lpstr>XGBOOST Regressor:       Cross Validation of model </vt:lpstr>
      <vt:lpstr>Regularization:        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Cross validation is a technique for assessing how the statistical analysis generalizes to an independent data set. It is a technique for evaluating machine learning models by training several models on subsets of the available input data and evaluating them on the complementary subset of the data. Using cross-validation, there are high chances that we can detect over-fitting with ease.  </vt:lpstr>
      <vt:lpstr>Selecting Best Model  Based on comparing Accuracy Score results with Cross Validation results, it is determined that Random Forest Regressor is the best model. It also has the lowest Root Mean Squared Error score.  Hyperparameter Tuning </vt:lpstr>
      <vt:lpstr>Based on the input parameter values and after fitting the train datasets The Random Forest Regressor model was further tuned based on the parameter values yielded from GridsearchCV. The Random Forest Regressor model displayed an accuracy of 89.26%  The Model Test on Testing Data </vt:lpstr>
      <vt:lpstr>                   Key Finding And Conclusions  # Structural attributes of the house Structural attributes of the house like lot size, lot shape, quality and condition of the house, garage capacity, rooms, Lot frontage, number of bedrooms, bathrooms, overall finishing of the house etc. play a big role in influencing the house price. # Neighborhood qualities can be included in deciding house price. # Training dataset is small because of this Data loss is huge so I am not removing outliers. </vt:lpstr>
      <vt:lpstr>        Limitation of this works and future scope  # The housing market is affected by economic status, interest rate, real income and population density change. In contract to these market – side considerations, the available inventory can decide house price. For cycle of rising demand and limited supply, house prices will go up and threat of insecurity will increase. # In short economic factors may affect the houses price but, in this dataset, no economic features are used.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AJIT MADAME                    PROJECT NAME :-            HOUSE PRICE PREDICTION</dc:title>
  <dc:creator>ajit madame</dc:creator>
  <cp:lastModifiedBy>ajit madame</cp:lastModifiedBy>
  <cp:revision>2</cp:revision>
  <dcterms:created xsi:type="dcterms:W3CDTF">2022-10-15T12:03:55Z</dcterms:created>
  <dcterms:modified xsi:type="dcterms:W3CDTF">2022-10-15T15:30:59Z</dcterms:modified>
</cp:coreProperties>
</file>