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1" r:id="rId16"/>
    <p:sldId id="269"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112577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33579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104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2982700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704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4138043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247156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3494141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9DEC5-4F17-42CF-A75E-C3314E6088A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177641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107735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9DEC5-4F17-42CF-A75E-C3314E6088A8}"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52031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9DEC5-4F17-42CF-A75E-C3314E6088A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237700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9DEC5-4F17-42CF-A75E-C3314E6088A8}"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248678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9DEC5-4F17-42CF-A75E-C3314E6088A8}"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413479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9DEC5-4F17-42CF-A75E-C3314E6088A8}"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39438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9DEC5-4F17-42CF-A75E-C3314E6088A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155975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9DEC5-4F17-42CF-A75E-C3314E6088A8}"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871ED-3EA2-48C2-9B2D-3C4CE56A32DF}" type="slidenum">
              <a:rPr lang="en-US" smtClean="0"/>
              <a:t>‹#›</a:t>
            </a:fld>
            <a:endParaRPr lang="en-US"/>
          </a:p>
        </p:txBody>
      </p:sp>
    </p:spTree>
    <p:extLst>
      <p:ext uri="{BB962C8B-B14F-4D97-AF65-F5344CB8AC3E}">
        <p14:creationId xmlns:p14="http://schemas.microsoft.com/office/powerpoint/2010/main" val="58651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09DEC5-4F17-42CF-A75E-C3314E6088A8}" type="datetimeFigureOut">
              <a:rPr lang="en-US" smtClean="0"/>
              <a:t>11/22/2022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E871ED-3EA2-48C2-9B2D-3C4CE56A32DF}" type="slidenum">
              <a:rPr lang="en-US" smtClean="0"/>
              <a:t>‹#›</a:t>
            </a:fld>
            <a:endParaRPr lang="en-US"/>
          </a:p>
        </p:txBody>
      </p:sp>
    </p:spTree>
    <p:extLst>
      <p:ext uri="{BB962C8B-B14F-4D97-AF65-F5344CB8AC3E}">
        <p14:creationId xmlns:p14="http://schemas.microsoft.com/office/powerpoint/2010/main" val="363006660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BAF12B-7FAA-CC23-1513-DB8CBF908664}"/>
              </a:ext>
            </a:extLst>
          </p:cNvPr>
          <p:cNvSpPr>
            <a:spLocks noGrp="1"/>
          </p:cNvSpPr>
          <p:nvPr>
            <p:ph type="title"/>
          </p:nvPr>
        </p:nvSpPr>
        <p:spPr>
          <a:xfrm>
            <a:off x="913775" y="618517"/>
            <a:ext cx="10364451" cy="5599403"/>
          </a:xfrm>
        </p:spPr>
        <p:txBody>
          <a:bodyPr/>
          <a:lstStyle/>
          <a:p>
            <a:r>
              <a:rPr lang="en-IN" sz="3600" b="1" i="1">
                <a:solidFill>
                  <a:srgbClr val="00B0F0"/>
                </a:solidFill>
                <a:latin typeface="Century" panose="02040604050505020304" pitchFamily="18" charset="0"/>
              </a:rPr>
              <a:t>                  Project </a:t>
            </a:r>
            <a:r>
              <a:rPr lang="en-IN" sz="3600" b="1" i="1" dirty="0">
                <a:solidFill>
                  <a:srgbClr val="00B0F0"/>
                </a:solidFill>
                <a:latin typeface="Century" panose="02040604050505020304" pitchFamily="18" charset="0"/>
              </a:rPr>
              <a:t>Presentation </a:t>
            </a:r>
            <a:br>
              <a:rPr lang="en-IN" b="1" i="1" dirty="0">
                <a:solidFill>
                  <a:srgbClr val="00B0F0"/>
                </a:solidFill>
                <a:latin typeface="Century" panose="02040604050505020304" pitchFamily="18" charset="0"/>
              </a:rPr>
            </a:br>
            <a:r>
              <a:rPr lang="en-IN" b="1" i="1" dirty="0">
                <a:solidFill>
                  <a:srgbClr val="00B0F0"/>
                </a:solidFill>
                <a:latin typeface="Century" panose="02040604050505020304" pitchFamily="18" charset="0"/>
              </a:rPr>
              <a:t>                                </a:t>
            </a:r>
            <a:r>
              <a:rPr lang="en-IN" sz="3600" b="1" i="1" dirty="0">
                <a:solidFill>
                  <a:srgbClr val="00B0F0"/>
                </a:solidFill>
                <a:latin typeface="Century" panose="02040604050505020304" pitchFamily="18" charset="0"/>
              </a:rPr>
              <a:t>On</a:t>
            </a:r>
            <a:br>
              <a:rPr lang="en-IN" b="1" i="1" dirty="0">
                <a:solidFill>
                  <a:schemeClr val="accent1">
                    <a:lumMod val="75000"/>
                  </a:schemeClr>
                </a:solidFill>
                <a:latin typeface="Century" panose="02040604050505020304" pitchFamily="18" charset="0"/>
              </a:rPr>
            </a:br>
            <a:r>
              <a:rPr lang="en-IN" b="1" i="1" dirty="0">
                <a:solidFill>
                  <a:schemeClr val="accent1">
                    <a:lumMod val="75000"/>
                  </a:schemeClr>
                </a:solidFill>
                <a:latin typeface="Century" panose="02040604050505020304" pitchFamily="18" charset="0"/>
              </a:rPr>
              <a:t>                  </a:t>
            </a:r>
            <a:r>
              <a:rPr lang="en-IN" sz="4400" b="1" i="1" dirty="0">
                <a:solidFill>
                  <a:srgbClr val="FF0000"/>
                </a:solidFill>
                <a:latin typeface="Century" panose="02040604050505020304" pitchFamily="18" charset="0"/>
              </a:rPr>
              <a:t> </a:t>
            </a:r>
            <a:r>
              <a:rPr lang="en-IN" sz="3600" b="1" dirty="0">
                <a:solidFill>
                  <a:srgbClr val="FF0000"/>
                </a:solidFill>
                <a:latin typeface="Century" panose="02040604050505020304" pitchFamily="18" charset="0"/>
              </a:rPr>
              <a:t>“</a:t>
            </a:r>
            <a:r>
              <a:rPr lang="en-IN" sz="3200" b="1" dirty="0">
                <a:solidFill>
                  <a:srgbClr val="FF0000"/>
                </a:solidFill>
                <a:latin typeface="Century" panose="02040604050505020304" pitchFamily="18" charset="0"/>
              </a:rPr>
              <a:t>Car Price Prediction</a:t>
            </a:r>
            <a:r>
              <a:rPr lang="en-IN" sz="3600" b="1" dirty="0">
                <a:solidFill>
                  <a:srgbClr val="FF0000"/>
                </a:solidFill>
                <a:latin typeface="Century" panose="02040604050505020304" pitchFamily="18" charset="0"/>
              </a:rPr>
              <a:t>”</a:t>
            </a:r>
            <a:br>
              <a:rPr lang="en-IN" sz="3600" b="1" dirty="0">
                <a:solidFill>
                  <a:srgbClr val="FF0000"/>
                </a:solidFill>
                <a:latin typeface="Century" panose="02040604050505020304" pitchFamily="18" charset="0"/>
              </a:rPr>
            </a:br>
            <a:br>
              <a:rPr lang="en-IN" b="1" dirty="0">
                <a:solidFill>
                  <a:srgbClr val="FF0000"/>
                </a:solidFill>
                <a:latin typeface="Century" panose="02040604050505020304" pitchFamily="18" charset="0"/>
              </a:rPr>
            </a:br>
            <a:r>
              <a:rPr lang="en-IN" sz="3600" b="1" dirty="0">
                <a:solidFill>
                  <a:schemeClr val="accent6">
                    <a:lumMod val="75000"/>
                  </a:schemeClr>
                </a:solidFill>
                <a:latin typeface="Century" panose="02040604050505020304" pitchFamily="18" charset="0"/>
              </a:rPr>
              <a:t>                       </a:t>
            </a:r>
            <a:r>
              <a:rPr lang="en-US" b="1" i="1" dirty="0">
                <a:solidFill>
                  <a:srgbClr val="00B0F0"/>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a:solidFill>
                  <a:srgbClr val="FF0000"/>
                </a:solidFill>
                <a:latin typeface="Century" panose="02040604050505020304" pitchFamily="18" charset="0"/>
              </a:rPr>
              <a:t>Ajit Madame</a:t>
            </a:r>
            <a:br>
              <a:rPr lang="en-US" b="1" i="1" dirty="0">
                <a:solidFill>
                  <a:srgbClr val="E05F2C"/>
                </a:solidFill>
                <a:latin typeface="Century" panose="02040604050505020304" pitchFamily="18" charset="0"/>
              </a:rPr>
            </a:br>
            <a:endParaRPr lang="en-US" dirty="0"/>
          </a:p>
        </p:txBody>
      </p:sp>
    </p:spTree>
    <p:extLst>
      <p:ext uri="{BB962C8B-B14F-4D97-AF65-F5344CB8AC3E}">
        <p14:creationId xmlns:p14="http://schemas.microsoft.com/office/powerpoint/2010/main" val="172927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6858-C122-F442-8C0A-62B4E8575BA5}"/>
              </a:ext>
            </a:extLst>
          </p:cNvPr>
          <p:cNvSpPr>
            <a:spLocks noGrp="1"/>
          </p:cNvSpPr>
          <p:nvPr>
            <p:ph type="title"/>
          </p:nvPr>
        </p:nvSpPr>
        <p:spPr>
          <a:xfrm>
            <a:off x="677334" y="609600"/>
            <a:ext cx="11280204" cy="6086622"/>
          </a:xfrm>
        </p:spPr>
        <p:txBody>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loathe comment where so many word are used for commenting on others some of is nigger, die, gay, Mexican, stupid these words are used to loathe the people or users.</a:t>
            </a:r>
            <a:b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We can see, malignant is having maximum comment than others categories followed by rude. Threat categories comment is having low count but it has high impact than others.</a:t>
            </a:r>
            <a:r>
              <a:rPr lang="en-US" sz="20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Highly malignant comments are having high impact on user whose face such problem.</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56D8D25F-6CEE-05D7-3E6B-D8655F5D0978}"/>
              </a:ext>
            </a:extLst>
          </p:cNvPr>
          <p:cNvPicPr>
            <a:picLocks noChangeAspect="1"/>
          </p:cNvPicPr>
          <p:nvPr/>
        </p:nvPicPr>
        <p:blipFill>
          <a:blip r:embed="rId2"/>
          <a:stretch>
            <a:fillRect/>
          </a:stretch>
        </p:blipFill>
        <p:spPr>
          <a:xfrm>
            <a:off x="911542" y="787839"/>
            <a:ext cx="3419475" cy="2299970"/>
          </a:xfrm>
          <a:prstGeom prst="rect">
            <a:avLst/>
          </a:prstGeom>
        </p:spPr>
      </p:pic>
      <p:pic>
        <p:nvPicPr>
          <p:cNvPr id="4" name="Picture 3">
            <a:extLst>
              <a:ext uri="{FF2B5EF4-FFF2-40B4-BE49-F238E27FC236}">
                <a16:creationId xmlns:a16="http://schemas.microsoft.com/office/drawing/2014/main" id="{5AC54792-36F7-60CA-937E-356BBDB6A129}"/>
              </a:ext>
            </a:extLst>
          </p:cNvPr>
          <p:cNvPicPr>
            <a:picLocks noChangeAspect="1"/>
          </p:cNvPicPr>
          <p:nvPr/>
        </p:nvPicPr>
        <p:blipFill>
          <a:blip r:embed="rId3"/>
          <a:stretch>
            <a:fillRect/>
          </a:stretch>
        </p:blipFill>
        <p:spPr>
          <a:xfrm>
            <a:off x="4889185" y="609600"/>
            <a:ext cx="5943600" cy="2842895"/>
          </a:xfrm>
          <a:prstGeom prst="rect">
            <a:avLst/>
          </a:prstGeom>
        </p:spPr>
      </p:pic>
    </p:spTree>
    <p:extLst>
      <p:ext uri="{BB962C8B-B14F-4D97-AF65-F5344CB8AC3E}">
        <p14:creationId xmlns:p14="http://schemas.microsoft.com/office/powerpoint/2010/main" val="21447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0A89-A5AD-BE1B-C560-90AC96CDF30A}"/>
              </a:ext>
            </a:extLst>
          </p:cNvPr>
          <p:cNvSpPr>
            <a:spLocks noGrp="1"/>
          </p:cNvSpPr>
          <p:nvPr>
            <p:ph type="title"/>
          </p:nvPr>
        </p:nvSpPr>
        <p:spPr>
          <a:xfrm>
            <a:off x="677333" y="609599"/>
            <a:ext cx="11364611" cy="6114757"/>
          </a:xfrm>
        </p:spPr>
        <p:txBody>
          <a:bodyPr>
            <a:normAutofit fontScale="90000"/>
          </a:bodyPr>
          <a:lstStyle/>
          <a:p>
            <a:pPr marR="0" lvl="0">
              <a:lnSpc>
                <a:spcPct val="107000"/>
              </a:lnSpc>
              <a:spcBef>
                <a:spcPts val="0"/>
              </a:spcBef>
              <a:spcAft>
                <a:spcPts val="800"/>
              </a:spcAft>
              <a:buSzPts val="1000"/>
              <a:tabLst>
                <a:tab pos="457200" algn="l"/>
              </a:tabLst>
            </a:pPr>
            <a: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Correlation of the features with target columns</a:t>
            </a: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br>
              <a:rPr lang="en-US" sz="36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r>
              <a:rPr lang="en-US" sz="24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Observation</a:t>
            </a:r>
            <a:br>
              <a:rPr lang="en-US" sz="24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b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Indeed, it looks like some of the labels are higher correlated, e.g., abuse-rude has the highest at 0.74,</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followed by malignant-rude and malignant-abuse.</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sz="2400" dirty="0"/>
          </a:p>
        </p:txBody>
      </p:sp>
      <p:pic>
        <p:nvPicPr>
          <p:cNvPr id="3" name="Picture 2">
            <a:extLst>
              <a:ext uri="{FF2B5EF4-FFF2-40B4-BE49-F238E27FC236}">
                <a16:creationId xmlns:a16="http://schemas.microsoft.com/office/drawing/2014/main" id="{151E5477-360B-597D-FFB7-BABFA7A19A0B}"/>
              </a:ext>
            </a:extLst>
          </p:cNvPr>
          <p:cNvPicPr>
            <a:picLocks noChangeAspect="1"/>
          </p:cNvPicPr>
          <p:nvPr/>
        </p:nvPicPr>
        <p:blipFill>
          <a:blip r:embed="rId2"/>
          <a:stretch>
            <a:fillRect/>
          </a:stretch>
        </p:blipFill>
        <p:spPr>
          <a:xfrm>
            <a:off x="1744395" y="1333501"/>
            <a:ext cx="6035040" cy="3196296"/>
          </a:xfrm>
          <a:prstGeom prst="rect">
            <a:avLst/>
          </a:prstGeom>
        </p:spPr>
      </p:pic>
    </p:spTree>
    <p:extLst>
      <p:ext uri="{BB962C8B-B14F-4D97-AF65-F5344CB8AC3E}">
        <p14:creationId xmlns:p14="http://schemas.microsoft.com/office/powerpoint/2010/main" val="124468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0E2E-C3C6-E0CE-8854-98F721178919}"/>
              </a:ext>
            </a:extLst>
          </p:cNvPr>
          <p:cNvSpPr>
            <a:spLocks noGrp="1"/>
          </p:cNvSpPr>
          <p:nvPr>
            <p:ph type="title"/>
          </p:nvPr>
        </p:nvSpPr>
        <p:spPr>
          <a:xfrm>
            <a:off x="677333" y="609599"/>
            <a:ext cx="11378679" cy="6030351"/>
          </a:xfrm>
        </p:spPr>
        <p:txBody>
          <a:bodyPr/>
          <a:lstStyle/>
          <a:p>
            <a:r>
              <a:rPr lang="en-US" dirty="0"/>
              <a:t>                      </a:t>
            </a:r>
            <a:r>
              <a:rPr lang="en-US" b="1" u="sng" dirty="0">
                <a:solidFill>
                  <a:srgbClr val="FF0000"/>
                </a:solidFill>
                <a:latin typeface="Century" panose="02040604050505020304" pitchFamily="18" charset="0"/>
              </a:rPr>
              <a:t>Model Building</a:t>
            </a:r>
            <a:br>
              <a:rPr lang="en-US" b="1" u="sng" dirty="0">
                <a:solidFill>
                  <a:srgbClr val="FF0000"/>
                </a:solidFill>
                <a:latin typeface="Century" panose="02040604050505020304" pitchFamily="18" charset="0"/>
              </a:rPr>
            </a:br>
            <a:endParaRPr lang="en-US" b="1" u="sng" dirty="0">
              <a:solidFill>
                <a:srgbClr val="FF0000"/>
              </a:solidFill>
              <a:latin typeface="Century" panose="02040604050505020304" pitchFamily="18" charset="0"/>
            </a:endParaRPr>
          </a:p>
        </p:txBody>
      </p:sp>
      <p:pic>
        <p:nvPicPr>
          <p:cNvPr id="3" name="Picture 2">
            <a:extLst>
              <a:ext uri="{FF2B5EF4-FFF2-40B4-BE49-F238E27FC236}">
                <a16:creationId xmlns:a16="http://schemas.microsoft.com/office/drawing/2014/main" id="{76076C6B-29D6-63BA-7264-22AEF758B461}"/>
              </a:ext>
            </a:extLst>
          </p:cNvPr>
          <p:cNvPicPr>
            <a:picLocks noChangeAspect="1"/>
          </p:cNvPicPr>
          <p:nvPr/>
        </p:nvPicPr>
        <p:blipFill>
          <a:blip r:embed="rId2"/>
          <a:stretch>
            <a:fillRect/>
          </a:stretch>
        </p:blipFill>
        <p:spPr>
          <a:xfrm>
            <a:off x="826354" y="1567374"/>
            <a:ext cx="5442788" cy="4552072"/>
          </a:xfrm>
          <a:prstGeom prst="rect">
            <a:avLst/>
          </a:prstGeom>
        </p:spPr>
      </p:pic>
      <p:pic>
        <p:nvPicPr>
          <p:cNvPr id="4" name="Picture 3">
            <a:extLst>
              <a:ext uri="{FF2B5EF4-FFF2-40B4-BE49-F238E27FC236}">
                <a16:creationId xmlns:a16="http://schemas.microsoft.com/office/drawing/2014/main" id="{A37DEF07-0FD5-62F8-007F-095FCFE18462}"/>
              </a:ext>
            </a:extLst>
          </p:cNvPr>
          <p:cNvPicPr>
            <a:picLocks noChangeAspect="1"/>
          </p:cNvPicPr>
          <p:nvPr/>
        </p:nvPicPr>
        <p:blipFill>
          <a:blip r:embed="rId3"/>
          <a:stretch>
            <a:fillRect/>
          </a:stretch>
        </p:blipFill>
        <p:spPr>
          <a:xfrm>
            <a:off x="6366672" y="2100774"/>
            <a:ext cx="5591810" cy="3048000"/>
          </a:xfrm>
          <a:prstGeom prst="rect">
            <a:avLst/>
          </a:prstGeom>
        </p:spPr>
      </p:pic>
    </p:spTree>
    <p:extLst>
      <p:ext uri="{BB962C8B-B14F-4D97-AF65-F5344CB8AC3E}">
        <p14:creationId xmlns:p14="http://schemas.microsoft.com/office/powerpoint/2010/main" val="352934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F36-7895-18E7-78A8-B55D095C2E6A}"/>
              </a:ext>
            </a:extLst>
          </p:cNvPr>
          <p:cNvSpPr>
            <a:spLocks noGrp="1"/>
          </p:cNvSpPr>
          <p:nvPr>
            <p:ph type="title"/>
          </p:nvPr>
        </p:nvSpPr>
        <p:spPr>
          <a:xfrm>
            <a:off x="677334" y="351692"/>
            <a:ext cx="11223934" cy="6330462"/>
          </a:xfrm>
        </p:spPr>
        <p:txBody>
          <a:bodyPr>
            <a:normAutofit/>
          </a:bodyPr>
          <a:lstStyle/>
          <a:p>
            <a:r>
              <a:rPr lang="en-US" sz="3200" b="1" dirty="0">
                <a:solidFill>
                  <a:srgbClr val="7030A0"/>
                </a:solidFill>
                <a:latin typeface="Century" panose="02040604050505020304" pitchFamily="18" charset="0"/>
              </a:rPr>
              <a:t>Logistic Regression                    Random Forest Classifier</a:t>
            </a: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endParaRPr lang="en-US" sz="32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499174AF-7C1C-03E6-7D3F-8F8C0BABC1DB}"/>
              </a:ext>
            </a:extLst>
          </p:cNvPr>
          <p:cNvPicPr>
            <a:picLocks noChangeAspect="1"/>
          </p:cNvPicPr>
          <p:nvPr/>
        </p:nvPicPr>
        <p:blipFill>
          <a:blip r:embed="rId2"/>
          <a:stretch>
            <a:fillRect/>
          </a:stretch>
        </p:blipFill>
        <p:spPr>
          <a:xfrm>
            <a:off x="1046553" y="1438422"/>
            <a:ext cx="4271035" cy="3316458"/>
          </a:xfrm>
          <a:prstGeom prst="rect">
            <a:avLst/>
          </a:prstGeom>
        </p:spPr>
      </p:pic>
      <p:pic>
        <p:nvPicPr>
          <p:cNvPr id="4" name="Picture 3">
            <a:extLst>
              <a:ext uri="{FF2B5EF4-FFF2-40B4-BE49-F238E27FC236}">
                <a16:creationId xmlns:a16="http://schemas.microsoft.com/office/drawing/2014/main" id="{AD8D6140-30EA-6E5A-CE92-569EABEA1384}"/>
              </a:ext>
            </a:extLst>
          </p:cNvPr>
          <p:cNvPicPr>
            <a:picLocks noChangeAspect="1"/>
          </p:cNvPicPr>
          <p:nvPr/>
        </p:nvPicPr>
        <p:blipFill>
          <a:blip r:embed="rId3"/>
          <a:stretch>
            <a:fillRect/>
          </a:stretch>
        </p:blipFill>
        <p:spPr>
          <a:xfrm>
            <a:off x="5915879" y="1336432"/>
            <a:ext cx="5086985" cy="3812344"/>
          </a:xfrm>
          <a:prstGeom prst="rect">
            <a:avLst/>
          </a:prstGeom>
        </p:spPr>
      </p:pic>
    </p:spTree>
    <p:extLst>
      <p:ext uri="{BB962C8B-B14F-4D97-AF65-F5344CB8AC3E}">
        <p14:creationId xmlns:p14="http://schemas.microsoft.com/office/powerpoint/2010/main" val="268576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C32-FF70-3D1D-0C80-EDEEFFC91564}"/>
              </a:ext>
            </a:extLst>
          </p:cNvPr>
          <p:cNvSpPr>
            <a:spLocks noGrp="1"/>
          </p:cNvSpPr>
          <p:nvPr>
            <p:ph type="title"/>
          </p:nvPr>
        </p:nvSpPr>
        <p:spPr>
          <a:xfrm>
            <a:off x="677334" y="609600"/>
            <a:ext cx="11322408" cy="6044418"/>
          </a:xfrm>
        </p:spPr>
        <p:txBody>
          <a:bodyPr>
            <a:normAutofit fontScale="90000"/>
          </a:bodyPr>
          <a:lstStyle/>
          <a:p>
            <a:r>
              <a:rPr lang="en-US" sz="3200" b="1" dirty="0">
                <a:solidFill>
                  <a:srgbClr val="7030A0"/>
                </a:solidFill>
                <a:latin typeface="Century" panose="02040604050505020304" pitchFamily="18" charset="0"/>
              </a:rPr>
              <a:t>Support Vector Classifier</a:t>
            </a: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r>
              <a:rPr lang="en-US" sz="4000" b="1" dirty="0">
                <a:solidFill>
                  <a:srgbClr val="FF0000"/>
                </a:solidFill>
                <a:latin typeface="Century" panose="02040604050505020304" pitchFamily="18" charset="0"/>
              </a:rPr>
              <a:t>Interpretation of Result</a:t>
            </a:r>
            <a:br>
              <a:rPr lang="en-US" sz="3200" b="1" dirty="0">
                <a:solidFill>
                  <a:srgbClr val="7030A0"/>
                </a:solidFill>
                <a:latin typeface="Century" panose="02040604050505020304" pitchFamily="18" charset="0"/>
              </a:rPr>
            </a:br>
            <a:br>
              <a:rPr lang="en-US" sz="3200" b="1" dirty="0">
                <a:solidFill>
                  <a:srgbClr val="7030A0"/>
                </a:solidFill>
                <a:latin typeface="Century" panose="02040604050505020304" pitchFamily="18" charset="0"/>
              </a:rPr>
            </a:br>
            <a:r>
              <a:rPr lang="en-IN" sz="28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t>Based on comparing Accuracy Score results with hamming loss results, it is determined Random Forest Classifier is the best model. It has least difference between accuracy score and hamming loss.</a:t>
            </a:r>
            <a:br>
              <a:rPr lang="en-US" sz="28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br>
            <a:endParaRPr lang="en-US" sz="2800" b="1" dirty="0">
              <a:solidFill>
                <a:schemeClr val="tx1">
                  <a:lumMod val="95000"/>
                  <a:lumOff val="5000"/>
                </a:schemeClr>
              </a:solidFill>
              <a:latin typeface="Century" panose="02040604050505020304" pitchFamily="18" charset="0"/>
            </a:endParaRPr>
          </a:p>
        </p:txBody>
      </p:sp>
      <p:pic>
        <p:nvPicPr>
          <p:cNvPr id="3" name="Picture 2">
            <a:extLst>
              <a:ext uri="{FF2B5EF4-FFF2-40B4-BE49-F238E27FC236}">
                <a16:creationId xmlns:a16="http://schemas.microsoft.com/office/drawing/2014/main" id="{1C2CD28C-4C65-CCF7-2656-9C97F5EFF093}"/>
              </a:ext>
            </a:extLst>
          </p:cNvPr>
          <p:cNvPicPr>
            <a:picLocks noChangeAspect="1"/>
          </p:cNvPicPr>
          <p:nvPr/>
        </p:nvPicPr>
        <p:blipFill>
          <a:blip r:embed="rId2"/>
          <a:stretch>
            <a:fillRect/>
          </a:stretch>
        </p:blipFill>
        <p:spPr>
          <a:xfrm>
            <a:off x="1698209" y="1419078"/>
            <a:ext cx="4744085" cy="2421402"/>
          </a:xfrm>
          <a:prstGeom prst="rect">
            <a:avLst/>
          </a:prstGeom>
        </p:spPr>
      </p:pic>
    </p:spTree>
    <p:extLst>
      <p:ext uri="{BB962C8B-B14F-4D97-AF65-F5344CB8AC3E}">
        <p14:creationId xmlns:p14="http://schemas.microsoft.com/office/powerpoint/2010/main" val="299460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7AD9-F605-D4E3-CAE9-62043BDAD6EB}"/>
              </a:ext>
            </a:extLst>
          </p:cNvPr>
          <p:cNvSpPr>
            <a:spLocks noGrp="1"/>
          </p:cNvSpPr>
          <p:nvPr>
            <p:ph type="title"/>
          </p:nvPr>
        </p:nvSpPr>
        <p:spPr>
          <a:xfrm>
            <a:off x="677333" y="609599"/>
            <a:ext cx="11266137" cy="6128825"/>
          </a:xfrm>
        </p:spPr>
        <p:txBody>
          <a:bodyPr>
            <a:normAutofit/>
          </a:bodyPr>
          <a:lstStyle/>
          <a:p>
            <a:r>
              <a:rPr lang="en-US" b="1" dirty="0">
                <a:solidFill>
                  <a:srgbClr val="FF0000"/>
                </a:solidFill>
                <a:latin typeface="Century" panose="02040604050505020304" pitchFamily="18" charset="0"/>
              </a:rPr>
              <a:t>Hyperparameter Tuning</a:t>
            </a:r>
            <a:br>
              <a:rPr lang="en-US" b="1" dirty="0">
                <a:solidFill>
                  <a:srgbClr val="FF0000"/>
                </a:solidFill>
                <a:latin typeface="Century" panose="02040604050505020304" pitchFamily="18" charset="0"/>
              </a:rPr>
            </a:br>
            <a:br>
              <a:rPr lang="en-US" b="1" dirty="0">
                <a:solidFill>
                  <a:srgbClr val="FF0000"/>
                </a:solidFill>
                <a:latin typeface="Century" panose="02040604050505020304" pitchFamily="18" charset="0"/>
              </a:rPr>
            </a:br>
            <a:endParaRPr lang="en-US" b="1" dirty="0">
              <a:solidFill>
                <a:srgbClr val="FF0000"/>
              </a:solidFill>
              <a:latin typeface="Century" panose="02040604050505020304" pitchFamily="18" charset="0"/>
            </a:endParaRPr>
          </a:p>
        </p:txBody>
      </p:sp>
      <p:pic>
        <p:nvPicPr>
          <p:cNvPr id="3" name="Picture 2">
            <a:extLst>
              <a:ext uri="{FF2B5EF4-FFF2-40B4-BE49-F238E27FC236}">
                <a16:creationId xmlns:a16="http://schemas.microsoft.com/office/drawing/2014/main" id="{A8462FEE-E5C5-7332-CD03-F736976524A2}"/>
              </a:ext>
            </a:extLst>
          </p:cNvPr>
          <p:cNvPicPr>
            <a:picLocks noChangeAspect="1"/>
          </p:cNvPicPr>
          <p:nvPr/>
        </p:nvPicPr>
        <p:blipFill>
          <a:blip r:embed="rId2"/>
          <a:stretch>
            <a:fillRect/>
          </a:stretch>
        </p:blipFill>
        <p:spPr>
          <a:xfrm>
            <a:off x="820249" y="1635076"/>
            <a:ext cx="3461385" cy="3288616"/>
          </a:xfrm>
          <a:prstGeom prst="rect">
            <a:avLst/>
          </a:prstGeom>
        </p:spPr>
      </p:pic>
      <p:pic>
        <p:nvPicPr>
          <p:cNvPr id="4" name="Picture 3">
            <a:extLst>
              <a:ext uri="{FF2B5EF4-FFF2-40B4-BE49-F238E27FC236}">
                <a16:creationId xmlns:a16="http://schemas.microsoft.com/office/drawing/2014/main" id="{149369A2-0F59-70CF-44A7-24DD468C6CED}"/>
              </a:ext>
            </a:extLst>
          </p:cNvPr>
          <p:cNvPicPr>
            <a:picLocks noChangeAspect="1"/>
          </p:cNvPicPr>
          <p:nvPr/>
        </p:nvPicPr>
        <p:blipFill>
          <a:blip r:embed="rId3"/>
          <a:stretch>
            <a:fillRect/>
          </a:stretch>
        </p:blipFill>
        <p:spPr>
          <a:xfrm>
            <a:off x="4727917" y="1785520"/>
            <a:ext cx="5943600" cy="3138171"/>
          </a:xfrm>
          <a:prstGeom prst="rect">
            <a:avLst/>
          </a:prstGeom>
        </p:spPr>
      </p:pic>
    </p:spTree>
    <p:extLst>
      <p:ext uri="{BB962C8B-B14F-4D97-AF65-F5344CB8AC3E}">
        <p14:creationId xmlns:p14="http://schemas.microsoft.com/office/powerpoint/2010/main" val="245033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27A2-7AEA-C5D2-238D-AFF2541CCB76}"/>
              </a:ext>
            </a:extLst>
          </p:cNvPr>
          <p:cNvSpPr>
            <a:spLocks noGrp="1"/>
          </p:cNvSpPr>
          <p:nvPr>
            <p:ph type="title"/>
          </p:nvPr>
        </p:nvSpPr>
        <p:spPr>
          <a:xfrm>
            <a:off x="677334" y="609600"/>
            <a:ext cx="11322408" cy="6248400"/>
          </a:xfrm>
        </p:spPr>
        <p:txBody>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Key Finding and Conclusions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IN" sz="28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The finding of the study is that only few users over online use unparliamentary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b="1" u="sng" dirty="0">
              <a:solidFill>
                <a:srgbClr val="FF0000"/>
              </a:solidFill>
            </a:endParaRPr>
          </a:p>
        </p:txBody>
      </p:sp>
    </p:spTree>
    <p:extLst>
      <p:ext uri="{BB962C8B-B14F-4D97-AF65-F5344CB8AC3E}">
        <p14:creationId xmlns:p14="http://schemas.microsoft.com/office/powerpoint/2010/main" val="399514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832-8185-4934-812D-151C80296ED3}"/>
              </a:ext>
            </a:extLst>
          </p:cNvPr>
          <p:cNvSpPr>
            <a:spLocks noGrp="1"/>
          </p:cNvSpPr>
          <p:nvPr>
            <p:ph type="title"/>
          </p:nvPr>
        </p:nvSpPr>
        <p:spPr>
          <a:xfrm>
            <a:off x="677333" y="609599"/>
            <a:ext cx="11266137" cy="6128826"/>
          </a:xfrm>
        </p:spPr>
        <p:txBody>
          <a:bodyPr/>
          <a:lstStyle/>
          <a:p>
            <a:pPr marL="457200" marR="0">
              <a:lnSpc>
                <a:spcPct val="107000"/>
              </a:lnSpc>
              <a:spcBef>
                <a:spcPts val="0"/>
              </a:spcBef>
              <a:spcAft>
                <a:spcPts val="800"/>
              </a:spcAft>
            </a:pPr>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Limitation of this work and scope for future</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Problems faced while working in this project:</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More computational power was required as it took more than 2 hours</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Imbalanced dataset and bad comment texts</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Good parameters could not be obtained using hyperparameter tuning as time was consumed more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Areas of improvement:</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Could be provided with a good dataset which does not take more time.</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Less time complexity</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Providing a proper balanced dataset with less errors.</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t> </a:t>
            </a:r>
            <a:br>
              <a:rPr lang="en-US" sz="2000" b="1" dirty="0">
                <a:solidFill>
                  <a:schemeClr val="tx1"/>
                </a:solidFill>
                <a:effectLst/>
                <a:latin typeface="Century" panose="02040604050505020304" pitchFamily="18" charset="0"/>
                <a:ea typeface="Calibri" panose="020F0502020204030204" pitchFamily="34" charset="0"/>
                <a:cs typeface="Mangal" panose="02040503050203030202" pitchFamily="18" charset="0"/>
              </a:rPr>
            </a:br>
            <a:endParaRPr lang="en-US" sz="2000" b="1" u="sng" dirty="0">
              <a:solidFill>
                <a:schemeClr val="tx1"/>
              </a:solidFill>
              <a:latin typeface="Century" panose="02040604050505020304" pitchFamily="18" charset="0"/>
            </a:endParaRPr>
          </a:p>
        </p:txBody>
      </p:sp>
    </p:spTree>
    <p:extLst>
      <p:ext uri="{BB962C8B-B14F-4D97-AF65-F5344CB8AC3E}">
        <p14:creationId xmlns:p14="http://schemas.microsoft.com/office/powerpoint/2010/main" val="273998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470B-C636-F37B-C36C-99B6785FE626}"/>
              </a:ext>
            </a:extLst>
          </p:cNvPr>
          <p:cNvSpPr>
            <a:spLocks noGrp="1"/>
          </p:cNvSpPr>
          <p:nvPr>
            <p:ph type="title"/>
          </p:nvPr>
        </p:nvSpPr>
        <p:spPr>
          <a:xfrm>
            <a:off x="677334" y="609599"/>
            <a:ext cx="11012918" cy="5945945"/>
          </a:xfrm>
        </p:spPr>
        <p:txBody>
          <a:bodyPr/>
          <a:lstStyle/>
          <a:p>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8802A4F9-5804-9F66-4EAD-DC6CC26103A3}"/>
              </a:ext>
            </a:extLst>
          </p:cNvPr>
          <p:cNvPicPr>
            <a:picLocks noChangeAspect="1"/>
          </p:cNvPicPr>
          <p:nvPr/>
        </p:nvPicPr>
        <p:blipFill>
          <a:blip r:embed="rId2"/>
          <a:stretch>
            <a:fillRect/>
          </a:stretch>
        </p:blipFill>
        <p:spPr>
          <a:xfrm>
            <a:off x="3291840" y="1139484"/>
            <a:ext cx="5809957" cy="3489834"/>
          </a:xfrm>
          <a:prstGeom prst="rect">
            <a:avLst/>
          </a:prstGeom>
        </p:spPr>
      </p:pic>
    </p:spTree>
    <p:extLst>
      <p:ext uri="{BB962C8B-B14F-4D97-AF65-F5344CB8AC3E}">
        <p14:creationId xmlns:p14="http://schemas.microsoft.com/office/powerpoint/2010/main" val="69358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94B6E-A8F4-0A07-35E4-C51CE5142C35}"/>
              </a:ext>
            </a:extLst>
          </p:cNvPr>
          <p:cNvSpPr>
            <a:spLocks noGrp="1"/>
          </p:cNvSpPr>
          <p:nvPr>
            <p:ph type="title"/>
          </p:nvPr>
        </p:nvSpPr>
        <p:spPr>
          <a:xfrm>
            <a:off x="1012874" y="609600"/>
            <a:ext cx="10265352" cy="1050388"/>
          </a:xfrm>
        </p:spPr>
        <p:txBody>
          <a:bodyPr>
            <a:normAutofit/>
          </a:bodyPr>
          <a:lstStyle/>
          <a:p>
            <a:r>
              <a:rPr lang="en-US" sz="4000" b="1" dirty="0">
                <a:solidFill>
                  <a:srgbClr val="FF0000"/>
                </a:solidFill>
                <a:latin typeface="Century" panose="02040604050505020304" pitchFamily="18" charset="0"/>
              </a:rPr>
              <a:t>Agenda</a:t>
            </a:r>
            <a:endParaRPr lang="en-US" sz="4000" dirty="0">
              <a:solidFill>
                <a:srgbClr val="FF0000"/>
              </a:solidFill>
            </a:endParaRPr>
          </a:p>
        </p:txBody>
      </p:sp>
      <p:sp>
        <p:nvSpPr>
          <p:cNvPr id="4" name="Text Placeholder 3">
            <a:extLst>
              <a:ext uri="{FF2B5EF4-FFF2-40B4-BE49-F238E27FC236}">
                <a16:creationId xmlns:a16="http://schemas.microsoft.com/office/drawing/2014/main" id="{AFEA10F9-23B2-FECA-376C-271DD84DBEB3}"/>
              </a:ext>
            </a:extLst>
          </p:cNvPr>
          <p:cNvSpPr>
            <a:spLocks noGrp="1"/>
          </p:cNvSpPr>
          <p:nvPr>
            <p:ph type="body" sz="half" idx="2"/>
          </p:nvPr>
        </p:nvSpPr>
        <p:spPr>
          <a:xfrm>
            <a:off x="1143770" y="1786597"/>
            <a:ext cx="9904459" cy="4614203"/>
          </a:xfrm>
        </p:spPr>
        <p:txBody>
          <a:bodyPr/>
          <a:lstStyle/>
          <a:p>
            <a:pPr>
              <a:buFont typeface="Wingdings" panose="05000000000000000000" pitchFamily="2" charset="2"/>
              <a:buChar char="Ø"/>
            </a:pPr>
            <a:r>
              <a:rPr lang="en-US" sz="2000" b="1" dirty="0">
                <a:latin typeface="Century" panose="02040604050505020304" pitchFamily="18" charset="0"/>
              </a:rPr>
              <a:t>Problem Statement</a:t>
            </a:r>
          </a:p>
          <a:p>
            <a:pPr>
              <a:buFont typeface="Wingdings" panose="05000000000000000000" pitchFamily="2" charset="2"/>
              <a:buChar char="Ø"/>
            </a:pPr>
            <a:r>
              <a:rPr lang="en-US" sz="2000" b="1" dirty="0">
                <a:latin typeface="Century" panose="02040604050505020304" pitchFamily="18" charset="0"/>
              </a:rPr>
              <a:t> Problem Understanding</a:t>
            </a:r>
          </a:p>
          <a:p>
            <a:pPr>
              <a:buFont typeface="Wingdings" panose="05000000000000000000" pitchFamily="2" charset="2"/>
              <a:buChar char="Ø"/>
            </a:pPr>
            <a:r>
              <a:rPr lang="en-US" sz="2000" b="1" dirty="0">
                <a:latin typeface="Century" panose="02040604050505020304" pitchFamily="18" charset="0"/>
              </a:rPr>
              <a:t> Exploratory Data Analysis</a:t>
            </a:r>
          </a:p>
          <a:p>
            <a:pPr>
              <a:buFont typeface="Wingdings" panose="05000000000000000000" pitchFamily="2" charset="2"/>
              <a:buChar char="Ø"/>
            </a:pPr>
            <a:r>
              <a:rPr lang="en-US" sz="2000" b="1" dirty="0">
                <a:latin typeface="Century" panose="02040604050505020304" pitchFamily="18" charset="0"/>
              </a:rPr>
              <a:t> Data Preprocessing Steps</a:t>
            </a:r>
          </a:p>
          <a:p>
            <a:pPr>
              <a:buFont typeface="Wingdings" panose="05000000000000000000" pitchFamily="2" charset="2"/>
              <a:buChar char="Ø"/>
            </a:pPr>
            <a:r>
              <a:rPr lang="en-US" sz="2000" b="1" dirty="0">
                <a:latin typeface="Century" panose="02040604050505020304" pitchFamily="18" charset="0"/>
              </a:rPr>
              <a:t> Model Building</a:t>
            </a:r>
          </a:p>
          <a:p>
            <a:pPr>
              <a:buFont typeface="Wingdings" panose="05000000000000000000" pitchFamily="2" charset="2"/>
              <a:buChar char="Ø"/>
            </a:pPr>
            <a:r>
              <a:rPr lang="en-US" sz="2000" b="1" dirty="0">
                <a:latin typeface="Century" panose="02040604050505020304" pitchFamily="18" charset="0"/>
              </a:rPr>
              <a:t> Interpretation of the Results</a:t>
            </a:r>
          </a:p>
          <a:p>
            <a:pPr>
              <a:buFont typeface="Wingdings" panose="05000000000000000000" pitchFamily="2" charset="2"/>
              <a:buChar char="Ø"/>
            </a:pPr>
            <a:r>
              <a:rPr lang="en-US" sz="2000" b="1" dirty="0">
                <a:latin typeface="Century" panose="02040604050505020304" pitchFamily="18" charset="0"/>
              </a:rPr>
              <a:t> Hyperparameter Tuning</a:t>
            </a:r>
          </a:p>
          <a:p>
            <a:pPr>
              <a:buFont typeface="Wingdings" panose="05000000000000000000" pitchFamily="2" charset="2"/>
              <a:buChar char="Ø"/>
            </a:pPr>
            <a:r>
              <a:rPr lang="en-US" sz="2000" b="1" dirty="0">
                <a:latin typeface="Century" panose="02040604050505020304" pitchFamily="18" charset="0"/>
              </a:rPr>
              <a:t> The Model Saving And Testing</a:t>
            </a:r>
          </a:p>
          <a:p>
            <a:pPr>
              <a:buFont typeface="Wingdings" panose="05000000000000000000" pitchFamily="2" charset="2"/>
              <a:buChar char="Ø"/>
            </a:pPr>
            <a:r>
              <a:rPr lang="en-US" sz="2000" b="1" dirty="0">
                <a:latin typeface="Century" panose="02040604050505020304" pitchFamily="18" charset="0"/>
              </a:rPr>
              <a:t> Key Finding and Conclusions</a:t>
            </a:r>
          </a:p>
          <a:p>
            <a:pPr>
              <a:buFont typeface="Wingdings" panose="05000000000000000000" pitchFamily="2" charset="2"/>
              <a:buChar char="Ø"/>
            </a:pPr>
            <a:r>
              <a:rPr lang="en-US" sz="2000" b="1" dirty="0">
                <a:latin typeface="Century" panose="02040604050505020304" pitchFamily="18" charset="0"/>
              </a:rPr>
              <a:t> Limitation of this works and Scope for Future Works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24479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EA892-BD25-7107-6C93-D152CC7376BC}"/>
              </a:ext>
            </a:extLst>
          </p:cNvPr>
          <p:cNvSpPr>
            <a:spLocks noGrp="1"/>
          </p:cNvSpPr>
          <p:nvPr>
            <p:ph type="title"/>
          </p:nvPr>
        </p:nvSpPr>
        <p:spPr>
          <a:xfrm>
            <a:off x="677334" y="323557"/>
            <a:ext cx="11097324" cy="6316393"/>
          </a:xfrm>
        </p:spPr>
        <p:txBody>
          <a:bodyPr>
            <a:normAutofit fontScale="90000"/>
          </a:bodyPr>
          <a:lstStyle/>
          <a:p>
            <a:pPr marL="457200" marR="0">
              <a:lnSpc>
                <a:spcPct val="107000"/>
              </a:lnSpc>
              <a:spcBef>
                <a:spcPts val="0"/>
              </a:spcBef>
              <a:spcAft>
                <a:spcPts val="800"/>
              </a:spcAft>
            </a:pPr>
            <a:r>
              <a:rPr lang="en-US" dirty="0"/>
              <a:t>                  </a:t>
            </a:r>
            <a:r>
              <a:rPr lang="en-US" b="1" u="sng" dirty="0">
                <a:solidFill>
                  <a:srgbClr val="FF0000"/>
                </a:solidFill>
                <a:latin typeface="Century" panose="02040604050505020304" pitchFamily="18" charset="0"/>
              </a:rPr>
              <a:t>Problem Statements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br>
              <a:rPr lang="en-US"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t>Online hate, described as abusive language, aggression, cyberbullying, hatefulness and many others has been identified as a major threat on online social media platforms. Social media platforms are the most prominent grounds for such toxic behaviour.</a:t>
            </a:r>
            <a:br>
              <a:rPr lang="en-US"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br>
              <a:rPr lang="en-US"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b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br>
              <a:rPr lang="en-US" sz="2000" b="1" dirty="0">
                <a:solidFill>
                  <a:schemeClr val="tx1">
                    <a:lumMod val="95000"/>
                    <a:lumOff val="5000"/>
                  </a:schemeClr>
                </a:solidFill>
                <a:effectLst/>
                <a:latin typeface="Century" panose="02040604050505020304" pitchFamily="18" charset="0"/>
                <a:ea typeface="Calibri" panose="020F0502020204030204" pitchFamily="34" charset="0"/>
                <a:cs typeface="Mangal" panose="02040503050203030202" pitchFamily="18" charset="0"/>
              </a:rPr>
            </a:br>
            <a:endParaRPr lang="en-US" sz="2000" b="1" u="sng"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386072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9455-A85A-3548-CC83-25748BB1AE33}"/>
              </a:ext>
            </a:extLst>
          </p:cNvPr>
          <p:cNvSpPr>
            <a:spLocks noGrp="1"/>
          </p:cNvSpPr>
          <p:nvPr>
            <p:ph type="title"/>
          </p:nvPr>
        </p:nvSpPr>
        <p:spPr>
          <a:xfrm>
            <a:off x="677333" y="506437"/>
            <a:ext cx="11252069" cy="6189785"/>
          </a:xfrm>
        </p:spPr>
        <p:txBody>
          <a:bodyPr/>
          <a:lstStyle/>
          <a:p>
            <a:pPr marL="0" marR="0">
              <a:lnSpc>
                <a:spcPts val="2400"/>
              </a:lnSpc>
              <a:spcBef>
                <a:spcPts val="2400"/>
              </a:spcBef>
              <a:spcAft>
                <a:spcPts val="0"/>
              </a:spcAft>
            </a:pPr>
            <a:r>
              <a:rPr lang="en-US" b="1" dirty="0">
                <a:solidFill>
                  <a:srgbClr val="7030A0"/>
                </a:solidFill>
                <a:latin typeface="Century" panose="02040604050505020304" pitchFamily="18" charset="0"/>
              </a:rPr>
              <a:t>                   </a:t>
            </a:r>
            <a:br>
              <a:rPr lang="en-US" b="1" dirty="0">
                <a:solidFill>
                  <a:srgbClr val="7030A0"/>
                </a:solidFill>
                <a:latin typeface="Century" panose="02040604050505020304" pitchFamily="18" charset="0"/>
              </a:rPr>
            </a:br>
            <a:r>
              <a:rPr lang="en-US" b="1" dirty="0">
                <a:solidFill>
                  <a:srgbClr val="7030A0"/>
                </a:solidFill>
                <a:latin typeface="Century" panose="02040604050505020304" pitchFamily="18" charset="0"/>
              </a:rPr>
              <a:t>                         </a:t>
            </a:r>
            <a:r>
              <a:rPr lang="en-US" b="1" u="sng" dirty="0">
                <a:solidFill>
                  <a:srgbClr val="FF0000"/>
                </a:solidFill>
                <a:latin typeface="Century" panose="02040604050505020304" pitchFamily="18" charset="0"/>
              </a:rPr>
              <a:t>Problem Understanding</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400" b="1" dirty="0">
                <a:solidFill>
                  <a:srgbClr val="000000"/>
                </a:solidFill>
                <a:effectLst/>
                <a:latin typeface="Century" panose="02040604050505020304" pitchFamily="18" charset="0"/>
                <a:ea typeface="Times New Roman" panose="02020603050405020304" pitchFamily="18" charset="0"/>
              </a:rPr>
              <a:t>Online forum and social media platforms have provided individuals with the means to put forward their thoughts and freely express their opinion on various issues and incident. In some cases, these online comments contain explicit language which may hurt the readers. Comments containing explicit language can be classified into myriad categories such as Malignant, Highly Malignant, Rude, Threat, Abuse and Loathe. The threat of abuse and harassment means that people stop expressing themselves and give up on seeking different opinions.</a:t>
            </a:r>
            <a:r>
              <a:rPr lang="en-US" sz="2400" b="1" spc="-5" dirty="0">
                <a:solidFill>
                  <a:srgbClr val="292929"/>
                </a:solidFill>
                <a:effectLst/>
                <a:latin typeface="Century" panose="02040604050505020304" pitchFamily="18" charset="0"/>
                <a:ea typeface="Times New Roman" panose="02020603050405020304" pitchFamily="18" charset="0"/>
                <a:cs typeface="Segoe UI" panose="020B0502040204020203" pitchFamily="34" charset="0"/>
              </a:rPr>
              <a:t> </a:t>
            </a:r>
            <a:br>
              <a:rPr lang="en-US" sz="2400" b="1" dirty="0">
                <a:effectLst/>
                <a:latin typeface="Century" panose="02040604050505020304" pitchFamily="18" charset="0"/>
                <a:ea typeface="Times New Roman" panose="02020603050405020304" pitchFamily="18" charset="0"/>
              </a:rPr>
            </a:br>
            <a:r>
              <a:rPr lang="en-US" sz="2400" b="1" spc="-5" dirty="0">
                <a:solidFill>
                  <a:srgbClr val="292929"/>
                </a:solidFill>
                <a:effectLst/>
                <a:latin typeface="Century" panose="02040604050505020304" pitchFamily="18" charset="0"/>
                <a:ea typeface="Times New Roman" panose="02020603050405020304" pitchFamily="18" charset="0"/>
              </a:rPr>
              <a:t>To protect users from being exposed to offensive language on online forums or social media sites, companies have started flagging comments and blocking users who are found guilty of using unpleasant language. Several Machine Learning models have been developed and deployed to filter out the unruly language and protect internet users from becoming victims of online harassment and cyberbullying.</a:t>
            </a:r>
            <a:br>
              <a:rPr lang="en-US" sz="2400" b="1" dirty="0">
                <a:effectLst/>
                <a:latin typeface="Century" panose="02040604050505020304" pitchFamily="18" charset="0"/>
                <a:ea typeface="Times New Roman" panose="02020603050405020304" pitchFamily="18" charset="0"/>
              </a:rPr>
            </a:br>
            <a:endParaRPr lang="en-US" sz="2400" b="1" u="sng" dirty="0">
              <a:solidFill>
                <a:srgbClr val="FF0000"/>
              </a:solidFill>
              <a:latin typeface="Century" panose="02040604050505020304" pitchFamily="18" charset="0"/>
            </a:endParaRPr>
          </a:p>
        </p:txBody>
      </p:sp>
    </p:spTree>
    <p:extLst>
      <p:ext uri="{BB962C8B-B14F-4D97-AF65-F5344CB8AC3E}">
        <p14:creationId xmlns:p14="http://schemas.microsoft.com/office/powerpoint/2010/main" val="66975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5E01-4788-CDCC-1E1F-D95E952F3B9F}"/>
              </a:ext>
            </a:extLst>
          </p:cNvPr>
          <p:cNvSpPr>
            <a:spLocks noGrp="1"/>
          </p:cNvSpPr>
          <p:nvPr>
            <p:ph type="title"/>
          </p:nvPr>
        </p:nvSpPr>
        <p:spPr>
          <a:xfrm>
            <a:off x="677333" y="609599"/>
            <a:ext cx="11266137" cy="6128825"/>
          </a:xfrm>
        </p:spPr>
        <p:txBody>
          <a:bodyPr/>
          <a:lstStyle/>
          <a:p>
            <a:r>
              <a:rPr lang="en-US" dirty="0">
                <a:latin typeface="Century" panose="02040604050505020304" pitchFamily="18" charset="0"/>
              </a:rPr>
              <a:t>                  </a:t>
            </a:r>
            <a:r>
              <a:rPr lang="en-US" b="1" u="sng" dirty="0">
                <a:solidFill>
                  <a:srgbClr val="FF0000"/>
                </a:solidFill>
                <a:latin typeface="Century" panose="02040604050505020304" pitchFamily="18" charset="0"/>
              </a:rPr>
              <a:t>Exploratory Data Analysis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800" b="1" u="sng" dirty="0">
                <a:solidFill>
                  <a:srgbClr val="7030A0"/>
                </a:solidFill>
                <a:latin typeface="Century" panose="02040604050505020304" pitchFamily="18" charset="0"/>
              </a:rPr>
              <a:t>Univariate Analysis</a:t>
            </a: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br>
              <a:rPr lang="en-US" sz="2800" b="1" u="sng"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Observation</a:t>
            </a:r>
            <a:br>
              <a:rPr lang="en-US" sz="2000" b="1" dirty="0">
                <a:solidFill>
                  <a:srgbClr val="7030A0"/>
                </a:solidFill>
                <a:latin typeface="Century" panose="02040604050505020304" pitchFamily="18" charset="0"/>
              </a:rPr>
            </a:br>
            <a:br>
              <a:rPr lang="en-US" sz="2000" b="1" dirty="0">
                <a:solidFill>
                  <a:srgbClr val="7030A0"/>
                </a:solidFill>
                <a:latin typeface="Century" panose="02040604050505020304" pitchFamily="18" charset="0"/>
              </a:rPr>
            </a:b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We can see, up to 2000 words comment test are used. It seems to be people are used so many malignant words while commenting.</a:t>
            </a:r>
            <a:br>
              <a:rPr lang="en-US" sz="24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9F1A54D1-B638-BF4F-0D3D-7C9F8BCF49A6}"/>
              </a:ext>
            </a:extLst>
          </p:cNvPr>
          <p:cNvPicPr>
            <a:picLocks noChangeAspect="1"/>
          </p:cNvPicPr>
          <p:nvPr/>
        </p:nvPicPr>
        <p:blipFill>
          <a:blip r:embed="rId2"/>
          <a:stretch>
            <a:fillRect/>
          </a:stretch>
        </p:blipFill>
        <p:spPr>
          <a:xfrm>
            <a:off x="1551329" y="2367181"/>
            <a:ext cx="3152775" cy="1965668"/>
          </a:xfrm>
          <a:prstGeom prst="rect">
            <a:avLst/>
          </a:prstGeom>
        </p:spPr>
      </p:pic>
    </p:spTree>
    <p:extLst>
      <p:ext uri="{BB962C8B-B14F-4D97-AF65-F5344CB8AC3E}">
        <p14:creationId xmlns:p14="http://schemas.microsoft.com/office/powerpoint/2010/main" val="280397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8CBA-DF35-8762-3626-DD8FB2943FD7}"/>
              </a:ext>
            </a:extLst>
          </p:cNvPr>
          <p:cNvSpPr>
            <a:spLocks noGrp="1"/>
          </p:cNvSpPr>
          <p:nvPr>
            <p:ph type="title"/>
          </p:nvPr>
        </p:nvSpPr>
        <p:spPr>
          <a:xfrm>
            <a:off x="677334" y="609600"/>
            <a:ext cx="11378678" cy="6058486"/>
          </a:xfrm>
        </p:spPr>
        <p:txBody>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in malignant categories of comment there are having less malignant comment. 1 has low count than 0 it means that0 may be normal comment 1 may be malignant.</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In Highly malignant 1 has less than 0 it meant that there is less highly malignant word using by users. But their magnitude is high because it may cause the depression to others users.</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In loathe, there is also low percentage of 1 category.</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In rude categories, rude comment is high than others categories so it may cause another user.</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55FD1140-DF83-3284-F660-7EF8A30FCE4E}"/>
              </a:ext>
            </a:extLst>
          </p:cNvPr>
          <p:cNvPicPr>
            <a:picLocks noChangeAspect="1"/>
          </p:cNvPicPr>
          <p:nvPr/>
        </p:nvPicPr>
        <p:blipFill>
          <a:blip r:embed="rId2"/>
          <a:stretch>
            <a:fillRect/>
          </a:stretch>
        </p:blipFill>
        <p:spPr>
          <a:xfrm>
            <a:off x="842254" y="763905"/>
            <a:ext cx="2348230" cy="2038350"/>
          </a:xfrm>
          <a:prstGeom prst="rect">
            <a:avLst/>
          </a:prstGeom>
        </p:spPr>
      </p:pic>
      <p:pic>
        <p:nvPicPr>
          <p:cNvPr id="4" name="Picture 3">
            <a:extLst>
              <a:ext uri="{FF2B5EF4-FFF2-40B4-BE49-F238E27FC236}">
                <a16:creationId xmlns:a16="http://schemas.microsoft.com/office/drawing/2014/main" id="{6021B6C3-33D7-2EC4-0E0A-1F7C51A2F2A5}"/>
              </a:ext>
            </a:extLst>
          </p:cNvPr>
          <p:cNvPicPr>
            <a:picLocks noChangeAspect="1"/>
          </p:cNvPicPr>
          <p:nvPr/>
        </p:nvPicPr>
        <p:blipFill>
          <a:blip r:embed="rId3"/>
          <a:stretch>
            <a:fillRect/>
          </a:stretch>
        </p:blipFill>
        <p:spPr>
          <a:xfrm>
            <a:off x="3355404" y="781685"/>
            <a:ext cx="2295525" cy="2020570"/>
          </a:xfrm>
          <a:prstGeom prst="rect">
            <a:avLst/>
          </a:prstGeom>
        </p:spPr>
      </p:pic>
      <p:pic>
        <p:nvPicPr>
          <p:cNvPr id="5" name="Picture 4">
            <a:extLst>
              <a:ext uri="{FF2B5EF4-FFF2-40B4-BE49-F238E27FC236}">
                <a16:creationId xmlns:a16="http://schemas.microsoft.com/office/drawing/2014/main" id="{966D7B82-DEFC-2F72-3778-FF1B39EC8C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24508" y="942682"/>
            <a:ext cx="2085975" cy="1771650"/>
          </a:xfrm>
          <a:prstGeom prst="rect">
            <a:avLst/>
          </a:prstGeom>
          <a:noFill/>
        </p:spPr>
      </p:pic>
      <p:pic>
        <p:nvPicPr>
          <p:cNvPr id="6" name="Picture 5">
            <a:extLst>
              <a:ext uri="{FF2B5EF4-FFF2-40B4-BE49-F238E27FC236}">
                <a16:creationId xmlns:a16="http://schemas.microsoft.com/office/drawing/2014/main" id="{BD6E4FC8-0EA2-AFB9-C624-4B3A4C0277F0}"/>
              </a:ext>
            </a:extLst>
          </p:cNvPr>
          <p:cNvPicPr>
            <a:picLocks noChangeAspect="1"/>
          </p:cNvPicPr>
          <p:nvPr/>
        </p:nvPicPr>
        <p:blipFill>
          <a:blip r:embed="rId5"/>
          <a:stretch>
            <a:fillRect/>
          </a:stretch>
        </p:blipFill>
        <p:spPr>
          <a:xfrm>
            <a:off x="7941781" y="1002030"/>
            <a:ext cx="1848485" cy="1562100"/>
          </a:xfrm>
          <a:prstGeom prst="rect">
            <a:avLst/>
          </a:prstGeom>
        </p:spPr>
      </p:pic>
    </p:spTree>
    <p:extLst>
      <p:ext uri="{BB962C8B-B14F-4D97-AF65-F5344CB8AC3E}">
        <p14:creationId xmlns:p14="http://schemas.microsoft.com/office/powerpoint/2010/main" val="3487393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F10-6ED5-B8BA-A1DE-AF53B2698855}"/>
              </a:ext>
            </a:extLst>
          </p:cNvPr>
          <p:cNvSpPr>
            <a:spLocks noGrp="1"/>
          </p:cNvSpPr>
          <p:nvPr>
            <p:ph type="title"/>
          </p:nvPr>
        </p:nvSpPr>
        <p:spPr>
          <a:xfrm>
            <a:off x="677334" y="609599"/>
            <a:ext cx="11209866" cy="6030351"/>
          </a:xfrm>
        </p:spPr>
        <p:txBody>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br>
              <a:rPr lang="en-US" dirty="0"/>
            </a:br>
            <a:r>
              <a:rPr lang="en-US" sz="2800" b="1" dirty="0">
                <a:solidFill>
                  <a:srgbClr val="7030A0"/>
                </a:solidFill>
                <a:latin typeface="Century" panose="02040604050505020304" pitchFamily="18" charset="0"/>
              </a:rPr>
              <a:t>Observation</a:t>
            </a:r>
            <a:br>
              <a:rPr lang="en-US" sz="2800" b="1"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Rude and Abuse is having almost same quantity of comment but their magnitude or impact will be different. Rude has low impact than abuse comment.</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there is also threat comment but their ration very small but it may have very large impact.</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2000" b="1" dirty="0">
                <a:solidFill>
                  <a:srgbClr val="7030A0"/>
                </a:solidFill>
                <a:latin typeface="Century" panose="02040604050505020304" pitchFamily="18" charset="0"/>
              </a:rPr>
            </a:br>
            <a:endParaRPr lang="en-US"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DB9D10B5-57F1-32D9-F95F-F9A0FC35A81B}"/>
              </a:ext>
            </a:extLst>
          </p:cNvPr>
          <p:cNvPicPr>
            <a:picLocks noChangeAspect="1"/>
          </p:cNvPicPr>
          <p:nvPr/>
        </p:nvPicPr>
        <p:blipFill>
          <a:blip r:embed="rId2"/>
          <a:stretch>
            <a:fillRect/>
          </a:stretch>
        </p:blipFill>
        <p:spPr>
          <a:xfrm>
            <a:off x="950349" y="968252"/>
            <a:ext cx="2946401" cy="2689348"/>
          </a:xfrm>
          <a:prstGeom prst="rect">
            <a:avLst/>
          </a:prstGeom>
        </p:spPr>
      </p:pic>
      <p:pic>
        <p:nvPicPr>
          <p:cNvPr id="4" name="Picture 3">
            <a:extLst>
              <a:ext uri="{FF2B5EF4-FFF2-40B4-BE49-F238E27FC236}">
                <a16:creationId xmlns:a16="http://schemas.microsoft.com/office/drawing/2014/main" id="{645DE331-1492-3CF3-C378-9EEC2B9D2FF2}"/>
              </a:ext>
            </a:extLst>
          </p:cNvPr>
          <p:cNvPicPr>
            <a:picLocks noChangeAspect="1"/>
          </p:cNvPicPr>
          <p:nvPr/>
        </p:nvPicPr>
        <p:blipFill>
          <a:blip r:embed="rId3"/>
          <a:stretch>
            <a:fillRect/>
          </a:stretch>
        </p:blipFill>
        <p:spPr>
          <a:xfrm>
            <a:off x="4972049" y="1138457"/>
            <a:ext cx="2946401" cy="2126640"/>
          </a:xfrm>
          <a:prstGeom prst="rect">
            <a:avLst/>
          </a:prstGeom>
        </p:spPr>
      </p:pic>
    </p:spTree>
    <p:extLst>
      <p:ext uri="{BB962C8B-B14F-4D97-AF65-F5344CB8AC3E}">
        <p14:creationId xmlns:p14="http://schemas.microsoft.com/office/powerpoint/2010/main" val="407393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E61-F45B-C3A4-BF25-621B7D6567B9}"/>
              </a:ext>
            </a:extLst>
          </p:cNvPr>
          <p:cNvSpPr>
            <a:spLocks noGrp="1"/>
          </p:cNvSpPr>
          <p:nvPr>
            <p:ph type="title"/>
          </p:nvPr>
        </p:nvSpPr>
        <p:spPr>
          <a:xfrm>
            <a:off x="677334" y="729175"/>
            <a:ext cx="11322408" cy="6128825"/>
          </a:xfrm>
        </p:spPr>
        <p:txBody>
          <a:bodyPr>
            <a:normAutofit fontScale="90000"/>
          </a:bodyPr>
          <a:lstStyle/>
          <a:p>
            <a:pPr>
              <a:lnSpc>
                <a:spcPct val="107000"/>
              </a:lnSpc>
              <a:spcBef>
                <a:spcPts val="0"/>
              </a:spcBef>
              <a:spcAft>
                <a:spcPts val="800"/>
              </a:spcAft>
              <a:buSzPts val="1000"/>
              <a:tabLst>
                <a:tab pos="457200" algn="l"/>
              </a:tabLst>
            </a:pPr>
            <a:r>
              <a:rPr lang="en-US" sz="4000" b="1" dirty="0">
                <a:solidFill>
                  <a:srgbClr val="7030A0"/>
                </a:solidFill>
                <a:latin typeface="Century" panose="02040604050505020304" pitchFamily="18" charset="0"/>
              </a:rPr>
              <a:t>Word Cloud Analysis</a:t>
            </a: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br>
              <a:rPr lang="en-US" sz="2800" b="1" dirty="0">
                <a:solidFill>
                  <a:srgbClr val="7030A0"/>
                </a:solidFill>
                <a:latin typeface="Century" panose="02040604050505020304" pitchFamily="18" charset="0"/>
              </a:rPr>
            </a:br>
            <a:r>
              <a:rPr lang="en-US" sz="3100" b="1" dirty="0">
                <a:solidFill>
                  <a:srgbClr val="7030A0"/>
                </a:solidFill>
                <a:latin typeface="Century" panose="02040604050505020304" pitchFamily="18" charset="0"/>
              </a:rPr>
              <a:t>Observation</a:t>
            </a:r>
            <a:br>
              <a:rPr lang="en-US" sz="2000" b="1" dirty="0">
                <a:solidFill>
                  <a:srgbClr val="7030A0"/>
                </a:solidFill>
                <a:latin typeface="Century" panose="02040604050505020304" pitchFamily="18" charset="0"/>
              </a:rPr>
            </a:br>
            <a:r>
              <a:rPr lang="en-US" sz="2700" b="1" dirty="0">
                <a:solidFill>
                  <a:srgbClr val="7030A0"/>
                </a:solidFill>
                <a:latin typeface="Century" panose="02040604050505020304" pitchFamily="18" charset="0"/>
              </a:rPr>
              <a:t>- </a:t>
            </a:r>
            <a:r>
              <a:rPr lang="en-US" sz="27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so many malignant comments are used by users which show in above.</a:t>
            </a:r>
            <a:r>
              <a:rPr lang="en-US" sz="27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7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Pig, wanker, hate, die and shit these are the word are mostly used.</a:t>
            </a:r>
            <a:br>
              <a:rPr lang="en-US" sz="27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r>
              <a:rPr lang="en-US" sz="27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The vocabulary used in all categories is quite similar (expect for 'none' of course). Frequencies are varying a bit across (for example 'fuck' and 'suck'.</a:t>
            </a: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b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B24D75F1-8E64-D80A-C7DA-8172040FEDF7}"/>
              </a:ext>
            </a:extLst>
          </p:cNvPr>
          <p:cNvPicPr>
            <a:picLocks noChangeAspect="1"/>
          </p:cNvPicPr>
          <p:nvPr/>
        </p:nvPicPr>
        <p:blipFill>
          <a:blip r:embed="rId2"/>
          <a:stretch>
            <a:fillRect/>
          </a:stretch>
        </p:blipFill>
        <p:spPr>
          <a:xfrm>
            <a:off x="677334" y="1599956"/>
            <a:ext cx="3590925" cy="2307590"/>
          </a:xfrm>
          <a:prstGeom prst="rect">
            <a:avLst/>
          </a:prstGeom>
        </p:spPr>
      </p:pic>
      <p:pic>
        <p:nvPicPr>
          <p:cNvPr id="4" name="Picture 3">
            <a:extLst>
              <a:ext uri="{FF2B5EF4-FFF2-40B4-BE49-F238E27FC236}">
                <a16:creationId xmlns:a16="http://schemas.microsoft.com/office/drawing/2014/main" id="{34E6B836-ACD4-D571-8D4A-20DC935E4A8C}"/>
              </a:ext>
            </a:extLst>
          </p:cNvPr>
          <p:cNvPicPr>
            <a:picLocks noChangeAspect="1"/>
          </p:cNvPicPr>
          <p:nvPr/>
        </p:nvPicPr>
        <p:blipFill>
          <a:blip r:embed="rId3"/>
          <a:stretch>
            <a:fillRect/>
          </a:stretch>
        </p:blipFill>
        <p:spPr>
          <a:xfrm>
            <a:off x="4451251" y="1735356"/>
            <a:ext cx="3356317" cy="2247113"/>
          </a:xfrm>
          <a:prstGeom prst="rect">
            <a:avLst/>
          </a:prstGeom>
        </p:spPr>
      </p:pic>
      <p:pic>
        <p:nvPicPr>
          <p:cNvPr id="5" name="Picture 4">
            <a:extLst>
              <a:ext uri="{FF2B5EF4-FFF2-40B4-BE49-F238E27FC236}">
                <a16:creationId xmlns:a16="http://schemas.microsoft.com/office/drawing/2014/main" id="{78965BF0-46B5-38EA-0F46-940A868B5C97}"/>
              </a:ext>
            </a:extLst>
          </p:cNvPr>
          <p:cNvPicPr>
            <a:picLocks noChangeAspect="1"/>
          </p:cNvPicPr>
          <p:nvPr/>
        </p:nvPicPr>
        <p:blipFill>
          <a:blip r:embed="rId4"/>
          <a:stretch>
            <a:fillRect/>
          </a:stretch>
        </p:blipFill>
        <p:spPr>
          <a:xfrm>
            <a:off x="7923743" y="1748056"/>
            <a:ext cx="3367336" cy="2247113"/>
          </a:xfrm>
          <a:prstGeom prst="rect">
            <a:avLst/>
          </a:prstGeom>
        </p:spPr>
      </p:pic>
    </p:spTree>
    <p:extLst>
      <p:ext uri="{BB962C8B-B14F-4D97-AF65-F5344CB8AC3E}">
        <p14:creationId xmlns:p14="http://schemas.microsoft.com/office/powerpoint/2010/main" val="786139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D9AF-AB0D-BA73-34F6-547725947B90}"/>
              </a:ext>
            </a:extLst>
          </p:cNvPr>
          <p:cNvSpPr>
            <a:spLocks noGrp="1"/>
          </p:cNvSpPr>
          <p:nvPr>
            <p:ph type="title"/>
          </p:nvPr>
        </p:nvSpPr>
        <p:spPr>
          <a:xfrm>
            <a:off x="677333" y="609600"/>
            <a:ext cx="11238001" cy="6044418"/>
          </a:xfrm>
        </p:spPr>
        <p:txBody>
          <a:bodyPr>
            <a:normAutofit fontScale="90000"/>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31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ass, Jim, wale, fucking, die and going kill these are the word are mostly used by users for threatening the another’s users.</a:t>
            </a:r>
            <a:r>
              <a:rPr lang="en-US" sz="24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Due to this impact of threat massages will causes several risks to users so we need to improve the social media to make user friendly.</a:t>
            </a:r>
            <a:b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There are so many words are used by user for abusing someone. like, faggot, fuck, Morongo, suck, and jew.</a:t>
            </a:r>
            <a:r>
              <a:rPr lang="en-US" sz="24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Here also have highly malignant word also.</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24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806BCD76-D6A8-E83E-7620-222CAFFA1523}"/>
              </a:ext>
            </a:extLst>
          </p:cNvPr>
          <p:cNvPicPr>
            <a:picLocks noChangeAspect="1"/>
          </p:cNvPicPr>
          <p:nvPr/>
        </p:nvPicPr>
        <p:blipFill>
          <a:blip r:embed="rId2"/>
          <a:stretch>
            <a:fillRect/>
          </a:stretch>
        </p:blipFill>
        <p:spPr>
          <a:xfrm>
            <a:off x="1141607" y="765004"/>
            <a:ext cx="3381375" cy="2261235"/>
          </a:xfrm>
          <a:prstGeom prst="rect">
            <a:avLst/>
          </a:prstGeom>
        </p:spPr>
      </p:pic>
      <p:pic>
        <p:nvPicPr>
          <p:cNvPr id="4" name="Picture 3">
            <a:extLst>
              <a:ext uri="{FF2B5EF4-FFF2-40B4-BE49-F238E27FC236}">
                <a16:creationId xmlns:a16="http://schemas.microsoft.com/office/drawing/2014/main" id="{6D276C55-8977-501B-F37A-3D401A43F54A}"/>
              </a:ext>
            </a:extLst>
          </p:cNvPr>
          <p:cNvPicPr>
            <a:picLocks noChangeAspect="1"/>
          </p:cNvPicPr>
          <p:nvPr/>
        </p:nvPicPr>
        <p:blipFill>
          <a:blip r:embed="rId3"/>
          <a:stretch>
            <a:fillRect/>
          </a:stretch>
        </p:blipFill>
        <p:spPr>
          <a:xfrm>
            <a:off x="5209258" y="900258"/>
            <a:ext cx="3214402" cy="2125981"/>
          </a:xfrm>
          <a:prstGeom prst="rect">
            <a:avLst/>
          </a:prstGeom>
        </p:spPr>
      </p:pic>
    </p:spTree>
    <p:extLst>
      <p:ext uri="{BB962C8B-B14F-4D97-AF65-F5344CB8AC3E}">
        <p14:creationId xmlns:p14="http://schemas.microsoft.com/office/powerpoint/2010/main" val="16647619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54</TotalTime>
  <Words>1306</Words>
  <Application>Microsoft Office PowerPoint</Application>
  <PresentationFormat>Widescreen</PresentationFormat>
  <Paragraphs>28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vt:lpstr>
      <vt:lpstr>Times New Roman</vt:lpstr>
      <vt:lpstr>Trebuchet MS</vt:lpstr>
      <vt:lpstr>Wingdings</vt:lpstr>
      <vt:lpstr>Wingdings 3</vt:lpstr>
      <vt:lpstr>Facet</vt:lpstr>
      <vt:lpstr>                  Project Presentation                                  On                    “Car Price Prediction”                         Presented By:                            Ajit Madame </vt:lpstr>
      <vt:lpstr>Agenda</vt:lpstr>
      <vt:lpstr>                  Problem Statements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vt:lpstr>
      <vt:lpstr>                                             Problem Understanding  Online forum and social media platforms have provided individuals with the means to put forward their thoughts and freely express their opinion on various issues and incident. In some cases, these online comments contain explicit language which may hurt the readers. Comments containing explicit language can be classified into myriad categories such as Malignant, Highly Malignant, Rude, Threat, Abuse and Loathe. The threat of abuse and harassment means that people stop expressing themselves and give up on seeking different opinions.  To protect users from being exposed to offensive language on online forums or social media sites, companies have started flagging comments and blocking users who are found guilty of using unpleasant language. Several Machine Learning models have been developed and deployed to filter out the unruly language and protect internet users from becoming victims of online harassment and cyberbullying. </vt:lpstr>
      <vt:lpstr>                  Exploratory Data Analysis  Univariate Analysis       Observation  We can see, up to 2000 words comment test are used. It seems to be people are used so many malignant words while commenting. </vt:lpstr>
      <vt:lpstr>     Observation - We can see, in malignant categories of comment there are having less malignant comment. 1 has low count than 0 it means that0 may be normal comment 1 may be malignant. - In Highly malignant 1 has less than 0 it meant that there is less highly malignant word using by users. But their magnitude is high because it may cause the depression to others users. - In loathe, there is also low percentage of 1 category. - In rude categories, rude comment is high than others categories so it may cause another user. </vt:lpstr>
      <vt:lpstr>      Observation - Rude and Abuse is having almost same quantity of comment but their magnitude or impact will be different. Rude has low impact than abuse comment. - We can see, there is also threat comment but their ration very small but it may have very large impact.  </vt:lpstr>
      <vt:lpstr>Word Cloud Analysis        Observation - We can see, so many malignant comments are used by users which show in above. Pig, wanker, hate, die and shit these are the word are mostly used. - The vocabulary used in all categories is quite similar (expect for 'none' of course). Frequencies are varying a bit across (for example 'fuck' and 'suck'.   </vt:lpstr>
      <vt:lpstr>     Observation - We can see, ass, Jim, wale, fucking, die and going kill these are the word are mostly used by users for threatening the another’s users. Due to this impact of threat massages will causes several risks to users so we need to improve the social media to make user friendly. - There are so many words are used by user for abusing someone. like, faggot, fuck, Morongo, suck, and jew. Here also have highly malignant word also.  </vt:lpstr>
      <vt:lpstr>     Observation - We can see loathe comment where so many word are used for commenting on others some of is nigger, die, gay, Mexican, stupid these words are used to loathe the people or users. - We can see, malignant is having maximum comment than others categories followed by rude. Threat categories comment is having low count but it has high impact than others. Highly malignant comments are having high impact on user whose face such problem.   </vt:lpstr>
      <vt:lpstr>Correlation of the features with target columns        Observation Indeed, it looks like some of the labels are higher correlated, e.g., abuse-rude has the highest at 0.74, followed by malignant-rude and malignant-abuse.   </vt:lpstr>
      <vt:lpstr>                      Model Building </vt:lpstr>
      <vt:lpstr>Logistic Regression                    Random Forest Classifier  </vt:lpstr>
      <vt:lpstr>Support Vector Classifier        Interpretation of Result  Based on comparing Accuracy Score results with hamming loss results, it is determined Random Forest Classifier is the best model. It has least difference between accuracy score and hamming loss. </vt:lpstr>
      <vt:lpstr>Hyperparameter Tuning  </vt:lpstr>
      <vt:lpstr>                  Key Finding and Conclusions  The finding of the study is that only few users over online use unparliamentary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 </vt:lpstr>
      <vt:lpstr>   Limitation of this work and scope for future  Problems faced while working in this project:                  More computational power was required as it took more than 2 hours                  Imbalanced dataset and bad comment texts                  Good parameters could not be obtained using hyperparameter tuning as time was consumed more    Areas of improvement:                  Could be provided with a good dataset which does not take more time.                  Less time complexity                  Providing a proper balanced dataset with less errors.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                                  On                    “Car Price Prediction”                         Presented By:                            Ajit Madame </dc:title>
  <dc:creator>ajit madame</dc:creator>
  <cp:lastModifiedBy>ajit madame</cp:lastModifiedBy>
  <cp:revision>1</cp:revision>
  <dcterms:created xsi:type="dcterms:W3CDTF">2022-11-22T10:40:26Z</dcterms:created>
  <dcterms:modified xsi:type="dcterms:W3CDTF">2022-11-22T11:35:23Z</dcterms:modified>
</cp:coreProperties>
</file>