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sldIdLst>
    <p:sldId id="256" r:id="rId2"/>
    <p:sldId id="259" r:id="rId3"/>
    <p:sldId id="262"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91" r:id="rId33"/>
    <p:sldId id="289" r:id="rId34"/>
    <p:sldId id="292" r:id="rId35"/>
    <p:sldId id="29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3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CE2BB2-0273-448F-B669-65B11297FD17}"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31924-C6C6-4A7A-988B-07EA2CB6CA2E}" type="slidenum">
              <a:rPr lang="en-US" smtClean="0"/>
              <a:t>‹#›</a:t>
            </a:fld>
            <a:endParaRPr lang="en-US"/>
          </a:p>
        </p:txBody>
      </p:sp>
    </p:spTree>
    <p:extLst>
      <p:ext uri="{BB962C8B-B14F-4D97-AF65-F5344CB8AC3E}">
        <p14:creationId xmlns:p14="http://schemas.microsoft.com/office/powerpoint/2010/main" val="2204810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CE2BB2-0273-448F-B669-65B11297FD17}"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31924-C6C6-4A7A-988B-07EA2CB6CA2E}" type="slidenum">
              <a:rPr lang="en-US" smtClean="0"/>
              <a:t>‹#›</a:t>
            </a:fld>
            <a:endParaRPr lang="en-US"/>
          </a:p>
        </p:txBody>
      </p:sp>
    </p:spTree>
    <p:extLst>
      <p:ext uri="{BB962C8B-B14F-4D97-AF65-F5344CB8AC3E}">
        <p14:creationId xmlns:p14="http://schemas.microsoft.com/office/powerpoint/2010/main" val="2595001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CE2BB2-0273-448F-B669-65B11297FD17}"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31924-C6C6-4A7A-988B-07EA2CB6CA2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655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CE2BB2-0273-448F-B669-65B11297FD17}"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31924-C6C6-4A7A-988B-07EA2CB6CA2E}" type="slidenum">
              <a:rPr lang="en-US" smtClean="0"/>
              <a:t>‹#›</a:t>
            </a:fld>
            <a:endParaRPr lang="en-US"/>
          </a:p>
        </p:txBody>
      </p:sp>
    </p:spTree>
    <p:extLst>
      <p:ext uri="{BB962C8B-B14F-4D97-AF65-F5344CB8AC3E}">
        <p14:creationId xmlns:p14="http://schemas.microsoft.com/office/powerpoint/2010/main" val="1158734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CE2BB2-0273-448F-B669-65B11297FD17}"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31924-C6C6-4A7A-988B-07EA2CB6CA2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33327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CE2BB2-0273-448F-B669-65B11297FD17}"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31924-C6C6-4A7A-988B-07EA2CB6CA2E}" type="slidenum">
              <a:rPr lang="en-US" smtClean="0"/>
              <a:t>‹#›</a:t>
            </a:fld>
            <a:endParaRPr lang="en-US"/>
          </a:p>
        </p:txBody>
      </p:sp>
    </p:spTree>
    <p:extLst>
      <p:ext uri="{BB962C8B-B14F-4D97-AF65-F5344CB8AC3E}">
        <p14:creationId xmlns:p14="http://schemas.microsoft.com/office/powerpoint/2010/main" val="3589329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E2BB2-0273-448F-B669-65B11297FD17}"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31924-C6C6-4A7A-988B-07EA2CB6CA2E}" type="slidenum">
              <a:rPr lang="en-US" smtClean="0"/>
              <a:t>‹#›</a:t>
            </a:fld>
            <a:endParaRPr lang="en-US"/>
          </a:p>
        </p:txBody>
      </p:sp>
    </p:spTree>
    <p:extLst>
      <p:ext uri="{BB962C8B-B14F-4D97-AF65-F5344CB8AC3E}">
        <p14:creationId xmlns:p14="http://schemas.microsoft.com/office/powerpoint/2010/main" val="2005461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E2BB2-0273-448F-B669-65B11297FD17}"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31924-C6C6-4A7A-988B-07EA2CB6CA2E}" type="slidenum">
              <a:rPr lang="en-US" smtClean="0"/>
              <a:t>‹#›</a:t>
            </a:fld>
            <a:endParaRPr lang="en-US"/>
          </a:p>
        </p:txBody>
      </p:sp>
    </p:spTree>
    <p:extLst>
      <p:ext uri="{BB962C8B-B14F-4D97-AF65-F5344CB8AC3E}">
        <p14:creationId xmlns:p14="http://schemas.microsoft.com/office/powerpoint/2010/main" val="390418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E2BB2-0273-448F-B669-65B11297FD17}"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31924-C6C6-4A7A-988B-07EA2CB6CA2E}" type="slidenum">
              <a:rPr lang="en-US" smtClean="0"/>
              <a:t>‹#›</a:t>
            </a:fld>
            <a:endParaRPr lang="en-US"/>
          </a:p>
        </p:txBody>
      </p:sp>
    </p:spTree>
    <p:extLst>
      <p:ext uri="{BB962C8B-B14F-4D97-AF65-F5344CB8AC3E}">
        <p14:creationId xmlns:p14="http://schemas.microsoft.com/office/powerpoint/2010/main" val="3734878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CE2BB2-0273-448F-B669-65B11297FD17}"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31924-C6C6-4A7A-988B-07EA2CB6CA2E}" type="slidenum">
              <a:rPr lang="en-US" smtClean="0"/>
              <a:t>‹#›</a:t>
            </a:fld>
            <a:endParaRPr lang="en-US"/>
          </a:p>
        </p:txBody>
      </p:sp>
    </p:spTree>
    <p:extLst>
      <p:ext uri="{BB962C8B-B14F-4D97-AF65-F5344CB8AC3E}">
        <p14:creationId xmlns:p14="http://schemas.microsoft.com/office/powerpoint/2010/main" val="483346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CE2BB2-0273-448F-B669-65B11297FD17}" type="datetimeFigureOut">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31924-C6C6-4A7A-988B-07EA2CB6CA2E}" type="slidenum">
              <a:rPr lang="en-US" smtClean="0"/>
              <a:t>‹#›</a:t>
            </a:fld>
            <a:endParaRPr lang="en-US"/>
          </a:p>
        </p:txBody>
      </p:sp>
    </p:spTree>
    <p:extLst>
      <p:ext uri="{BB962C8B-B14F-4D97-AF65-F5344CB8AC3E}">
        <p14:creationId xmlns:p14="http://schemas.microsoft.com/office/powerpoint/2010/main" val="746566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CE2BB2-0273-448F-B669-65B11297FD17}" type="datetimeFigureOut">
              <a:rPr lang="en-US" smtClean="0"/>
              <a:t>10/24/2022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A31924-C6C6-4A7A-988B-07EA2CB6CA2E}" type="slidenum">
              <a:rPr lang="en-US" smtClean="0"/>
              <a:t>‹#›</a:t>
            </a:fld>
            <a:endParaRPr lang="en-US"/>
          </a:p>
        </p:txBody>
      </p:sp>
    </p:spTree>
    <p:extLst>
      <p:ext uri="{BB962C8B-B14F-4D97-AF65-F5344CB8AC3E}">
        <p14:creationId xmlns:p14="http://schemas.microsoft.com/office/powerpoint/2010/main" val="3981289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CE2BB2-0273-448F-B669-65B11297FD17}" type="datetimeFigureOut">
              <a:rPr lang="en-US" smtClean="0"/>
              <a:t>10/24/2022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A31924-C6C6-4A7A-988B-07EA2CB6CA2E}" type="slidenum">
              <a:rPr lang="en-US" smtClean="0"/>
              <a:t>‹#›</a:t>
            </a:fld>
            <a:endParaRPr lang="en-US"/>
          </a:p>
        </p:txBody>
      </p:sp>
    </p:spTree>
    <p:extLst>
      <p:ext uri="{BB962C8B-B14F-4D97-AF65-F5344CB8AC3E}">
        <p14:creationId xmlns:p14="http://schemas.microsoft.com/office/powerpoint/2010/main" val="876114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E2BB2-0273-448F-B669-65B11297FD17}" type="datetimeFigureOut">
              <a:rPr lang="en-US" smtClean="0"/>
              <a:t>10/24/2022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A31924-C6C6-4A7A-988B-07EA2CB6CA2E}" type="slidenum">
              <a:rPr lang="en-US" smtClean="0"/>
              <a:t>‹#›</a:t>
            </a:fld>
            <a:endParaRPr lang="en-US"/>
          </a:p>
        </p:txBody>
      </p:sp>
    </p:spTree>
    <p:extLst>
      <p:ext uri="{BB962C8B-B14F-4D97-AF65-F5344CB8AC3E}">
        <p14:creationId xmlns:p14="http://schemas.microsoft.com/office/powerpoint/2010/main" val="15422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CE2BB2-0273-448F-B669-65B11297FD17}" type="datetimeFigureOut">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31924-C6C6-4A7A-988B-07EA2CB6CA2E}" type="slidenum">
              <a:rPr lang="en-US" smtClean="0"/>
              <a:t>‹#›</a:t>
            </a:fld>
            <a:endParaRPr lang="en-US"/>
          </a:p>
        </p:txBody>
      </p:sp>
    </p:spTree>
    <p:extLst>
      <p:ext uri="{BB962C8B-B14F-4D97-AF65-F5344CB8AC3E}">
        <p14:creationId xmlns:p14="http://schemas.microsoft.com/office/powerpoint/2010/main" val="91075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31924-C6C6-4A7A-988B-07EA2CB6CA2E}" type="slidenum">
              <a:rPr lang="en-US" smtClean="0"/>
              <a:t>‹#›</a:t>
            </a:fld>
            <a:endParaRPr lang="en-US"/>
          </a:p>
        </p:txBody>
      </p:sp>
      <p:sp>
        <p:nvSpPr>
          <p:cNvPr id="5" name="Date Placeholder 4"/>
          <p:cNvSpPr>
            <a:spLocks noGrp="1"/>
          </p:cNvSpPr>
          <p:nvPr>
            <p:ph type="dt" sz="half" idx="10"/>
          </p:nvPr>
        </p:nvSpPr>
        <p:spPr/>
        <p:txBody>
          <a:bodyPr/>
          <a:lstStyle/>
          <a:p>
            <a:fld id="{8FCE2BB2-0273-448F-B669-65B11297FD17}" type="datetimeFigureOut">
              <a:rPr lang="en-US" smtClean="0"/>
              <a:t>10/24/2022</a:t>
            </a:fld>
            <a:endParaRPr lang="en-US"/>
          </a:p>
        </p:txBody>
      </p:sp>
    </p:spTree>
    <p:extLst>
      <p:ext uri="{BB962C8B-B14F-4D97-AF65-F5344CB8AC3E}">
        <p14:creationId xmlns:p14="http://schemas.microsoft.com/office/powerpoint/2010/main" val="392306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CE2BB2-0273-448F-B669-65B11297FD17}" type="datetimeFigureOut">
              <a:rPr lang="en-US" smtClean="0"/>
              <a:t>10/24/2022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7A31924-C6C6-4A7A-988B-07EA2CB6CA2E}" type="slidenum">
              <a:rPr lang="en-US" smtClean="0"/>
              <a:t>‹#›</a:t>
            </a:fld>
            <a:endParaRPr lang="en-US"/>
          </a:p>
        </p:txBody>
      </p:sp>
    </p:spTree>
    <p:extLst>
      <p:ext uri="{BB962C8B-B14F-4D97-AF65-F5344CB8AC3E}">
        <p14:creationId xmlns:p14="http://schemas.microsoft.com/office/powerpoint/2010/main" val="25039510"/>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 Id="rId5" Type="http://schemas.openxmlformats.org/officeDocument/2006/relationships/image" Target="../media/image49.png"/><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xml"/><Relationship Id="rId5" Type="http://schemas.openxmlformats.org/officeDocument/2006/relationships/image" Target="../media/image60.png"/><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6.xml"/><Relationship Id="rId6" Type="http://schemas.openxmlformats.org/officeDocument/2006/relationships/image" Target="../media/image65.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s>
</file>

<file path=ppt/slides/_rels/slide3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6.xml"/><Relationship Id="rId4" Type="http://schemas.openxmlformats.org/officeDocument/2006/relationships/image" Target="../media/image72.png"/></Relationships>
</file>

<file path=ppt/slides/_rels/slide3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6.xml"/><Relationship Id="rId5" Type="http://schemas.openxmlformats.org/officeDocument/2006/relationships/image" Target="../media/image76.png"/><Relationship Id="rId4" Type="http://schemas.openxmlformats.org/officeDocument/2006/relationships/image" Target="../media/image75.png"/></Relationships>
</file>

<file path=ppt/slides/_rels/slide3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F842880-AE36-4690-B92C-E494411227EC}"/>
              </a:ext>
            </a:extLst>
          </p:cNvPr>
          <p:cNvSpPr>
            <a:spLocks noGrp="1"/>
          </p:cNvSpPr>
          <p:nvPr>
            <p:ph type="title"/>
          </p:nvPr>
        </p:nvSpPr>
        <p:spPr>
          <a:xfrm>
            <a:off x="677333" y="609600"/>
            <a:ext cx="11257368" cy="5969330"/>
          </a:xfrm>
        </p:spPr>
        <p:txBody>
          <a:bodyPr>
            <a:normAutofit/>
          </a:bodyPr>
          <a:lstStyle/>
          <a:p>
            <a:r>
              <a:rPr lang="en-IN" sz="4000" b="1" i="1" dirty="0">
                <a:solidFill>
                  <a:srgbClr val="E05F2C"/>
                </a:solidFill>
              </a:rPr>
              <a:t>                  </a:t>
            </a:r>
            <a:br>
              <a:rPr lang="en-IN" sz="4000" b="1" i="1" dirty="0">
                <a:solidFill>
                  <a:srgbClr val="E05F2C"/>
                </a:solidFill>
              </a:rPr>
            </a:br>
            <a:r>
              <a:rPr lang="en-IN" sz="4000" b="1" i="1" dirty="0">
                <a:solidFill>
                  <a:srgbClr val="E05F2C"/>
                </a:solidFill>
              </a:rPr>
              <a:t>                 </a:t>
            </a:r>
            <a:r>
              <a:rPr lang="en-IN" sz="4000" b="1" i="1" dirty="0">
                <a:solidFill>
                  <a:srgbClr val="E05F2C"/>
                </a:solidFill>
                <a:latin typeface="Century" panose="02040604050505020304" pitchFamily="18" charset="0"/>
              </a:rPr>
              <a:t>Project Presentation </a:t>
            </a:r>
            <a:br>
              <a:rPr lang="en-IN" sz="4000" b="1" i="1" dirty="0">
                <a:solidFill>
                  <a:srgbClr val="E05F2C"/>
                </a:solidFill>
                <a:latin typeface="Century" panose="02040604050505020304" pitchFamily="18" charset="0"/>
              </a:rPr>
            </a:br>
            <a:r>
              <a:rPr lang="en-IN" sz="4000" b="1" i="1" dirty="0">
                <a:solidFill>
                  <a:srgbClr val="E05F2C"/>
                </a:solidFill>
                <a:latin typeface="Century" panose="02040604050505020304" pitchFamily="18" charset="0"/>
              </a:rPr>
              <a:t>                                On</a:t>
            </a:r>
            <a:br>
              <a:rPr lang="en-IN" sz="4000" b="1" i="1" dirty="0">
                <a:solidFill>
                  <a:schemeClr val="accent1">
                    <a:lumMod val="75000"/>
                  </a:schemeClr>
                </a:solidFill>
                <a:latin typeface="Century" panose="02040604050505020304" pitchFamily="18" charset="0"/>
              </a:rPr>
            </a:br>
            <a:r>
              <a:rPr lang="en-IN" sz="4800" b="1" i="1" dirty="0">
                <a:solidFill>
                  <a:schemeClr val="accent1">
                    <a:lumMod val="75000"/>
                  </a:schemeClr>
                </a:solidFill>
                <a:latin typeface="Century" panose="02040604050505020304" pitchFamily="18" charset="0"/>
              </a:rPr>
              <a:t>          </a:t>
            </a:r>
            <a:r>
              <a:rPr lang="en-IN" sz="4800" dirty="0">
                <a:latin typeface="Century" panose="02040604050505020304" pitchFamily="18" charset="0"/>
              </a:rPr>
              <a:t> </a:t>
            </a:r>
            <a:r>
              <a:rPr lang="en-IN" sz="4000" b="1" dirty="0">
                <a:solidFill>
                  <a:schemeClr val="accent6">
                    <a:lumMod val="75000"/>
                  </a:schemeClr>
                </a:solidFill>
                <a:latin typeface="Century" panose="02040604050505020304" pitchFamily="18" charset="0"/>
              </a:rPr>
              <a:t>“</a:t>
            </a:r>
            <a:r>
              <a:rPr lang="en-IN" sz="3600" b="1" dirty="0">
                <a:solidFill>
                  <a:schemeClr val="accent6">
                    <a:lumMod val="75000"/>
                  </a:schemeClr>
                </a:solidFill>
                <a:latin typeface="Century" panose="02040604050505020304" pitchFamily="18" charset="0"/>
              </a:rPr>
              <a:t>Micro-Credit Defaulter Model</a:t>
            </a:r>
            <a:r>
              <a:rPr lang="en-IN" sz="4000" b="1" dirty="0">
                <a:solidFill>
                  <a:schemeClr val="accent6">
                    <a:lumMod val="75000"/>
                  </a:schemeClr>
                </a:solidFill>
                <a:latin typeface="Century" panose="02040604050505020304" pitchFamily="18" charset="0"/>
              </a:rPr>
              <a:t>”</a:t>
            </a:r>
            <a:br>
              <a:rPr lang="en-IN" sz="4000" b="1" dirty="0">
                <a:solidFill>
                  <a:schemeClr val="accent6">
                    <a:lumMod val="75000"/>
                  </a:schemeClr>
                </a:solidFill>
                <a:latin typeface="Century" panose="02040604050505020304" pitchFamily="18" charset="0"/>
              </a:rPr>
            </a:br>
            <a:br>
              <a:rPr lang="en-IN" sz="4000" b="1" dirty="0">
                <a:solidFill>
                  <a:schemeClr val="accent6">
                    <a:lumMod val="75000"/>
                  </a:schemeClr>
                </a:solidFill>
                <a:latin typeface="Century" panose="02040604050505020304" pitchFamily="18" charset="0"/>
              </a:rPr>
            </a:br>
            <a:r>
              <a:rPr lang="en-IN" sz="4000" b="1" dirty="0">
                <a:solidFill>
                  <a:schemeClr val="accent6">
                    <a:lumMod val="75000"/>
                  </a:schemeClr>
                </a:solidFill>
                <a:latin typeface="Century" panose="02040604050505020304" pitchFamily="18" charset="0"/>
              </a:rPr>
              <a:t>                        </a:t>
            </a:r>
            <a:r>
              <a:rPr lang="en-US" b="1" i="1" dirty="0">
                <a:solidFill>
                  <a:srgbClr val="E05F2C"/>
                </a:solidFill>
                <a:latin typeface="Century" panose="02040604050505020304" pitchFamily="18" charset="0"/>
              </a:rPr>
              <a:t>Presented By:  </a:t>
            </a:r>
            <a:br>
              <a:rPr lang="en-US" b="1" i="1" dirty="0">
                <a:solidFill>
                  <a:srgbClr val="E05F2C"/>
                </a:solidFill>
                <a:latin typeface="Century" panose="02040604050505020304" pitchFamily="18" charset="0"/>
              </a:rPr>
            </a:br>
            <a:br>
              <a:rPr lang="en-US" b="1" i="1" dirty="0">
                <a:solidFill>
                  <a:srgbClr val="E05F2C"/>
                </a:solidFill>
                <a:latin typeface="Century" panose="02040604050505020304" pitchFamily="18" charset="0"/>
              </a:rPr>
            </a:br>
            <a:r>
              <a:rPr lang="en-US" b="1" i="1" dirty="0">
                <a:solidFill>
                  <a:srgbClr val="E05F2C"/>
                </a:solidFill>
                <a:latin typeface="Century" panose="02040604050505020304" pitchFamily="18" charset="0"/>
              </a:rPr>
              <a:t>                           </a:t>
            </a:r>
            <a:r>
              <a:rPr lang="en-US" b="1" i="1" dirty="0">
                <a:solidFill>
                  <a:schemeClr val="accent6">
                    <a:lumMod val="75000"/>
                  </a:schemeClr>
                </a:solidFill>
                <a:latin typeface="Century" panose="02040604050505020304" pitchFamily="18" charset="0"/>
              </a:rPr>
              <a:t>Ajit Madame</a:t>
            </a:r>
            <a:br>
              <a:rPr lang="en-US" b="1" i="1" dirty="0">
                <a:solidFill>
                  <a:srgbClr val="E05F2C"/>
                </a:solidFill>
                <a:latin typeface="Century" panose="02040604050505020304" pitchFamily="18" charset="0"/>
              </a:rPr>
            </a:br>
            <a:endParaRPr lang="en-US" dirty="0">
              <a:latin typeface="Century" panose="02040604050505020304" pitchFamily="18" charset="0"/>
            </a:endParaRPr>
          </a:p>
        </p:txBody>
      </p:sp>
    </p:spTree>
    <p:extLst>
      <p:ext uri="{BB962C8B-B14F-4D97-AF65-F5344CB8AC3E}">
        <p14:creationId xmlns:p14="http://schemas.microsoft.com/office/powerpoint/2010/main" val="3470125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60E5E-D874-4D12-A9BA-DCD9FEF26249}"/>
              </a:ext>
            </a:extLst>
          </p:cNvPr>
          <p:cNvSpPr>
            <a:spLocks noGrp="1"/>
          </p:cNvSpPr>
          <p:nvPr>
            <p:ph type="title"/>
          </p:nvPr>
        </p:nvSpPr>
        <p:spPr>
          <a:xfrm>
            <a:off x="677333" y="609599"/>
            <a:ext cx="11344345" cy="5993081"/>
          </a:xfrm>
        </p:spPr>
        <p:txBody>
          <a:bodyPr/>
          <a:lstStyle/>
          <a:p>
            <a:pPr marR="0" lvl="0">
              <a:lnSpc>
                <a:spcPct val="107000"/>
              </a:lnSpc>
              <a:spcBef>
                <a:spcPts val="0"/>
              </a:spcBef>
              <a:spcAft>
                <a:spcPts val="800"/>
              </a:spcAft>
              <a:buSzPts val="1000"/>
              <a:tabLst>
                <a:tab pos="457200" algn="l"/>
              </a:tabLst>
            </a:pPr>
            <a:br>
              <a:rPr lang="en-US" dirty="0"/>
            </a:br>
            <a:br>
              <a:rPr lang="en-US" dirty="0"/>
            </a:br>
            <a:br>
              <a:rPr lang="en-US" dirty="0"/>
            </a:br>
            <a:br>
              <a:rPr lang="en-US" dirty="0"/>
            </a:br>
            <a:br>
              <a:rPr lang="en-US" dirty="0"/>
            </a:br>
            <a:r>
              <a:rPr lang="en-US" sz="2400" b="1" dirty="0">
                <a:solidFill>
                  <a:schemeClr val="accent6">
                    <a:lumMod val="75000"/>
                  </a:schemeClr>
                </a:solidFill>
                <a:latin typeface="Century" panose="02040604050505020304" pitchFamily="18" charset="0"/>
              </a:rPr>
              <a:t>Observation:</a:t>
            </a:r>
            <a:br>
              <a:rPr lang="en-US" sz="2400" b="1" dirty="0">
                <a:solidFill>
                  <a:schemeClr val="accent6">
                    <a:lumMod val="75000"/>
                  </a:schemeClr>
                </a:solidFill>
                <a:latin typeface="Century" panose="02040604050505020304" pitchFamily="18" charset="0"/>
              </a:rPr>
            </a:br>
            <a:r>
              <a:rPr lang="en-US" sz="1800" b="1" dirty="0">
                <a:solidFill>
                  <a:schemeClr val="accent6">
                    <a:lumMod val="75000"/>
                  </a:schemeClr>
                </a:solidFill>
                <a:latin typeface="Century" panose="02040604050505020304" pitchFamily="18" charset="0"/>
              </a:rPr>
              <a:t>#</a:t>
            </a:r>
            <a:r>
              <a:rPr lang="en-US" sz="2400" b="1" dirty="0">
                <a:solidFill>
                  <a:schemeClr val="accent6">
                    <a:lumMod val="75000"/>
                  </a:schemeClr>
                </a:solidFill>
                <a:latin typeface="Century" panose="02040604050505020304" pitchFamily="18" charset="0"/>
              </a:rPr>
              <a:t> </a:t>
            </a:r>
            <a: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can see the users are doing less than 20 time the Frequency of main account recharged in last 90 days. it shows that users are not interested.</a:t>
            </a:r>
            <a:b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1800" b="1" dirty="0">
                <a:solidFill>
                  <a:schemeClr val="accent6">
                    <a:lumMod val="75000"/>
                  </a:schemeClr>
                </a:solidFill>
                <a:effectLst/>
                <a:latin typeface="Century" panose="02040604050505020304" pitchFamily="18" charset="0"/>
                <a:ea typeface="Calibri" panose="020F0502020204030204" pitchFamily="34" charset="0"/>
                <a:cs typeface="Mangal" panose="02040503050203030202" pitchFamily="18" charset="0"/>
              </a:rPr>
              <a:t># </a:t>
            </a:r>
            <a: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can see. less than 1.5 Total amount of recharge in main account over last 90 days.</a:t>
            </a:r>
            <a:b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1800" b="1" dirty="0">
                <a:solidFill>
                  <a:schemeClr val="accent6">
                    <a:lumMod val="75000"/>
                  </a:schemeClr>
                </a:solidFill>
                <a:effectLst/>
                <a:latin typeface="Century" panose="02040604050505020304" pitchFamily="18" charset="0"/>
                <a:ea typeface="Calibri" panose="020F0502020204030204" pitchFamily="34" charset="0"/>
                <a:cs typeface="Mangal" panose="02040503050203030202" pitchFamily="18" charset="0"/>
              </a:rPr>
              <a:t>#</a:t>
            </a:r>
            <a: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t> </a:t>
            </a:r>
            <a: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Less than 10000 Median of number of recharges done in main account over last 90 days at user level.</a:t>
            </a:r>
            <a:b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can see, users are taking less than 10 Number of loans taken by user in last 30 days. I show that users are taking </a:t>
            </a:r>
            <a:r>
              <a:rPr lang="en-US" sz="1800" b="1" dirty="0">
                <a:solidFill>
                  <a:schemeClr val="accent6">
                    <a:lumMod val="75000"/>
                  </a:schemeClr>
                </a:solidFill>
                <a:effectLst/>
                <a:latin typeface="Century" panose="02040604050505020304" pitchFamily="18" charset="0"/>
                <a:ea typeface="Times New Roman" panose="02020603050405020304" pitchFamily="18" charset="0"/>
                <a:cs typeface="Calibri" panose="020F0502020204030204" pitchFamily="34" charset="0"/>
              </a:rPr>
              <a:t>#</a:t>
            </a:r>
            <a: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less than 10 loans but mostly the users are taking up to 5 loans in last 30 days.</a:t>
            </a:r>
            <a:b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endParaRPr lang="en-US" sz="2400" b="1" dirty="0">
              <a:solidFill>
                <a:schemeClr val="accent6">
                  <a:lumMod val="75000"/>
                </a:schemeClr>
              </a:solidFill>
              <a:latin typeface="Century" panose="02040604050505020304" pitchFamily="18" charset="0"/>
            </a:endParaRPr>
          </a:p>
        </p:txBody>
      </p:sp>
      <p:pic>
        <p:nvPicPr>
          <p:cNvPr id="3" name="Picture 2">
            <a:extLst>
              <a:ext uri="{FF2B5EF4-FFF2-40B4-BE49-F238E27FC236}">
                <a16:creationId xmlns:a16="http://schemas.microsoft.com/office/drawing/2014/main" id="{9D2132F3-6D17-4731-B433-2241B03474C6}"/>
              </a:ext>
            </a:extLst>
          </p:cNvPr>
          <p:cNvPicPr/>
          <p:nvPr/>
        </p:nvPicPr>
        <p:blipFill>
          <a:blip r:embed="rId2"/>
          <a:stretch>
            <a:fillRect/>
          </a:stretch>
        </p:blipFill>
        <p:spPr>
          <a:xfrm>
            <a:off x="814111" y="783461"/>
            <a:ext cx="2907665" cy="1885950"/>
          </a:xfrm>
          <a:prstGeom prst="rect">
            <a:avLst/>
          </a:prstGeom>
        </p:spPr>
      </p:pic>
      <p:pic>
        <p:nvPicPr>
          <p:cNvPr id="4" name="Picture 3">
            <a:extLst>
              <a:ext uri="{FF2B5EF4-FFF2-40B4-BE49-F238E27FC236}">
                <a16:creationId xmlns:a16="http://schemas.microsoft.com/office/drawing/2014/main" id="{34D35922-EA2A-4AE8-9080-3C7E0BB1F6EA}"/>
              </a:ext>
            </a:extLst>
          </p:cNvPr>
          <p:cNvPicPr/>
          <p:nvPr/>
        </p:nvPicPr>
        <p:blipFill>
          <a:blip r:embed="rId3"/>
          <a:stretch>
            <a:fillRect/>
          </a:stretch>
        </p:blipFill>
        <p:spPr>
          <a:xfrm>
            <a:off x="3783670" y="716469"/>
            <a:ext cx="2809875" cy="1891030"/>
          </a:xfrm>
          <a:prstGeom prst="rect">
            <a:avLst/>
          </a:prstGeom>
        </p:spPr>
      </p:pic>
      <p:pic>
        <p:nvPicPr>
          <p:cNvPr id="5" name="Picture 4">
            <a:extLst>
              <a:ext uri="{FF2B5EF4-FFF2-40B4-BE49-F238E27FC236}">
                <a16:creationId xmlns:a16="http://schemas.microsoft.com/office/drawing/2014/main" id="{842784F2-F340-455B-87A4-1AB5DC9FE8D6}"/>
              </a:ext>
            </a:extLst>
          </p:cNvPr>
          <p:cNvPicPr/>
          <p:nvPr/>
        </p:nvPicPr>
        <p:blipFill>
          <a:blip r:embed="rId4"/>
          <a:stretch>
            <a:fillRect/>
          </a:stretch>
        </p:blipFill>
        <p:spPr>
          <a:xfrm>
            <a:off x="6484501" y="845373"/>
            <a:ext cx="2767965" cy="1762125"/>
          </a:xfrm>
          <a:prstGeom prst="rect">
            <a:avLst/>
          </a:prstGeom>
        </p:spPr>
      </p:pic>
      <p:pic>
        <p:nvPicPr>
          <p:cNvPr id="6" name="Picture 5">
            <a:extLst>
              <a:ext uri="{FF2B5EF4-FFF2-40B4-BE49-F238E27FC236}">
                <a16:creationId xmlns:a16="http://schemas.microsoft.com/office/drawing/2014/main" id="{1E25B390-EDCB-44FB-85D1-F61F8BF713E1}"/>
              </a:ext>
            </a:extLst>
          </p:cNvPr>
          <p:cNvPicPr/>
          <p:nvPr/>
        </p:nvPicPr>
        <p:blipFill>
          <a:blip r:embed="rId5"/>
          <a:stretch>
            <a:fillRect/>
          </a:stretch>
        </p:blipFill>
        <p:spPr>
          <a:xfrm>
            <a:off x="9221527" y="868869"/>
            <a:ext cx="2731770" cy="1738630"/>
          </a:xfrm>
          <a:prstGeom prst="rect">
            <a:avLst/>
          </a:prstGeom>
        </p:spPr>
      </p:pic>
    </p:spTree>
    <p:extLst>
      <p:ext uri="{BB962C8B-B14F-4D97-AF65-F5344CB8AC3E}">
        <p14:creationId xmlns:p14="http://schemas.microsoft.com/office/powerpoint/2010/main" val="568979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F663F-5C4E-4D3E-8DEA-80FC8A9CA25E}"/>
              </a:ext>
            </a:extLst>
          </p:cNvPr>
          <p:cNvSpPr>
            <a:spLocks noGrp="1"/>
          </p:cNvSpPr>
          <p:nvPr>
            <p:ph type="title"/>
          </p:nvPr>
        </p:nvSpPr>
        <p:spPr>
          <a:xfrm>
            <a:off x="677334" y="609600"/>
            <a:ext cx="11352370" cy="6064332"/>
          </a:xfrm>
        </p:spPr>
        <p:txBody>
          <a:bodyPr>
            <a:normAutofit/>
          </a:bodyPr>
          <a:lstStyle/>
          <a:p>
            <a:pPr marL="342900" indent="-342900">
              <a:lnSpc>
                <a:spcPct val="107000"/>
              </a:lnSpc>
              <a:spcBef>
                <a:spcPts val="0"/>
              </a:spcBef>
              <a:spcAft>
                <a:spcPts val="800"/>
              </a:spcAft>
              <a:buSzPts val="1000"/>
              <a:buFont typeface="Symbol" panose="05050102010706020507" pitchFamily="18" charset="2"/>
              <a:buChar char=""/>
              <a:tabLst>
                <a:tab pos="457200" algn="l"/>
              </a:tabLst>
            </a:pP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r>
              <a:rPr lang="en-US" sz="2400" b="1" dirty="0">
                <a:solidFill>
                  <a:schemeClr val="accent6">
                    <a:lumMod val="75000"/>
                  </a:schemeClr>
                </a:solidFill>
                <a:latin typeface="Century" panose="02040604050505020304" pitchFamily="18" charset="0"/>
              </a:rPr>
              <a:t>Observation</a:t>
            </a:r>
            <a:br>
              <a:rPr lang="en-US" sz="2400" b="1" dirty="0">
                <a:solidFill>
                  <a:schemeClr val="accent6">
                    <a:lumMod val="75000"/>
                  </a:schemeClr>
                </a:solidFill>
                <a:latin typeface="Century" panose="02040604050505020304" pitchFamily="18" charset="0"/>
              </a:rPr>
            </a:br>
            <a:r>
              <a:rPr lang="en-US" sz="2000" b="1" dirty="0">
                <a:solidFill>
                  <a:schemeClr val="accent6">
                    <a:lumMod val="75000"/>
                  </a:schemeClr>
                </a:solidFill>
                <a:latin typeface="Century" panose="02040604050505020304" pitchFamily="18" charset="0"/>
              </a:rPr>
              <a:t># </a:t>
            </a:r>
            <a:r>
              <a:rPr lang="en-US" sz="20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can see user are taking loans are less than 6 times followed by 12. 0 It show that, these users are not taking any loan.</a:t>
            </a:r>
            <a:br>
              <a:rPr lang="en-US" sz="20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2000" b="1" dirty="0">
                <a:solidFill>
                  <a:schemeClr val="accent6">
                    <a:lumMod val="75000"/>
                  </a:schemeClr>
                </a:solidFill>
                <a:effectLst/>
                <a:latin typeface="Century" panose="02040604050505020304" pitchFamily="18" charset="0"/>
                <a:ea typeface="Calibri" panose="020F0502020204030204" pitchFamily="34" charset="0"/>
                <a:cs typeface="Mangal" panose="02040503050203030202" pitchFamily="18" charset="0"/>
              </a:rPr>
              <a:t>#</a:t>
            </a:r>
            <a:r>
              <a:rPr lang="en-US" sz="20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t> </a:t>
            </a:r>
            <a:r>
              <a:rPr lang="en-US" sz="20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can see 0 is a Median of amounts of loan taken by the user in last 30 days.</a:t>
            </a:r>
            <a:br>
              <a:rPr lang="en-US" sz="20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2000" b="1" dirty="0">
                <a:solidFill>
                  <a:schemeClr val="accent6">
                    <a:lumMod val="75000"/>
                  </a:schemeClr>
                </a:solidFill>
                <a:effectLst/>
                <a:latin typeface="Century" panose="02040604050505020304" pitchFamily="18" charset="0"/>
                <a:ea typeface="Calibri" panose="020F0502020204030204" pitchFamily="34" charset="0"/>
                <a:cs typeface="Mangal" panose="02040503050203030202" pitchFamily="18" charset="0"/>
              </a:rPr>
              <a:t># </a:t>
            </a:r>
            <a:r>
              <a:rPr lang="en-US" sz="20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can see in 7-month maximum users are taking loan than others followed by 6 months.</a:t>
            </a:r>
            <a:br>
              <a:rPr lang="en-US" sz="20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endParaRPr lang="en-US" sz="2000" b="1" dirty="0">
              <a:solidFill>
                <a:schemeClr val="accent6">
                  <a:lumMod val="75000"/>
                </a:schemeClr>
              </a:solidFill>
              <a:latin typeface="Century" panose="02040604050505020304" pitchFamily="18" charset="0"/>
            </a:endParaRPr>
          </a:p>
        </p:txBody>
      </p:sp>
      <p:pic>
        <p:nvPicPr>
          <p:cNvPr id="3" name="Picture 2">
            <a:extLst>
              <a:ext uri="{FF2B5EF4-FFF2-40B4-BE49-F238E27FC236}">
                <a16:creationId xmlns:a16="http://schemas.microsoft.com/office/drawing/2014/main" id="{99BFA016-D380-416E-86CC-6ACD3EAE364C}"/>
              </a:ext>
            </a:extLst>
          </p:cNvPr>
          <p:cNvPicPr/>
          <p:nvPr/>
        </p:nvPicPr>
        <p:blipFill>
          <a:blip r:embed="rId2"/>
          <a:stretch>
            <a:fillRect/>
          </a:stretch>
        </p:blipFill>
        <p:spPr>
          <a:xfrm>
            <a:off x="677334" y="677883"/>
            <a:ext cx="2914650" cy="1809750"/>
          </a:xfrm>
          <a:prstGeom prst="rect">
            <a:avLst/>
          </a:prstGeom>
        </p:spPr>
      </p:pic>
      <p:pic>
        <p:nvPicPr>
          <p:cNvPr id="4" name="Picture 3">
            <a:extLst>
              <a:ext uri="{FF2B5EF4-FFF2-40B4-BE49-F238E27FC236}">
                <a16:creationId xmlns:a16="http://schemas.microsoft.com/office/drawing/2014/main" id="{0B83474C-928F-48BD-9C7F-A4092EC6C0A8}"/>
              </a:ext>
            </a:extLst>
          </p:cNvPr>
          <p:cNvPicPr/>
          <p:nvPr/>
        </p:nvPicPr>
        <p:blipFill>
          <a:blip r:embed="rId3"/>
          <a:stretch>
            <a:fillRect/>
          </a:stretch>
        </p:blipFill>
        <p:spPr>
          <a:xfrm>
            <a:off x="3795405" y="677883"/>
            <a:ext cx="2895600" cy="1854200"/>
          </a:xfrm>
          <a:prstGeom prst="rect">
            <a:avLst/>
          </a:prstGeom>
        </p:spPr>
      </p:pic>
      <p:pic>
        <p:nvPicPr>
          <p:cNvPr id="5" name="Picture 4">
            <a:extLst>
              <a:ext uri="{FF2B5EF4-FFF2-40B4-BE49-F238E27FC236}">
                <a16:creationId xmlns:a16="http://schemas.microsoft.com/office/drawing/2014/main" id="{AEB22D31-46E4-4993-A63B-3CEB3579BFBF}"/>
              </a:ext>
            </a:extLst>
          </p:cNvPr>
          <p:cNvPicPr/>
          <p:nvPr/>
        </p:nvPicPr>
        <p:blipFill>
          <a:blip r:embed="rId4"/>
          <a:stretch>
            <a:fillRect/>
          </a:stretch>
        </p:blipFill>
        <p:spPr>
          <a:xfrm>
            <a:off x="6948796" y="570015"/>
            <a:ext cx="3543300" cy="2314575"/>
          </a:xfrm>
          <a:prstGeom prst="rect">
            <a:avLst/>
          </a:prstGeom>
        </p:spPr>
      </p:pic>
    </p:spTree>
    <p:extLst>
      <p:ext uri="{BB962C8B-B14F-4D97-AF65-F5344CB8AC3E}">
        <p14:creationId xmlns:p14="http://schemas.microsoft.com/office/powerpoint/2010/main" val="3886121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A7A6-7F26-41E6-9EA5-4B1A10DD12B3}"/>
              </a:ext>
            </a:extLst>
          </p:cNvPr>
          <p:cNvSpPr>
            <a:spLocks noGrp="1"/>
          </p:cNvSpPr>
          <p:nvPr>
            <p:ph type="title"/>
          </p:nvPr>
        </p:nvSpPr>
        <p:spPr>
          <a:xfrm>
            <a:off x="605642" y="106878"/>
            <a:ext cx="11424062" cy="6602680"/>
          </a:xfrm>
        </p:spPr>
        <p:txBody>
          <a:bodyPr/>
          <a:lstStyle/>
          <a:p>
            <a:pPr>
              <a:lnSpc>
                <a:spcPct val="107000"/>
              </a:lnSpc>
              <a:spcBef>
                <a:spcPts val="0"/>
              </a:spcBef>
              <a:spcAft>
                <a:spcPts val="800"/>
              </a:spcAft>
              <a:buSzPts val="1000"/>
              <a:tabLst>
                <a:tab pos="457200" algn="l"/>
              </a:tabLst>
            </a:pPr>
            <a:br>
              <a:rPr lang="en-US" dirty="0"/>
            </a:br>
            <a:r>
              <a:rPr lang="en-US" sz="3200" b="1" u="sng" dirty="0">
                <a:solidFill>
                  <a:schemeClr val="accent6">
                    <a:lumMod val="75000"/>
                  </a:schemeClr>
                </a:solidFill>
                <a:latin typeface="Century" panose="02040604050505020304" pitchFamily="18" charset="0"/>
              </a:rPr>
              <a:t>Bivariate Analysis</a:t>
            </a:r>
            <a:br>
              <a:rPr lang="en-US" sz="3200" b="1" dirty="0">
                <a:solidFill>
                  <a:schemeClr val="accent6">
                    <a:lumMod val="75000"/>
                  </a:schemeClr>
                </a:solidFill>
                <a:latin typeface="Century" panose="02040604050505020304" pitchFamily="18" charset="0"/>
              </a:rPr>
            </a:br>
            <a:br>
              <a:rPr lang="en-US" sz="3200" b="1" dirty="0">
                <a:solidFill>
                  <a:schemeClr val="accent6">
                    <a:lumMod val="75000"/>
                  </a:schemeClr>
                </a:solidFill>
                <a:latin typeface="Century" panose="02040604050505020304" pitchFamily="18" charset="0"/>
              </a:rPr>
            </a:br>
            <a:br>
              <a:rPr lang="en-US" sz="3200" b="1" dirty="0">
                <a:solidFill>
                  <a:schemeClr val="accent6">
                    <a:lumMod val="75000"/>
                  </a:schemeClr>
                </a:solidFill>
                <a:latin typeface="Century" panose="02040604050505020304" pitchFamily="18" charset="0"/>
              </a:rPr>
            </a:br>
            <a:br>
              <a:rPr lang="en-US" sz="3200" b="1" dirty="0">
                <a:solidFill>
                  <a:schemeClr val="accent6">
                    <a:lumMod val="75000"/>
                  </a:schemeClr>
                </a:solidFill>
                <a:latin typeface="Century" panose="02040604050505020304" pitchFamily="18" charset="0"/>
              </a:rPr>
            </a:br>
            <a:br>
              <a:rPr lang="en-US" sz="3200" b="1" dirty="0">
                <a:solidFill>
                  <a:schemeClr val="accent6">
                    <a:lumMod val="75000"/>
                  </a:schemeClr>
                </a:solidFill>
                <a:latin typeface="Century" panose="02040604050505020304" pitchFamily="18" charset="0"/>
              </a:rPr>
            </a:br>
            <a:br>
              <a:rPr lang="en-US" sz="3200" b="1" dirty="0">
                <a:solidFill>
                  <a:schemeClr val="accent6">
                    <a:lumMod val="75000"/>
                  </a:schemeClr>
                </a:solidFill>
                <a:latin typeface="Century" panose="02040604050505020304" pitchFamily="18" charset="0"/>
              </a:rPr>
            </a:br>
            <a:r>
              <a:rPr lang="en-US" sz="2400" b="1" dirty="0">
                <a:solidFill>
                  <a:schemeClr val="accent6">
                    <a:lumMod val="75000"/>
                  </a:schemeClr>
                </a:solidFill>
                <a:latin typeface="Century" panose="02040604050505020304" pitchFamily="18" charset="0"/>
              </a:rPr>
              <a:t>Observation</a:t>
            </a:r>
            <a:br>
              <a:rPr lang="en-US" sz="3200" b="1" dirty="0">
                <a:solidFill>
                  <a:schemeClr val="accent6">
                    <a:lumMod val="75000"/>
                  </a:schemeClr>
                </a:solidFill>
                <a:latin typeface="Century" panose="02040604050505020304" pitchFamily="18" charset="0"/>
              </a:rPr>
            </a:br>
            <a:r>
              <a:rPr lang="en-US" sz="1800" b="1" dirty="0">
                <a:solidFill>
                  <a:schemeClr val="accent6">
                    <a:lumMod val="75000"/>
                  </a:schemeClr>
                </a:solidFill>
                <a:latin typeface="Century" panose="02040604050505020304" pitchFamily="18" charset="0"/>
              </a:rPr>
              <a:t>#</a:t>
            </a:r>
            <a: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Customers with high value of Age on cellular network in days (</a:t>
            </a:r>
            <a:r>
              <a:rPr lang="en-US" sz="1800" b="1"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aon</a:t>
            </a:r>
            <a: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are maximum defaulters (who have not paid their loan amount-0).</a:t>
            </a:r>
            <a:b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1800" b="1" dirty="0">
                <a:solidFill>
                  <a:schemeClr val="accent6">
                    <a:lumMod val="75000"/>
                  </a:schemeClr>
                </a:solidFill>
                <a:effectLst/>
                <a:latin typeface="Century" panose="02040604050505020304" pitchFamily="18" charset="0"/>
                <a:ea typeface="Calibri" panose="020F0502020204030204" pitchFamily="34" charset="0"/>
                <a:cs typeface="Mangal" panose="02040503050203030202" pitchFamily="18" charset="0"/>
              </a:rPr>
              <a:t>#</a:t>
            </a:r>
            <a: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t> </a:t>
            </a:r>
            <a: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Customers with high value of Daily amount spent from main account, averaged over last 30 days (in Indonesian Rupiah) (daily_decr30) are maximum Non-defaulters (who have paid their loan amount-1).</a:t>
            </a:r>
            <a:b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1800" b="1" dirty="0">
                <a:solidFill>
                  <a:schemeClr val="accent6">
                    <a:lumMod val="75000"/>
                  </a:schemeClr>
                </a:solidFill>
                <a:effectLst/>
                <a:latin typeface="Century" panose="02040604050505020304" pitchFamily="18" charset="0"/>
                <a:ea typeface="Calibri" panose="020F0502020204030204" pitchFamily="34" charset="0"/>
                <a:cs typeface="Mangal" panose="02040503050203030202" pitchFamily="18" charset="0"/>
              </a:rPr>
              <a:t>#</a:t>
            </a:r>
            <a: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t> </a:t>
            </a:r>
            <a: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Customers with high value of Daily amount spent from main account, averaged over last 90 days (in Indonesian Rupiah) (daily_decr90) are maximum Non-defaulters (who have paid their loan amount-1).</a:t>
            </a:r>
            <a:b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endParaRPr lang="en-US" sz="1800" b="1" dirty="0">
              <a:solidFill>
                <a:schemeClr val="accent6">
                  <a:lumMod val="75000"/>
                </a:schemeClr>
              </a:solidFill>
              <a:latin typeface="Century" panose="02040604050505020304" pitchFamily="18" charset="0"/>
            </a:endParaRPr>
          </a:p>
        </p:txBody>
      </p:sp>
      <p:pic>
        <p:nvPicPr>
          <p:cNvPr id="3" name="Picture 2">
            <a:extLst>
              <a:ext uri="{FF2B5EF4-FFF2-40B4-BE49-F238E27FC236}">
                <a16:creationId xmlns:a16="http://schemas.microsoft.com/office/drawing/2014/main" id="{85C9223C-5C88-45E6-B6E7-B05C051A6900}"/>
              </a:ext>
            </a:extLst>
          </p:cNvPr>
          <p:cNvPicPr/>
          <p:nvPr/>
        </p:nvPicPr>
        <p:blipFill>
          <a:blip r:embed="rId2"/>
          <a:stretch>
            <a:fillRect/>
          </a:stretch>
        </p:blipFill>
        <p:spPr>
          <a:xfrm>
            <a:off x="798553" y="1550472"/>
            <a:ext cx="2638425" cy="1714500"/>
          </a:xfrm>
          <a:prstGeom prst="rect">
            <a:avLst/>
          </a:prstGeom>
        </p:spPr>
      </p:pic>
      <p:pic>
        <p:nvPicPr>
          <p:cNvPr id="4" name="Picture 3">
            <a:extLst>
              <a:ext uri="{FF2B5EF4-FFF2-40B4-BE49-F238E27FC236}">
                <a16:creationId xmlns:a16="http://schemas.microsoft.com/office/drawing/2014/main" id="{00C11F22-E810-441F-94A1-DA309256F656}"/>
              </a:ext>
            </a:extLst>
          </p:cNvPr>
          <p:cNvPicPr/>
          <p:nvPr/>
        </p:nvPicPr>
        <p:blipFill>
          <a:blip r:embed="rId3"/>
          <a:stretch>
            <a:fillRect/>
          </a:stretch>
        </p:blipFill>
        <p:spPr>
          <a:xfrm>
            <a:off x="4111645" y="1682115"/>
            <a:ext cx="2733675" cy="1746885"/>
          </a:xfrm>
          <a:prstGeom prst="rect">
            <a:avLst/>
          </a:prstGeom>
        </p:spPr>
      </p:pic>
      <p:pic>
        <p:nvPicPr>
          <p:cNvPr id="5" name="Picture 4">
            <a:extLst>
              <a:ext uri="{FF2B5EF4-FFF2-40B4-BE49-F238E27FC236}">
                <a16:creationId xmlns:a16="http://schemas.microsoft.com/office/drawing/2014/main" id="{754436DB-FF14-43CA-A1DA-C5D1BED405FA}"/>
              </a:ext>
            </a:extLst>
          </p:cNvPr>
          <p:cNvPicPr/>
          <p:nvPr/>
        </p:nvPicPr>
        <p:blipFill>
          <a:blip r:embed="rId4"/>
          <a:stretch>
            <a:fillRect/>
          </a:stretch>
        </p:blipFill>
        <p:spPr>
          <a:xfrm>
            <a:off x="7519987" y="1682115"/>
            <a:ext cx="2667000" cy="1818640"/>
          </a:xfrm>
          <a:prstGeom prst="rect">
            <a:avLst/>
          </a:prstGeom>
        </p:spPr>
      </p:pic>
    </p:spTree>
    <p:extLst>
      <p:ext uri="{BB962C8B-B14F-4D97-AF65-F5344CB8AC3E}">
        <p14:creationId xmlns:p14="http://schemas.microsoft.com/office/powerpoint/2010/main" val="1911059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0E5B-A2E2-40C0-9400-5FB06ED503BD}"/>
              </a:ext>
            </a:extLst>
          </p:cNvPr>
          <p:cNvSpPr>
            <a:spLocks noGrp="1"/>
          </p:cNvSpPr>
          <p:nvPr>
            <p:ph type="title"/>
          </p:nvPr>
        </p:nvSpPr>
        <p:spPr>
          <a:xfrm>
            <a:off x="677334" y="609600"/>
            <a:ext cx="11423622" cy="6099958"/>
          </a:xfrm>
        </p:spPr>
        <p:txBody>
          <a:bodyPr>
            <a:normAutofit/>
          </a:bodyPr>
          <a:lstStyle/>
          <a:p>
            <a:pPr marR="0" lvl="0">
              <a:lnSpc>
                <a:spcPct val="107000"/>
              </a:lnSpc>
              <a:spcBef>
                <a:spcPts val="0"/>
              </a:spcBef>
              <a:spcAft>
                <a:spcPts val="800"/>
              </a:spcAft>
              <a:buSzPts val="1000"/>
              <a:tabLst>
                <a:tab pos="457200" algn="l"/>
              </a:tabLst>
            </a:pP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r>
              <a:rPr lang="en-US" sz="2400" b="1" dirty="0">
                <a:solidFill>
                  <a:schemeClr val="accent6">
                    <a:lumMod val="75000"/>
                  </a:schemeClr>
                </a:solidFill>
                <a:latin typeface="Century" panose="02040604050505020304" pitchFamily="18" charset="0"/>
              </a:rPr>
              <a:t>Observation</a:t>
            </a:r>
            <a:br>
              <a:rPr lang="en-US" sz="2400" b="1" dirty="0">
                <a:solidFill>
                  <a:schemeClr val="accent6">
                    <a:lumMod val="75000"/>
                  </a:schemeClr>
                </a:solidFill>
                <a:latin typeface="Century" panose="02040604050505020304" pitchFamily="18" charset="0"/>
              </a:rPr>
            </a:br>
            <a:r>
              <a:rPr lang="en-US" sz="2000" b="1" dirty="0">
                <a:solidFill>
                  <a:schemeClr val="accent6">
                    <a:lumMod val="75000"/>
                  </a:schemeClr>
                </a:solidFill>
                <a:latin typeface="Century" panose="02040604050505020304" pitchFamily="18" charset="0"/>
              </a:rPr>
              <a:t># </a:t>
            </a:r>
            <a:r>
              <a:rPr lang="en-US" sz="20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Customers with high value of Average main account balance over last 30 days(rental30) are maximum Non-defaulters (who have paid their loan amount-1).</a:t>
            </a:r>
            <a:br>
              <a:rPr lang="en-US" sz="20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2000" b="1" dirty="0">
                <a:solidFill>
                  <a:schemeClr val="accent6">
                    <a:lumMod val="75000"/>
                  </a:schemeClr>
                </a:solidFill>
                <a:effectLst/>
                <a:latin typeface="Century" panose="02040604050505020304" pitchFamily="18" charset="0"/>
                <a:ea typeface="Calibri" panose="020F0502020204030204" pitchFamily="34" charset="0"/>
                <a:cs typeface="Mangal" panose="02040503050203030202" pitchFamily="18" charset="0"/>
              </a:rPr>
              <a:t># </a:t>
            </a:r>
            <a:r>
              <a:rPr lang="en-US" sz="20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Customers with high value of Average main account balance over last 90 days(rental90) are maximum Non-defaulters (who have paid their loan amount-1).</a:t>
            </a:r>
            <a:br>
              <a:rPr lang="en-US" sz="20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2000" b="1" dirty="0">
                <a:solidFill>
                  <a:schemeClr val="accent6">
                    <a:lumMod val="75000"/>
                  </a:schemeClr>
                </a:solidFill>
                <a:effectLst/>
                <a:latin typeface="Century" panose="02040604050505020304" pitchFamily="18" charset="0"/>
                <a:ea typeface="Calibri" panose="020F0502020204030204" pitchFamily="34" charset="0"/>
                <a:cs typeface="Mangal" panose="02040503050203030202" pitchFamily="18" charset="0"/>
              </a:rPr>
              <a:t># </a:t>
            </a:r>
            <a:r>
              <a:rPr lang="en-US" sz="20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Customers with high Number of days till last recharge of main account (</a:t>
            </a:r>
            <a:r>
              <a:rPr lang="en-US" sz="2000" b="1"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last_rech</a:t>
            </a:r>
            <a:r>
              <a:rPr lang="en-US" sz="2000" b="1"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_</a:t>
            </a:r>
            <a:r>
              <a:rPr lang="en-US" sz="2000" b="1"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date</a:t>
            </a:r>
            <a:r>
              <a:rPr lang="en-US" sz="2000" b="1"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_</a:t>
            </a:r>
            <a:r>
              <a:rPr lang="en-US" sz="2000" b="1"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ma</a:t>
            </a:r>
            <a:r>
              <a:rPr lang="en-US" sz="20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are maximum Non-defaulters (who have paid their loan amount-1).</a:t>
            </a:r>
            <a:br>
              <a:rPr lang="en-US" sz="20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endParaRPr lang="en-US" sz="2000" b="1" dirty="0">
              <a:solidFill>
                <a:schemeClr val="accent6">
                  <a:lumMod val="75000"/>
                </a:schemeClr>
              </a:solidFill>
              <a:latin typeface="Century" panose="02040604050505020304" pitchFamily="18" charset="0"/>
            </a:endParaRPr>
          </a:p>
        </p:txBody>
      </p:sp>
      <p:pic>
        <p:nvPicPr>
          <p:cNvPr id="3" name="Picture 2">
            <a:extLst>
              <a:ext uri="{FF2B5EF4-FFF2-40B4-BE49-F238E27FC236}">
                <a16:creationId xmlns:a16="http://schemas.microsoft.com/office/drawing/2014/main" id="{FF11A0BA-0102-46C6-BC03-EFF64A0336FD}"/>
              </a:ext>
            </a:extLst>
          </p:cNvPr>
          <p:cNvPicPr/>
          <p:nvPr/>
        </p:nvPicPr>
        <p:blipFill>
          <a:blip r:embed="rId2"/>
          <a:stretch>
            <a:fillRect/>
          </a:stretch>
        </p:blipFill>
        <p:spPr>
          <a:xfrm>
            <a:off x="831581" y="813889"/>
            <a:ext cx="2809875" cy="1833880"/>
          </a:xfrm>
          <a:prstGeom prst="rect">
            <a:avLst/>
          </a:prstGeom>
        </p:spPr>
      </p:pic>
      <p:pic>
        <p:nvPicPr>
          <p:cNvPr id="4" name="Picture 3">
            <a:extLst>
              <a:ext uri="{FF2B5EF4-FFF2-40B4-BE49-F238E27FC236}">
                <a16:creationId xmlns:a16="http://schemas.microsoft.com/office/drawing/2014/main" id="{B399DF2D-B6A8-4BFA-8E9C-FBCEEC935839}"/>
              </a:ext>
            </a:extLst>
          </p:cNvPr>
          <p:cNvPicPr/>
          <p:nvPr/>
        </p:nvPicPr>
        <p:blipFill>
          <a:blip r:embed="rId3"/>
          <a:stretch>
            <a:fillRect/>
          </a:stretch>
        </p:blipFill>
        <p:spPr>
          <a:xfrm>
            <a:off x="3795703" y="813889"/>
            <a:ext cx="2886075" cy="1926590"/>
          </a:xfrm>
          <a:prstGeom prst="rect">
            <a:avLst/>
          </a:prstGeom>
        </p:spPr>
      </p:pic>
      <p:pic>
        <p:nvPicPr>
          <p:cNvPr id="5" name="Picture 4">
            <a:extLst>
              <a:ext uri="{FF2B5EF4-FFF2-40B4-BE49-F238E27FC236}">
                <a16:creationId xmlns:a16="http://schemas.microsoft.com/office/drawing/2014/main" id="{209CF0BC-6464-4284-B75A-1EE7C1AF78E7}"/>
              </a:ext>
            </a:extLst>
          </p:cNvPr>
          <p:cNvPicPr/>
          <p:nvPr/>
        </p:nvPicPr>
        <p:blipFill>
          <a:blip r:embed="rId4"/>
          <a:stretch>
            <a:fillRect/>
          </a:stretch>
        </p:blipFill>
        <p:spPr>
          <a:xfrm>
            <a:off x="6836025" y="813889"/>
            <a:ext cx="2876550" cy="1986280"/>
          </a:xfrm>
          <a:prstGeom prst="rect">
            <a:avLst/>
          </a:prstGeom>
        </p:spPr>
      </p:pic>
    </p:spTree>
    <p:extLst>
      <p:ext uri="{BB962C8B-B14F-4D97-AF65-F5344CB8AC3E}">
        <p14:creationId xmlns:p14="http://schemas.microsoft.com/office/powerpoint/2010/main" val="3452248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EFFE9-CEFF-49F0-AA24-2726235456F7}"/>
              </a:ext>
            </a:extLst>
          </p:cNvPr>
          <p:cNvSpPr>
            <a:spLocks noGrp="1"/>
          </p:cNvSpPr>
          <p:nvPr>
            <p:ph type="title"/>
          </p:nvPr>
        </p:nvSpPr>
        <p:spPr>
          <a:xfrm>
            <a:off x="677333" y="609600"/>
            <a:ext cx="11304869" cy="6135584"/>
          </a:xfrm>
        </p:spPr>
        <p:txBody>
          <a:bodyPr>
            <a:normAutofit/>
          </a:bodyPr>
          <a:lstStyle/>
          <a:p>
            <a:pPr marL="342900" indent="-342900">
              <a:lnSpc>
                <a:spcPct val="107000"/>
              </a:lnSpc>
              <a:spcBef>
                <a:spcPts val="0"/>
              </a:spcBef>
              <a:spcAft>
                <a:spcPts val="800"/>
              </a:spcAft>
              <a:buSzPts val="1000"/>
              <a:buFont typeface="Symbol" panose="05050102010706020507" pitchFamily="18" charset="2"/>
              <a:buChar char=""/>
              <a:tabLst>
                <a:tab pos="457200" algn="l"/>
              </a:tabLst>
            </a:pPr>
            <a:br>
              <a:rPr lang="en-US" sz="2400" dirty="0">
                <a:solidFill>
                  <a:schemeClr val="accent6">
                    <a:lumMod val="75000"/>
                  </a:schemeClr>
                </a:solidFill>
                <a:latin typeface="Century" panose="02040604050505020304" pitchFamily="18" charset="0"/>
              </a:rPr>
            </a:br>
            <a:br>
              <a:rPr lang="en-US" sz="2400" dirty="0">
                <a:solidFill>
                  <a:schemeClr val="accent6">
                    <a:lumMod val="75000"/>
                  </a:schemeClr>
                </a:solidFill>
                <a:latin typeface="Century" panose="02040604050505020304" pitchFamily="18" charset="0"/>
              </a:rPr>
            </a:br>
            <a:br>
              <a:rPr lang="en-US" sz="2400" dirty="0">
                <a:solidFill>
                  <a:schemeClr val="accent6">
                    <a:lumMod val="75000"/>
                  </a:schemeClr>
                </a:solidFill>
                <a:latin typeface="Century" panose="02040604050505020304" pitchFamily="18" charset="0"/>
              </a:rPr>
            </a:br>
            <a:br>
              <a:rPr lang="en-US" sz="2400" dirty="0">
                <a:solidFill>
                  <a:schemeClr val="accent6">
                    <a:lumMod val="75000"/>
                  </a:schemeClr>
                </a:solidFill>
                <a:latin typeface="Century" panose="02040604050505020304" pitchFamily="18" charset="0"/>
              </a:rPr>
            </a:br>
            <a:br>
              <a:rPr lang="en-US" sz="2400" dirty="0">
                <a:solidFill>
                  <a:schemeClr val="accent6">
                    <a:lumMod val="75000"/>
                  </a:schemeClr>
                </a:solidFill>
                <a:latin typeface="Century" panose="02040604050505020304" pitchFamily="18" charset="0"/>
              </a:rPr>
            </a:br>
            <a:br>
              <a:rPr lang="en-US" sz="2400" dirty="0">
                <a:solidFill>
                  <a:schemeClr val="accent6">
                    <a:lumMod val="75000"/>
                  </a:schemeClr>
                </a:solidFill>
                <a:latin typeface="Century" panose="02040604050505020304" pitchFamily="18" charset="0"/>
              </a:rPr>
            </a:br>
            <a:br>
              <a:rPr lang="en-US" sz="2400" dirty="0">
                <a:solidFill>
                  <a:schemeClr val="accent6">
                    <a:lumMod val="75000"/>
                  </a:schemeClr>
                </a:solidFill>
                <a:latin typeface="Century" panose="02040604050505020304" pitchFamily="18" charset="0"/>
              </a:rPr>
            </a:br>
            <a:r>
              <a:rPr lang="en-US" sz="2400" dirty="0">
                <a:solidFill>
                  <a:schemeClr val="accent6">
                    <a:lumMod val="75000"/>
                  </a:schemeClr>
                </a:solidFill>
                <a:latin typeface="Century" panose="02040604050505020304" pitchFamily="18" charset="0"/>
              </a:rPr>
              <a:t>Observation</a:t>
            </a:r>
            <a:br>
              <a:rPr lang="en-US" sz="2400" dirty="0">
                <a:solidFill>
                  <a:schemeClr val="accent6">
                    <a:lumMod val="75000"/>
                  </a:schemeClr>
                </a:solidFill>
                <a:latin typeface="Century" panose="02040604050505020304" pitchFamily="18" charset="0"/>
              </a:rPr>
            </a:br>
            <a:r>
              <a:rPr lang="en-US" sz="1800" b="1" dirty="0">
                <a:solidFill>
                  <a:schemeClr val="accent6">
                    <a:lumMod val="75000"/>
                  </a:schemeClr>
                </a:solidFill>
                <a:latin typeface="Century" panose="02040604050505020304" pitchFamily="18" charset="0"/>
              </a:rPr>
              <a:t># </a:t>
            </a:r>
            <a: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Customers with high value of Amount of last recharge of main account (in Indonesian Rupiah) (</a:t>
            </a:r>
            <a:r>
              <a:rPr lang="en-US" sz="1800" b="1"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last_rech_amt_ma</a:t>
            </a:r>
            <a: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are maximum Non defaulters (who have paid there loan amount-1).</a:t>
            </a:r>
            <a:b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1800" b="1" dirty="0">
                <a:solidFill>
                  <a:schemeClr val="accent6">
                    <a:lumMod val="75000"/>
                  </a:schemeClr>
                </a:solidFill>
                <a:effectLst/>
                <a:latin typeface="Century" panose="02040604050505020304" pitchFamily="18" charset="0"/>
                <a:ea typeface="Calibri" panose="020F0502020204030204" pitchFamily="34" charset="0"/>
                <a:cs typeface="Mangal" panose="02040503050203030202" pitchFamily="18" charset="0"/>
              </a:rPr>
              <a:t># </a:t>
            </a:r>
            <a: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Customers with high value of Number of times main account got recharged in last 30 days(cnt_ma_rech30) are maximum value count 1. It means the there is less loan defaulter.</a:t>
            </a:r>
            <a:br>
              <a:rPr lang="en-US" sz="1800" b="1" dirty="0">
                <a:solidFill>
                  <a:srgbClr val="000000"/>
                </a:solidFill>
                <a:latin typeface="Century" panose="02040604050505020304" pitchFamily="18" charset="0"/>
                <a:ea typeface="Times New Roman" panose="02020603050405020304" pitchFamily="18" charset="0"/>
                <a:cs typeface="Mangal" panose="02040503050203030202" pitchFamily="18" charset="0"/>
              </a:rPr>
            </a:br>
            <a:r>
              <a:rPr lang="en-US" sz="1800" b="1" dirty="0">
                <a:solidFill>
                  <a:schemeClr val="accent6">
                    <a:lumMod val="75000"/>
                  </a:schemeClr>
                </a:solidFill>
                <a:latin typeface="Century" panose="02040604050505020304" pitchFamily="18" charset="0"/>
                <a:ea typeface="Times New Roman" panose="02020603050405020304" pitchFamily="18" charset="0"/>
                <a:cs typeface="Mangal" panose="02040503050203030202" pitchFamily="18" charset="0"/>
              </a:rPr>
              <a:t># </a:t>
            </a:r>
            <a: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can see, Frequency of main account recharged in last 30 days are near to each other’s. In this who's are not defaulting loan are higher than defaulting loan. But who’s are defaulting loan being also high in count but less than not defaulting.</a:t>
            </a:r>
            <a:b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endParaRPr lang="en-US" sz="1800" b="1" dirty="0">
              <a:solidFill>
                <a:schemeClr val="accent6">
                  <a:lumMod val="75000"/>
                </a:schemeClr>
              </a:solidFill>
              <a:latin typeface="Century" panose="02040604050505020304" pitchFamily="18" charset="0"/>
            </a:endParaRPr>
          </a:p>
        </p:txBody>
      </p:sp>
      <p:pic>
        <p:nvPicPr>
          <p:cNvPr id="3" name="Picture 2">
            <a:extLst>
              <a:ext uri="{FF2B5EF4-FFF2-40B4-BE49-F238E27FC236}">
                <a16:creationId xmlns:a16="http://schemas.microsoft.com/office/drawing/2014/main" id="{B8B7BCEE-E625-4322-9870-75406AB96C77}"/>
              </a:ext>
            </a:extLst>
          </p:cNvPr>
          <p:cNvPicPr/>
          <p:nvPr/>
        </p:nvPicPr>
        <p:blipFill>
          <a:blip r:embed="rId2"/>
          <a:stretch>
            <a:fillRect/>
          </a:stretch>
        </p:blipFill>
        <p:spPr>
          <a:xfrm>
            <a:off x="784335" y="864795"/>
            <a:ext cx="2856865" cy="1885950"/>
          </a:xfrm>
          <a:prstGeom prst="rect">
            <a:avLst/>
          </a:prstGeom>
        </p:spPr>
      </p:pic>
      <p:pic>
        <p:nvPicPr>
          <p:cNvPr id="4" name="Picture 3">
            <a:extLst>
              <a:ext uri="{FF2B5EF4-FFF2-40B4-BE49-F238E27FC236}">
                <a16:creationId xmlns:a16="http://schemas.microsoft.com/office/drawing/2014/main" id="{ECA3C73B-9190-4F7A-8FE9-3B4A22D250E6}"/>
              </a:ext>
            </a:extLst>
          </p:cNvPr>
          <p:cNvPicPr/>
          <p:nvPr/>
        </p:nvPicPr>
        <p:blipFill>
          <a:blip r:embed="rId3"/>
          <a:stretch>
            <a:fillRect/>
          </a:stretch>
        </p:blipFill>
        <p:spPr>
          <a:xfrm>
            <a:off x="3927928" y="760020"/>
            <a:ext cx="2768600" cy="1990725"/>
          </a:xfrm>
          <a:prstGeom prst="rect">
            <a:avLst/>
          </a:prstGeom>
        </p:spPr>
      </p:pic>
      <p:pic>
        <p:nvPicPr>
          <p:cNvPr id="5" name="Picture 4">
            <a:extLst>
              <a:ext uri="{FF2B5EF4-FFF2-40B4-BE49-F238E27FC236}">
                <a16:creationId xmlns:a16="http://schemas.microsoft.com/office/drawing/2014/main" id="{12392D45-E675-44E3-A60A-F9025AF2B54E}"/>
              </a:ext>
            </a:extLst>
          </p:cNvPr>
          <p:cNvPicPr/>
          <p:nvPr/>
        </p:nvPicPr>
        <p:blipFill>
          <a:blip r:embed="rId4"/>
          <a:stretch>
            <a:fillRect/>
          </a:stretch>
        </p:blipFill>
        <p:spPr>
          <a:xfrm>
            <a:off x="6983256" y="864795"/>
            <a:ext cx="2606040" cy="1819275"/>
          </a:xfrm>
          <a:prstGeom prst="rect">
            <a:avLst/>
          </a:prstGeom>
        </p:spPr>
      </p:pic>
    </p:spTree>
    <p:extLst>
      <p:ext uri="{BB962C8B-B14F-4D97-AF65-F5344CB8AC3E}">
        <p14:creationId xmlns:p14="http://schemas.microsoft.com/office/powerpoint/2010/main" val="1458482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34435-C04C-41C0-8847-76F242713AEA}"/>
              </a:ext>
            </a:extLst>
          </p:cNvPr>
          <p:cNvSpPr>
            <a:spLocks noGrp="1"/>
          </p:cNvSpPr>
          <p:nvPr>
            <p:ph type="title"/>
          </p:nvPr>
        </p:nvSpPr>
        <p:spPr>
          <a:xfrm>
            <a:off x="677333" y="609600"/>
            <a:ext cx="11340495" cy="6076208"/>
          </a:xfrm>
        </p:spPr>
        <p:txBody>
          <a:bodyPr>
            <a:normAutofit/>
          </a:bodyPr>
          <a:lstStyle/>
          <a:p>
            <a:pPr marR="0" lvl="0">
              <a:lnSpc>
                <a:spcPct val="107000"/>
              </a:lnSpc>
              <a:spcBef>
                <a:spcPts val="0"/>
              </a:spcBef>
              <a:spcAft>
                <a:spcPts val="800"/>
              </a:spcAft>
              <a:buSzPts val="1000"/>
              <a:tabLst>
                <a:tab pos="457200" algn="l"/>
              </a:tabLst>
            </a:pP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r>
              <a:rPr lang="en-US" sz="2400" b="1" dirty="0">
                <a:solidFill>
                  <a:schemeClr val="accent6">
                    <a:lumMod val="75000"/>
                  </a:schemeClr>
                </a:solidFill>
                <a:latin typeface="Century" panose="02040604050505020304" pitchFamily="18" charset="0"/>
              </a:rPr>
              <a:t>Observation</a:t>
            </a:r>
            <a:br>
              <a:rPr lang="en-US" sz="2400" b="1" dirty="0">
                <a:solidFill>
                  <a:schemeClr val="accent6">
                    <a:lumMod val="75000"/>
                  </a:schemeClr>
                </a:solidFill>
                <a:latin typeface="Century" panose="02040604050505020304" pitchFamily="18" charset="0"/>
              </a:rPr>
            </a:br>
            <a:r>
              <a:rPr lang="en-US" sz="1800" b="1" dirty="0">
                <a:solidFill>
                  <a:schemeClr val="accent6">
                    <a:lumMod val="75000"/>
                  </a:schemeClr>
                </a:solidFill>
                <a:latin typeface="Century" panose="02040604050505020304" pitchFamily="18" charset="0"/>
              </a:rPr>
              <a:t>#</a:t>
            </a:r>
            <a:r>
              <a:rPr lang="en-US" sz="2400" b="1" dirty="0">
                <a:solidFill>
                  <a:schemeClr val="accent6">
                    <a:lumMod val="75000"/>
                  </a:schemeClr>
                </a:solidFill>
                <a:latin typeface="Century" panose="02040604050505020304" pitchFamily="18" charset="0"/>
              </a:rPr>
              <a:t> </a:t>
            </a:r>
            <a: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can see, maximum customer doing their recharge at time but Total amount of recharge in main account over last 30 days (in Indonesian Rupiah) of defaulting loan is less than not defaulting loan</a:t>
            </a:r>
            <a:r>
              <a:rPr lang="en-US" sz="1800" b="1"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a:t>
            </a:r>
            <a:b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1800" b="1" dirty="0">
                <a:solidFill>
                  <a:schemeClr val="accent6">
                    <a:lumMod val="75000"/>
                  </a:schemeClr>
                </a:solidFill>
                <a:effectLst/>
                <a:latin typeface="Century" panose="02040604050505020304" pitchFamily="18" charset="0"/>
                <a:ea typeface="Calibri" panose="020F0502020204030204" pitchFamily="34" charset="0"/>
                <a:cs typeface="Mangal" panose="02040503050203030202" pitchFamily="18" charset="0"/>
              </a:rPr>
              <a:t>#</a:t>
            </a:r>
            <a: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t> </a:t>
            </a:r>
            <a: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Customers with high value of Median of number of recharges done in main account over last 30 days at user level (in Indonesian Rupiah) (medianamnt_ma_rech30) are maximum Non-defaulters (who have paid their loan amount-1).</a:t>
            </a:r>
            <a:b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1800" b="1" dirty="0">
                <a:solidFill>
                  <a:schemeClr val="accent6">
                    <a:lumMod val="75000"/>
                  </a:schemeClr>
                </a:solidFill>
                <a:effectLst/>
                <a:latin typeface="Century" panose="02040604050505020304" pitchFamily="18" charset="0"/>
                <a:ea typeface="Calibri" panose="020F0502020204030204" pitchFamily="34" charset="0"/>
                <a:cs typeface="Mangal" panose="02040503050203030202" pitchFamily="18" charset="0"/>
              </a:rPr>
              <a:t>#</a:t>
            </a:r>
            <a: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t> </a:t>
            </a:r>
            <a: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Median of main account balance just before recharge in last 30 days at user level (in Indonesian Rupiah) is high in whose are loan defaulting. It is less in those are not defaulting the loan.</a:t>
            </a:r>
            <a:b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endParaRPr lang="en-US" sz="2400" b="1" dirty="0">
              <a:solidFill>
                <a:schemeClr val="accent6">
                  <a:lumMod val="75000"/>
                </a:schemeClr>
              </a:solidFill>
              <a:latin typeface="Century" panose="02040604050505020304" pitchFamily="18" charset="0"/>
            </a:endParaRPr>
          </a:p>
        </p:txBody>
      </p:sp>
      <p:pic>
        <p:nvPicPr>
          <p:cNvPr id="3" name="Picture 2">
            <a:extLst>
              <a:ext uri="{FF2B5EF4-FFF2-40B4-BE49-F238E27FC236}">
                <a16:creationId xmlns:a16="http://schemas.microsoft.com/office/drawing/2014/main" id="{39502F6E-CE6A-475D-BD5C-E9672CC79805}"/>
              </a:ext>
            </a:extLst>
          </p:cNvPr>
          <p:cNvPicPr/>
          <p:nvPr/>
        </p:nvPicPr>
        <p:blipFill>
          <a:blip r:embed="rId2"/>
          <a:stretch>
            <a:fillRect/>
          </a:stretch>
        </p:blipFill>
        <p:spPr>
          <a:xfrm>
            <a:off x="805419" y="735652"/>
            <a:ext cx="2838450" cy="1847850"/>
          </a:xfrm>
          <a:prstGeom prst="rect">
            <a:avLst/>
          </a:prstGeom>
        </p:spPr>
      </p:pic>
      <p:pic>
        <p:nvPicPr>
          <p:cNvPr id="4" name="Picture 3">
            <a:extLst>
              <a:ext uri="{FF2B5EF4-FFF2-40B4-BE49-F238E27FC236}">
                <a16:creationId xmlns:a16="http://schemas.microsoft.com/office/drawing/2014/main" id="{B1E5190B-1BB1-4C94-8166-791BD17A699F}"/>
              </a:ext>
            </a:extLst>
          </p:cNvPr>
          <p:cNvPicPr/>
          <p:nvPr/>
        </p:nvPicPr>
        <p:blipFill>
          <a:blip r:embed="rId3"/>
          <a:stretch>
            <a:fillRect/>
          </a:stretch>
        </p:blipFill>
        <p:spPr>
          <a:xfrm>
            <a:off x="3889062" y="783277"/>
            <a:ext cx="2703830" cy="1800225"/>
          </a:xfrm>
          <a:prstGeom prst="rect">
            <a:avLst/>
          </a:prstGeom>
        </p:spPr>
      </p:pic>
      <p:pic>
        <p:nvPicPr>
          <p:cNvPr id="5" name="Picture 4">
            <a:extLst>
              <a:ext uri="{FF2B5EF4-FFF2-40B4-BE49-F238E27FC236}">
                <a16:creationId xmlns:a16="http://schemas.microsoft.com/office/drawing/2014/main" id="{D37E58EE-CF64-47DF-ACD5-5E625F5AC420}"/>
              </a:ext>
            </a:extLst>
          </p:cNvPr>
          <p:cNvPicPr/>
          <p:nvPr/>
        </p:nvPicPr>
        <p:blipFill>
          <a:blip r:embed="rId4"/>
          <a:stretch>
            <a:fillRect/>
          </a:stretch>
        </p:blipFill>
        <p:spPr>
          <a:xfrm>
            <a:off x="6954611" y="819992"/>
            <a:ext cx="2724150" cy="1777365"/>
          </a:xfrm>
          <a:prstGeom prst="rect">
            <a:avLst/>
          </a:prstGeom>
        </p:spPr>
      </p:pic>
    </p:spTree>
    <p:extLst>
      <p:ext uri="{BB962C8B-B14F-4D97-AF65-F5344CB8AC3E}">
        <p14:creationId xmlns:p14="http://schemas.microsoft.com/office/powerpoint/2010/main" val="2416330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37CBE-9612-45DC-AC9F-8158880A77A2}"/>
              </a:ext>
            </a:extLst>
          </p:cNvPr>
          <p:cNvSpPr>
            <a:spLocks noGrp="1"/>
          </p:cNvSpPr>
          <p:nvPr>
            <p:ph type="title"/>
          </p:nvPr>
        </p:nvSpPr>
        <p:spPr>
          <a:xfrm>
            <a:off x="486889" y="609600"/>
            <a:ext cx="11554690" cy="6076208"/>
          </a:xfrm>
        </p:spPr>
        <p:txBody>
          <a:bodyPr>
            <a:normAutofit/>
          </a:bodyPr>
          <a:lstStyle/>
          <a:p>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r>
              <a:rPr lang="en-US" sz="2400" b="1" dirty="0">
                <a:solidFill>
                  <a:schemeClr val="accent6">
                    <a:lumMod val="75000"/>
                  </a:schemeClr>
                </a:solidFill>
                <a:latin typeface="Century" panose="02040604050505020304" pitchFamily="18" charset="0"/>
              </a:rPr>
              <a:t>Observation</a:t>
            </a: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r>
              <a:rPr lang="en-US" sz="2000" b="1" dirty="0">
                <a:solidFill>
                  <a:schemeClr val="accent6">
                    <a:lumMod val="75000"/>
                  </a:schemeClr>
                </a:solidFill>
                <a:latin typeface="Century" panose="02040604050505020304" pitchFamily="18" charset="0"/>
              </a:rPr>
              <a:t># </a:t>
            </a:r>
            <a:r>
              <a:rPr lang="en-US" sz="20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can see there are less Frequency of main account recharged in last 90 days who’s defaulting the loan.</a:t>
            </a:r>
            <a:br>
              <a:rPr lang="en-US" sz="20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br>
            <a:br>
              <a:rPr lang="en-US" sz="20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2000" b="1" dirty="0">
                <a:solidFill>
                  <a:schemeClr val="accent6">
                    <a:lumMod val="75000"/>
                  </a:schemeClr>
                </a:solidFill>
                <a:latin typeface="Century" panose="02040604050505020304" pitchFamily="18" charset="0"/>
                <a:ea typeface="Calibri" panose="020F0502020204030204" pitchFamily="34" charset="0"/>
                <a:cs typeface="Mangal" panose="02040503050203030202" pitchFamily="18" charset="0"/>
              </a:rPr>
              <a:t>#</a:t>
            </a:r>
            <a:r>
              <a:rPr lang="en-US" sz="2000" b="1" dirty="0">
                <a:solidFill>
                  <a:srgbClr val="000000"/>
                </a:solidFill>
                <a:latin typeface="Century" panose="02040604050505020304" pitchFamily="18" charset="0"/>
                <a:ea typeface="Calibri" panose="020F0502020204030204" pitchFamily="34" charset="0"/>
                <a:cs typeface="Mangal" panose="02040503050203030202" pitchFamily="18" charset="0"/>
              </a:rPr>
              <a:t> </a:t>
            </a:r>
            <a:r>
              <a:rPr lang="en-US" sz="20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can see, there are less defaulter who’s having a smaller Number of times data account got recharged in last 30 days</a:t>
            </a:r>
            <a:r>
              <a:rPr lang="en-US" sz="2000" b="1"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a:t>
            </a:r>
            <a:br>
              <a:rPr lang="en-US" sz="20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endParaRPr lang="en-US" sz="2000" b="1" dirty="0">
              <a:solidFill>
                <a:schemeClr val="accent6">
                  <a:lumMod val="75000"/>
                </a:schemeClr>
              </a:solidFill>
              <a:latin typeface="Century" panose="02040604050505020304" pitchFamily="18" charset="0"/>
            </a:endParaRPr>
          </a:p>
        </p:txBody>
      </p:sp>
      <p:pic>
        <p:nvPicPr>
          <p:cNvPr id="3" name="Picture 2">
            <a:extLst>
              <a:ext uri="{FF2B5EF4-FFF2-40B4-BE49-F238E27FC236}">
                <a16:creationId xmlns:a16="http://schemas.microsoft.com/office/drawing/2014/main" id="{04F8A3D0-7D85-475F-B227-189F1A0DD923}"/>
              </a:ext>
            </a:extLst>
          </p:cNvPr>
          <p:cNvPicPr/>
          <p:nvPr/>
        </p:nvPicPr>
        <p:blipFill>
          <a:blip r:embed="rId2"/>
          <a:stretch>
            <a:fillRect/>
          </a:stretch>
        </p:blipFill>
        <p:spPr>
          <a:xfrm>
            <a:off x="677333" y="1312111"/>
            <a:ext cx="4657725" cy="908685"/>
          </a:xfrm>
          <a:prstGeom prst="rect">
            <a:avLst/>
          </a:prstGeom>
        </p:spPr>
      </p:pic>
      <p:pic>
        <p:nvPicPr>
          <p:cNvPr id="4" name="Picture 3">
            <a:extLst>
              <a:ext uri="{FF2B5EF4-FFF2-40B4-BE49-F238E27FC236}">
                <a16:creationId xmlns:a16="http://schemas.microsoft.com/office/drawing/2014/main" id="{D845EE18-3B34-4ED3-A900-979CEDBEB6DA}"/>
              </a:ext>
            </a:extLst>
          </p:cNvPr>
          <p:cNvPicPr/>
          <p:nvPr/>
        </p:nvPicPr>
        <p:blipFill>
          <a:blip r:embed="rId3"/>
          <a:stretch>
            <a:fillRect/>
          </a:stretch>
        </p:blipFill>
        <p:spPr>
          <a:xfrm>
            <a:off x="5335058" y="1059786"/>
            <a:ext cx="5943600" cy="2078355"/>
          </a:xfrm>
          <a:prstGeom prst="rect">
            <a:avLst/>
          </a:prstGeom>
        </p:spPr>
      </p:pic>
    </p:spTree>
    <p:extLst>
      <p:ext uri="{BB962C8B-B14F-4D97-AF65-F5344CB8AC3E}">
        <p14:creationId xmlns:p14="http://schemas.microsoft.com/office/powerpoint/2010/main" val="4271309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029E-0FF2-4BC0-B222-4B5381E46CC2}"/>
              </a:ext>
            </a:extLst>
          </p:cNvPr>
          <p:cNvSpPr>
            <a:spLocks noGrp="1"/>
          </p:cNvSpPr>
          <p:nvPr>
            <p:ph type="title"/>
          </p:nvPr>
        </p:nvSpPr>
        <p:spPr>
          <a:xfrm>
            <a:off x="677333" y="609600"/>
            <a:ext cx="11304869" cy="6076208"/>
          </a:xfrm>
        </p:spPr>
        <p:txBody>
          <a:bodyPr/>
          <a:lstStyle/>
          <a:p>
            <a:pPr>
              <a:lnSpc>
                <a:spcPct val="107000"/>
              </a:lnSpc>
              <a:spcBef>
                <a:spcPts val="0"/>
              </a:spcBef>
              <a:spcAft>
                <a:spcPts val="800"/>
              </a:spcAft>
              <a:buSzPts val="1000"/>
              <a:tabLst>
                <a:tab pos="457200" algn="l"/>
              </a:tabLst>
            </a:pPr>
            <a:br>
              <a:rPr lang="en-US" dirty="0"/>
            </a:br>
            <a:br>
              <a:rPr lang="en-US" dirty="0"/>
            </a:br>
            <a:br>
              <a:rPr lang="en-US" dirty="0"/>
            </a:br>
            <a:br>
              <a:rPr lang="en-US" dirty="0"/>
            </a:br>
            <a:r>
              <a:rPr lang="en-US" sz="2400" b="1" dirty="0">
                <a:solidFill>
                  <a:schemeClr val="accent6">
                    <a:lumMod val="75000"/>
                  </a:schemeClr>
                </a:solidFill>
                <a:latin typeface="Century" panose="02040604050505020304" pitchFamily="18" charset="0"/>
              </a:rPr>
              <a:t>Observation</a:t>
            </a:r>
            <a:br>
              <a:rPr lang="en-US" sz="2400" b="1" dirty="0">
                <a:solidFill>
                  <a:schemeClr val="accent6">
                    <a:lumMod val="75000"/>
                  </a:schemeClr>
                </a:solidFill>
                <a:latin typeface="Century" panose="02040604050505020304" pitchFamily="18" charset="0"/>
              </a:rPr>
            </a:br>
            <a:r>
              <a:rPr lang="en-US" sz="1800" b="1" dirty="0">
                <a:solidFill>
                  <a:schemeClr val="accent6">
                    <a:lumMod val="75000"/>
                  </a:schemeClr>
                </a:solidFill>
                <a:latin typeface="Century" panose="02040604050505020304" pitchFamily="18" charset="0"/>
              </a:rPr>
              <a:t>#</a:t>
            </a:r>
            <a:r>
              <a:rPr lang="en-US" sz="2400" b="1" dirty="0">
                <a:solidFill>
                  <a:schemeClr val="accent6">
                    <a:lumMod val="75000"/>
                  </a:schemeClr>
                </a:solidFill>
                <a:latin typeface="Century" panose="02040604050505020304" pitchFamily="18" charset="0"/>
              </a:rPr>
              <a:t> </a:t>
            </a:r>
            <a: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Median of number of recharges done in main account over last 90 days at user level (in Indonesian Rupiah), in this feature there are less defaulting loan. But up to 1175 the defaulting loan count.</a:t>
            </a:r>
            <a:b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br>
            <a:b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1800" b="1" dirty="0">
                <a:solidFill>
                  <a:schemeClr val="accent6">
                    <a:lumMod val="75000"/>
                  </a:schemeClr>
                </a:solidFill>
                <a:effectLst/>
                <a:latin typeface="Century" panose="02040604050505020304" pitchFamily="18" charset="0"/>
                <a:ea typeface="Calibri" panose="020F0502020204030204" pitchFamily="34" charset="0"/>
                <a:cs typeface="Mangal" panose="02040503050203030202" pitchFamily="18" charset="0"/>
              </a:rPr>
              <a:t>#</a:t>
            </a:r>
            <a: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t> </a:t>
            </a:r>
            <a: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Number of times data account got recharged in last 30 days(cnt_dat_rech30) has high loan not deflater than defaulting loan. But Who's are not defaulting loan it also in high count but little less than not defaulting count.</a:t>
            </a:r>
            <a:b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br>
            <a:b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1800" b="1" dirty="0">
                <a:solidFill>
                  <a:schemeClr val="accent6">
                    <a:lumMod val="75000"/>
                  </a:schemeClr>
                </a:solidFill>
                <a:effectLst/>
                <a:latin typeface="Century" panose="02040604050505020304" pitchFamily="18" charset="0"/>
                <a:ea typeface="Calibri" panose="020F0502020204030204" pitchFamily="34" charset="0"/>
                <a:cs typeface="Mangal" panose="02040503050203030202" pitchFamily="18" charset="0"/>
              </a:rPr>
              <a:t>#</a:t>
            </a:r>
            <a: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t> </a:t>
            </a:r>
            <a: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can see, Frequency of data account recharged in last 30 days(fr_da_rech30) are almost same for both defaulting loan and not defaulting loan.</a:t>
            </a:r>
            <a:b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endParaRPr lang="en-US" sz="2400" b="1" dirty="0">
              <a:solidFill>
                <a:schemeClr val="accent6">
                  <a:lumMod val="75000"/>
                </a:schemeClr>
              </a:solidFill>
              <a:latin typeface="Century" panose="02040604050505020304" pitchFamily="18" charset="0"/>
            </a:endParaRPr>
          </a:p>
        </p:txBody>
      </p:sp>
      <p:pic>
        <p:nvPicPr>
          <p:cNvPr id="3" name="Picture 2">
            <a:extLst>
              <a:ext uri="{FF2B5EF4-FFF2-40B4-BE49-F238E27FC236}">
                <a16:creationId xmlns:a16="http://schemas.microsoft.com/office/drawing/2014/main" id="{9E830B40-2DB9-48EF-82BD-9D426E6E9124}"/>
              </a:ext>
            </a:extLst>
          </p:cNvPr>
          <p:cNvPicPr/>
          <p:nvPr/>
        </p:nvPicPr>
        <p:blipFill>
          <a:blip r:embed="rId2"/>
          <a:stretch>
            <a:fillRect/>
          </a:stretch>
        </p:blipFill>
        <p:spPr>
          <a:xfrm>
            <a:off x="871970" y="928007"/>
            <a:ext cx="2800350" cy="1866900"/>
          </a:xfrm>
          <a:prstGeom prst="rect">
            <a:avLst/>
          </a:prstGeom>
        </p:spPr>
      </p:pic>
      <p:pic>
        <p:nvPicPr>
          <p:cNvPr id="4" name="Picture 3">
            <a:extLst>
              <a:ext uri="{FF2B5EF4-FFF2-40B4-BE49-F238E27FC236}">
                <a16:creationId xmlns:a16="http://schemas.microsoft.com/office/drawing/2014/main" id="{F345FE7E-E91B-4DD3-AB25-9E8B83FDFE2F}"/>
              </a:ext>
            </a:extLst>
          </p:cNvPr>
          <p:cNvPicPr/>
          <p:nvPr/>
        </p:nvPicPr>
        <p:blipFill>
          <a:blip r:embed="rId3"/>
          <a:stretch>
            <a:fillRect/>
          </a:stretch>
        </p:blipFill>
        <p:spPr>
          <a:xfrm>
            <a:off x="4235038" y="928007"/>
            <a:ext cx="2819400" cy="1946910"/>
          </a:xfrm>
          <a:prstGeom prst="rect">
            <a:avLst/>
          </a:prstGeom>
        </p:spPr>
      </p:pic>
      <p:pic>
        <p:nvPicPr>
          <p:cNvPr id="5" name="Picture 4">
            <a:extLst>
              <a:ext uri="{FF2B5EF4-FFF2-40B4-BE49-F238E27FC236}">
                <a16:creationId xmlns:a16="http://schemas.microsoft.com/office/drawing/2014/main" id="{E3F6C029-0490-4C66-8C41-292609B0D2E8}"/>
              </a:ext>
            </a:extLst>
          </p:cNvPr>
          <p:cNvPicPr/>
          <p:nvPr/>
        </p:nvPicPr>
        <p:blipFill>
          <a:blip r:embed="rId4"/>
          <a:stretch>
            <a:fillRect/>
          </a:stretch>
        </p:blipFill>
        <p:spPr>
          <a:xfrm>
            <a:off x="7791140" y="1108347"/>
            <a:ext cx="2623520" cy="1686560"/>
          </a:xfrm>
          <a:prstGeom prst="rect">
            <a:avLst/>
          </a:prstGeom>
        </p:spPr>
      </p:pic>
    </p:spTree>
    <p:extLst>
      <p:ext uri="{BB962C8B-B14F-4D97-AF65-F5344CB8AC3E}">
        <p14:creationId xmlns:p14="http://schemas.microsoft.com/office/powerpoint/2010/main" val="1237699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39970-D7B6-46F1-A77D-D407DC3F1A3E}"/>
              </a:ext>
            </a:extLst>
          </p:cNvPr>
          <p:cNvSpPr>
            <a:spLocks noGrp="1"/>
          </p:cNvSpPr>
          <p:nvPr>
            <p:ph type="title"/>
          </p:nvPr>
        </p:nvSpPr>
        <p:spPr>
          <a:xfrm>
            <a:off x="677333" y="609600"/>
            <a:ext cx="11376121" cy="6099958"/>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r>
              <a:rPr lang="en-US" sz="2400" b="1" dirty="0">
                <a:solidFill>
                  <a:schemeClr val="accent6">
                    <a:lumMod val="75000"/>
                  </a:schemeClr>
                </a:solidFill>
                <a:latin typeface="Century" panose="02040604050505020304" pitchFamily="18" charset="0"/>
              </a:rPr>
              <a:t>Observation</a:t>
            </a:r>
            <a:br>
              <a:rPr lang="en-US" sz="2400" b="1" dirty="0">
                <a:solidFill>
                  <a:schemeClr val="accent6">
                    <a:lumMod val="75000"/>
                  </a:schemeClr>
                </a:solidFill>
                <a:latin typeface="Century" panose="02040604050505020304" pitchFamily="18" charset="0"/>
              </a:rPr>
            </a:br>
            <a:r>
              <a:rPr lang="en-US" sz="1800" b="1" dirty="0">
                <a:solidFill>
                  <a:schemeClr val="accent6">
                    <a:lumMod val="75000"/>
                  </a:schemeClr>
                </a:solidFill>
                <a:latin typeface="Century" panose="02040604050505020304" pitchFamily="18" charset="0"/>
              </a:rPr>
              <a:t>#</a:t>
            </a:r>
            <a:r>
              <a:rPr lang="en-US" sz="2400" b="1" dirty="0">
                <a:solidFill>
                  <a:schemeClr val="accent6">
                    <a:lumMod val="75000"/>
                  </a:schemeClr>
                </a:solidFill>
                <a:latin typeface="Century" panose="02040604050505020304" pitchFamily="18" charset="0"/>
              </a:rPr>
              <a:t> </a:t>
            </a:r>
            <a: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can see maximum amount of loan taken by the user in last 30 days are almost same for both defaulting the loan and not defaulting the loan. It means that users are taking maximum loan and not paid the loan amount or defaulting the loan.</a:t>
            </a:r>
            <a:b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br>
            <a:b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1800" b="1" dirty="0">
                <a:solidFill>
                  <a:schemeClr val="accent6">
                    <a:lumMod val="75000"/>
                  </a:schemeClr>
                </a:solidFill>
                <a:effectLst/>
                <a:latin typeface="Century" panose="02040604050505020304" pitchFamily="18" charset="0"/>
                <a:ea typeface="Calibri" panose="020F0502020204030204" pitchFamily="34" charset="0"/>
                <a:cs typeface="Mangal" panose="02040503050203030202" pitchFamily="18" charset="0"/>
              </a:rPr>
              <a:t># </a:t>
            </a:r>
            <a: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Number of loans taken by user in last 90 days is high and it also high in loan are not defaulting. But loan defaulting little lower than non-defaulting users.</a:t>
            </a:r>
            <a:b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br>
            <a:b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1800" b="1" dirty="0">
                <a:solidFill>
                  <a:schemeClr val="accent6">
                    <a:lumMod val="75000"/>
                  </a:schemeClr>
                </a:solidFill>
                <a:effectLst/>
                <a:latin typeface="Century" panose="02040604050505020304" pitchFamily="18" charset="0"/>
                <a:ea typeface="Calibri" panose="020F0502020204030204" pitchFamily="34" charset="0"/>
                <a:cs typeface="Mangal" panose="02040503050203030202" pitchFamily="18" charset="0"/>
              </a:rPr>
              <a:t>#</a:t>
            </a:r>
            <a: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t> </a:t>
            </a:r>
            <a: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Customers with high value of Average payback time in days over last 90 days(payback90) are maximum Non-defaulters (who have paid their loan amount-1).</a:t>
            </a:r>
            <a:b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endParaRPr lang="en-US" sz="2400" b="1" dirty="0">
              <a:solidFill>
                <a:schemeClr val="accent6">
                  <a:lumMod val="75000"/>
                </a:schemeClr>
              </a:solidFill>
              <a:latin typeface="Century" panose="02040604050505020304" pitchFamily="18" charset="0"/>
            </a:endParaRPr>
          </a:p>
        </p:txBody>
      </p:sp>
      <p:pic>
        <p:nvPicPr>
          <p:cNvPr id="3" name="Picture 2">
            <a:extLst>
              <a:ext uri="{FF2B5EF4-FFF2-40B4-BE49-F238E27FC236}">
                <a16:creationId xmlns:a16="http://schemas.microsoft.com/office/drawing/2014/main" id="{9D964043-C509-4CD0-8638-C2C9694B3AF2}"/>
              </a:ext>
            </a:extLst>
          </p:cNvPr>
          <p:cNvPicPr/>
          <p:nvPr/>
        </p:nvPicPr>
        <p:blipFill>
          <a:blip r:embed="rId2"/>
          <a:stretch>
            <a:fillRect/>
          </a:stretch>
        </p:blipFill>
        <p:spPr>
          <a:xfrm>
            <a:off x="1123175" y="1068716"/>
            <a:ext cx="2250440" cy="1419225"/>
          </a:xfrm>
          <a:prstGeom prst="rect">
            <a:avLst/>
          </a:prstGeom>
        </p:spPr>
      </p:pic>
      <p:pic>
        <p:nvPicPr>
          <p:cNvPr id="4" name="Picture 3">
            <a:extLst>
              <a:ext uri="{FF2B5EF4-FFF2-40B4-BE49-F238E27FC236}">
                <a16:creationId xmlns:a16="http://schemas.microsoft.com/office/drawing/2014/main" id="{6B536239-D0E5-49F6-975A-CA1EA33F4CD6}"/>
              </a:ext>
            </a:extLst>
          </p:cNvPr>
          <p:cNvPicPr/>
          <p:nvPr/>
        </p:nvPicPr>
        <p:blipFill>
          <a:blip r:embed="rId3"/>
          <a:stretch>
            <a:fillRect/>
          </a:stretch>
        </p:blipFill>
        <p:spPr>
          <a:xfrm>
            <a:off x="3702936" y="949790"/>
            <a:ext cx="2886075" cy="1918335"/>
          </a:xfrm>
          <a:prstGeom prst="rect">
            <a:avLst/>
          </a:prstGeom>
        </p:spPr>
      </p:pic>
      <p:pic>
        <p:nvPicPr>
          <p:cNvPr id="5" name="Picture 4">
            <a:extLst>
              <a:ext uri="{FF2B5EF4-FFF2-40B4-BE49-F238E27FC236}">
                <a16:creationId xmlns:a16="http://schemas.microsoft.com/office/drawing/2014/main" id="{A9E5DEE5-0966-4B16-B6C0-786FAD5EB49F}"/>
              </a:ext>
            </a:extLst>
          </p:cNvPr>
          <p:cNvPicPr/>
          <p:nvPr/>
        </p:nvPicPr>
        <p:blipFill>
          <a:blip r:embed="rId4"/>
          <a:stretch>
            <a:fillRect/>
          </a:stretch>
        </p:blipFill>
        <p:spPr>
          <a:xfrm>
            <a:off x="6797107" y="1068716"/>
            <a:ext cx="2524125" cy="1758950"/>
          </a:xfrm>
          <a:prstGeom prst="rect">
            <a:avLst/>
          </a:prstGeom>
        </p:spPr>
      </p:pic>
    </p:spTree>
    <p:extLst>
      <p:ext uri="{BB962C8B-B14F-4D97-AF65-F5344CB8AC3E}">
        <p14:creationId xmlns:p14="http://schemas.microsoft.com/office/powerpoint/2010/main" val="76189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9741C-D495-4672-91C8-811230456B7D}"/>
              </a:ext>
            </a:extLst>
          </p:cNvPr>
          <p:cNvSpPr>
            <a:spLocks noGrp="1"/>
          </p:cNvSpPr>
          <p:nvPr>
            <p:ph type="title"/>
          </p:nvPr>
        </p:nvSpPr>
        <p:spPr>
          <a:xfrm>
            <a:off x="677333" y="609600"/>
            <a:ext cx="11364245" cy="6147460"/>
          </a:xfrm>
        </p:spPr>
        <p:txBody>
          <a:bodyPr>
            <a:normAutofit/>
          </a:bodyPr>
          <a:lstStyle/>
          <a:p>
            <a:pPr marR="0" lvl="0">
              <a:lnSpc>
                <a:spcPct val="107000"/>
              </a:lnSpc>
              <a:spcBef>
                <a:spcPts val="0"/>
              </a:spcBef>
              <a:spcAft>
                <a:spcPts val="800"/>
              </a:spcAft>
              <a:buSzPts val="1000"/>
              <a:tabLst>
                <a:tab pos="457200" algn="l"/>
              </a:tabLst>
            </a:pP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r>
              <a:rPr lang="en-US" sz="2400" b="1" dirty="0">
                <a:solidFill>
                  <a:schemeClr val="accent6">
                    <a:lumMod val="75000"/>
                  </a:schemeClr>
                </a:solidFill>
                <a:latin typeface="Century" panose="02040604050505020304" pitchFamily="18" charset="0"/>
              </a:rPr>
              <a:t>Observation</a:t>
            </a:r>
            <a:br>
              <a:rPr lang="en-US" sz="2400" b="1" dirty="0">
                <a:solidFill>
                  <a:schemeClr val="accent6">
                    <a:lumMod val="75000"/>
                  </a:schemeClr>
                </a:solidFill>
                <a:latin typeface="Century" panose="02040604050505020304" pitchFamily="18" charset="0"/>
              </a:rPr>
            </a:br>
            <a:r>
              <a:rPr lang="en-US" sz="1800" b="1" dirty="0">
                <a:solidFill>
                  <a:schemeClr val="accent6">
                    <a:lumMod val="75000"/>
                  </a:schemeClr>
                </a:solidFill>
                <a:latin typeface="Century" panose="02040604050505020304" pitchFamily="18" charset="0"/>
              </a:rPr>
              <a:t>#</a:t>
            </a:r>
            <a:r>
              <a:rPr lang="en-US" sz="2400" b="1" dirty="0">
                <a:solidFill>
                  <a:schemeClr val="accent6">
                    <a:lumMod val="75000"/>
                  </a:schemeClr>
                </a:solidFill>
                <a:latin typeface="Century" panose="02040604050505020304" pitchFamily="18" charset="0"/>
              </a:rPr>
              <a:t> </a:t>
            </a:r>
            <a: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can see, in 7- month customers are taking loan is high than 6 month and it loan defaulting also high in 7-month than 6 - month. But in 8 Month non defaulting loan are not present. it means in this month customer are not defaulting the loan.</a:t>
            </a:r>
            <a:b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br>
            <a:b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1800" b="1" dirty="0">
                <a:solidFill>
                  <a:schemeClr val="accent6">
                    <a:lumMod val="75000"/>
                  </a:schemeClr>
                </a:solidFill>
                <a:effectLst/>
                <a:latin typeface="Century" panose="02040604050505020304" pitchFamily="18" charset="0"/>
                <a:ea typeface="Calibri" panose="020F0502020204030204" pitchFamily="34" charset="0"/>
                <a:cs typeface="Mangal" panose="02040503050203030202" pitchFamily="18" charset="0"/>
              </a:rPr>
              <a:t>#</a:t>
            </a:r>
            <a: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t> </a:t>
            </a:r>
            <a: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Median of amounts of loan taken by the user in last 30 days is high in non-defaulting loan. Here are only 6 categories are given in which 0.05 is having high non defaulting customers.</a:t>
            </a:r>
            <a:b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endParaRPr lang="en-US" sz="2400" b="1" dirty="0">
              <a:solidFill>
                <a:schemeClr val="accent6">
                  <a:lumMod val="75000"/>
                </a:schemeClr>
              </a:solidFill>
              <a:latin typeface="Century" panose="02040604050505020304" pitchFamily="18" charset="0"/>
            </a:endParaRPr>
          </a:p>
        </p:txBody>
      </p:sp>
      <p:pic>
        <p:nvPicPr>
          <p:cNvPr id="3" name="Picture 2">
            <a:extLst>
              <a:ext uri="{FF2B5EF4-FFF2-40B4-BE49-F238E27FC236}">
                <a16:creationId xmlns:a16="http://schemas.microsoft.com/office/drawing/2014/main" id="{FBE6D07F-0C09-4AE9-B22B-5461421AE38B}"/>
              </a:ext>
            </a:extLst>
          </p:cNvPr>
          <p:cNvPicPr/>
          <p:nvPr/>
        </p:nvPicPr>
        <p:blipFill>
          <a:blip r:embed="rId2"/>
          <a:stretch>
            <a:fillRect/>
          </a:stretch>
        </p:blipFill>
        <p:spPr>
          <a:xfrm>
            <a:off x="1247349" y="854036"/>
            <a:ext cx="2886075" cy="1795145"/>
          </a:xfrm>
          <a:prstGeom prst="rect">
            <a:avLst/>
          </a:prstGeom>
        </p:spPr>
      </p:pic>
      <p:pic>
        <p:nvPicPr>
          <p:cNvPr id="4" name="Picture 3">
            <a:extLst>
              <a:ext uri="{FF2B5EF4-FFF2-40B4-BE49-F238E27FC236}">
                <a16:creationId xmlns:a16="http://schemas.microsoft.com/office/drawing/2014/main" id="{BCA6B273-A10F-4B51-9149-1232010FB7EB}"/>
              </a:ext>
            </a:extLst>
          </p:cNvPr>
          <p:cNvPicPr/>
          <p:nvPr/>
        </p:nvPicPr>
        <p:blipFill>
          <a:blip r:embed="rId3"/>
          <a:stretch>
            <a:fillRect/>
          </a:stretch>
        </p:blipFill>
        <p:spPr>
          <a:xfrm>
            <a:off x="5211693" y="773879"/>
            <a:ext cx="2590800" cy="1696720"/>
          </a:xfrm>
          <a:prstGeom prst="rect">
            <a:avLst/>
          </a:prstGeom>
        </p:spPr>
      </p:pic>
    </p:spTree>
    <p:extLst>
      <p:ext uri="{BB962C8B-B14F-4D97-AF65-F5344CB8AC3E}">
        <p14:creationId xmlns:p14="http://schemas.microsoft.com/office/powerpoint/2010/main" val="1794550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C94373C-F487-416D-9D00-F8ECB2DD3B10}"/>
              </a:ext>
            </a:extLst>
          </p:cNvPr>
          <p:cNvSpPr>
            <a:spLocks noGrp="1"/>
          </p:cNvSpPr>
          <p:nvPr>
            <p:ph type="title"/>
          </p:nvPr>
        </p:nvSpPr>
        <p:spPr>
          <a:xfrm>
            <a:off x="677335" y="609600"/>
            <a:ext cx="2861512" cy="1052945"/>
          </a:xfrm>
        </p:spPr>
        <p:txBody>
          <a:bodyPr/>
          <a:lstStyle/>
          <a:p>
            <a:r>
              <a:rPr lang="en-US" dirty="0">
                <a:solidFill>
                  <a:srgbClr val="FF0000"/>
                </a:solidFill>
                <a:latin typeface="Century" panose="02040604050505020304" pitchFamily="18" charset="0"/>
              </a:rPr>
              <a:t>Agenda</a:t>
            </a:r>
          </a:p>
        </p:txBody>
      </p:sp>
      <p:sp>
        <p:nvSpPr>
          <p:cNvPr id="4" name="Text Placeholder 3">
            <a:extLst>
              <a:ext uri="{FF2B5EF4-FFF2-40B4-BE49-F238E27FC236}">
                <a16:creationId xmlns:a16="http://schemas.microsoft.com/office/drawing/2014/main" id="{B9A634CD-81F1-4A20-8717-7338C526F225}"/>
              </a:ext>
            </a:extLst>
          </p:cNvPr>
          <p:cNvSpPr>
            <a:spLocks noGrp="1"/>
          </p:cNvSpPr>
          <p:nvPr>
            <p:ph type="body" idx="1"/>
          </p:nvPr>
        </p:nvSpPr>
        <p:spPr>
          <a:xfrm>
            <a:off x="677335" y="1662546"/>
            <a:ext cx="8596668" cy="5011386"/>
          </a:xfrm>
        </p:spPr>
        <p:txBody>
          <a:bodyPr>
            <a:normAutofit fontScale="92500" lnSpcReduction="10000"/>
          </a:bodyPr>
          <a:lstStyle/>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Problem Statement.</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Problem Understanding.</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What is Micro Credit?</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Importance of Micro Credit Defaulter Model.</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Exploratory data analysis.</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Data cleaning steps.</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Data Balancing.</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Model Building.</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Hyper Parameter Tunning.</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ROC Curve.</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Saving the model and predictions from saved best model.</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Conclusion.</a:t>
            </a:r>
            <a:br>
              <a:rPr lang="en-US" sz="1800" dirty="0">
                <a:solidFill>
                  <a:schemeClr val="tx2"/>
                </a:solidFill>
                <a:latin typeface="Century" panose="02040604050505020304" pitchFamily="18" charset="0"/>
              </a:rPr>
            </a:br>
            <a:endParaRPr lang="en-US" dirty="0"/>
          </a:p>
        </p:txBody>
      </p:sp>
    </p:spTree>
    <p:extLst>
      <p:ext uri="{BB962C8B-B14F-4D97-AF65-F5344CB8AC3E}">
        <p14:creationId xmlns:p14="http://schemas.microsoft.com/office/powerpoint/2010/main" val="2262386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25B76-39EE-424D-B49E-4CCD58E2BEFB}"/>
              </a:ext>
            </a:extLst>
          </p:cNvPr>
          <p:cNvSpPr>
            <a:spLocks noGrp="1"/>
          </p:cNvSpPr>
          <p:nvPr>
            <p:ph type="title"/>
          </p:nvPr>
        </p:nvSpPr>
        <p:spPr>
          <a:xfrm>
            <a:off x="677333" y="609600"/>
            <a:ext cx="11340495" cy="6135584"/>
          </a:xfrm>
        </p:spPr>
        <p:txBody>
          <a:bodyPr/>
          <a:lstStyle/>
          <a:p>
            <a:pPr marR="0" lvl="0">
              <a:lnSpc>
                <a:spcPct val="107000"/>
              </a:lnSpc>
              <a:spcBef>
                <a:spcPts val="0"/>
              </a:spcBef>
              <a:spcAft>
                <a:spcPts val="0"/>
              </a:spcAft>
            </a:pPr>
            <a:r>
              <a:rPr lang="en-US" sz="3600" b="1" dirty="0">
                <a:solidFill>
                  <a:schemeClr val="tx2"/>
                </a:solidFill>
                <a:latin typeface="Century" panose="02040604050505020304" pitchFamily="18" charset="0"/>
              </a:rPr>
              <a:t>                        </a:t>
            </a:r>
            <a:r>
              <a:rPr lang="en-US" sz="3600" b="1" u="sng" dirty="0">
                <a:solidFill>
                  <a:srgbClr val="FF0000"/>
                </a:solidFill>
                <a:latin typeface="Century" panose="02040604050505020304" pitchFamily="18" charset="0"/>
              </a:rPr>
              <a:t>Data cleaning steps</a:t>
            </a:r>
            <a:br>
              <a:rPr lang="en-US" sz="3600" b="1" u="sng" dirty="0">
                <a:solidFill>
                  <a:srgbClr val="FF0000"/>
                </a:solidFill>
                <a:latin typeface="Century" panose="02040604050505020304" pitchFamily="18" charset="0"/>
              </a:rPr>
            </a:br>
            <a:br>
              <a:rPr lang="en-US" sz="3600" b="1" u="sng" dirty="0">
                <a:solidFill>
                  <a:srgbClr val="FF0000"/>
                </a:solidFill>
                <a:latin typeface="Century" panose="02040604050505020304" pitchFamily="18" charset="0"/>
              </a:rPr>
            </a:br>
            <a:r>
              <a:rPr lang="en-US" sz="1800" b="1" dirty="0">
                <a:solidFill>
                  <a:schemeClr val="accent6">
                    <a:lumMod val="75000"/>
                  </a:schemeClr>
                </a:solidFill>
                <a:latin typeface="Century" panose="02040604050505020304" pitchFamily="18" charset="0"/>
              </a:rPr>
              <a:t># </a:t>
            </a:r>
            <a:r>
              <a:rPr lang="en-US"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First step I have imported required libraries and I have imported the dataset which was in csv format.</a:t>
            </a:r>
            <a:br>
              <a:rPr lang="en-US"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br>
            <a:br>
              <a:rPr lang="en-US" sz="18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br>
            <a:r>
              <a:rPr lang="en-US" sz="1800" b="1" dirty="0">
                <a:solidFill>
                  <a:schemeClr val="accent6">
                    <a:lumMod val="75000"/>
                  </a:schemeClr>
                </a:solidFill>
                <a:effectLst/>
                <a:latin typeface="Century" panose="02040604050505020304" pitchFamily="18" charset="0"/>
                <a:ea typeface="Calibri" panose="020F0502020204030204" pitchFamily="34" charset="0"/>
                <a:cs typeface="Mangal" panose="02040503050203030202" pitchFamily="18" charset="0"/>
              </a:rPr>
              <a:t>#</a:t>
            </a:r>
            <a:r>
              <a:rPr lang="en-US" sz="18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t> </a:t>
            </a:r>
            <a:r>
              <a:rPr lang="en-US"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Then I did all the statistical analysis like checking shape, </a:t>
            </a:r>
            <a:r>
              <a:rPr lang="en-US" sz="1800" b="1"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nunique</a:t>
            </a:r>
            <a:r>
              <a:rPr lang="en-US"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value counts, info etc.</a:t>
            </a:r>
            <a:br>
              <a:rPr lang="en-US"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br>
            <a:br>
              <a:rPr lang="en-US" sz="18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br>
            <a:r>
              <a:rPr lang="en-US" sz="1800" b="1" dirty="0">
                <a:solidFill>
                  <a:schemeClr val="accent6">
                    <a:lumMod val="75000"/>
                  </a:schemeClr>
                </a:solidFill>
                <a:effectLst/>
                <a:latin typeface="Century" panose="02040604050505020304" pitchFamily="18" charset="0"/>
                <a:ea typeface="Calibri" panose="020F0502020204030204" pitchFamily="34" charset="0"/>
                <a:cs typeface="Mangal" panose="02040503050203030202" pitchFamily="18" charset="0"/>
              </a:rPr>
              <a:t>#</a:t>
            </a:r>
            <a:r>
              <a:rPr lang="en-US" sz="18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t> </a:t>
            </a:r>
            <a:r>
              <a:rPr lang="en-US"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Then I did value count, in this I found that few features are having more 90% 0 values so avoiding biasness I simply drop this feature.</a:t>
            </a:r>
            <a:br>
              <a:rPr lang="en-US"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br>
            <a:br>
              <a:rPr lang="en-US" sz="18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br>
            <a:r>
              <a:rPr lang="en-US" sz="1800" b="1" dirty="0">
                <a:solidFill>
                  <a:schemeClr val="accent6">
                    <a:lumMod val="75000"/>
                  </a:schemeClr>
                </a:solidFill>
                <a:effectLst/>
                <a:latin typeface="Century" panose="02040604050505020304" pitchFamily="18" charset="0"/>
                <a:ea typeface="Calibri" panose="020F0502020204030204" pitchFamily="34" charset="0"/>
                <a:cs typeface="Mangal" panose="02040503050203030202" pitchFamily="18" charset="0"/>
              </a:rPr>
              <a:t># </a:t>
            </a:r>
            <a:r>
              <a:rPr lang="en-US"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found that, few features are containing 0 value so replace it with mean value.</a:t>
            </a:r>
            <a:br>
              <a:rPr lang="en-US"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br>
            <a:br>
              <a:rPr lang="en-US" sz="18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br>
            <a:r>
              <a:rPr lang="en-US" sz="1800" b="1" dirty="0">
                <a:solidFill>
                  <a:schemeClr val="accent6">
                    <a:lumMod val="75000"/>
                  </a:schemeClr>
                </a:solidFill>
                <a:effectLst/>
                <a:latin typeface="Century" panose="02040604050505020304" pitchFamily="18" charset="0"/>
                <a:ea typeface="Calibri" panose="020F0502020204030204" pitchFamily="34" charset="0"/>
                <a:cs typeface="Mangal" panose="02040503050203030202" pitchFamily="18" charset="0"/>
              </a:rPr>
              <a:t>#</a:t>
            </a:r>
            <a:r>
              <a:rPr lang="en-US" sz="18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t> </a:t>
            </a:r>
            <a:r>
              <a:rPr lang="en-US"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also dropped Unnamed:0, </a:t>
            </a:r>
            <a:r>
              <a:rPr lang="en-US" sz="1800" b="1"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msisdn</a:t>
            </a:r>
            <a:r>
              <a:rPr lang="en-US"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and </a:t>
            </a:r>
            <a:r>
              <a:rPr lang="en-US" sz="1800" b="1"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pcircle</a:t>
            </a:r>
            <a:r>
              <a:rPr lang="en-US"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column as I found they are useless.</a:t>
            </a:r>
            <a:br>
              <a:rPr lang="en-US"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br>
            <a:br>
              <a:rPr lang="en-US" sz="18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br>
            <a:r>
              <a:rPr lang="en-US" sz="1800" b="1" dirty="0">
                <a:solidFill>
                  <a:schemeClr val="accent6">
                    <a:lumMod val="75000"/>
                  </a:schemeClr>
                </a:solidFill>
                <a:effectLst/>
                <a:latin typeface="Century" panose="02040604050505020304" pitchFamily="18" charset="0"/>
                <a:ea typeface="Calibri" panose="020F0502020204030204" pitchFamily="34" charset="0"/>
                <a:cs typeface="Mangal" panose="02040503050203030202" pitchFamily="18" charset="0"/>
              </a:rPr>
              <a:t>#</a:t>
            </a:r>
            <a:r>
              <a:rPr lang="en-US" sz="18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t> </a:t>
            </a:r>
            <a:r>
              <a:rPr lang="en-US"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Next as a part of feature extraction I converted the </a:t>
            </a:r>
            <a:r>
              <a:rPr lang="en-US" sz="1800" b="1"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pdate</a:t>
            </a:r>
            <a:r>
              <a:rPr lang="en-US"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column to </a:t>
            </a:r>
            <a:r>
              <a:rPr lang="en-US" sz="1800" b="1"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pyear</a:t>
            </a:r>
            <a:r>
              <a:rPr lang="en-US"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a:t>
            </a:r>
            <a:r>
              <a:rPr lang="en-US" sz="1800" b="1"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pmonth</a:t>
            </a:r>
            <a:r>
              <a:rPr lang="en-US"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and </a:t>
            </a:r>
            <a:r>
              <a:rPr lang="en-US" sz="1800" b="1"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pday</a:t>
            </a:r>
            <a:r>
              <a:rPr lang="en-US"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a:t>
            </a:r>
            <a:br>
              <a:rPr lang="en-US" sz="18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br>
            <a:endParaRPr lang="en-US" b="1" u="sng" dirty="0">
              <a:solidFill>
                <a:schemeClr val="tx1"/>
              </a:solidFill>
              <a:latin typeface="Century" panose="02040604050505020304" pitchFamily="18" charset="0"/>
            </a:endParaRPr>
          </a:p>
        </p:txBody>
      </p:sp>
    </p:spTree>
    <p:extLst>
      <p:ext uri="{BB962C8B-B14F-4D97-AF65-F5344CB8AC3E}">
        <p14:creationId xmlns:p14="http://schemas.microsoft.com/office/powerpoint/2010/main" val="4035365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537B8-EC17-456D-8315-37A97DBA87B6}"/>
              </a:ext>
            </a:extLst>
          </p:cNvPr>
          <p:cNvSpPr>
            <a:spLocks noGrp="1"/>
          </p:cNvSpPr>
          <p:nvPr>
            <p:ph type="title"/>
          </p:nvPr>
        </p:nvSpPr>
        <p:spPr>
          <a:xfrm>
            <a:off x="677334" y="609600"/>
            <a:ext cx="11387996" cy="6076208"/>
          </a:xfrm>
        </p:spPr>
        <p:txBody>
          <a:bodyPr/>
          <a:lstStyle/>
          <a:p>
            <a:r>
              <a:rPr lang="en-US" sz="3600" b="1" dirty="0">
                <a:solidFill>
                  <a:schemeClr val="tx2"/>
                </a:solidFill>
                <a:latin typeface="Century" panose="02040604050505020304" pitchFamily="18" charset="0"/>
              </a:rPr>
              <a:t>                            </a:t>
            </a:r>
            <a:r>
              <a:rPr lang="en-US" sz="3600" b="1" u="sng" dirty="0">
                <a:solidFill>
                  <a:srgbClr val="FF0000"/>
                </a:solidFill>
                <a:latin typeface="Century" panose="02040604050505020304" pitchFamily="18" charset="0"/>
              </a:rPr>
              <a:t>Data Balancing</a:t>
            </a:r>
            <a:br>
              <a:rPr lang="en-US" sz="3600" b="1" u="sng" dirty="0">
                <a:solidFill>
                  <a:srgbClr val="FF0000"/>
                </a:solidFill>
                <a:latin typeface="Century" panose="02040604050505020304" pitchFamily="18" charset="0"/>
              </a:rPr>
            </a:br>
            <a:br>
              <a:rPr lang="en-US" sz="3600" b="1" u="sng" dirty="0">
                <a:solidFill>
                  <a:srgbClr val="FF0000"/>
                </a:solidFill>
                <a:latin typeface="Century" panose="02040604050505020304" pitchFamily="18" charset="0"/>
              </a:rPr>
            </a:br>
            <a:br>
              <a:rPr lang="en-US" sz="3600" b="1" u="sng" dirty="0">
                <a:solidFill>
                  <a:srgbClr val="FF0000"/>
                </a:solidFill>
                <a:latin typeface="Century" panose="02040604050505020304" pitchFamily="18" charset="0"/>
              </a:rPr>
            </a:br>
            <a:br>
              <a:rPr lang="en-US" sz="3600" b="1" u="sng" dirty="0">
                <a:solidFill>
                  <a:srgbClr val="FF0000"/>
                </a:solidFill>
                <a:latin typeface="Century" panose="02040604050505020304" pitchFamily="18" charset="0"/>
              </a:rPr>
            </a:br>
            <a:br>
              <a:rPr lang="en-US" sz="3600" b="1" u="sng" dirty="0">
                <a:solidFill>
                  <a:srgbClr val="FF0000"/>
                </a:solidFill>
                <a:latin typeface="Century" panose="02040604050505020304" pitchFamily="18" charset="0"/>
              </a:rPr>
            </a:br>
            <a:br>
              <a:rPr lang="en-US" sz="3600" b="1" u="sng" dirty="0">
                <a:solidFill>
                  <a:srgbClr val="FF0000"/>
                </a:solidFill>
                <a:latin typeface="Century" panose="02040604050505020304" pitchFamily="18" charset="0"/>
              </a:rPr>
            </a:br>
            <a:br>
              <a:rPr lang="en-US" sz="3600" b="1" u="sng" dirty="0">
                <a:solidFill>
                  <a:srgbClr val="FF0000"/>
                </a:solidFill>
                <a:latin typeface="Century" panose="02040604050505020304" pitchFamily="18" charset="0"/>
              </a:rPr>
            </a:br>
            <a:r>
              <a:rPr lang="en-IN" sz="2400" b="1" dirty="0">
                <a:solidFill>
                  <a:schemeClr val="tx1"/>
                </a:solidFill>
                <a:effectLst/>
                <a:latin typeface="Century" panose="02040604050505020304" pitchFamily="18" charset="0"/>
                <a:ea typeface="Calibri" panose="020F0502020204030204" pitchFamily="34" charset="0"/>
              </a:rPr>
              <a:t>I have used oversampling (SMOTE) to get rid of data </a:t>
            </a:r>
            <a:r>
              <a:rPr lang="en-IN" sz="2400" b="1" dirty="0" err="1">
                <a:solidFill>
                  <a:schemeClr val="tx1"/>
                </a:solidFill>
                <a:effectLst/>
                <a:latin typeface="Century" panose="02040604050505020304" pitchFamily="18" charset="0"/>
                <a:ea typeface="Calibri" panose="020F0502020204030204" pitchFamily="34" charset="0"/>
              </a:rPr>
              <a:t>imbalancing</a:t>
            </a:r>
            <a:r>
              <a:rPr lang="en-IN" sz="2400" b="1" dirty="0">
                <a:solidFill>
                  <a:schemeClr val="tx1"/>
                </a:solidFill>
                <a:effectLst/>
                <a:latin typeface="Century" panose="02040604050505020304" pitchFamily="18" charset="0"/>
                <a:ea typeface="Calibri" panose="020F0502020204030204" pitchFamily="34" charset="0"/>
              </a:rPr>
              <a:t>.</a:t>
            </a:r>
            <a:r>
              <a:rPr lang="en-IN" sz="24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rPr>
              <a:t> The balanced output looks like this.</a:t>
            </a:r>
            <a:br>
              <a:rPr lang="en-IN" sz="2400" b="1" dirty="0">
                <a:solidFill>
                  <a:schemeClr val="tx1"/>
                </a:solidFill>
                <a:latin typeface="Century" panose="02040604050505020304" pitchFamily="18" charset="0"/>
              </a:rPr>
            </a:br>
            <a:endParaRPr lang="en-US" sz="2400" b="1" u="sng" dirty="0">
              <a:solidFill>
                <a:schemeClr val="tx1"/>
              </a:solidFill>
            </a:endParaRPr>
          </a:p>
        </p:txBody>
      </p:sp>
      <p:pic>
        <p:nvPicPr>
          <p:cNvPr id="3" name="Picture 2">
            <a:extLst>
              <a:ext uri="{FF2B5EF4-FFF2-40B4-BE49-F238E27FC236}">
                <a16:creationId xmlns:a16="http://schemas.microsoft.com/office/drawing/2014/main" id="{139E9A70-E608-4110-AF7C-D9BCD9B178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2226" y="1346060"/>
            <a:ext cx="6223953" cy="3190313"/>
          </a:xfrm>
          <a:prstGeom prst="rect">
            <a:avLst/>
          </a:prstGeom>
          <a:noFill/>
          <a:ln>
            <a:noFill/>
          </a:ln>
        </p:spPr>
      </p:pic>
    </p:spTree>
    <p:extLst>
      <p:ext uri="{BB962C8B-B14F-4D97-AF65-F5344CB8AC3E}">
        <p14:creationId xmlns:p14="http://schemas.microsoft.com/office/powerpoint/2010/main" val="618459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53A4-B339-4F95-9C51-DB37F854FE28}"/>
              </a:ext>
            </a:extLst>
          </p:cNvPr>
          <p:cNvSpPr>
            <a:spLocks noGrp="1"/>
          </p:cNvSpPr>
          <p:nvPr>
            <p:ph type="title"/>
          </p:nvPr>
        </p:nvSpPr>
        <p:spPr>
          <a:xfrm>
            <a:off x="677334" y="609600"/>
            <a:ext cx="11387996" cy="6076208"/>
          </a:xfrm>
        </p:spPr>
        <p:txBody>
          <a:bodyPr/>
          <a:lstStyle/>
          <a:p>
            <a:pPr>
              <a:lnSpc>
                <a:spcPct val="107000"/>
              </a:lnSpc>
              <a:spcAft>
                <a:spcPts val="800"/>
              </a:spcAft>
            </a:pPr>
            <a:r>
              <a:rPr lang="en-US" sz="3600" b="1" dirty="0">
                <a:solidFill>
                  <a:schemeClr val="tx2"/>
                </a:solidFill>
                <a:latin typeface="Century" panose="02040604050505020304" pitchFamily="18" charset="0"/>
              </a:rPr>
              <a:t>                   </a:t>
            </a:r>
            <a:r>
              <a:rPr lang="en-US" b="1" dirty="0">
                <a:solidFill>
                  <a:schemeClr val="tx2"/>
                </a:solidFill>
                <a:latin typeface="Century" panose="02040604050505020304" pitchFamily="18" charset="0"/>
              </a:rPr>
              <a:t>          </a:t>
            </a:r>
            <a:r>
              <a:rPr lang="en-US" sz="3600" b="1" u="sng" dirty="0">
                <a:solidFill>
                  <a:srgbClr val="FF0000"/>
                </a:solidFill>
                <a:latin typeface="Century" panose="02040604050505020304" pitchFamily="18" charset="0"/>
              </a:rPr>
              <a:t>Model Building</a:t>
            </a:r>
            <a:br>
              <a:rPr lang="en-US" sz="3600" b="1" u="sng" dirty="0">
                <a:solidFill>
                  <a:srgbClr val="FF0000"/>
                </a:solidFill>
                <a:latin typeface="Century" panose="02040604050505020304" pitchFamily="18" charset="0"/>
              </a:rPr>
            </a:br>
            <a:br>
              <a:rPr lang="en-US" sz="3600" b="1" u="sng" dirty="0">
                <a:solidFill>
                  <a:srgbClr val="FF0000"/>
                </a:solidFill>
                <a:latin typeface="Century" panose="02040604050505020304" pitchFamily="18" charset="0"/>
              </a:rPr>
            </a:br>
            <a:r>
              <a:rPr lang="en-IN" sz="20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rPr>
              <a:t>Since Label was my target and it was a Categorical column, so this particular problem was Classification problem. And I have used Classification algorithms to build my model. By looking into the difference of accuracy score and cross validation score I found                as a best model with least difference. Also to get the best model we have to run through multiple models and to avoid the confusion of overfitting we have go through cross validation. Below are the list of Classification algorithms I have used in my project.</a:t>
            </a:r>
            <a:br>
              <a:rPr lang="en-IN" sz="20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rPr>
            </a:br>
            <a:br>
              <a:rPr lang="en-IN" sz="20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rPr>
            </a:br>
            <a:r>
              <a:rPr lang="en-IN" sz="2000" b="1" dirty="0">
                <a:solidFill>
                  <a:schemeClr val="accent6">
                    <a:lumMod val="75000"/>
                  </a:schemeClr>
                </a:solidFill>
                <a:effectLst/>
                <a:latin typeface="Century" panose="02040604050505020304" pitchFamily="18" charset="0"/>
                <a:ea typeface="Calibri" panose="020F0502020204030204" pitchFamily="34" charset="0"/>
                <a:cs typeface="Times New Roman" panose="02020603050405020304" pitchFamily="18" charset="0"/>
              </a:rPr>
              <a:t>#</a:t>
            </a:r>
            <a:r>
              <a:rPr lang="en-IN" sz="20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rPr>
              <a:t> Logistic Regression</a:t>
            </a:r>
            <a:br>
              <a:rPr lang="en-IN" sz="20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rPr>
            </a:br>
            <a:r>
              <a:rPr lang="en-IN" sz="2000" b="1" dirty="0">
                <a:solidFill>
                  <a:schemeClr val="accent6">
                    <a:lumMod val="75000"/>
                  </a:schemeClr>
                </a:solidFill>
                <a:effectLst/>
                <a:latin typeface="Century" panose="02040604050505020304" pitchFamily="18" charset="0"/>
                <a:ea typeface="Calibri" panose="020F0502020204030204" pitchFamily="34" charset="0"/>
                <a:cs typeface="Times New Roman" panose="02020603050405020304" pitchFamily="18" charset="0"/>
              </a:rPr>
              <a:t>#</a:t>
            </a:r>
            <a:r>
              <a:rPr lang="en-IN" sz="20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rPr>
              <a:t> Random Forest Classifier</a:t>
            </a:r>
            <a:br>
              <a:rPr lang="en-IN" sz="20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rPr>
            </a:br>
            <a:r>
              <a:rPr lang="en-IN" sz="2000" b="1" dirty="0">
                <a:solidFill>
                  <a:schemeClr val="accent6">
                    <a:lumMod val="75000"/>
                  </a:schemeClr>
                </a:solidFill>
                <a:effectLst/>
                <a:latin typeface="Century" panose="02040604050505020304" pitchFamily="18" charset="0"/>
                <a:ea typeface="Calibri" panose="020F0502020204030204" pitchFamily="34" charset="0"/>
                <a:cs typeface="Times New Roman" panose="02020603050405020304" pitchFamily="18" charset="0"/>
              </a:rPr>
              <a:t>#</a:t>
            </a:r>
            <a:r>
              <a:rPr lang="en-IN" sz="20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rPr>
              <a:t> Support Vector Classifier</a:t>
            </a:r>
            <a:br>
              <a:rPr lang="en-IN" sz="20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rPr>
            </a:br>
            <a:r>
              <a:rPr lang="en-IN" sz="2000" b="1" dirty="0">
                <a:solidFill>
                  <a:schemeClr val="accent6">
                    <a:lumMod val="75000"/>
                  </a:schemeClr>
                </a:solidFill>
                <a:effectLst/>
                <a:latin typeface="Century" panose="02040604050505020304" pitchFamily="18" charset="0"/>
                <a:ea typeface="Calibri" panose="020F0502020204030204" pitchFamily="34" charset="0"/>
                <a:cs typeface="Times New Roman" panose="02020603050405020304" pitchFamily="18" charset="0"/>
              </a:rPr>
              <a:t>#</a:t>
            </a:r>
            <a:r>
              <a:rPr lang="en-IN" sz="20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rPr>
              <a:t> </a:t>
            </a:r>
            <a:r>
              <a:rPr lang="en-IN" sz="2000" b="1" dirty="0" err="1">
                <a:solidFill>
                  <a:schemeClr val="tx1"/>
                </a:solidFill>
                <a:effectLst/>
                <a:latin typeface="Century" panose="02040604050505020304" pitchFamily="18" charset="0"/>
                <a:ea typeface="Calibri" panose="020F0502020204030204" pitchFamily="34" charset="0"/>
                <a:cs typeface="Times New Roman" panose="02020603050405020304" pitchFamily="18" charset="0"/>
              </a:rPr>
              <a:t>XGBoost</a:t>
            </a:r>
            <a:r>
              <a:rPr lang="en-IN" sz="20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rPr>
              <a:t> Classifier</a:t>
            </a:r>
            <a:endParaRPr lang="en-US" sz="2000" b="1" dirty="0">
              <a:solidFill>
                <a:schemeClr val="tx1"/>
              </a:solidFill>
            </a:endParaRPr>
          </a:p>
        </p:txBody>
      </p:sp>
    </p:spTree>
    <p:extLst>
      <p:ext uri="{BB962C8B-B14F-4D97-AF65-F5344CB8AC3E}">
        <p14:creationId xmlns:p14="http://schemas.microsoft.com/office/powerpoint/2010/main" val="779007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6D9E-0A9A-4F69-9B79-EA6CABD59695}"/>
              </a:ext>
            </a:extLst>
          </p:cNvPr>
          <p:cNvSpPr>
            <a:spLocks noGrp="1"/>
          </p:cNvSpPr>
          <p:nvPr>
            <p:ph type="title"/>
          </p:nvPr>
        </p:nvSpPr>
        <p:spPr>
          <a:xfrm>
            <a:off x="677333" y="609600"/>
            <a:ext cx="11399871" cy="6111834"/>
          </a:xfrm>
        </p:spPr>
        <p:txBody>
          <a:bodyPr/>
          <a:lstStyle/>
          <a:p>
            <a:r>
              <a:rPr lang="en-US" sz="3200" b="1" dirty="0">
                <a:solidFill>
                  <a:schemeClr val="accent6">
                    <a:lumMod val="75000"/>
                  </a:schemeClr>
                </a:solidFill>
                <a:latin typeface="Century" panose="02040604050505020304" pitchFamily="18" charset="0"/>
              </a:rPr>
              <a:t>Logistic Regression:</a:t>
            </a:r>
            <a:br>
              <a:rPr lang="en-US" sz="3200" b="1" dirty="0">
                <a:solidFill>
                  <a:schemeClr val="accent6">
                    <a:lumMod val="75000"/>
                  </a:schemeClr>
                </a:solidFill>
                <a:latin typeface="Century" panose="02040604050505020304" pitchFamily="18" charset="0"/>
              </a:rPr>
            </a:br>
            <a:r>
              <a:rPr lang="en-US" sz="2000" b="1" dirty="0">
                <a:solidFill>
                  <a:schemeClr val="accent6">
                    <a:lumMod val="75000"/>
                  </a:schemeClr>
                </a:solidFill>
                <a:latin typeface="Century" panose="02040604050505020304" pitchFamily="18" charset="0"/>
              </a:rPr>
              <a:t>Finding Best Random State</a:t>
            </a: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r>
              <a:rPr lang="en-US" sz="2000" b="1" dirty="0">
                <a:solidFill>
                  <a:schemeClr val="accent6">
                    <a:lumMod val="75000"/>
                  </a:schemeClr>
                </a:solidFill>
                <a:latin typeface="Century" panose="02040604050505020304" pitchFamily="18" charset="0"/>
              </a:rPr>
              <a:t>Train and Test the Model</a:t>
            </a:r>
            <a:br>
              <a:rPr lang="en-US" sz="2000" b="1" dirty="0">
                <a:solidFill>
                  <a:schemeClr val="accent6">
                    <a:lumMod val="75000"/>
                  </a:schemeClr>
                </a:solidFill>
                <a:latin typeface="Century" panose="02040604050505020304" pitchFamily="18" charset="0"/>
              </a:rPr>
            </a:br>
            <a:br>
              <a:rPr lang="en-US" sz="2400" b="1" dirty="0">
                <a:solidFill>
                  <a:schemeClr val="accent6">
                    <a:lumMod val="75000"/>
                  </a:schemeClr>
                </a:solidFill>
                <a:latin typeface="Century" panose="02040604050505020304" pitchFamily="18" charset="0"/>
              </a:rPr>
            </a:br>
            <a:endParaRPr lang="en-US" sz="2400" b="1" dirty="0">
              <a:solidFill>
                <a:schemeClr val="accent6">
                  <a:lumMod val="75000"/>
                </a:schemeClr>
              </a:solidFill>
              <a:latin typeface="Century" panose="02040604050505020304" pitchFamily="18" charset="0"/>
            </a:endParaRPr>
          </a:p>
        </p:txBody>
      </p:sp>
      <p:pic>
        <p:nvPicPr>
          <p:cNvPr id="3" name="Picture 2">
            <a:extLst>
              <a:ext uri="{FF2B5EF4-FFF2-40B4-BE49-F238E27FC236}">
                <a16:creationId xmlns:a16="http://schemas.microsoft.com/office/drawing/2014/main" id="{DE51D25F-CCE0-4F5F-B397-636A00673A4F}"/>
              </a:ext>
            </a:extLst>
          </p:cNvPr>
          <p:cNvPicPr/>
          <p:nvPr/>
        </p:nvPicPr>
        <p:blipFill>
          <a:blip r:embed="rId2"/>
          <a:stretch>
            <a:fillRect/>
          </a:stretch>
        </p:blipFill>
        <p:spPr>
          <a:xfrm>
            <a:off x="1045468" y="1758405"/>
            <a:ext cx="5943600" cy="2296160"/>
          </a:xfrm>
          <a:prstGeom prst="rect">
            <a:avLst/>
          </a:prstGeom>
        </p:spPr>
      </p:pic>
      <p:pic>
        <p:nvPicPr>
          <p:cNvPr id="4" name="Picture 3">
            <a:extLst>
              <a:ext uri="{FF2B5EF4-FFF2-40B4-BE49-F238E27FC236}">
                <a16:creationId xmlns:a16="http://schemas.microsoft.com/office/drawing/2014/main" id="{9E6A1FDD-9F66-463F-BA48-E17BF0486ED4}"/>
              </a:ext>
            </a:extLst>
          </p:cNvPr>
          <p:cNvPicPr/>
          <p:nvPr/>
        </p:nvPicPr>
        <p:blipFill>
          <a:blip r:embed="rId3"/>
          <a:stretch>
            <a:fillRect/>
          </a:stretch>
        </p:blipFill>
        <p:spPr>
          <a:xfrm>
            <a:off x="867455" y="5049985"/>
            <a:ext cx="4448175" cy="1033145"/>
          </a:xfrm>
          <a:prstGeom prst="rect">
            <a:avLst/>
          </a:prstGeom>
        </p:spPr>
      </p:pic>
    </p:spTree>
    <p:extLst>
      <p:ext uri="{BB962C8B-B14F-4D97-AF65-F5344CB8AC3E}">
        <p14:creationId xmlns:p14="http://schemas.microsoft.com/office/powerpoint/2010/main" val="1874608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2B226-C583-4786-8EEC-10C3E473AE3F}"/>
              </a:ext>
            </a:extLst>
          </p:cNvPr>
          <p:cNvSpPr>
            <a:spLocks noGrp="1"/>
          </p:cNvSpPr>
          <p:nvPr>
            <p:ph type="title"/>
          </p:nvPr>
        </p:nvSpPr>
        <p:spPr>
          <a:xfrm>
            <a:off x="677334" y="609600"/>
            <a:ext cx="11352370" cy="6099958"/>
          </a:xfrm>
        </p:spPr>
        <p:txBody>
          <a:bodyPr>
            <a:normAutofit/>
          </a:bodyPr>
          <a:lstStyle/>
          <a:p>
            <a:r>
              <a:rPr lang="en-US" sz="2000" b="1" dirty="0">
                <a:solidFill>
                  <a:schemeClr val="accent6">
                    <a:lumMod val="75000"/>
                  </a:schemeClr>
                </a:solidFill>
                <a:latin typeface="Century" panose="02040604050505020304" pitchFamily="18" charset="0"/>
              </a:rPr>
              <a:t>Cross Validation of the model</a:t>
            </a:r>
            <a:br>
              <a:rPr lang="en-US" sz="2400" b="1" dirty="0">
                <a:latin typeface="Century" panose="02040604050505020304" pitchFamily="18" charset="0"/>
              </a:rPr>
            </a:br>
            <a:endParaRPr lang="en-US" sz="2400" b="1" dirty="0">
              <a:latin typeface="Century" panose="02040604050505020304" pitchFamily="18" charset="0"/>
            </a:endParaRPr>
          </a:p>
        </p:txBody>
      </p:sp>
      <p:pic>
        <p:nvPicPr>
          <p:cNvPr id="3" name="Picture 2">
            <a:extLst>
              <a:ext uri="{FF2B5EF4-FFF2-40B4-BE49-F238E27FC236}">
                <a16:creationId xmlns:a16="http://schemas.microsoft.com/office/drawing/2014/main" id="{8D035B4C-20F8-4593-9B62-D1B70D95E1DB}"/>
              </a:ext>
            </a:extLst>
          </p:cNvPr>
          <p:cNvPicPr/>
          <p:nvPr/>
        </p:nvPicPr>
        <p:blipFill>
          <a:blip r:embed="rId2"/>
          <a:stretch>
            <a:fillRect/>
          </a:stretch>
        </p:blipFill>
        <p:spPr>
          <a:xfrm>
            <a:off x="873373" y="1283401"/>
            <a:ext cx="2940050" cy="2533650"/>
          </a:xfrm>
          <a:prstGeom prst="rect">
            <a:avLst/>
          </a:prstGeom>
        </p:spPr>
      </p:pic>
      <p:pic>
        <p:nvPicPr>
          <p:cNvPr id="4" name="Picture 3">
            <a:extLst>
              <a:ext uri="{FF2B5EF4-FFF2-40B4-BE49-F238E27FC236}">
                <a16:creationId xmlns:a16="http://schemas.microsoft.com/office/drawing/2014/main" id="{E3FF3723-76A6-4C48-8343-AFBDECD500DB}"/>
              </a:ext>
            </a:extLst>
          </p:cNvPr>
          <p:cNvPicPr/>
          <p:nvPr/>
        </p:nvPicPr>
        <p:blipFill>
          <a:blip r:embed="rId3"/>
          <a:stretch>
            <a:fillRect/>
          </a:stretch>
        </p:blipFill>
        <p:spPr>
          <a:xfrm>
            <a:off x="4365543" y="1283401"/>
            <a:ext cx="2914650" cy="2495550"/>
          </a:xfrm>
          <a:prstGeom prst="rect">
            <a:avLst/>
          </a:prstGeom>
        </p:spPr>
      </p:pic>
      <p:pic>
        <p:nvPicPr>
          <p:cNvPr id="5" name="Picture 4">
            <a:extLst>
              <a:ext uri="{FF2B5EF4-FFF2-40B4-BE49-F238E27FC236}">
                <a16:creationId xmlns:a16="http://schemas.microsoft.com/office/drawing/2014/main" id="{D4F14B6E-F9C7-447E-91F3-58CD09CF7E5E}"/>
              </a:ext>
            </a:extLst>
          </p:cNvPr>
          <p:cNvPicPr/>
          <p:nvPr/>
        </p:nvPicPr>
        <p:blipFill>
          <a:blip r:embed="rId4"/>
          <a:stretch>
            <a:fillRect/>
          </a:stretch>
        </p:blipFill>
        <p:spPr>
          <a:xfrm>
            <a:off x="1188522" y="4157299"/>
            <a:ext cx="5943600" cy="894715"/>
          </a:xfrm>
          <a:prstGeom prst="rect">
            <a:avLst/>
          </a:prstGeom>
        </p:spPr>
      </p:pic>
    </p:spTree>
    <p:extLst>
      <p:ext uri="{BB962C8B-B14F-4D97-AF65-F5344CB8AC3E}">
        <p14:creationId xmlns:p14="http://schemas.microsoft.com/office/powerpoint/2010/main" val="173318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CEF8B-3BDB-433E-9AA8-E73E2B8FA86F}"/>
              </a:ext>
            </a:extLst>
          </p:cNvPr>
          <p:cNvSpPr>
            <a:spLocks noGrp="1"/>
          </p:cNvSpPr>
          <p:nvPr>
            <p:ph type="title"/>
          </p:nvPr>
        </p:nvSpPr>
        <p:spPr>
          <a:xfrm>
            <a:off x="665458" y="545275"/>
            <a:ext cx="11304869" cy="6076208"/>
          </a:xfrm>
        </p:spPr>
        <p:txBody>
          <a:bodyPr/>
          <a:lstStyle/>
          <a:p>
            <a:r>
              <a:rPr lang="en-US" sz="3200" b="1" dirty="0">
                <a:solidFill>
                  <a:schemeClr val="accent6">
                    <a:lumMod val="75000"/>
                  </a:schemeClr>
                </a:solidFill>
                <a:latin typeface="Century" panose="02040604050505020304" pitchFamily="18" charset="0"/>
              </a:rPr>
              <a:t>Random Forest Classifier:</a:t>
            </a:r>
            <a:br>
              <a:rPr lang="en-US" b="1" dirty="0">
                <a:latin typeface="Century" panose="02040604050505020304" pitchFamily="18" charset="0"/>
              </a:rPr>
            </a:br>
            <a:r>
              <a:rPr lang="en-US" sz="2000" b="1" dirty="0">
                <a:solidFill>
                  <a:schemeClr val="accent6">
                    <a:lumMod val="75000"/>
                  </a:schemeClr>
                </a:solidFill>
                <a:latin typeface="Century" panose="02040604050505020304" pitchFamily="18" charset="0"/>
              </a:rPr>
              <a:t>Finding Best Random State</a:t>
            </a:r>
            <a:br>
              <a:rPr lang="en-US" sz="2000" b="1" dirty="0">
                <a:solidFill>
                  <a:schemeClr val="accent6">
                    <a:lumMod val="75000"/>
                  </a:schemeClr>
                </a:solidFill>
                <a:latin typeface="Century" panose="02040604050505020304" pitchFamily="18" charset="0"/>
              </a:rPr>
            </a:br>
            <a:br>
              <a:rPr lang="en-US" sz="2000" b="1" dirty="0">
                <a:solidFill>
                  <a:schemeClr val="accent6">
                    <a:lumMod val="75000"/>
                  </a:schemeClr>
                </a:solidFill>
                <a:latin typeface="Century" panose="02040604050505020304" pitchFamily="18" charset="0"/>
              </a:rPr>
            </a:br>
            <a:br>
              <a:rPr lang="en-US" sz="2000" b="1" dirty="0">
                <a:solidFill>
                  <a:schemeClr val="accent6">
                    <a:lumMod val="75000"/>
                  </a:schemeClr>
                </a:solidFill>
                <a:latin typeface="Century" panose="02040604050505020304" pitchFamily="18" charset="0"/>
              </a:rPr>
            </a:br>
            <a:br>
              <a:rPr lang="en-US" sz="2000" b="1" dirty="0">
                <a:solidFill>
                  <a:schemeClr val="accent6">
                    <a:lumMod val="75000"/>
                  </a:schemeClr>
                </a:solidFill>
                <a:latin typeface="Century" panose="02040604050505020304" pitchFamily="18" charset="0"/>
              </a:rPr>
            </a:br>
            <a:br>
              <a:rPr lang="en-US" sz="2000" b="1" dirty="0">
                <a:solidFill>
                  <a:schemeClr val="accent6">
                    <a:lumMod val="75000"/>
                  </a:schemeClr>
                </a:solidFill>
                <a:latin typeface="Century" panose="02040604050505020304" pitchFamily="18" charset="0"/>
              </a:rPr>
            </a:br>
            <a:br>
              <a:rPr lang="en-US" sz="2000" b="1" dirty="0">
                <a:solidFill>
                  <a:schemeClr val="accent6">
                    <a:lumMod val="75000"/>
                  </a:schemeClr>
                </a:solidFill>
                <a:latin typeface="Century" panose="02040604050505020304" pitchFamily="18" charset="0"/>
              </a:rPr>
            </a:br>
            <a:br>
              <a:rPr lang="en-US" sz="2000" b="1" dirty="0">
                <a:solidFill>
                  <a:schemeClr val="accent6">
                    <a:lumMod val="75000"/>
                  </a:schemeClr>
                </a:solidFill>
                <a:latin typeface="Century" panose="02040604050505020304" pitchFamily="18" charset="0"/>
              </a:rPr>
            </a:br>
            <a:br>
              <a:rPr lang="en-US" sz="2000" b="1" dirty="0">
                <a:solidFill>
                  <a:schemeClr val="accent6">
                    <a:lumMod val="75000"/>
                  </a:schemeClr>
                </a:solidFill>
                <a:latin typeface="Century" panose="02040604050505020304" pitchFamily="18" charset="0"/>
              </a:rPr>
            </a:br>
            <a:br>
              <a:rPr lang="en-US" sz="2000" b="1" dirty="0">
                <a:solidFill>
                  <a:schemeClr val="accent6">
                    <a:lumMod val="75000"/>
                  </a:schemeClr>
                </a:solidFill>
                <a:latin typeface="Century" panose="02040604050505020304" pitchFamily="18" charset="0"/>
              </a:rPr>
            </a:br>
            <a:br>
              <a:rPr lang="en-US" sz="2000" b="1" dirty="0">
                <a:solidFill>
                  <a:schemeClr val="accent6">
                    <a:lumMod val="75000"/>
                  </a:schemeClr>
                </a:solidFill>
                <a:latin typeface="Century" panose="02040604050505020304" pitchFamily="18" charset="0"/>
              </a:rPr>
            </a:br>
            <a:r>
              <a:rPr lang="en-US" sz="2000" b="1" dirty="0">
                <a:solidFill>
                  <a:schemeClr val="accent6">
                    <a:lumMod val="75000"/>
                  </a:schemeClr>
                </a:solidFill>
                <a:latin typeface="Century" panose="02040604050505020304" pitchFamily="18" charset="0"/>
              </a:rPr>
              <a:t>Train and Test the Model</a:t>
            </a:r>
            <a:br>
              <a:rPr lang="en-US" sz="2000" b="1" dirty="0">
                <a:solidFill>
                  <a:schemeClr val="accent6">
                    <a:lumMod val="75000"/>
                  </a:schemeClr>
                </a:solidFill>
                <a:latin typeface="Century" panose="02040604050505020304" pitchFamily="18" charset="0"/>
              </a:rPr>
            </a:br>
            <a:br>
              <a:rPr lang="en-US" sz="2000" b="1" dirty="0">
                <a:solidFill>
                  <a:schemeClr val="accent6">
                    <a:lumMod val="75000"/>
                  </a:schemeClr>
                </a:solidFill>
                <a:latin typeface="Century" panose="02040604050505020304" pitchFamily="18" charset="0"/>
              </a:rPr>
            </a:br>
            <a:br>
              <a:rPr lang="en-US" sz="2000" b="1" dirty="0">
                <a:solidFill>
                  <a:schemeClr val="accent6">
                    <a:lumMod val="75000"/>
                  </a:schemeClr>
                </a:solidFill>
                <a:latin typeface="Century" panose="02040604050505020304" pitchFamily="18" charset="0"/>
              </a:rPr>
            </a:br>
            <a:endParaRPr lang="en-US" sz="2000" b="1" dirty="0">
              <a:solidFill>
                <a:schemeClr val="accent6">
                  <a:lumMod val="75000"/>
                </a:schemeClr>
              </a:solidFill>
              <a:latin typeface="Century" panose="02040604050505020304" pitchFamily="18" charset="0"/>
            </a:endParaRPr>
          </a:p>
        </p:txBody>
      </p:sp>
      <p:pic>
        <p:nvPicPr>
          <p:cNvPr id="3" name="Picture 2">
            <a:extLst>
              <a:ext uri="{FF2B5EF4-FFF2-40B4-BE49-F238E27FC236}">
                <a16:creationId xmlns:a16="http://schemas.microsoft.com/office/drawing/2014/main" id="{E01F1324-3D22-45E9-A60C-E90D939A13C5}"/>
              </a:ext>
            </a:extLst>
          </p:cNvPr>
          <p:cNvPicPr/>
          <p:nvPr/>
        </p:nvPicPr>
        <p:blipFill>
          <a:blip r:embed="rId2"/>
          <a:stretch>
            <a:fillRect/>
          </a:stretch>
        </p:blipFill>
        <p:spPr>
          <a:xfrm>
            <a:off x="903514" y="1584592"/>
            <a:ext cx="5943600" cy="2263775"/>
          </a:xfrm>
          <a:prstGeom prst="rect">
            <a:avLst/>
          </a:prstGeom>
        </p:spPr>
      </p:pic>
      <p:pic>
        <p:nvPicPr>
          <p:cNvPr id="4" name="Picture 3">
            <a:extLst>
              <a:ext uri="{FF2B5EF4-FFF2-40B4-BE49-F238E27FC236}">
                <a16:creationId xmlns:a16="http://schemas.microsoft.com/office/drawing/2014/main" id="{0F3D8BCB-90E7-441F-9FFB-E7ED878354CB}"/>
              </a:ext>
            </a:extLst>
          </p:cNvPr>
          <p:cNvPicPr/>
          <p:nvPr/>
        </p:nvPicPr>
        <p:blipFill>
          <a:blip r:embed="rId3"/>
          <a:stretch>
            <a:fillRect/>
          </a:stretch>
        </p:blipFill>
        <p:spPr>
          <a:xfrm>
            <a:off x="903514" y="4624159"/>
            <a:ext cx="5943600" cy="263525"/>
          </a:xfrm>
          <a:prstGeom prst="rect">
            <a:avLst/>
          </a:prstGeom>
        </p:spPr>
      </p:pic>
      <p:pic>
        <p:nvPicPr>
          <p:cNvPr id="5" name="Picture 4">
            <a:extLst>
              <a:ext uri="{FF2B5EF4-FFF2-40B4-BE49-F238E27FC236}">
                <a16:creationId xmlns:a16="http://schemas.microsoft.com/office/drawing/2014/main" id="{4F2332F6-D29E-4619-8DA0-059B7FCCECAB}"/>
              </a:ext>
            </a:extLst>
          </p:cNvPr>
          <p:cNvPicPr/>
          <p:nvPr/>
        </p:nvPicPr>
        <p:blipFill>
          <a:blip r:embed="rId4"/>
          <a:stretch>
            <a:fillRect/>
          </a:stretch>
        </p:blipFill>
        <p:spPr>
          <a:xfrm>
            <a:off x="1199502" y="4983244"/>
            <a:ext cx="3950335" cy="1095375"/>
          </a:xfrm>
          <a:prstGeom prst="rect">
            <a:avLst/>
          </a:prstGeom>
        </p:spPr>
      </p:pic>
      <p:pic>
        <p:nvPicPr>
          <p:cNvPr id="6" name="Picture 5">
            <a:extLst>
              <a:ext uri="{FF2B5EF4-FFF2-40B4-BE49-F238E27FC236}">
                <a16:creationId xmlns:a16="http://schemas.microsoft.com/office/drawing/2014/main" id="{F5F03A73-08FD-4413-B098-9AA49334E0F1}"/>
              </a:ext>
            </a:extLst>
          </p:cNvPr>
          <p:cNvPicPr/>
          <p:nvPr/>
        </p:nvPicPr>
        <p:blipFill>
          <a:blip r:embed="rId5"/>
          <a:stretch>
            <a:fillRect/>
          </a:stretch>
        </p:blipFill>
        <p:spPr>
          <a:xfrm>
            <a:off x="6989053" y="2785834"/>
            <a:ext cx="4839335" cy="3676650"/>
          </a:xfrm>
          <a:prstGeom prst="rect">
            <a:avLst/>
          </a:prstGeom>
        </p:spPr>
      </p:pic>
    </p:spTree>
    <p:extLst>
      <p:ext uri="{BB962C8B-B14F-4D97-AF65-F5344CB8AC3E}">
        <p14:creationId xmlns:p14="http://schemas.microsoft.com/office/powerpoint/2010/main" val="2552717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FB5E0-9BC3-4457-931F-4A9540AD4CD8}"/>
              </a:ext>
            </a:extLst>
          </p:cNvPr>
          <p:cNvSpPr>
            <a:spLocks noGrp="1"/>
          </p:cNvSpPr>
          <p:nvPr>
            <p:ph type="title"/>
          </p:nvPr>
        </p:nvSpPr>
        <p:spPr>
          <a:xfrm>
            <a:off x="677334" y="609599"/>
            <a:ext cx="11423622" cy="6159335"/>
          </a:xfrm>
        </p:spPr>
        <p:txBody>
          <a:bodyPr>
            <a:normAutofit/>
          </a:bodyPr>
          <a:lstStyle/>
          <a:p>
            <a:r>
              <a:rPr lang="en-US" sz="2000" dirty="0">
                <a:solidFill>
                  <a:schemeClr val="accent6">
                    <a:lumMod val="75000"/>
                  </a:schemeClr>
                </a:solidFill>
                <a:latin typeface="Century" panose="02040604050505020304" pitchFamily="18" charset="0"/>
              </a:rPr>
              <a:t>Cross Validation of the Model</a:t>
            </a:r>
            <a:br>
              <a:rPr lang="en-US" sz="2000" dirty="0">
                <a:solidFill>
                  <a:schemeClr val="accent6">
                    <a:lumMod val="75000"/>
                  </a:schemeClr>
                </a:solidFill>
                <a:latin typeface="Century" panose="02040604050505020304" pitchFamily="18" charset="0"/>
              </a:rPr>
            </a:br>
            <a:endParaRPr lang="en-US" sz="2000" dirty="0">
              <a:solidFill>
                <a:schemeClr val="accent6">
                  <a:lumMod val="75000"/>
                </a:schemeClr>
              </a:solidFill>
              <a:latin typeface="Century" panose="02040604050505020304" pitchFamily="18" charset="0"/>
            </a:endParaRPr>
          </a:p>
        </p:txBody>
      </p:sp>
      <p:pic>
        <p:nvPicPr>
          <p:cNvPr id="3" name="Picture 2">
            <a:extLst>
              <a:ext uri="{FF2B5EF4-FFF2-40B4-BE49-F238E27FC236}">
                <a16:creationId xmlns:a16="http://schemas.microsoft.com/office/drawing/2014/main" id="{AC22976F-295D-492C-94F0-D065C707FED8}"/>
              </a:ext>
            </a:extLst>
          </p:cNvPr>
          <p:cNvPicPr/>
          <p:nvPr/>
        </p:nvPicPr>
        <p:blipFill>
          <a:blip r:embed="rId2"/>
          <a:stretch>
            <a:fillRect/>
          </a:stretch>
        </p:blipFill>
        <p:spPr>
          <a:xfrm>
            <a:off x="963138" y="1236261"/>
            <a:ext cx="3924300" cy="4906010"/>
          </a:xfrm>
          <a:prstGeom prst="rect">
            <a:avLst/>
          </a:prstGeom>
        </p:spPr>
      </p:pic>
      <p:pic>
        <p:nvPicPr>
          <p:cNvPr id="4" name="Picture 3">
            <a:extLst>
              <a:ext uri="{FF2B5EF4-FFF2-40B4-BE49-F238E27FC236}">
                <a16:creationId xmlns:a16="http://schemas.microsoft.com/office/drawing/2014/main" id="{0A7498F4-B9B5-4A38-99A2-4B8E87CA9DE2}"/>
              </a:ext>
            </a:extLst>
          </p:cNvPr>
          <p:cNvPicPr/>
          <p:nvPr/>
        </p:nvPicPr>
        <p:blipFill>
          <a:blip r:embed="rId3"/>
          <a:stretch>
            <a:fillRect/>
          </a:stretch>
        </p:blipFill>
        <p:spPr>
          <a:xfrm>
            <a:off x="5173242" y="2594457"/>
            <a:ext cx="5943600" cy="2761615"/>
          </a:xfrm>
          <a:prstGeom prst="rect">
            <a:avLst/>
          </a:prstGeom>
        </p:spPr>
      </p:pic>
    </p:spTree>
    <p:extLst>
      <p:ext uri="{BB962C8B-B14F-4D97-AF65-F5344CB8AC3E}">
        <p14:creationId xmlns:p14="http://schemas.microsoft.com/office/powerpoint/2010/main" val="3493976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2C34E-DDF9-4EFC-9B38-31EA131EC92B}"/>
              </a:ext>
            </a:extLst>
          </p:cNvPr>
          <p:cNvSpPr>
            <a:spLocks noGrp="1"/>
          </p:cNvSpPr>
          <p:nvPr>
            <p:ph type="title"/>
          </p:nvPr>
        </p:nvSpPr>
        <p:spPr>
          <a:xfrm>
            <a:off x="677333" y="609600"/>
            <a:ext cx="11364245" cy="6111834"/>
          </a:xfrm>
        </p:spPr>
        <p:txBody>
          <a:bodyPr/>
          <a:lstStyle/>
          <a:p>
            <a:r>
              <a:rPr lang="en-US" sz="3200" b="1" dirty="0">
                <a:solidFill>
                  <a:schemeClr val="accent6">
                    <a:lumMod val="75000"/>
                  </a:schemeClr>
                </a:solidFill>
                <a:latin typeface="Century" panose="02040604050505020304" pitchFamily="18" charset="0"/>
              </a:rPr>
              <a:t>Support Vector Classifier:</a:t>
            </a:r>
            <a:br>
              <a:rPr lang="en-US" sz="3200" b="1" dirty="0">
                <a:solidFill>
                  <a:schemeClr val="accent6">
                    <a:lumMod val="75000"/>
                  </a:schemeClr>
                </a:solidFill>
                <a:latin typeface="Century" panose="02040604050505020304" pitchFamily="18" charset="0"/>
              </a:rPr>
            </a:br>
            <a:r>
              <a:rPr lang="en-US" sz="2000" b="1" dirty="0">
                <a:solidFill>
                  <a:schemeClr val="accent6">
                    <a:lumMod val="75000"/>
                  </a:schemeClr>
                </a:solidFill>
                <a:latin typeface="Century" panose="02040604050505020304" pitchFamily="18" charset="0"/>
              </a:rPr>
              <a:t>Finding Best Random State</a:t>
            </a:r>
            <a:br>
              <a:rPr lang="en-US" sz="2000" b="1" dirty="0">
                <a:solidFill>
                  <a:schemeClr val="accent6">
                    <a:lumMod val="75000"/>
                  </a:schemeClr>
                </a:solidFill>
                <a:latin typeface="Century" panose="02040604050505020304" pitchFamily="18" charset="0"/>
              </a:rPr>
            </a:br>
            <a:br>
              <a:rPr lang="en-US" sz="2000" b="1" dirty="0">
                <a:solidFill>
                  <a:schemeClr val="accent6">
                    <a:lumMod val="75000"/>
                  </a:schemeClr>
                </a:solidFill>
                <a:latin typeface="Century" panose="02040604050505020304" pitchFamily="18" charset="0"/>
              </a:rPr>
            </a:br>
            <a:br>
              <a:rPr lang="en-US" sz="2000" b="1" dirty="0">
                <a:solidFill>
                  <a:schemeClr val="accent6">
                    <a:lumMod val="75000"/>
                  </a:schemeClr>
                </a:solidFill>
                <a:latin typeface="Century" panose="02040604050505020304" pitchFamily="18" charset="0"/>
              </a:rPr>
            </a:br>
            <a:br>
              <a:rPr lang="en-US" sz="2000" b="1" dirty="0">
                <a:solidFill>
                  <a:schemeClr val="accent6">
                    <a:lumMod val="75000"/>
                  </a:schemeClr>
                </a:solidFill>
                <a:latin typeface="Century" panose="02040604050505020304" pitchFamily="18" charset="0"/>
              </a:rPr>
            </a:br>
            <a:br>
              <a:rPr lang="en-US" sz="2000" b="1" dirty="0">
                <a:solidFill>
                  <a:schemeClr val="accent6">
                    <a:lumMod val="75000"/>
                  </a:schemeClr>
                </a:solidFill>
                <a:latin typeface="Century" panose="02040604050505020304" pitchFamily="18" charset="0"/>
              </a:rPr>
            </a:br>
            <a:br>
              <a:rPr lang="en-US" sz="2000" b="1" dirty="0">
                <a:solidFill>
                  <a:schemeClr val="accent6">
                    <a:lumMod val="75000"/>
                  </a:schemeClr>
                </a:solidFill>
                <a:latin typeface="Century" panose="02040604050505020304" pitchFamily="18" charset="0"/>
              </a:rPr>
            </a:br>
            <a:br>
              <a:rPr lang="en-US" sz="2000" b="1" dirty="0">
                <a:solidFill>
                  <a:schemeClr val="accent6">
                    <a:lumMod val="75000"/>
                  </a:schemeClr>
                </a:solidFill>
                <a:latin typeface="Century" panose="02040604050505020304" pitchFamily="18" charset="0"/>
              </a:rPr>
            </a:br>
            <a:br>
              <a:rPr lang="en-US" sz="2000" b="1" dirty="0">
                <a:solidFill>
                  <a:schemeClr val="accent6">
                    <a:lumMod val="75000"/>
                  </a:schemeClr>
                </a:solidFill>
                <a:latin typeface="Century" panose="02040604050505020304" pitchFamily="18" charset="0"/>
              </a:rPr>
            </a:br>
            <a:br>
              <a:rPr lang="en-US" sz="2000" b="1" dirty="0">
                <a:solidFill>
                  <a:schemeClr val="accent6">
                    <a:lumMod val="75000"/>
                  </a:schemeClr>
                </a:solidFill>
                <a:latin typeface="Century" panose="02040604050505020304" pitchFamily="18" charset="0"/>
              </a:rPr>
            </a:br>
            <a:br>
              <a:rPr lang="en-US" sz="2000" b="1" dirty="0">
                <a:solidFill>
                  <a:schemeClr val="accent6">
                    <a:lumMod val="75000"/>
                  </a:schemeClr>
                </a:solidFill>
                <a:latin typeface="Century" panose="02040604050505020304" pitchFamily="18" charset="0"/>
              </a:rPr>
            </a:br>
            <a:r>
              <a:rPr lang="en-US" sz="2000" b="1" dirty="0">
                <a:solidFill>
                  <a:schemeClr val="accent6">
                    <a:lumMod val="75000"/>
                  </a:schemeClr>
                </a:solidFill>
                <a:latin typeface="Century" panose="02040604050505020304" pitchFamily="18" charset="0"/>
              </a:rPr>
              <a:t>Train And Test the Model</a:t>
            </a:r>
            <a:br>
              <a:rPr lang="en-US" sz="2000" b="1" dirty="0">
                <a:solidFill>
                  <a:schemeClr val="accent6">
                    <a:lumMod val="75000"/>
                  </a:schemeClr>
                </a:solidFill>
                <a:latin typeface="Century" panose="02040604050505020304" pitchFamily="18" charset="0"/>
              </a:rPr>
            </a:br>
            <a:endParaRPr lang="en-US" sz="2000" dirty="0"/>
          </a:p>
        </p:txBody>
      </p:sp>
      <p:pic>
        <p:nvPicPr>
          <p:cNvPr id="3" name="Picture 2">
            <a:extLst>
              <a:ext uri="{FF2B5EF4-FFF2-40B4-BE49-F238E27FC236}">
                <a16:creationId xmlns:a16="http://schemas.microsoft.com/office/drawing/2014/main" id="{C65110E5-D52B-4531-AD8D-5C267046FDBE}"/>
              </a:ext>
            </a:extLst>
          </p:cNvPr>
          <p:cNvPicPr/>
          <p:nvPr/>
        </p:nvPicPr>
        <p:blipFill>
          <a:blip r:embed="rId2"/>
          <a:stretch>
            <a:fillRect/>
          </a:stretch>
        </p:blipFill>
        <p:spPr>
          <a:xfrm>
            <a:off x="864689" y="1647330"/>
            <a:ext cx="5361940" cy="2114550"/>
          </a:xfrm>
          <a:prstGeom prst="rect">
            <a:avLst/>
          </a:prstGeom>
        </p:spPr>
      </p:pic>
      <p:pic>
        <p:nvPicPr>
          <p:cNvPr id="4" name="Picture 3">
            <a:extLst>
              <a:ext uri="{FF2B5EF4-FFF2-40B4-BE49-F238E27FC236}">
                <a16:creationId xmlns:a16="http://schemas.microsoft.com/office/drawing/2014/main" id="{6AF294C1-0526-414A-B05F-5A2ED59601DF}"/>
              </a:ext>
            </a:extLst>
          </p:cNvPr>
          <p:cNvPicPr/>
          <p:nvPr/>
        </p:nvPicPr>
        <p:blipFill>
          <a:blip r:embed="rId3"/>
          <a:stretch>
            <a:fillRect/>
          </a:stretch>
        </p:blipFill>
        <p:spPr>
          <a:xfrm>
            <a:off x="677333" y="4799610"/>
            <a:ext cx="5943600" cy="1210945"/>
          </a:xfrm>
          <a:prstGeom prst="rect">
            <a:avLst/>
          </a:prstGeom>
        </p:spPr>
      </p:pic>
      <p:pic>
        <p:nvPicPr>
          <p:cNvPr id="5" name="Picture 4">
            <a:extLst>
              <a:ext uri="{FF2B5EF4-FFF2-40B4-BE49-F238E27FC236}">
                <a16:creationId xmlns:a16="http://schemas.microsoft.com/office/drawing/2014/main" id="{94E3DBF5-BFCB-4D74-A421-240FE62647B0}"/>
              </a:ext>
            </a:extLst>
          </p:cNvPr>
          <p:cNvPicPr/>
          <p:nvPr/>
        </p:nvPicPr>
        <p:blipFill>
          <a:blip r:embed="rId4"/>
          <a:stretch>
            <a:fillRect/>
          </a:stretch>
        </p:blipFill>
        <p:spPr>
          <a:xfrm>
            <a:off x="6855334" y="2505355"/>
            <a:ext cx="4639310" cy="3505200"/>
          </a:xfrm>
          <a:prstGeom prst="rect">
            <a:avLst/>
          </a:prstGeom>
        </p:spPr>
      </p:pic>
    </p:spTree>
    <p:extLst>
      <p:ext uri="{BB962C8B-B14F-4D97-AF65-F5344CB8AC3E}">
        <p14:creationId xmlns:p14="http://schemas.microsoft.com/office/powerpoint/2010/main" val="774713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E298D-5694-4AC1-B03F-156909613EE0}"/>
              </a:ext>
            </a:extLst>
          </p:cNvPr>
          <p:cNvSpPr>
            <a:spLocks noGrp="1"/>
          </p:cNvSpPr>
          <p:nvPr>
            <p:ph type="title"/>
          </p:nvPr>
        </p:nvSpPr>
        <p:spPr>
          <a:xfrm>
            <a:off x="677334" y="609599"/>
            <a:ext cx="11352370" cy="6123709"/>
          </a:xfrm>
        </p:spPr>
        <p:txBody>
          <a:bodyPr>
            <a:normAutofit/>
          </a:bodyPr>
          <a:lstStyle/>
          <a:p>
            <a:r>
              <a:rPr lang="en-US" sz="2000" dirty="0">
                <a:solidFill>
                  <a:schemeClr val="accent6">
                    <a:lumMod val="75000"/>
                  </a:schemeClr>
                </a:solidFill>
                <a:latin typeface="Century" panose="02040604050505020304" pitchFamily="18" charset="0"/>
              </a:rPr>
              <a:t>Cross Validation of the Model</a:t>
            </a:r>
            <a:br>
              <a:rPr lang="en-US" sz="2000" dirty="0">
                <a:solidFill>
                  <a:schemeClr val="accent6">
                    <a:lumMod val="75000"/>
                  </a:schemeClr>
                </a:solidFill>
                <a:latin typeface="Century" panose="02040604050505020304" pitchFamily="18" charset="0"/>
              </a:rPr>
            </a:br>
            <a:endParaRPr lang="en-US" sz="2000" dirty="0">
              <a:solidFill>
                <a:schemeClr val="accent6">
                  <a:lumMod val="75000"/>
                </a:schemeClr>
              </a:solidFill>
              <a:latin typeface="Century" panose="02040604050505020304" pitchFamily="18" charset="0"/>
            </a:endParaRPr>
          </a:p>
        </p:txBody>
      </p:sp>
      <p:pic>
        <p:nvPicPr>
          <p:cNvPr id="3" name="Picture 2">
            <a:extLst>
              <a:ext uri="{FF2B5EF4-FFF2-40B4-BE49-F238E27FC236}">
                <a16:creationId xmlns:a16="http://schemas.microsoft.com/office/drawing/2014/main" id="{08BAF37C-C994-4489-8E51-192B073967CB}"/>
              </a:ext>
            </a:extLst>
          </p:cNvPr>
          <p:cNvPicPr/>
          <p:nvPr/>
        </p:nvPicPr>
        <p:blipFill>
          <a:blip r:embed="rId2"/>
          <a:stretch>
            <a:fillRect/>
          </a:stretch>
        </p:blipFill>
        <p:spPr>
          <a:xfrm>
            <a:off x="677334" y="986703"/>
            <a:ext cx="3990975" cy="4219575"/>
          </a:xfrm>
          <a:prstGeom prst="rect">
            <a:avLst/>
          </a:prstGeom>
        </p:spPr>
      </p:pic>
      <p:pic>
        <p:nvPicPr>
          <p:cNvPr id="4" name="Picture 3">
            <a:extLst>
              <a:ext uri="{FF2B5EF4-FFF2-40B4-BE49-F238E27FC236}">
                <a16:creationId xmlns:a16="http://schemas.microsoft.com/office/drawing/2014/main" id="{7EF2AE9C-A8A4-4EA3-A9D0-F4D64DB75483}"/>
              </a:ext>
            </a:extLst>
          </p:cNvPr>
          <p:cNvPicPr/>
          <p:nvPr/>
        </p:nvPicPr>
        <p:blipFill>
          <a:blip r:embed="rId3"/>
          <a:stretch>
            <a:fillRect/>
          </a:stretch>
        </p:blipFill>
        <p:spPr>
          <a:xfrm>
            <a:off x="5093000" y="1791132"/>
            <a:ext cx="5761047" cy="3415146"/>
          </a:xfrm>
          <a:prstGeom prst="rect">
            <a:avLst/>
          </a:prstGeom>
        </p:spPr>
      </p:pic>
    </p:spTree>
    <p:extLst>
      <p:ext uri="{BB962C8B-B14F-4D97-AF65-F5344CB8AC3E}">
        <p14:creationId xmlns:p14="http://schemas.microsoft.com/office/powerpoint/2010/main" val="1831226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05CC5-51C6-40CB-9851-03D4D5CE85DB}"/>
              </a:ext>
            </a:extLst>
          </p:cNvPr>
          <p:cNvSpPr>
            <a:spLocks noGrp="1"/>
          </p:cNvSpPr>
          <p:nvPr>
            <p:ph type="title"/>
          </p:nvPr>
        </p:nvSpPr>
        <p:spPr>
          <a:xfrm>
            <a:off x="677334" y="609599"/>
            <a:ext cx="11281118" cy="6088083"/>
          </a:xfrm>
        </p:spPr>
        <p:txBody>
          <a:bodyPr>
            <a:normAutofit/>
          </a:bodyPr>
          <a:lstStyle/>
          <a:p>
            <a:r>
              <a:rPr lang="en-US" sz="3200" dirty="0" err="1">
                <a:solidFill>
                  <a:schemeClr val="accent6">
                    <a:lumMod val="75000"/>
                  </a:schemeClr>
                </a:solidFill>
                <a:latin typeface="Century" panose="02040604050505020304" pitchFamily="18" charset="0"/>
              </a:rPr>
              <a:t>XGBoost</a:t>
            </a:r>
            <a:r>
              <a:rPr lang="en-US" sz="3200" dirty="0">
                <a:solidFill>
                  <a:schemeClr val="accent6">
                    <a:lumMod val="75000"/>
                  </a:schemeClr>
                </a:solidFill>
                <a:latin typeface="Century" panose="02040604050505020304" pitchFamily="18" charset="0"/>
              </a:rPr>
              <a:t> Classifier:</a:t>
            </a:r>
            <a:br>
              <a:rPr lang="en-US" sz="3200" dirty="0">
                <a:solidFill>
                  <a:schemeClr val="accent6">
                    <a:lumMod val="75000"/>
                  </a:schemeClr>
                </a:solidFill>
                <a:latin typeface="Century" panose="02040604050505020304" pitchFamily="18" charset="0"/>
              </a:rPr>
            </a:br>
            <a:r>
              <a:rPr lang="en-US" sz="2000" dirty="0">
                <a:solidFill>
                  <a:schemeClr val="accent6">
                    <a:lumMod val="75000"/>
                  </a:schemeClr>
                </a:solidFill>
                <a:latin typeface="Century" panose="02040604050505020304" pitchFamily="18" charset="0"/>
              </a:rPr>
              <a:t>Finding Best Random State</a:t>
            </a:r>
            <a:br>
              <a:rPr lang="en-US" sz="2000" dirty="0">
                <a:solidFill>
                  <a:schemeClr val="accent6">
                    <a:lumMod val="75000"/>
                  </a:schemeClr>
                </a:solidFill>
                <a:latin typeface="Century" panose="02040604050505020304" pitchFamily="18" charset="0"/>
              </a:rPr>
            </a:br>
            <a:br>
              <a:rPr lang="en-US" sz="2000" dirty="0">
                <a:solidFill>
                  <a:schemeClr val="accent6">
                    <a:lumMod val="75000"/>
                  </a:schemeClr>
                </a:solidFill>
                <a:latin typeface="Century" panose="02040604050505020304" pitchFamily="18" charset="0"/>
              </a:rPr>
            </a:br>
            <a:br>
              <a:rPr lang="en-US" sz="2000" dirty="0">
                <a:solidFill>
                  <a:schemeClr val="accent6">
                    <a:lumMod val="75000"/>
                  </a:schemeClr>
                </a:solidFill>
                <a:latin typeface="Century" panose="02040604050505020304" pitchFamily="18" charset="0"/>
              </a:rPr>
            </a:br>
            <a:br>
              <a:rPr lang="en-US" sz="2000" dirty="0">
                <a:solidFill>
                  <a:schemeClr val="accent6">
                    <a:lumMod val="75000"/>
                  </a:schemeClr>
                </a:solidFill>
                <a:latin typeface="Century" panose="02040604050505020304" pitchFamily="18" charset="0"/>
              </a:rPr>
            </a:br>
            <a:br>
              <a:rPr lang="en-US" sz="2000" dirty="0">
                <a:solidFill>
                  <a:schemeClr val="accent6">
                    <a:lumMod val="75000"/>
                  </a:schemeClr>
                </a:solidFill>
                <a:latin typeface="Century" panose="02040604050505020304" pitchFamily="18" charset="0"/>
              </a:rPr>
            </a:br>
            <a:br>
              <a:rPr lang="en-US" sz="2000" dirty="0">
                <a:solidFill>
                  <a:schemeClr val="accent6">
                    <a:lumMod val="75000"/>
                  </a:schemeClr>
                </a:solidFill>
                <a:latin typeface="Century" panose="02040604050505020304" pitchFamily="18" charset="0"/>
              </a:rPr>
            </a:br>
            <a:br>
              <a:rPr lang="en-US" sz="2000" dirty="0">
                <a:solidFill>
                  <a:schemeClr val="accent6">
                    <a:lumMod val="75000"/>
                  </a:schemeClr>
                </a:solidFill>
                <a:latin typeface="Century" panose="02040604050505020304" pitchFamily="18" charset="0"/>
              </a:rPr>
            </a:br>
            <a:br>
              <a:rPr lang="en-US" sz="2000" dirty="0">
                <a:solidFill>
                  <a:schemeClr val="accent6">
                    <a:lumMod val="75000"/>
                  </a:schemeClr>
                </a:solidFill>
                <a:latin typeface="Century" panose="02040604050505020304" pitchFamily="18" charset="0"/>
              </a:rPr>
            </a:br>
            <a:br>
              <a:rPr lang="en-US" sz="2000" dirty="0">
                <a:solidFill>
                  <a:schemeClr val="accent6">
                    <a:lumMod val="75000"/>
                  </a:schemeClr>
                </a:solidFill>
                <a:latin typeface="Century" panose="02040604050505020304" pitchFamily="18" charset="0"/>
              </a:rPr>
            </a:br>
            <a:br>
              <a:rPr lang="en-US" sz="2000" dirty="0">
                <a:solidFill>
                  <a:schemeClr val="accent6">
                    <a:lumMod val="75000"/>
                  </a:schemeClr>
                </a:solidFill>
                <a:latin typeface="Century" panose="02040604050505020304" pitchFamily="18" charset="0"/>
              </a:rPr>
            </a:br>
            <a:r>
              <a:rPr lang="en-US" sz="2000" dirty="0">
                <a:solidFill>
                  <a:schemeClr val="accent6">
                    <a:lumMod val="75000"/>
                  </a:schemeClr>
                </a:solidFill>
                <a:latin typeface="Century" panose="02040604050505020304" pitchFamily="18" charset="0"/>
              </a:rPr>
              <a:t>Train and Test the Model</a:t>
            </a:r>
            <a:br>
              <a:rPr lang="en-US" sz="2000" dirty="0">
                <a:solidFill>
                  <a:schemeClr val="accent6">
                    <a:lumMod val="75000"/>
                  </a:schemeClr>
                </a:solidFill>
                <a:latin typeface="Century" panose="02040604050505020304" pitchFamily="18" charset="0"/>
              </a:rPr>
            </a:br>
            <a:endParaRPr lang="en-US" sz="2000" dirty="0">
              <a:solidFill>
                <a:schemeClr val="accent6">
                  <a:lumMod val="75000"/>
                </a:schemeClr>
              </a:solidFill>
              <a:latin typeface="Century" panose="02040604050505020304" pitchFamily="18" charset="0"/>
            </a:endParaRPr>
          </a:p>
        </p:txBody>
      </p:sp>
      <p:pic>
        <p:nvPicPr>
          <p:cNvPr id="3" name="Picture 2">
            <a:extLst>
              <a:ext uri="{FF2B5EF4-FFF2-40B4-BE49-F238E27FC236}">
                <a16:creationId xmlns:a16="http://schemas.microsoft.com/office/drawing/2014/main" id="{E316478B-21D3-49AD-B0D1-6550ACB1DEE8}"/>
              </a:ext>
            </a:extLst>
          </p:cNvPr>
          <p:cNvPicPr/>
          <p:nvPr/>
        </p:nvPicPr>
        <p:blipFill>
          <a:blip r:embed="rId2"/>
          <a:stretch>
            <a:fillRect/>
          </a:stretch>
        </p:blipFill>
        <p:spPr>
          <a:xfrm>
            <a:off x="879118" y="1576705"/>
            <a:ext cx="5438775" cy="1852295"/>
          </a:xfrm>
          <a:prstGeom prst="rect">
            <a:avLst/>
          </a:prstGeom>
        </p:spPr>
      </p:pic>
      <p:pic>
        <p:nvPicPr>
          <p:cNvPr id="4" name="Picture 3">
            <a:extLst>
              <a:ext uri="{FF2B5EF4-FFF2-40B4-BE49-F238E27FC236}">
                <a16:creationId xmlns:a16="http://schemas.microsoft.com/office/drawing/2014/main" id="{C6435F7D-ED2E-4695-A217-F7A73FFB7F75}"/>
              </a:ext>
            </a:extLst>
          </p:cNvPr>
          <p:cNvPicPr/>
          <p:nvPr/>
        </p:nvPicPr>
        <p:blipFill>
          <a:blip r:embed="rId3"/>
          <a:stretch>
            <a:fillRect/>
          </a:stretch>
        </p:blipFill>
        <p:spPr>
          <a:xfrm>
            <a:off x="879118" y="3662546"/>
            <a:ext cx="4476750" cy="190500"/>
          </a:xfrm>
          <a:prstGeom prst="rect">
            <a:avLst/>
          </a:prstGeom>
        </p:spPr>
      </p:pic>
      <p:pic>
        <p:nvPicPr>
          <p:cNvPr id="5" name="Picture 4">
            <a:extLst>
              <a:ext uri="{FF2B5EF4-FFF2-40B4-BE49-F238E27FC236}">
                <a16:creationId xmlns:a16="http://schemas.microsoft.com/office/drawing/2014/main" id="{566AE16C-B5BE-4947-8FB7-B4DA55188E19}"/>
              </a:ext>
            </a:extLst>
          </p:cNvPr>
          <p:cNvPicPr/>
          <p:nvPr/>
        </p:nvPicPr>
        <p:blipFill>
          <a:blip r:embed="rId4"/>
          <a:stretch>
            <a:fillRect/>
          </a:stretch>
        </p:blipFill>
        <p:spPr>
          <a:xfrm>
            <a:off x="879118" y="4632007"/>
            <a:ext cx="5495925" cy="1298575"/>
          </a:xfrm>
          <a:prstGeom prst="rect">
            <a:avLst/>
          </a:prstGeom>
        </p:spPr>
      </p:pic>
      <p:pic>
        <p:nvPicPr>
          <p:cNvPr id="6" name="Picture 5">
            <a:extLst>
              <a:ext uri="{FF2B5EF4-FFF2-40B4-BE49-F238E27FC236}">
                <a16:creationId xmlns:a16="http://schemas.microsoft.com/office/drawing/2014/main" id="{3C697D18-DE86-4F09-903B-5990D05B9431}"/>
              </a:ext>
            </a:extLst>
          </p:cNvPr>
          <p:cNvPicPr/>
          <p:nvPr/>
        </p:nvPicPr>
        <p:blipFill>
          <a:blip r:embed="rId5"/>
          <a:stretch>
            <a:fillRect/>
          </a:stretch>
        </p:blipFill>
        <p:spPr>
          <a:xfrm>
            <a:off x="6836134" y="3026120"/>
            <a:ext cx="4403725" cy="3143250"/>
          </a:xfrm>
          <a:prstGeom prst="rect">
            <a:avLst/>
          </a:prstGeom>
        </p:spPr>
      </p:pic>
    </p:spTree>
    <p:extLst>
      <p:ext uri="{BB962C8B-B14F-4D97-AF65-F5344CB8AC3E}">
        <p14:creationId xmlns:p14="http://schemas.microsoft.com/office/powerpoint/2010/main" val="3715545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DC212-EB16-4FDD-9CA5-67B3B3143009}"/>
              </a:ext>
            </a:extLst>
          </p:cNvPr>
          <p:cNvSpPr>
            <a:spLocks noGrp="1"/>
          </p:cNvSpPr>
          <p:nvPr>
            <p:ph type="title"/>
          </p:nvPr>
        </p:nvSpPr>
        <p:spPr>
          <a:xfrm>
            <a:off x="677333" y="609599"/>
            <a:ext cx="11292993" cy="6052457"/>
          </a:xfrm>
        </p:spPr>
        <p:txBody>
          <a:bodyPr/>
          <a:lstStyle/>
          <a:p>
            <a:pPr marL="0" marR="0">
              <a:lnSpc>
                <a:spcPct val="107000"/>
              </a:lnSpc>
              <a:spcBef>
                <a:spcPts val="0"/>
              </a:spcBef>
              <a:spcAft>
                <a:spcPts val="800"/>
              </a:spcAft>
            </a:pPr>
            <a:r>
              <a:rPr lang="en-US" b="1" dirty="0">
                <a:latin typeface="Century" panose="02040604050505020304" pitchFamily="18" charset="0"/>
              </a:rPr>
              <a:t>                         </a:t>
            </a:r>
            <a:r>
              <a:rPr lang="en-US" b="1" u="sng" dirty="0">
                <a:solidFill>
                  <a:srgbClr val="FF0000"/>
                </a:solidFill>
                <a:latin typeface="Century" panose="02040604050505020304" pitchFamily="18" charset="0"/>
              </a:rPr>
              <a:t>Problem Statement</a:t>
            </a:r>
            <a:br>
              <a:rPr lang="en-US" b="1" u="sng" dirty="0">
                <a:solidFill>
                  <a:srgbClr val="FF0000"/>
                </a:solidFill>
                <a:latin typeface="Century" panose="02040604050505020304" pitchFamily="18" charset="0"/>
              </a:rPr>
            </a:br>
            <a:br>
              <a:rPr lang="en-US" b="1" u="sng" dirty="0">
                <a:solidFill>
                  <a:srgbClr val="FF0000"/>
                </a:solidFill>
                <a:latin typeface="Century" panose="02040604050505020304" pitchFamily="18" charset="0"/>
              </a:rPr>
            </a:br>
            <a:r>
              <a:rPr lang="en-US"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br>
              <a:rPr lang="en-US"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br>
            <a:r>
              <a:rPr lang="en-US"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br>
              <a:rPr lang="en-US"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br>
            <a:endParaRPr lang="en-US" sz="2000" b="1" u="sng" dirty="0">
              <a:solidFill>
                <a:schemeClr val="tx1"/>
              </a:solidFill>
              <a:latin typeface="Century" panose="02040604050505020304" pitchFamily="18" charset="0"/>
            </a:endParaRPr>
          </a:p>
        </p:txBody>
      </p:sp>
    </p:spTree>
    <p:extLst>
      <p:ext uri="{BB962C8B-B14F-4D97-AF65-F5344CB8AC3E}">
        <p14:creationId xmlns:p14="http://schemas.microsoft.com/office/powerpoint/2010/main" val="3728883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67123-4DD4-4CF8-BD6E-A249E69C6735}"/>
              </a:ext>
            </a:extLst>
          </p:cNvPr>
          <p:cNvSpPr>
            <a:spLocks noGrp="1"/>
          </p:cNvSpPr>
          <p:nvPr>
            <p:ph type="title"/>
          </p:nvPr>
        </p:nvSpPr>
        <p:spPr>
          <a:xfrm>
            <a:off x="677333" y="609599"/>
            <a:ext cx="11376121" cy="6123709"/>
          </a:xfrm>
        </p:spPr>
        <p:txBody>
          <a:bodyPr>
            <a:normAutofit/>
          </a:bodyPr>
          <a:lstStyle/>
          <a:p>
            <a:r>
              <a:rPr lang="en-US" sz="2000" dirty="0">
                <a:solidFill>
                  <a:schemeClr val="accent6">
                    <a:lumMod val="75000"/>
                  </a:schemeClr>
                </a:solidFill>
                <a:latin typeface="Century" panose="02040604050505020304" pitchFamily="18" charset="0"/>
              </a:rPr>
              <a:t>Cross Validation of the Model</a:t>
            </a:r>
            <a:br>
              <a:rPr lang="en-US" sz="2000" dirty="0">
                <a:solidFill>
                  <a:schemeClr val="accent6">
                    <a:lumMod val="75000"/>
                  </a:schemeClr>
                </a:solidFill>
                <a:latin typeface="Century" panose="02040604050505020304" pitchFamily="18" charset="0"/>
              </a:rPr>
            </a:br>
            <a:endParaRPr lang="en-US" sz="2000" dirty="0">
              <a:solidFill>
                <a:schemeClr val="accent6">
                  <a:lumMod val="75000"/>
                </a:schemeClr>
              </a:solidFill>
              <a:latin typeface="Century" panose="02040604050505020304" pitchFamily="18" charset="0"/>
            </a:endParaRPr>
          </a:p>
        </p:txBody>
      </p:sp>
      <p:pic>
        <p:nvPicPr>
          <p:cNvPr id="3" name="Picture 2">
            <a:extLst>
              <a:ext uri="{FF2B5EF4-FFF2-40B4-BE49-F238E27FC236}">
                <a16:creationId xmlns:a16="http://schemas.microsoft.com/office/drawing/2014/main" id="{EE804500-9F08-4502-B415-597AC647C45F}"/>
              </a:ext>
            </a:extLst>
          </p:cNvPr>
          <p:cNvPicPr/>
          <p:nvPr/>
        </p:nvPicPr>
        <p:blipFill>
          <a:blip r:embed="rId2"/>
          <a:stretch>
            <a:fillRect/>
          </a:stretch>
        </p:blipFill>
        <p:spPr>
          <a:xfrm>
            <a:off x="832323" y="1141887"/>
            <a:ext cx="4067175" cy="1771650"/>
          </a:xfrm>
          <a:prstGeom prst="rect">
            <a:avLst/>
          </a:prstGeom>
        </p:spPr>
      </p:pic>
      <p:pic>
        <p:nvPicPr>
          <p:cNvPr id="4" name="Picture 3">
            <a:extLst>
              <a:ext uri="{FF2B5EF4-FFF2-40B4-BE49-F238E27FC236}">
                <a16:creationId xmlns:a16="http://schemas.microsoft.com/office/drawing/2014/main" id="{732F72E0-DC4E-434D-98FD-5C745CDC84AE}"/>
              </a:ext>
            </a:extLst>
          </p:cNvPr>
          <p:cNvPicPr/>
          <p:nvPr/>
        </p:nvPicPr>
        <p:blipFill>
          <a:blip r:embed="rId3"/>
          <a:stretch>
            <a:fillRect/>
          </a:stretch>
        </p:blipFill>
        <p:spPr>
          <a:xfrm>
            <a:off x="832323" y="3105150"/>
            <a:ext cx="3438525" cy="647700"/>
          </a:xfrm>
          <a:prstGeom prst="rect">
            <a:avLst/>
          </a:prstGeom>
        </p:spPr>
      </p:pic>
      <p:pic>
        <p:nvPicPr>
          <p:cNvPr id="5" name="Picture 4">
            <a:extLst>
              <a:ext uri="{FF2B5EF4-FFF2-40B4-BE49-F238E27FC236}">
                <a16:creationId xmlns:a16="http://schemas.microsoft.com/office/drawing/2014/main" id="{C61DF762-79AE-43E2-8782-882A314D6786}"/>
              </a:ext>
            </a:extLst>
          </p:cNvPr>
          <p:cNvPicPr/>
          <p:nvPr/>
        </p:nvPicPr>
        <p:blipFill>
          <a:blip r:embed="rId4"/>
          <a:stretch>
            <a:fillRect/>
          </a:stretch>
        </p:blipFill>
        <p:spPr>
          <a:xfrm>
            <a:off x="832323" y="3752850"/>
            <a:ext cx="3267075" cy="581025"/>
          </a:xfrm>
          <a:prstGeom prst="rect">
            <a:avLst/>
          </a:prstGeom>
        </p:spPr>
      </p:pic>
      <p:pic>
        <p:nvPicPr>
          <p:cNvPr id="6" name="Picture 5">
            <a:extLst>
              <a:ext uri="{FF2B5EF4-FFF2-40B4-BE49-F238E27FC236}">
                <a16:creationId xmlns:a16="http://schemas.microsoft.com/office/drawing/2014/main" id="{ABBC97ED-4C2E-4428-ADAC-5B05B50E27FA}"/>
              </a:ext>
            </a:extLst>
          </p:cNvPr>
          <p:cNvPicPr/>
          <p:nvPr/>
        </p:nvPicPr>
        <p:blipFill>
          <a:blip r:embed="rId5"/>
          <a:stretch>
            <a:fillRect/>
          </a:stretch>
        </p:blipFill>
        <p:spPr>
          <a:xfrm>
            <a:off x="841848" y="4458752"/>
            <a:ext cx="3429000" cy="685800"/>
          </a:xfrm>
          <a:prstGeom prst="rect">
            <a:avLst/>
          </a:prstGeom>
        </p:spPr>
      </p:pic>
      <p:pic>
        <p:nvPicPr>
          <p:cNvPr id="7" name="Picture 6">
            <a:extLst>
              <a:ext uri="{FF2B5EF4-FFF2-40B4-BE49-F238E27FC236}">
                <a16:creationId xmlns:a16="http://schemas.microsoft.com/office/drawing/2014/main" id="{D69C525F-C9A7-41A3-B60D-0B1D0FA1CD93}"/>
              </a:ext>
            </a:extLst>
          </p:cNvPr>
          <p:cNvPicPr/>
          <p:nvPr/>
        </p:nvPicPr>
        <p:blipFill>
          <a:blip r:embed="rId6"/>
          <a:stretch>
            <a:fillRect/>
          </a:stretch>
        </p:blipFill>
        <p:spPr>
          <a:xfrm>
            <a:off x="856135" y="5211288"/>
            <a:ext cx="3390900" cy="504825"/>
          </a:xfrm>
          <a:prstGeom prst="rect">
            <a:avLst/>
          </a:prstGeom>
        </p:spPr>
      </p:pic>
      <p:pic>
        <p:nvPicPr>
          <p:cNvPr id="8" name="Picture 7">
            <a:extLst>
              <a:ext uri="{FF2B5EF4-FFF2-40B4-BE49-F238E27FC236}">
                <a16:creationId xmlns:a16="http://schemas.microsoft.com/office/drawing/2014/main" id="{87D4443B-B7B2-4CCA-8424-C1B78C6352A8}"/>
              </a:ext>
            </a:extLst>
          </p:cNvPr>
          <p:cNvPicPr/>
          <p:nvPr/>
        </p:nvPicPr>
        <p:blipFill>
          <a:blip r:embed="rId7"/>
          <a:stretch>
            <a:fillRect/>
          </a:stretch>
        </p:blipFill>
        <p:spPr>
          <a:xfrm>
            <a:off x="5904016" y="1243259"/>
            <a:ext cx="3352800" cy="523875"/>
          </a:xfrm>
          <a:prstGeom prst="rect">
            <a:avLst/>
          </a:prstGeom>
        </p:spPr>
      </p:pic>
      <p:pic>
        <p:nvPicPr>
          <p:cNvPr id="9" name="Picture 8">
            <a:extLst>
              <a:ext uri="{FF2B5EF4-FFF2-40B4-BE49-F238E27FC236}">
                <a16:creationId xmlns:a16="http://schemas.microsoft.com/office/drawing/2014/main" id="{A0E2C0DB-3D98-49CD-B9F8-C270C206AE87}"/>
              </a:ext>
            </a:extLst>
          </p:cNvPr>
          <p:cNvPicPr/>
          <p:nvPr/>
        </p:nvPicPr>
        <p:blipFill>
          <a:blip r:embed="rId8"/>
          <a:stretch>
            <a:fillRect/>
          </a:stretch>
        </p:blipFill>
        <p:spPr>
          <a:xfrm>
            <a:off x="5894491" y="1876919"/>
            <a:ext cx="3371850" cy="523875"/>
          </a:xfrm>
          <a:prstGeom prst="rect">
            <a:avLst/>
          </a:prstGeom>
        </p:spPr>
      </p:pic>
      <p:pic>
        <p:nvPicPr>
          <p:cNvPr id="10" name="Picture 9">
            <a:extLst>
              <a:ext uri="{FF2B5EF4-FFF2-40B4-BE49-F238E27FC236}">
                <a16:creationId xmlns:a16="http://schemas.microsoft.com/office/drawing/2014/main" id="{5F3AEF62-9D76-4BE2-99B4-49C469316FD9}"/>
              </a:ext>
            </a:extLst>
          </p:cNvPr>
          <p:cNvPicPr/>
          <p:nvPr/>
        </p:nvPicPr>
        <p:blipFill>
          <a:blip r:embed="rId9"/>
          <a:stretch>
            <a:fillRect/>
          </a:stretch>
        </p:blipFill>
        <p:spPr>
          <a:xfrm>
            <a:off x="5190351" y="2922905"/>
            <a:ext cx="5943600" cy="506095"/>
          </a:xfrm>
          <a:prstGeom prst="rect">
            <a:avLst/>
          </a:prstGeom>
        </p:spPr>
      </p:pic>
      <p:pic>
        <p:nvPicPr>
          <p:cNvPr id="11" name="Picture 10">
            <a:extLst>
              <a:ext uri="{FF2B5EF4-FFF2-40B4-BE49-F238E27FC236}">
                <a16:creationId xmlns:a16="http://schemas.microsoft.com/office/drawing/2014/main" id="{3FF5E2EB-D7F2-47AE-9B4C-BFEF394E0761}"/>
              </a:ext>
            </a:extLst>
          </p:cNvPr>
          <p:cNvPicPr/>
          <p:nvPr/>
        </p:nvPicPr>
        <p:blipFill>
          <a:blip r:embed="rId10"/>
          <a:stretch>
            <a:fillRect/>
          </a:stretch>
        </p:blipFill>
        <p:spPr>
          <a:xfrm>
            <a:off x="5709618" y="3717748"/>
            <a:ext cx="3076575" cy="466725"/>
          </a:xfrm>
          <a:prstGeom prst="rect">
            <a:avLst/>
          </a:prstGeom>
        </p:spPr>
      </p:pic>
    </p:spTree>
    <p:extLst>
      <p:ext uri="{BB962C8B-B14F-4D97-AF65-F5344CB8AC3E}">
        <p14:creationId xmlns:p14="http://schemas.microsoft.com/office/powerpoint/2010/main" val="3436331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F652-2721-472E-A4AF-FA24176E2467}"/>
              </a:ext>
            </a:extLst>
          </p:cNvPr>
          <p:cNvSpPr>
            <a:spLocks noGrp="1"/>
          </p:cNvSpPr>
          <p:nvPr>
            <p:ph type="title"/>
          </p:nvPr>
        </p:nvSpPr>
        <p:spPr>
          <a:xfrm>
            <a:off x="677333" y="609600"/>
            <a:ext cx="11364245" cy="6135584"/>
          </a:xfrm>
        </p:spPr>
        <p:txBody>
          <a:bodyPr>
            <a:normAutofit fontScale="90000"/>
          </a:bodyPr>
          <a:lstStyle/>
          <a:p>
            <a:r>
              <a:rPr lang="en-US" sz="3200" dirty="0">
                <a:solidFill>
                  <a:schemeClr val="accent6">
                    <a:lumMod val="75000"/>
                  </a:schemeClr>
                </a:solidFill>
                <a:latin typeface="Century" panose="02040604050505020304" pitchFamily="18" charset="0"/>
              </a:rPr>
              <a:t>                                       </a:t>
            </a:r>
            <a:r>
              <a:rPr lang="en-US" sz="3200" u="sng" dirty="0">
                <a:solidFill>
                  <a:srgbClr val="FF0000"/>
                </a:solidFill>
                <a:latin typeface="Century" panose="02040604050505020304" pitchFamily="18" charset="0"/>
              </a:rPr>
              <a:t>ROC AUC Curve</a:t>
            </a:r>
            <a:br>
              <a:rPr lang="en-US" sz="3200" dirty="0">
                <a:solidFill>
                  <a:schemeClr val="accent6">
                    <a:lumMod val="75000"/>
                  </a:schemeClr>
                </a:solidFill>
                <a:latin typeface="Century" panose="02040604050505020304" pitchFamily="18" charset="0"/>
              </a:rPr>
            </a:br>
            <a:br>
              <a:rPr lang="en-US" sz="3200" dirty="0">
                <a:solidFill>
                  <a:schemeClr val="accent6">
                    <a:lumMod val="75000"/>
                  </a:schemeClr>
                </a:solidFill>
                <a:latin typeface="Century" panose="02040604050505020304" pitchFamily="18" charset="0"/>
              </a:rPr>
            </a:br>
            <a:r>
              <a:rPr lang="en-US" sz="2400" dirty="0">
                <a:solidFill>
                  <a:schemeClr val="accent6">
                    <a:lumMod val="75000"/>
                  </a:schemeClr>
                </a:solidFill>
                <a:latin typeface="Century" panose="02040604050505020304" pitchFamily="18" charset="0"/>
              </a:rPr>
              <a:t>For Training</a:t>
            </a:r>
            <a:br>
              <a:rPr lang="en-US" sz="2400" dirty="0">
                <a:solidFill>
                  <a:schemeClr val="accent6">
                    <a:lumMod val="75000"/>
                  </a:schemeClr>
                </a:solidFill>
                <a:latin typeface="Century" panose="02040604050505020304" pitchFamily="18" charset="0"/>
              </a:rPr>
            </a:br>
            <a:br>
              <a:rPr lang="en-US" sz="2400" dirty="0">
                <a:solidFill>
                  <a:schemeClr val="accent6">
                    <a:lumMod val="75000"/>
                  </a:schemeClr>
                </a:solidFill>
                <a:latin typeface="Century" panose="02040604050505020304" pitchFamily="18" charset="0"/>
              </a:rPr>
            </a:br>
            <a:br>
              <a:rPr lang="en-US" sz="2400" dirty="0">
                <a:solidFill>
                  <a:schemeClr val="accent6">
                    <a:lumMod val="75000"/>
                  </a:schemeClr>
                </a:solidFill>
                <a:latin typeface="Century" panose="02040604050505020304" pitchFamily="18" charset="0"/>
              </a:rPr>
            </a:br>
            <a:br>
              <a:rPr lang="en-US" sz="2400" dirty="0">
                <a:solidFill>
                  <a:schemeClr val="accent6">
                    <a:lumMod val="75000"/>
                  </a:schemeClr>
                </a:solidFill>
                <a:latin typeface="Century" panose="02040604050505020304" pitchFamily="18" charset="0"/>
              </a:rPr>
            </a:br>
            <a:br>
              <a:rPr lang="en-US" sz="2400" dirty="0">
                <a:solidFill>
                  <a:schemeClr val="accent6">
                    <a:lumMod val="75000"/>
                  </a:schemeClr>
                </a:solidFill>
                <a:latin typeface="Century" panose="02040604050505020304" pitchFamily="18" charset="0"/>
              </a:rPr>
            </a:br>
            <a:br>
              <a:rPr lang="en-US" sz="2400" dirty="0">
                <a:solidFill>
                  <a:schemeClr val="accent6">
                    <a:lumMod val="75000"/>
                  </a:schemeClr>
                </a:solidFill>
                <a:latin typeface="Century" panose="02040604050505020304" pitchFamily="18" charset="0"/>
              </a:rPr>
            </a:br>
            <a:br>
              <a:rPr lang="en-US" sz="2400" dirty="0">
                <a:solidFill>
                  <a:schemeClr val="accent6">
                    <a:lumMod val="75000"/>
                  </a:schemeClr>
                </a:solidFill>
                <a:latin typeface="Century" panose="02040604050505020304" pitchFamily="18" charset="0"/>
              </a:rPr>
            </a:br>
            <a:br>
              <a:rPr lang="en-US" sz="2400" dirty="0">
                <a:solidFill>
                  <a:schemeClr val="accent6">
                    <a:lumMod val="75000"/>
                  </a:schemeClr>
                </a:solidFill>
                <a:latin typeface="Century" panose="02040604050505020304" pitchFamily="18" charset="0"/>
              </a:rPr>
            </a:br>
            <a:br>
              <a:rPr lang="en-US" sz="2400" dirty="0">
                <a:solidFill>
                  <a:schemeClr val="accent6">
                    <a:lumMod val="75000"/>
                  </a:schemeClr>
                </a:solidFill>
                <a:latin typeface="Century" panose="02040604050505020304" pitchFamily="18" charset="0"/>
              </a:rPr>
            </a:br>
            <a:br>
              <a:rPr lang="en-US" sz="2400" dirty="0">
                <a:solidFill>
                  <a:schemeClr val="accent6">
                    <a:lumMod val="75000"/>
                  </a:schemeClr>
                </a:solidFill>
                <a:latin typeface="Century" panose="02040604050505020304" pitchFamily="18" charset="0"/>
              </a:rPr>
            </a:br>
            <a:br>
              <a:rPr lang="en-US" sz="2400" dirty="0">
                <a:solidFill>
                  <a:schemeClr val="accent6">
                    <a:lumMod val="75000"/>
                  </a:schemeClr>
                </a:solidFill>
                <a:latin typeface="Century" panose="02040604050505020304" pitchFamily="18" charset="0"/>
              </a:rPr>
            </a:br>
            <a:br>
              <a:rPr lang="en-US" sz="2400" dirty="0">
                <a:solidFill>
                  <a:schemeClr val="accent6">
                    <a:lumMod val="75000"/>
                  </a:schemeClr>
                </a:solidFill>
                <a:latin typeface="Century" panose="02040604050505020304" pitchFamily="18" charset="0"/>
              </a:rPr>
            </a:br>
            <a:br>
              <a:rPr lang="en-US" sz="2400" dirty="0">
                <a:solidFill>
                  <a:schemeClr val="accent6">
                    <a:lumMod val="75000"/>
                  </a:schemeClr>
                </a:solidFill>
                <a:latin typeface="Century" panose="02040604050505020304" pitchFamily="18" charset="0"/>
              </a:rPr>
            </a:br>
            <a:r>
              <a:rPr lang="en-US" sz="2400" dirty="0">
                <a:solidFill>
                  <a:schemeClr val="accent6">
                    <a:lumMod val="75000"/>
                  </a:schemeClr>
                </a:solidFill>
                <a:latin typeface="Century" panose="02040604050505020304" pitchFamily="18" charset="0"/>
              </a:rPr>
              <a:t>For Testing</a:t>
            </a:r>
            <a:br>
              <a:rPr lang="en-US" sz="3200" dirty="0">
                <a:solidFill>
                  <a:schemeClr val="accent6">
                    <a:lumMod val="75000"/>
                  </a:schemeClr>
                </a:solidFill>
                <a:latin typeface="Century" panose="02040604050505020304" pitchFamily="18" charset="0"/>
              </a:rPr>
            </a:br>
            <a:br>
              <a:rPr lang="en-US" sz="3200" dirty="0">
                <a:solidFill>
                  <a:schemeClr val="accent6">
                    <a:lumMod val="75000"/>
                  </a:schemeClr>
                </a:solidFill>
                <a:latin typeface="Century" panose="02040604050505020304" pitchFamily="18" charset="0"/>
              </a:rPr>
            </a:br>
            <a:br>
              <a:rPr lang="en-US" sz="3200" dirty="0">
                <a:solidFill>
                  <a:schemeClr val="accent6">
                    <a:lumMod val="75000"/>
                  </a:schemeClr>
                </a:solidFill>
                <a:latin typeface="Century" panose="02040604050505020304" pitchFamily="18" charset="0"/>
              </a:rPr>
            </a:br>
            <a:endParaRPr lang="en-US" sz="3200" dirty="0">
              <a:solidFill>
                <a:schemeClr val="accent6">
                  <a:lumMod val="75000"/>
                </a:schemeClr>
              </a:solidFill>
              <a:latin typeface="Century" panose="02040604050505020304" pitchFamily="18" charset="0"/>
            </a:endParaRPr>
          </a:p>
        </p:txBody>
      </p:sp>
      <p:pic>
        <p:nvPicPr>
          <p:cNvPr id="3" name="Picture 2">
            <a:extLst>
              <a:ext uri="{FF2B5EF4-FFF2-40B4-BE49-F238E27FC236}">
                <a16:creationId xmlns:a16="http://schemas.microsoft.com/office/drawing/2014/main" id="{49279341-3433-4DDC-9946-D8DA96C995C5}"/>
              </a:ext>
            </a:extLst>
          </p:cNvPr>
          <p:cNvPicPr/>
          <p:nvPr/>
        </p:nvPicPr>
        <p:blipFill>
          <a:blip r:embed="rId2"/>
          <a:stretch>
            <a:fillRect/>
          </a:stretch>
        </p:blipFill>
        <p:spPr>
          <a:xfrm>
            <a:off x="756865" y="2222760"/>
            <a:ext cx="3505200" cy="3645535"/>
          </a:xfrm>
          <a:prstGeom prst="rect">
            <a:avLst/>
          </a:prstGeom>
        </p:spPr>
      </p:pic>
      <p:pic>
        <p:nvPicPr>
          <p:cNvPr id="4" name="Picture 3">
            <a:extLst>
              <a:ext uri="{FF2B5EF4-FFF2-40B4-BE49-F238E27FC236}">
                <a16:creationId xmlns:a16="http://schemas.microsoft.com/office/drawing/2014/main" id="{502C69EB-56A1-4D22-A66A-BD2362482C9E}"/>
              </a:ext>
            </a:extLst>
          </p:cNvPr>
          <p:cNvPicPr/>
          <p:nvPr/>
        </p:nvPicPr>
        <p:blipFill>
          <a:blip r:embed="rId3"/>
          <a:stretch>
            <a:fillRect/>
          </a:stretch>
        </p:blipFill>
        <p:spPr>
          <a:xfrm>
            <a:off x="5523291" y="2124817"/>
            <a:ext cx="2348865" cy="1552575"/>
          </a:xfrm>
          <a:prstGeom prst="rect">
            <a:avLst/>
          </a:prstGeom>
        </p:spPr>
      </p:pic>
      <p:pic>
        <p:nvPicPr>
          <p:cNvPr id="5" name="Picture 4">
            <a:extLst>
              <a:ext uri="{FF2B5EF4-FFF2-40B4-BE49-F238E27FC236}">
                <a16:creationId xmlns:a16="http://schemas.microsoft.com/office/drawing/2014/main" id="{FDA6DB41-F741-411D-9F50-1667EB8A0608}"/>
              </a:ext>
            </a:extLst>
          </p:cNvPr>
          <p:cNvPicPr/>
          <p:nvPr/>
        </p:nvPicPr>
        <p:blipFill>
          <a:blip r:embed="rId4"/>
          <a:stretch>
            <a:fillRect/>
          </a:stretch>
        </p:blipFill>
        <p:spPr>
          <a:xfrm>
            <a:off x="5023468" y="3924300"/>
            <a:ext cx="3498850" cy="2324100"/>
          </a:xfrm>
          <a:prstGeom prst="rect">
            <a:avLst/>
          </a:prstGeom>
        </p:spPr>
      </p:pic>
    </p:spTree>
    <p:extLst>
      <p:ext uri="{BB962C8B-B14F-4D97-AF65-F5344CB8AC3E}">
        <p14:creationId xmlns:p14="http://schemas.microsoft.com/office/powerpoint/2010/main" val="1749571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CCD0B-15DD-464C-B024-666B6199A287}"/>
              </a:ext>
            </a:extLst>
          </p:cNvPr>
          <p:cNvSpPr>
            <a:spLocks noGrp="1"/>
          </p:cNvSpPr>
          <p:nvPr>
            <p:ph type="title"/>
          </p:nvPr>
        </p:nvSpPr>
        <p:spPr>
          <a:xfrm>
            <a:off x="677333" y="332509"/>
            <a:ext cx="11376121" cy="6377049"/>
          </a:xfrm>
        </p:spPr>
        <p:txBody>
          <a:bodyPr>
            <a:normAutofit/>
          </a:bodyPr>
          <a:lstStyle/>
          <a:p>
            <a:r>
              <a:rPr lang="en-US" sz="3200" b="1" dirty="0">
                <a:solidFill>
                  <a:schemeClr val="accent6">
                    <a:lumMod val="75000"/>
                  </a:schemeClr>
                </a:solidFill>
                <a:latin typeface="Century" panose="02040604050505020304" pitchFamily="18" charset="0"/>
              </a:rPr>
              <a:t>                              </a:t>
            </a:r>
            <a:r>
              <a:rPr lang="en-US" sz="3200" b="1" u="sng" dirty="0">
                <a:solidFill>
                  <a:srgbClr val="FF0000"/>
                </a:solidFill>
                <a:latin typeface="Century" panose="02040604050505020304" pitchFamily="18" charset="0"/>
              </a:rPr>
              <a:t>Hyperparameter Tuning</a:t>
            </a:r>
            <a:br>
              <a:rPr lang="en-US" sz="3200" b="1" dirty="0">
                <a:solidFill>
                  <a:schemeClr val="accent6">
                    <a:lumMod val="75000"/>
                  </a:schemeClr>
                </a:solidFill>
                <a:latin typeface="Century" panose="02040604050505020304" pitchFamily="18" charset="0"/>
              </a:rPr>
            </a:br>
            <a:endParaRPr lang="en-US" sz="3200" b="1" dirty="0">
              <a:solidFill>
                <a:schemeClr val="accent6">
                  <a:lumMod val="75000"/>
                </a:schemeClr>
              </a:solidFill>
              <a:latin typeface="Century" panose="02040604050505020304" pitchFamily="18" charset="0"/>
            </a:endParaRPr>
          </a:p>
        </p:txBody>
      </p:sp>
      <p:pic>
        <p:nvPicPr>
          <p:cNvPr id="3" name="Picture 2">
            <a:extLst>
              <a:ext uri="{FF2B5EF4-FFF2-40B4-BE49-F238E27FC236}">
                <a16:creationId xmlns:a16="http://schemas.microsoft.com/office/drawing/2014/main" id="{105D368B-37E7-44A4-A93F-F708077578F1}"/>
              </a:ext>
            </a:extLst>
          </p:cNvPr>
          <p:cNvPicPr/>
          <p:nvPr/>
        </p:nvPicPr>
        <p:blipFill>
          <a:blip r:embed="rId2"/>
          <a:stretch>
            <a:fillRect/>
          </a:stretch>
        </p:blipFill>
        <p:spPr>
          <a:xfrm>
            <a:off x="859943" y="1318113"/>
            <a:ext cx="5505450" cy="1820545"/>
          </a:xfrm>
          <a:prstGeom prst="rect">
            <a:avLst/>
          </a:prstGeom>
        </p:spPr>
      </p:pic>
      <p:pic>
        <p:nvPicPr>
          <p:cNvPr id="4" name="Picture 3">
            <a:extLst>
              <a:ext uri="{FF2B5EF4-FFF2-40B4-BE49-F238E27FC236}">
                <a16:creationId xmlns:a16="http://schemas.microsoft.com/office/drawing/2014/main" id="{F693FEA3-C622-46F7-BFC1-21999B43ED64}"/>
              </a:ext>
            </a:extLst>
          </p:cNvPr>
          <p:cNvPicPr/>
          <p:nvPr/>
        </p:nvPicPr>
        <p:blipFill>
          <a:blip r:embed="rId3"/>
          <a:stretch>
            <a:fillRect/>
          </a:stretch>
        </p:blipFill>
        <p:spPr>
          <a:xfrm>
            <a:off x="874787" y="3232066"/>
            <a:ext cx="2047875" cy="1219200"/>
          </a:xfrm>
          <a:prstGeom prst="rect">
            <a:avLst/>
          </a:prstGeom>
        </p:spPr>
      </p:pic>
      <p:pic>
        <p:nvPicPr>
          <p:cNvPr id="5" name="Picture 4">
            <a:extLst>
              <a:ext uri="{FF2B5EF4-FFF2-40B4-BE49-F238E27FC236}">
                <a16:creationId xmlns:a16="http://schemas.microsoft.com/office/drawing/2014/main" id="{4AE69032-5791-41E1-999E-8B1881E52B4E}"/>
              </a:ext>
            </a:extLst>
          </p:cNvPr>
          <p:cNvPicPr/>
          <p:nvPr/>
        </p:nvPicPr>
        <p:blipFill>
          <a:blip r:embed="rId4"/>
          <a:stretch>
            <a:fillRect/>
          </a:stretch>
        </p:blipFill>
        <p:spPr>
          <a:xfrm>
            <a:off x="874787" y="4625824"/>
            <a:ext cx="5943600" cy="859790"/>
          </a:xfrm>
          <a:prstGeom prst="rect">
            <a:avLst/>
          </a:prstGeom>
        </p:spPr>
      </p:pic>
      <p:pic>
        <p:nvPicPr>
          <p:cNvPr id="6" name="Picture 5">
            <a:extLst>
              <a:ext uri="{FF2B5EF4-FFF2-40B4-BE49-F238E27FC236}">
                <a16:creationId xmlns:a16="http://schemas.microsoft.com/office/drawing/2014/main" id="{5AA87E5E-BD40-421B-A93E-8574D76E3CC4}"/>
              </a:ext>
            </a:extLst>
          </p:cNvPr>
          <p:cNvPicPr/>
          <p:nvPr/>
        </p:nvPicPr>
        <p:blipFill>
          <a:blip r:embed="rId5"/>
          <a:stretch>
            <a:fillRect/>
          </a:stretch>
        </p:blipFill>
        <p:spPr>
          <a:xfrm>
            <a:off x="7114117" y="2551218"/>
            <a:ext cx="4400550" cy="3023235"/>
          </a:xfrm>
          <a:prstGeom prst="rect">
            <a:avLst/>
          </a:prstGeom>
        </p:spPr>
      </p:pic>
    </p:spTree>
    <p:extLst>
      <p:ext uri="{BB962C8B-B14F-4D97-AF65-F5344CB8AC3E}">
        <p14:creationId xmlns:p14="http://schemas.microsoft.com/office/powerpoint/2010/main" val="787465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3E39-11A8-45CC-BADA-4E8E736ED035}"/>
              </a:ext>
            </a:extLst>
          </p:cNvPr>
          <p:cNvSpPr>
            <a:spLocks noGrp="1"/>
          </p:cNvSpPr>
          <p:nvPr>
            <p:ph type="title"/>
          </p:nvPr>
        </p:nvSpPr>
        <p:spPr>
          <a:xfrm>
            <a:off x="677333" y="609599"/>
            <a:ext cx="11340495" cy="6123709"/>
          </a:xfrm>
        </p:spPr>
        <p:txBody>
          <a:bodyPr/>
          <a:lstStyle/>
          <a:p>
            <a:r>
              <a:rPr lang="en-US" sz="3200" b="1" dirty="0">
                <a:solidFill>
                  <a:schemeClr val="accent6">
                    <a:lumMod val="75000"/>
                  </a:schemeClr>
                </a:solidFill>
                <a:effectLst/>
                <a:latin typeface="Century" panose="02040604050505020304" pitchFamily="18" charset="0"/>
                <a:ea typeface="Calibri" panose="020F0502020204030204" pitchFamily="34" charset="0"/>
                <a:cs typeface="Mangal" panose="02040503050203030202" pitchFamily="18" charset="0"/>
              </a:rPr>
              <a:t>                         </a:t>
            </a:r>
            <a:r>
              <a:rPr lang="en-US" sz="3200" b="1" u="sng" dirty="0">
                <a:solidFill>
                  <a:srgbClr val="FF0000"/>
                </a:solidFill>
                <a:effectLst/>
                <a:latin typeface="Century" panose="02040604050505020304" pitchFamily="18" charset="0"/>
                <a:ea typeface="Calibri" panose="020F0502020204030204" pitchFamily="34" charset="0"/>
                <a:cs typeface="Mangal" panose="02040503050203030202" pitchFamily="18" charset="0"/>
              </a:rPr>
              <a:t>The Model Save and Testing </a:t>
            </a:r>
            <a:br>
              <a:rPr lang="en-US" sz="3200" b="1" dirty="0">
                <a:solidFill>
                  <a:schemeClr val="accent6">
                    <a:lumMod val="75000"/>
                  </a:schemeClr>
                </a:solidFill>
                <a:effectLst/>
                <a:latin typeface="Century" panose="02040604050505020304" pitchFamily="18" charset="0"/>
                <a:ea typeface="Calibri" panose="020F0502020204030204" pitchFamily="34" charset="0"/>
                <a:cs typeface="Mangal" panose="02040503050203030202" pitchFamily="18" charset="0"/>
              </a:rPr>
            </a:br>
            <a:br>
              <a:rPr lang="en-US" sz="3200" b="1" dirty="0">
                <a:solidFill>
                  <a:schemeClr val="accent6">
                    <a:lumMod val="75000"/>
                  </a:schemeClr>
                </a:solidFill>
                <a:effectLst/>
                <a:latin typeface="Century" panose="02040604050505020304" pitchFamily="18" charset="0"/>
                <a:ea typeface="Calibri" panose="020F0502020204030204" pitchFamily="34" charset="0"/>
                <a:cs typeface="Mangal" panose="02040503050203030202" pitchFamily="18" charset="0"/>
              </a:rPr>
            </a:br>
            <a:br>
              <a:rPr lang="en-US" sz="1800" dirty="0">
                <a:effectLst/>
                <a:latin typeface="Calibri" panose="020F0502020204030204" pitchFamily="34" charset="0"/>
                <a:ea typeface="Calibri" panose="020F0502020204030204" pitchFamily="34" charset="0"/>
                <a:cs typeface="Mangal" panose="02040503050203030202" pitchFamily="18" charset="0"/>
              </a:rPr>
            </a:br>
            <a:endParaRPr lang="en-US" dirty="0"/>
          </a:p>
        </p:txBody>
      </p:sp>
      <p:pic>
        <p:nvPicPr>
          <p:cNvPr id="3" name="Picture 2">
            <a:extLst>
              <a:ext uri="{FF2B5EF4-FFF2-40B4-BE49-F238E27FC236}">
                <a16:creationId xmlns:a16="http://schemas.microsoft.com/office/drawing/2014/main" id="{059D18FE-EE0F-4DF7-AF47-9E6883CFC442}"/>
              </a:ext>
            </a:extLst>
          </p:cNvPr>
          <p:cNvPicPr/>
          <p:nvPr/>
        </p:nvPicPr>
        <p:blipFill>
          <a:blip r:embed="rId2"/>
          <a:stretch>
            <a:fillRect/>
          </a:stretch>
        </p:blipFill>
        <p:spPr>
          <a:xfrm>
            <a:off x="1023257" y="1671566"/>
            <a:ext cx="3352800" cy="1851025"/>
          </a:xfrm>
          <a:prstGeom prst="rect">
            <a:avLst/>
          </a:prstGeom>
        </p:spPr>
      </p:pic>
      <p:pic>
        <p:nvPicPr>
          <p:cNvPr id="4" name="Picture 3">
            <a:extLst>
              <a:ext uri="{FF2B5EF4-FFF2-40B4-BE49-F238E27FC236}">
                <a16:creationId xmlns:a16="http://schemas.microsoft.com/office/drawing/2014/main" id="{840C1C46-58E2-44BE-A5AE-0E7B0DA504BA}"/>
              </a:ext>
            </a:extLst>
          </p:cNvPr>
          <p:cNvPicPr/>
          <p:nvPr/>
        </p:nvPicPr>
        <p:blipFill>
          <a:blip r:embed="rId3"/>
          <a:stretch>
            <a:fillRect/>
          </a:stretch>
        </p:blipFill>
        <p:spPr>
          <a:xfrm>
            <a:off x="1023257" y="3667918"/>
            <a:ext cx="4811395" cy="2505075"/>
          </a:xfrm>
          <a:prstGeom prst="rect">
            <a:avLst/>
          </a:prstGeom>
        </p:spPr>
      </p:pic>
    </p:spTree>
    <p:extLst>
      <p:ext uri="{BB962C8B-B14F-4D97-AF65-F5344CB8AC3E}">
        <p14:creationId xmlns:p14="http://schemas.microsoft.com/office/powerpoint/2010/main" val="3809628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88BA0-2CCE-4A40-863C-0B436F1EA368}"/>
              </a:ext>
            </a:extLst>
          </p:cNvPr>
          <p:cNvSpPr>
            <a:spLocks noGrp="1"/>
          </p:cNvSpPr>
          <p:nvPr>
            <p:ph type="title"/>
          </p:nvPr>
        </p:nvSpPr>
        <p:spPr>
          <a:xfrm>
            <a:off x="677334" y="609600"/>
            <a:ext cx="11352370" cy="6076208"/>
          </a:xfrm>
        </p:spPr>
        <p:txBody>
          <a:bodyPr>
            <a:normAutofit fontScale="90000"/>
          </a:bodyPr>
          <a:lstStyle/>
          <a:p>
            <a:pPr marL="0" marR="0">
              <a:lnSpc>
                <a:spcPct val="107000"/>
              </a:lnSpc>
              <a:spcBef>
                <a:spcPts val="0"/>
              </a:spcBef>
              <a:spcAft>
                <a:spcPts val="800"/>
              </a:spcAft>
            </a:pPr>
            <a:r>
              <a:rPr lang="en-US" dirty="0">
                <a:solidFill>
                  <a:srgbClr val="FF0000"/>
                </a:solidFill>
                <a:latin typeface="Century" panose="02040604050505020304" pitchFamily="18" charset="0"/>
              </a:rPr>
              <a:t>                                </a:t>
            </a:r>
            <a:r>
              <a:rPr lang="en-US" u="sng" dirty="0">
                <a:solidFill>
                  <a:srgbClr val="FF0000"/>
                </a:solidFill>
                <a:latin typeface="Century" panose="02040604050505020304" pitchFamily="18" charset="0"/>
              </a:rPr>
              <a:t>Conclusions</a:t>
            </a:r>
            <a:br>
              <a:rPr lang="en-US" u="sng" dirty="0">
                <a:solidFill>
                  <a:srgbClr val="FF0000"/>
                </a:solidFill>
                <a:latin typeface="Century" panose="02040604050505020304" pitchFamily="18" charset="0"/>
              </a:rPr>
            </a:br>
            <a:br>
              <a:rPr lang="en-US" u="sng" dirty="0">
                <a:solidFill>
                  <a:srgbClr val="FF0000"/>
                </a:solidFill>
                <a:latin typeface="Century" panose="02040604050505020304" pitchFamily="18" charset="0"/>
              </a:rPr>
            </a:br>
            <a:r>
              <a:rPr lang="en-US" sz="18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t>Once a loan is written off, it is no longer on the books of the lender. However, the MFI’s decision to write-off the loan is often driven by prudential accounting or regulatory requirements and is not necessarily a signal that the debt has been forgiven. Therefore, the lender may continue to attempt to recover it, and so the borrower is not free from the prospect of a collections call or visit. The borrower may be barred from future borrowing from the same MFI, or (if reported to a credit bureau) other MFIs. At the microfinance level, bankruptcy is not an option. And, in most developing countries debt counseling or rehabilitation services are not available to assist defaulters.</a:t>
            </a:r>
            <a:br>
              <a:rPr lang="en-US" sz="18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br>
            <a:br>
              <a:rPr lang="en-US" sz="18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br>
            <a:r>
              <a:rPr lang="en-IN" sz="18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t>In this project report, we have used machine learning algorithms to predict the micro credit defaulters. We have mentioned the step by step procedure to analyse the dataset and finding the correlation between the features. Thus, we can select the features which are correlated to each other and are independent in nature. </a:t>
            </a:r>
            <a:br>
              <a:rPr lang="en-IN" sz="18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br>
            <a:br>
              <a:rPr lang="en-US" sz="18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br>
            <a:r>
              <a:rPr lang="en-IN" sz="18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t>These feature set were then given as an input to four algorithms and a hyper parameter tunning was done to the best model and the accuracy has been improved. Hence, we calculated the performance of each model using different performance metrics and compared them based on these metrics. Then we have also saved the best model and predicted the label. It was good the predicted and actual values were almost same.</a:t>
            </a:r>
            <a:br>
              <a:rPr lang="en-US" sz="18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br>
            <a:endParaRPr lang="en-US" sz="1800" b="1" u="sng" dirty="0">
              <a:solidFill>
                <a:schemeClr val="tx1"/>
              </a:solidFill>
              <a:latin typeface="Century" panose="02040604050505020304" pitchFamily="18" charset="0"/>
            </a:endParaRPr>
          </a:p>
        </p:txBody>
      </p:sp>
    </p:spTree>
    <p:extLst>
      <p:ext uri="{BB962C8B-B14F-4D97-AF65-F5344CB8AC3E}">
        <p14:creationId xmlns:p14="http://schemas.microsoft.com/office/powerpoint/2010/main" val="1225700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4D657-9725-4A1D-A60E-0B48E96ECAFB}"/>
              </a:ext>
            </a:extLst>
          </p:cNvPr>
          <p:cNvSpPr>
            <a:spLocks noGrp="1"/>
          </p:cNvSpPr>
          <p:nvPr>
            <p:ph type="title"/>
          </p:nvPr>
        </p:nvSpPr>
        <p:spPr>
          <a:xfrm>
            <a:off x="677333" y="609600"/>
            <a:ext cx="10877357" cy="5446816"/>
          </a:xfrm>
        </p:spPr>
        <p:txBody>
          <a:bodyPr/>
          <a:lstStyle/>
          <a:p>
            <a:br>
              <a:rPr lang="en-US" dirty="0"/>
            </a:br>
            <a:br>
              <a:rPr lang="en-US" dirty="0"/>
            </a:br>
            <a:endParaRPr lang="en-US" dirty="0"/>
          </a:p>
        </p:txBody>
      </p:sp>
      <p:pic>
        <p:nvPicPr>
          <p:cNvPr id="6" name="Picture 5">
            <a:extLst>
              <a:ext uri="{FF2B5EF4-FFF2-40B4-BE49-F238E27FC236}">
                <a16:creationId xmlns:a16="http://schemas.microsoft.com/office/drawing/2014/main" id="{F4B8FBEF-F4DC-4316-8873-001A9932BFEA}"/>
              </a:ext>
            </a:extLst>
          </p:cNvPr>
          <p:cNvPicPr>
            <a:picLocks noChangeAspect="1"/>
          </p:cNvPicPr>
          <p:nvPr/>
        </p:nvPicPr>
        <p:blipFill>
          <a:blip r:embed="rId2"/>
          <a:stretch>
            <a:fillRect/>
          </a:stretch>
        </p:blipFill>
        <p:spPr>
          <a:xfrm>
            <a:off x="3858101" y="1686296"/>
            <a:ext cx="4910415" cy="3823855"/>
          </a:xfrm>
          <a:prstGeom prst="rect">
            <a:avLst/>
          </a:prstGeom>
        </p:spPr>
      </p:pic>
    </p:spTree>
    <p:extLst>
      <p:ext uri="{BB962C8B-B14F-4D97-AF65-F5344CB8AC3E}">
        <p14:creationId xmlns:p14="http://schemas.microsoft.com/office/powerpoint/2010/main" val="3321715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47D5-95E0-4D23-B965-DBC436566450}"/>
              </a:ext>
            </a:extLst>
          </p:cNvPr>
          <p:cNvSpPr>
            <a:spLocks noGrp="1"/>
          </p:cNvSpPr>
          <p:nvPr>
            <p:ph type="title"/>
          </p:nvPr>
        </p:nvSpPr>
        <p:spPr>
          <a:xfrm>
            <a:off x="677333" y="609600"/>
            <a:ext cx="11364245" cy="6147460"/>
          </a:xfrm>
        </p:spPr>
        <p:txBody>
          <a:bodyPr>
            <a:normAutofit fontScale="90000"/>
          </a:bodyPr>
          <a:lstStyle/>
          <a:p>
            <a:pPr marL="0" marR="0">
              <a:lnSpc>
                <a:spcPct val="107000"/>
              </a:lnSpc>
              <a:spcBef>
                <a:spcPts val="0"/>
              </a:spcBef>
              <a:spcAft>
                <a:spcPts val="800"/>
              </a:spcAft>
            </a:pPr>
            <a:r>
              <a:rPr lang="en-US" sz="3600" b="1" dirty="0">
                <a:solidFill>
                  <a:srgbClr val="FF0000"/>
                </a:solidFill>
                <a:latin typeface="Century" panose="02040604050505020304" pitchFamily="18" charset="0"/>
              </a:rPr>
              <a:t>                    </a:t>
            </a:r>
            <a:r>
              <a:rPr lang="en-US" sz="3600" b="1" u="sng" dirty="0">
                <a:solidFill>
                  <a:srgbClr val="FF0000"/>
                </a:solidFill>
                <a:latin typeface="Century" panose="02040604050505020304" pitchFamily="18" charset="0"/>
              </a:rPr>
              <a:t>Problem Understanding</a:t>
            </a:r>
            <a:br>
              <a:rPr lang="en-US" sz="3600" b="1" u="sng" dirty="0">
                <a:solidFill>
                  <a:srgbClr val="FF0000"/>
                </a:solidFill>
                <a:latin typeface="Century" panose="02040604050505020304" pitchFamily="18" charset="0"/>
              </a:rPr>
            </a:br>
            <a:br>
              <a:rPr lang="en-US" sz="3600" b="1" dirty="0">
                <a:solidFill>
                  <a:srgbClr val="FF0000"/>
                </a:solidFill>
                <a:latin typeface="Century" panose="02040604050505020304" pitchFamily="18" charset="0"/>
              </a:rPr>
            </a:br>
            <a:r>
              <a:rPr lang="en-IN"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t>Telecom Industries understand the importance of communication and how it affects a person’s life, thus, focusing on providing their services and products to low income families and poor customers that can help them in the need of hour. </a:t>
            </a:r>
            <a:br>
              <a:rPr lang="en-US"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br>
            <a:r>
              <a:rPr lang="en-IN"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br>
              <a:rPr lang="en-US"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br>
            <a:r>
              <a:rPr lang="en-IN"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a:t>
            </a:r>
            <a:br>
              <a:rPr lang="en-US"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br>
            <a:r>
              <a:rPr lang="en-IN"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t>We have to build a model which can be used to predict in terms of a probability for each loan transaction, whether the customer will be paying back the loaned amount within 5 days of insurance of loan. In this case, Label ‘1’ indicates that the loan has been payed i.e. Non- defaulter, while, Label ‘0’ indicates that the loan has not been payed i.e. defaulter.  </a:t>
            </a:r>
            <a:br>
              <a:rPr lang="en-US"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br>
            <a:endParaRPr lang="en-US" sz="2000" b="1" dirty="0">
              <a:solidFill>
                <a:schemeClr val="tx1"/>
              </a:solidFill>
              <a:latin typeface="Century" panose="02040604050505020304" pitchFamily="18" charset="0"/>
            </a:endParaRPr>
          </a:p>
        </p:txBody>
      </p:sp>
    </p:spTree>
    <p:extLst>
      <p:ext uri="{BB962C8B-B14F-4D97-AF65-F5344CB8AC3E}">
        <p14:creationId xmlns:p14="http://schemas.microsoft.com/office/powerpoint/2010/main" val="3373490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3DF7F-8803-403B-9567-2B74FCFD8014}"/>
              </a:ext>
            </a:extLst>
          </p:cNvPr>
          <p:cNvSpPr>
            <a:spLocks noGrp="1"/>
          </p:cNvSpPr>
          <p:nvPr>
            <p:ph type="title"/>
          </p:nvPr>
        </p:nvSpPr>
        <p:spPr>
          <a:xfrm>
            <a:off x="677333" y="609600"/>
            <a:ext cx="11221741" cy="6099958"/>
          </a:xfrm>
        </p:spPr>
        <p:txBody>
          <a:bodyPr/>
          <a:lstStyle/>
          <a:p>
            <a:r>
              <a:rPr lang="en-US" sz="3600" b="1" dirty="0">
                <a:solidFill>
                  <a:schemeClr val="tx2"/>
                </a:solidFill>
                <a:latin typeface="Century" panose="02040604050505020304" pitchFamily="18" charset="0"/>
              </a:rPr>
              <a:t>                       </a:t>
            </a:r>
            <a:r>
              <a:rPr lang="en-US" sz="3600" b="1" u="sng" dirty="0">
                <a:solidFill>
                  <a:srgbClr val="FF0000"/>
                </a:solidFill>
                <a:latin typeface="Century" panose="02040604050505020304" pitchFamily="18" charset="0"/>
              </a:rPr>
              <a:t>What is Micro Credit?</a:t>
            </a:r>
            <a:br>
              <a:rPr lang="en-US" sz="3600" b="1" u="sng" dirty="0">
                <a:solidFill>
                  <a:srgbClr val="FF0000"/>
                </a:solidFill>
                <a:latin typeface="Century" panose="02040604050505020304" pitchFamily="18" charset="0"/>
              </a:rPr>
            </a:br>
            <a:br>
              <a:rPr lang="en-US" sz="3600" b="1" u="sng" dirty="0">
                <a:solidFill>
                  <a:srgbClr val="FF0000"/>
                </a:solidFill>
                <a:latin typeface="Century" panose="02040604050505020304" pitchFamily="18" charset="0"/>
              </a:rPr>
            </a:br>
            <a:r>
              <a:rPr lang="en-US" sz="3200" b="1" i="0" dirty="0">
                <a:solidFill>
                  <a:srgbClr val="202124"/>
                </a:solidFill>
                <a:effectLst/>
                <a:latin typeface="Century" panose="02040604050505020304" pitchFamily="18" charset="0"/>
              </a:rPr>
              <a:t>Microcredit is an extremely small loan given to those who lack a steady source of income, collateral. It is used as a way to obtain a loan, acting as a protection against potential loss for the lender should the borrower default in his payments., or any credit history.</a:t>
            </a:r>
            <a:br>
              <a:rPr lang="en-US" sz="3200" b="1" u="sng" dirty="0">
                <a:solidFill>
                  <a:srgbClr val="FF0000"/>
                </a:solidFill>
                <a:latin typeface="Century" panose="02040604050505020304" pitchFamily="18" charset="0"/>
              </a:rPr>
            </a:br>
            <a:endParaRPr lang="en-US" sz="3200" b="1" u="sng" dirty="0">
              <a:solidFill>
                <a:srgbClr val="FF0000"/>
              </a:solidFill>
            </a:endParaRPr>
          </a:p>
        </p:txBody>
      </p:sp>
    </p:spTree>
    <p:extLst>
      <p:ext uri="{BB962C8B-B14F-4D97-AF65-F5344CB8AC3E}">
        <p14:creationId xmlns:p14="http://schemas.microsoft.com/office/powerpoint/2010/main" val="1917139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19D09-6255-4B20-B8C3-5865FCD5B9FF}"/>
              </a:ext>
            </a:extLst>
          </p:cNvPr>
          <p:cNvSpPr>
            <a:spLocks noGrp="1"/>
          </p:cNvSpPr>
          <p:nvPr>
            <p:ph type="title"/>
          </p:nvPr>
        </p:nvSpPr>
        <p:spPr>
          <a:xfrm>
            <a:off x="677334" y="609600"/>
            <a:ext cx="11245492" cy="6111834"/>
          </a:xfrm>
        </p:spPr>
        <p:txBody>
          <a:bodyPr/>
          <a:lstStyle/>
          <a:p>
            <a:r>
              <a:rPr lang="en-US" sz="3600" b="1" dirty="0">
                <a:solidFill>
                  <a:srgbClr val="FF0000"/>
                </a:solidFill>
                <a:latin typeface="Century" panose="02040604050505020304" pitchFamily="18" charset="0"/>
              </a:rPr>
              <a:t>    </a:t>
            </a:r>
            <a:r>
              <a:rPr lang="en-US" sz="3600" b="1" u="sng" dirty="0">
                <a:solidFill>
                  <a:srgbClr val="FF0000"/>
                </a:solidFill>
                <a:latin typeface="Century" panose="02040604050505020304" pitchFamily="18" charset="0"/>
              </a:rPr>
              <a:t>Importance of Micro Credit Defaulter Model</a:t>
            </a:r>
            <a:br>
              <a:rPr lang="en-US" sz="3600" b="1" u="sng" dirty="0">
                <a:solidFill>
                  <a:srgbClr val="FF0000"/>
                </a:solidFill>
                <a:latin typeface="Century" panose="02040604050505020304" pitchFamily="18" charset="0"/>
              </a:rPr>
            </a:br>
            <a:r>
              <a:rPr lang="en-US" b="0" i="0" dirty="0">
                <a:solidFill>
                  <a:srgbClr val="202124"/>
                </a:solidFill>
                <a:effectLst/>
                <a:latin typeface="arial" panose="020B0604020202020204" pitchFamily="34" charset="0"/>
              </a:rPr>
              <a:t> </a:t>
            </a:r>
            <a:br>
              <a:rPr lang="en-US" b="0" i="0" dirty="0">
                <a:solidFill>
                  <a:srgbClr val="202124"/>
                </a:solidFill>
                <a:effectLst/>
                <a:latin typeface="arial" panose="020B0604020202020204" pitchFamily="34" charset="0"/>
              </a:rPr>
            </a:br>
            <a:r>
              <a:rPr lang="en-US" sz="2000" b="1" i="0" dirty="0">
                <a:solidFill>
                  <a:srgbClr val="202124"/>
                </a:solidFill>
                <a:effectLst/>
                <a:latin typeface="Century" panose="02040604050505020304" pitchFamily="18" charset="0"/>
              </a:rPr>
              <a:t>Microfinance is important because It provides resources and access to capital to the financially underserved, such as those who are unable to get checking accounts, lines of credit, or loans from traditional banks</a:t>
            </a:r>
            <a:br>
              <a:rPr lang="en-US" sz="2000" b="1" i="0" dirty="0">
                <a:solidFill>
                  <a:srgbClr val="202124"/>
                </a:solidFill>
                <a:effectLst/>
                <a:latin typeface="Century" panose="02040604050505020304" pitchFamily="18" charset="0"/>
              </a:rPr>
            </a:br>
            <a:br>
              <a:rPr lang="en-US" sz="2000" b="1" i="0" dirty="0">
                <a:solidFill>
                  <a:srgbClr val="202124"/>
                </a:solidFill>
                <a:effectLst/>
                <a:latin typeface="Century" panose="02040604050505020304" pitchFamily="18" charset="0"/>
              </a:rPr>
            </a:br>
            <a:r>
              <a:rPr lang="en-US" sz="2000" b="1" dirty="0">
                <a:solidFill>
                  <a:schemeClr val="tx1"/>
                </a:solidFill>
                <a:latin typeface="Century" panose="02040604050505020304" pitchFamily="18" charset="0"/>
              </a:rPr>
              <a:t>Poverty alleviation programs provide material, funds, information and project services for people with no income or work opportunities. Because of the credit risks and relatively high costs associated with small loans, the traditional banking system is generally not willing to implement a microcredit system. The borrowers have no collateral to put up against loans and often are refused the needed capital because of the high risk of default. If they resort to underground sources, they are often charged exorbitant interest. This quick fix solution does not address the main structural problem: a lack of proper funding channels</a:t>
            </a:r>
            <a:br>
              <a:rPr lang="en-US" sz="2000" b="1" i="0" dirty="0">
                <a:solidFill>
                  <a:schemeClr val="tx1"/>
                </a:solidFill>
                <a:effectLst/>
                <a:latin typeface="Century" panose="02040604050505020304" pitchFamily="18" charset="0"/>
              </a:rPr>
            </a:br>
            <a:endParaRPr lang="en-US" sz="2000" b="1" u="sng" dirty="0">
              <a:solidFill>
                <a:schemeClr val="tx1"/>
              </a:solidFill>
              <a:latin typeface="Century" panose="02040604050505020304" pitchFamily="18" charset="0"/>
            </a:endParaRPr>
          </a:p>
        </p:txBody>
      </p:sp>
    </p:spTree>
    <p:extLst>
      <p:ext uri="{BB962C8B-B14F-4D97-AF65-F5344CB8AC3E}">
        <p14:creationId xmlns:p14="http://schemas.microsoft.com/office/powerpoint/2010/main" val="1498322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1DB2-BDBA-40DF-9783-736361D53935}"/>
              </a:ext>
            </a:extLst>
          </p:cNvPr>
          <p:cNvSpPr>
            <a:spLocks noGrp="1"/>
          </p:cNvSpPr>
          <p:nvPr>
            <p:ph type="title"/>
          </p:nvPr>
        </p:nvSpPr>
        <p:spPr>
          <a:xfrm>
            <a:off x="677333" y="609600"/>
            <a:ext cx="11269243" cy="6111834"/>
          </a:xfrm>
        </p:spPr>
        <p:txBody>
          <a:bodyPr>
            <a:normAutofit fontScale="90000"/>
          </a:bodyPr>
          <a:lstStyle/>
          <a:p>
            <a:pPr marR="0" lvl="0">
              <a:lnSpc>
                <a:spcPct val="107000"/>
              </a:lnSpc>
              <a:spcBef>
                <a:spcPts val="0"/>
              </a:spcBef>
              <a:spcAft>
                <a:spcPts val="800"/>
              </a:spcAft>
              <a:buSzPts val="1000"/>
              <a:tabLst>
                <a:tab pos="457200" algn="l"/>
              </a:tabLst>
            </a:pPr>
            <a:r>
              <a:rPr lang="en-US" sz="3600" b="1" dirty="0">
                <a:solidFill>
                  <a:schemeClr val="tx2"/>
                </a:solidFill>
                <a:latin typeface="Century" panose="02040604050505020304" pitchFamily="18" charset="0"/>
              </a:rPr>
              <a:t>                     </a:t>
            </a:r>
            <a:r>
              <a:rPr lang="en-US" sz="3600" b="1" u="sng" dirty="0">
                <a:solidFill>
                  <a:srgbClr val="FF0000"/>
                </a:solidFill>
                <a:latin typeface="Century" panose="02040604050505020304" pitchFamily="18" charset="0"/>
              </a:rPr>
              <a:t>Exploratory data analysis</a:t>
            </a:r>
            <a:br>
              <a:rPr lang="en-US" sz="3600" b="1" u="sng" dirty="0">
                <a:solidFill>
                  <a:srgbClr val="FF0000"/>
                </a:solidFill>
                <a:latin typeface="Century" panose="02040604050505020304" pitchFamily="18" charset="0"/>
              </a:rPr>
            </a:br>
            <a:br>
              <a:rPr lang="en-US" sz="3600" b="1" u="sng" dirty="0">
                <a:solidFill>
                  <a:srgbClr val="FF0000"/>
                </a:solidFill>
                <a:latin typeface="Century" panose="02040604050505020304" pitchFamily="18" charset="0"/>
              </a:rPr>
            </a:br>
            <a:r>
              <a:rPr lang="en-US" sz="2800" b="1" u="sng" dirty="0">
                <a:solidFill>
                  <a:schemeClr val="accent6">
                    <a:lumMod val="75000"/>
                  </a:schemeClr>
                </a:solidFill>
                <a:latin typeface="Century" panose="02040604050505020304" pitchFamily="18" charset="0"/>
              </a:rPr>
              <a:t>Univariate Analysis</a:t>
            </a:r>
            <a:br>
              <a:rPr lang="en-US" sz="2800" b="1" u="sng" dirty="0">
                <a:solidFill>
                  <a:schemeClr val="accent6">
                    <a:lumMod val="75000"/>
                  </a:schemeClr>
                </a:solidFill>
                <a:latin typeface="Century" panose="02040604050505020304" pitchFamily="18" charset="0"/>
              </a:rPr>
            </a:br>
            <a:br>
              <a:rPr lang="en-US" sz="2800" b="1" u="sng" dirty="0">
                <a:solidFill>
                  <a:schemeClr val="accent6">
                    <a:lumMod val="75000"/>
                  </a:schemeClr>
                </a:solidFill>
                <a:latin typeface="Century" panose="02040604050505020304" pitchFamily="18" charset="0"/>
              </a:rPr>
            </a:br>
            <a:br>
              <a:rPr lang="en-US" sz="2800" b="1" u="sng" dirty="0">
                <a:solidFill>
                  <a:schemeClr val="accent6">
                    <a:lumMod val="75000"/>
                  </a:schemeClr>
                </a:solidFill>
                <a:latin typeface="Century" panose="02040604050505020304" pitchFamily="18" charset="0"/>
              </a:rPr>
            </a:br>
            <a:br>
              <a:rPr lang="en-US" sz="2800" b="1" u="sng" dirty="0">
                <a:solidFill>
                  <a:schemeClr val="accent6">
                    <a:lumMod val="75000"/>
                  </a:schemeClr>
                </a:solidFill>
                <a:latin typeface="Century" panose="02040604050505020304" pitchFamily="18" charset="0"/>
              </a:rPr>
            </a:br>
            <a:br>
              <a:rPr lang="en-US" sz="2800" b="1" u="sng" dirty="0">
                <a:solidFill>
                  <a:schemeClr val="accent6">
                    <a:lumMod val="75000"/>
                  </a:schemeClr>
                </a:solidFill>
                <a:latin typeface="Century" panose="02040604050505020304" pitchFamily="18" charset="0"/>
              </a:rPr>
            </a:br>
            <a:br>
              <a:rPr lang="en-US" sz="2800" b="1" u="sng" dirty="0">
                <a:solidFill>
                  <a:schemeClr val="accent6">
                    <a:lumMod val="75000"/>
                  </a:schemeClr>
                </a:solidFill>
                <a:latin typeface="Century" panose="02040604050505020304" pitchFamily="18" charset="0"/>
              </a:rPr>
            </a:br>
            <a:br>
              <a:rPr lang="en-US" sz="2800" b="1" u="sng" dirty="0">
                <a:solidFill>
                  <a:schemeClr val="accent6">
                    <a:lumMod val="75000"/>
                  </a:schemeClr>
                </a:solidFill>
                <a:latin typeface="Century" panose="02040604050505020304" pitchFamily="18" charset="0"/>
              </a:rPr>
            </a:br>
            <a:r>
              <a:rPr lang="en-US" sz="2400" b="1" u="sng" dirty="0">
                <a:solidFill>
                  <a:schemeClr val="accent6">
                    <a:lumMod val="75000"/>
                  </a:schemeClr>
                </a:solidFill>
                <a:latin typeface="Century" panose="02040604050505020304" pitchFamily="18" charset="0"/>
              </a:rPr>
              <a:t>Observation</a:t>
            </a:r>
            <a:br>
              <a:rPr lang="en-US" sz="2400" b="1" u="sng" dirty="0">
                <a:solidFill>
                  <a:schemeClr val="accent6">
                    <a:lumMod val="75000"/>
                  </a:schemeClr>
                </a:solidFill>
                <a:latin typeface="Century" panose="02040604050505020304" pitchFamily="18" charset="0"/>
              </a:rPr>
            </a:br>
            <a:r>
              <a:rPr lang="en-US" sz="2000" b="1" dirty="0">
                <a:solidFill>
                  <a:schemeClr val="accent6">
                    <a:lumMod val="75000"/>
                  </a:schemeClr>
                </a:solidFill>
                <a:latin typeface="Century" panose="02040604050505020304" pitchFamily="18" charset="0"/>
              </a:rPr>
              <a:t># </a:t>
            </a: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can see, label is imbalanced so we need to balanced it.</a:t>
            </a:r>
            <a:r>
              <a:rPr lang="en-US" sz="20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 I will be balanced it in data balancing stage.</a:t>
            </a:r>
            <a:br>
              <a:rPr lang="en-US" sz="20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2000" b="1" dirty="0">
                <a:solidFill>
                  <a:schemeClr val="accent6">
                    <a:lumMod val="75000"/>
                  </a:schemeClr>
                </a:solidFill>
                <a:effectLst/>
                <a:latin typeface="Calibri" panose="020F0502020204030204" pitchFamily="34" charset="0"/>
                <a:ea typeface="Calibri" panose="020F0502020204030204" pitchFamily="34" charset="0"/>
                <a:cs typeface="Mangal" panose="02040503050203030202" pitchFamily="18" charset="0"/>
              </a:rPr>
              <a:t># </a:t>
            </a: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daily_decr30 is not normally distributed. It contains some outliers.</a:t>
            </a:r>
            <a:r>
              <a:rPr lang="en-US" sz="20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daily_decr30 is positively or right skewed.</a:t>
            </a:r>
            <a:br>
              <a:rPr lang="en-US" sz="20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2000" b="1" dirty="0">
                <a:solidFill>
                  <a:schemeClr val="accent6">
                    <a:lumMod val="75000"/>
                  </a:schemeClr>
                </a:solidFill>
                <a:effectLst/>
                <a:latin typeface="Calibri" panose="020F0502020204030204" pitchFamily="34" charset="0"/>
                <a:ea typeface="Calibri" panose="020F0502020204030204" pitchFamily="34" charset="0"/>
                <a:cs typeface="Mangal" panose="02040503050203030202" pitchFamily="18" charset="0"/>
              </a:rPr>
              <a:t># </a:t>
            </a: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Daily amount spent from main account, averaged over last 90 days (in Indonesian Rupiah) is not normally distributed.</a:t>
            </a:r>
            <a:r>
              <a:rPr lang="en-US" sz="20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Maximum daily amount spent in in the range of 0 to 50000.</a:t>
            </a:r>
            <a:br>
              <a:rPr lang="en-US" sz="20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br>
              <a:rPr lang="en-US" sz="2000" b="1" u="sng" dirty="0">
                <a:solidFill>
                  <a:schemeClr val="accent6">
                    <a:lumMod val="75000"/>
                  </a:schemeClr>
                </a:solidFill>
                <a:latin typeface="Century" panose="02040604050505020304" pitchFamily="18" charset="0"/>
              </a:rPr>
            </a:br>
            <a:br>
              <a:rPr lang="en-US" sz="2800" b="1" u="sng" dirty="0">
                <a:solidFill>
                  <a:srgbClr val="FF0000"/>
                </a:solidFill>
                <a:latin typeface="Century" panose="02040604050505020304" pitchFamily="18" charset="0"/>
              </a:rPr>
            </a:br>
            <a:br>
              <a:rPr lang="en-US" sz="2800" b="1" u="sng" dirty="0">
                <a:solidFill>
                  <a:srgbClr val="FF0000"/>
                </a:solidFill>
                <a:latin typeface="Century" panose="02040604050505020304" pitchFamily="18" charset="0"/>
              </a:rPr>
            </a:br>
            <a:endParaRPr lang="en-US" sz="2800" b="1" u="sng" dirty="0">
              <a:solidFill>
                <a:srgbClr val="FF0000"/>
              </a:solidFill>
            </a:endParaRPr>
          </a:p>
        </p:txBody>
      </p:sp>
      <p:pic>
        <p:nvPicPr>
          <p:cNvPr id="3" name="Picture 2">
            <a:extLst>
              <a:ext uri="{FF2B5EF4-FFF2-40B4-BE49-F238E27FC236}">
                <a16:creationId xmlns:a16="http://schemas.microsoft.com/office/drawing/2014/main" id="{E3D01C26-3487-40DA-8353-9ECDEFF13406}"/>
              </a:ext>
            </a:extLst>
          </p:cNvPr>
          <p:cNvPicPr/>
          <p:nvPr/>
        </p:nvPicPr>
        <p:blipFill>
          <a:blip r:embed="rId2"/>
          <a:stretch>
            <a:fillRect/>
          </a:stretch>
        </p:blipFill>
        <p:spPr>
          <a:xfrm>
            <a:off x="534203" y="2448877"/>
            <a:ext cx="3190875" cy="1960245"/>
          </a:xfrm>
          <a:prstGeom prst="rect">
            <a:avLst/>
          </a:prstGeom>
        </p:spPr>
      </p:pic>
      <p:pic>
        <p:nvPicPr>
          <p:cNvPr id="4" name="Picture 3">
            <a:extLst>
              <a:ext uri="{FF2B5EF4-FFF2-40B4-BE49-F238E27FC236}">
                <a16:creationId xmlns:a16="http://schemas.microsoft.com/office/drawing/2014/main" id="{DD94F399-5840-4B52-B76D-9C557280ADAB}"/>
              </a:ext>
            </a:extLst>
          </p:cNvPr>
          <p:cNvPicPr/>
          <p:nvPr/>
        </p:nvPicPr>
        <p:blipFill>
          <a:blip r:embed="rId3"/>
          <a:stretch>
            <a:fillRect/>
          </a:stretch>
        </p:blipFill>
        <p:spPr>
          <a:xfrm>
            <a:off x="4730804" y="2448877"/>
            <a:ext cx="3162300" cy="1864360"/>
          </a:xfrm>
          <a:prstGeom prst="rect">
            <a:avLst/>
          </a:prstGeom>
        </p:spPr>
      </p:pic>
      <p:pic>
        <p:nvPicPr>
          <p:cNvPr id="5" name="Picture 4">
            <a:extLst>
              <a:ext uri="{FF2B5EF4-FFF2-40B4-BE49-F238E27FC236}">
                <a16:creationId xmlns:a16="http://schemas.microsoft.com/office/drawing/2014/main" id="{7194E0CE-79A7-4193-A3F9-2C49E281AA71}"/>
              </a:ext>
            </a:extLst>
          </p:cNvPr>
          <p:cNvPicPr/>
          <p:nvPr/>
        </p:nvPicPr>
        <p:blipFill>
          <a:blip r:embed="rId4"/>
          <a:stretch>
            <a:fillRect/>
          </a:stretch>
        </p:blipFill>
        <p:spPr>
          <a:xfrm>
            <a:off x="8036234" y="2448877"/>
            <a:ext cx="2990850" cy="1826260"/>
          </a:xfrm>
          <a:prstGeom prst="rect">
            <a:avLst/>
          </a:prstGeom>
        </p:spPr>
      </p:pic>
    </p:spTree>
    <p:extLst>
      <p:ext uri="{BB962C8B-B14F-4D97-AF65-F5344CB8AC3E}">
        <p14:creationId xmlns:p14="http://schemas.microsoft.com/office/powerpoint/2010/main" val="3347587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8A9C6-888F-4AED-B5F5-A4D554A89EEC}"/>
              </a:ext>
            </a:extLst>
          </p:cNvPr>
          <p:cNvSpPr>
            <a:spLocks noGrp="1"/>
          </p:cNvSpPr>
          <p:nvPr>
            <p:ph type="title"/>
          </p:nvPr>
        </p:nvSpPr>
        <p:spPr>
          <a:xfrm>
            <a:off x="677333" y="609599"/>
            <a:ext cx="11292993" cy="6088083"/>
          </a:xfrm>
        </p:spPr>
        <p:txBody>
          <a:bodyPr/>
          <a:lstStyle/>
          <a:p>
            <a:pPr marR="0" lvl="0">
              <a:lnSpc>
                <a:spcPct val="107000"/>
              </a:lnSpc>
              <a:spcBef>
                <a:spcPts val="0"/>
              </a:spcBef>
              <a:spcAft>
                <a:spcPts val="800"/>
              </a:spcAft>
              <a:buSzPts val="1000"/>
              <a:tabLst>
                <a:tab pos="457200" algn="l"/>
              </a:tabLst>
            </a:pPr>
            <a:br>
              <a:rPr lang="en-US" dirty="0"/>
            </a:br>
            <a:br>
              <a:rPr lang="en-US" dirty="0"/>
            </a:br>
            <a:br>
              <a:rPr lang="en-US" dirty="0"/>
            </a:br>
            <a:br>
              <a:rPr lang="en-US" dirty="0"/>
            </a:br>
            <a:br>
              <a:rPr lang="en-US" dirty="0"/>
            </a:br>
            <a:r>
              <a:rPr lang="en-US" sz="2000" b="1" dirty="0">
                <a:solidFill>
                  <a:schemeClr val="accent6">
                    <a:lumMod val="75000"/>
                  </a:schemeClr>
                </a:solidFill>
                <a:latin typeface="Century" panose="02040604050505020304" pitchFamily="18" charset="0"/>
              </a:rPr>
              <a:t>Observation</a:t>
            </a:r>
            <a:br>
              <a:rPr lang="en-US" sz="2000" b="1" dirty="0">
                <a:solidFill>
                  <a:schemeClr val="accent6">
                    <a:lumMod val="75000"/>
                  </a:schemeClr>
                </a:solidFill>
                <a:latin typeface="Century" panose="02040604050505020304" pitchFamily="18" charset="0"/>
              </a:rPr>
            </a:br>
            <a:r>
              <a:rPr lang="en-US" sz="2000" b="1" dirty="0">
                <a:solidFill>
                  <a:schemeClr val="accent6">
                    <a:lumMod val="75000"/>
                  </a:schemeClr>
                </a:solidFill>
                <a:latin typeface="Century" panose="02040604050505020304" pitchFamily="18" charset="0"/>
              </a:rPr>
              <a:t># </a:t>
            </a:r>
            <a: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Average main account balance over last 30 days i.e. rental 30 is in the range of 0 to 50000. maximum rental30 is lies below the 25000.</a:t>
            </a:r>
            <a:r>
              <a:rPr lang="en-US" sz="1800" b="1" dirty="0">
                <a:solidFill>
                  <a:srgbClr val="000000"/>
                </a:solidFill>
                <a:latin typeface="Century" panose="02040604050505020304" pitchFamily="18" charset="0"/>
                <a:ea typeface="Times New Roman" panose="02020603050405020304" pitchFamily="18" charset="0"/>
                <a:cs typeface="Mangal" panose="02040503050203030202" pitchFamily="18" charset="0"/>
              </a:rPr>
              <a:t> </a:t>
            </a:r>
            <a: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rental is not a normally distributed.</a:t>
            </a:r>
            <a:b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1800" b="1" dirty="0">
                <a:solidFill>
                  <a:schemeClr val="accent6">
                    <a:lumMod val="75000"/>
                  </a:schemeClr>
                </a:solidFill>
                <a:effectLst/>
                <a:latin typeface="Century" panose="02040604050505020304" pitchFamily="18" charset="0"/>
                <a:ea typeface="Calibri" panose="020F0502020204030204" pitchFamily="34" charset="0"/>
                <a:cs typeface="Mangal" panose="02040503050203030202" pitchFamily="18" charset="0"/>
              </a:rPr>
              <a:t># </a:t>
            </a:r>
            <a: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Maximum Number of days till last recharge of main account lie in the range of 0 to 0.2. But mostly the data are containing 0.0.</a:t>
            </a:r>
            <a:b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1800" b="1" dirty="0">
                <a:solidFill>
                  <a:schemeClr val="accent6">
                    <a:lumMod val="75000"/>
                  </a:schemeClr>
                </a:solidFill>
                <a:effectLst/>
                <a:latin typeface="Century" panose="02040604050505020304" pitchFamily="18" charset="0"/>
                <a:ea typeface="Calibri" panose="020F0502020204030204" pitchFamily="34" charset="0"/>
                <a:cs typeface="Mangal" panose="02040503050203030202" pitchFamily="18" charset="0"/>
              </a:rPr>
              <a:t>#</a:t>
            </a:r>
            <a: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t> </a:t>
            </a:r>
            <a: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Amount of last recharge of main account is in the range of 0 to 10000. But Maximum data is lies in below 6000. Data is not normally distributed. It is right or positively skewed.</a:t>
            </a:r>
            <a:b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endParaRPr lang="en-US" sz="1800" b="1" dirty="0">
              <a:solidFill>
                <a:schemeClr val="accent6">
                  <a:lumMod val="75000"/>
                </a:schemeClr>
              </a:solidFill>
              <a:latin typeface="Century" panose="02040604050505020304" pitchFamily="18" charset="0"/>
            </a:endParaRPr>
          </a:p>
        </p:txBody>
      </p:sp>
      <p:pic>
        <p:nvPicPr>
          <p:cNvPr id="4" name="Picture 3">
            <a:extLst>
              <a:ext uri="{FF2B5EF4-FFF2-40B4-BE49-F238E27FC236}">
                <a16:creationId xmlns:a16="http://schemas.microsoft.com/office/drawing/2014/main" id="{513C694D-AD29-4458-B0FE-7D9AD96600BA}"/>
              </a:ext>
            </a:extLst>
          </p:cNvPr>
          <p:cNvPicPr/>
          <p:nvPr/>
        </p:nvPicPr>
        <p:blipFill>
          <a:blip r:embed="rId2"/>
          <a:stretch>
            <a:fillRect/>
          </a:stretch>
        </p:blipFill>
        <p:spPr>
          <a:xfrm>
            <a:off x="1091318" y="892505"/>
            <a:ext cx="2884170" cy="1771650"/>
          </a:xfrm>
          <a:prstGeom prst="rect">
            <a:avLst/>
          </a:prstGeom>
        </p:spPr>
      </p:pic>
      <p:pic>
        <p:nvPicPr>
          <p:cNvPr id="5" name="Picture 4">
            <a:extLst>
              <a:ext uri="{FF2B5EF4-FFF2-40B4-BE49-F238E27FC236}">
                <a16:creationId xmlns:a16="http://schemas.microsoft.com/office/drawing/2014/main" id="{1A569120-6003-44EC-8019-7F0A4CF34CFA}"/>
              </a:ext>
            </a:extLst>
          </p:cNvPr>
          <p:cNvPicPr/>
          <p:nvPr/>
        </p:nvPicPr>
        <p:blipFill>
          <a:blip r:embed="rId3"/>
          <a:stretch>
            <a:fillRect/>
          </a:stretch>
        </p:blipFill>
        <p:spPr>
          <a:xfrm>
            <a:off x="4464683" y="992843"/>
            <a:ext cx="2667000" cy="1808480"/>
          </a:xfrm>
          <a:prstGeom prst="rect">
            <a:avLst/>
          </a:prstGeom>
        </p:spPr>
      </p:pic>
      <p:pic>
        <p:nvPicPr>
          <p:cNvPr id="6" name="Picture 5">
            <a:extLst>
              <a:ext uri="{FF2B5EF4-FFF2-40B4-BE49-F238E27FC236}">
                <a16:creationId xmlns:a16="http://schemas.microsoft.com/office/drawing/2014/main" id="{BB306F8A-3468-422D-AAC1-E76FAA4D1E02}"/>
              </a:ext>
            </a:extLst>
          </p:cNvPr>
          <p:cNvPicPr/>
          <p:nvPr/>
        </p:nvPicPr>
        <p:blipFill>
          <a:blip r:embed="rId4"/>
          <a:stretch>
            <a:fillRect/>
          </a:stretch>
        </p:blipFill>
        <p:spPr>
          <a:xfrm>
            <a:off x="7480002" y="892505"/>
            <a:ext cx="3248025" cy="2005965"/>
          </a:xfrm>
          <a:prstGeom prst="rect">
            <a:avLst/>
          </a:prstGeom>
        </p:spPr>
      </p:pic>
    </p:spTree>
    <p:extLst>
      <p:ext uri="{BB962C8B-B14F-4D97-AF65-F5344CB8AC3E}">
        <p14:creationId xmlns:p14="http://schemas.microsoft.com/office/powerpoint/2010/main" val="381311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9204E-B4EE-4E73-819D-65113066E377}"/>
              </a:ext>
            </a:extLst>
          </p:cNvPr>
          <p:cNvSpPr>
            <a:spLocks noGrp="1"/>
          </p:cNvSpPr>
          <p:nvPr>
            <p:ph type="title"/>
          </p:nvPr>
        </p:nvSpPr>
        <p:spPr>
          <a:xfrm>
            <a:off x="677334" y="609599"/>
            <a:ext cx="11316744" cy="5957455"/>
          </a:xfrm>
        </p:spPr>
        <p:txBody>
          <a:bodyPr/>
          <a:lstStyle/>
          <a:p>
            <a:pPr>
              <a:lnSpc>
                <a:spcPct val="107000"/>
              </a:lnSpc>
              <a:spcBef>
                <a:spcPts val="0"/>
              </a:spcBef>
              <a:spcAft>
                <a:spcPts val="800"/>
              </a:spcAft>
              <a:buSzPts val="1000"/>
              <a:tabLst>
                <a:tab pos="457200" algn="l"/>
              </a:tabLst>
            </a:pPr>
            <a:br>
              <a:rPr lang="en-US" dirty="0"/>
            </a:br>
            <a:br>
              <a:rPr lang="en-US" dirty="0"/>
            </a:br>
            <a:br>
              <a:rPr lang="en-US" dirty="0"/>
            </a:br>
            <a:br>
              <a:rPr lang="en-US" dirty="0"/>
            </a:br>
            <a:br>
              <a:rPr lang="en-US" dirty="0"/>
            </a:br>
            <a:r>
              <a:rPr lang="en-US" sz="2800" b="1" dirty="0">
                <a:solidFill>
                  <a:schemeClr val="accent6">
                    <a:lumMod val="75000"/>
                  </a:schemeClr>
                </a:solidFill>
                <a:latin typeface="Century" panose="02040604050505020304" pitchFamily="18" charset="0"/>
              </a:rPr>
              <a:t>Observation</a:t>
            </a:r>
            <a:br>
              <a:rPr lang="en-US" sz="2800" b="1" dirty="0">
                <a:solidFill>
                  <a:schemeClr val="accent6">
                    <a:lumMod val="75000"/>
                  </a:schemeClr>
                </a:solidFill>
                <a:latin typeface="Century" panose="02040604050505020304" pitchFamily="18" charset="0"/>
              </a:rPr>
            </a:br>
            <a:r>
              <a:rPr lang="en-US" sz="1800" b="1" dirty="0">
                <a:solidFill>
                  <a:schemeClr val="accent6">
                    <a:lumMod val="75000"/>
                  </a:schemeClr>
                </a:solidFill>
                <a:latin typeface="Century" panose="02040604050505020304" pitchFamily="18" charset="0"/>
              </a:rPr>
              <a:t>#</a:t>
            </a:r>
            <a: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We can see, almost to time Frequency of main account recharged in last 30 days.</a:t>
            </a:r>
            <a:b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1800" b="1" dirty="0">
                <a:solidFill>
                  <a:schemeClr val="accent6">
                    <a:lumMod val="75000"/>
                  </a:schemeClr>
                </a:solidFill>
                <a:effectLst/>
                <a:latin typeface="Century" panose="02040604050505020304" pitchFamily="18" charset="0"/>
                <a:ea typeface="Calibri" panose="020F0502020204030204" pitchFamily="34" charset="0"/>
                <a:cs typeface="Mangal" panose="02040503050203030202" pitchFamily="18" charset="0"/>
              </a:rPr>
              <a:t>#</a:t>
            </a:r>
            <a: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t> </a:t>
            </a:r>
            <a:r>
              <a:rPr lang="en-US" sz="1800" b="1" dirty="0">
                <a:solidFill>
                  <a:srgbClr val="000000"/>
                </a:solidFill>
                <a:effectLst/>
                <a:latin typeface="Century" panose="02040604050505020304" pitchFamily="18" charset="0"/>
                <a:ea typeface="Times New Roman" panose="02020603050405020304" pitchFamily="18" charset="0"/>
              </a:rPr>
              <a:t>Less than 50000 time the Total amount of recharge in main account over last 30 days is happened.</a:t>
            </a:r>
            <a:br>
              <a:rPr lang="en-US" sz="1800" b="1" dirty="0">
                <a:solidFill>
                  <a:srgbClr val="000000"/>
                </a:solidFill>
                <a:effectLst/>
                <a:latin typeface="Century" panose="02040604050505020304" pitchFamily="18" charset="0"/>
                <a:ea typeface="Times New Roman" panose="02020603050405020304" pitchFamily="18" charset="0"/>
              </a:rPr>
            </a:br>
            <a:r>
              <a:rPr lang="en-US" sz="1800" b="1" dirty="0">
                <a:solidFill>
                  <a:schemeClr val="accent6">
                    <a:lumMod val="75000"/>
                  </a:schemeClr>
                </a:solidFill>
                <a:effectLst/>
                <a:latin typeface="Century" panose="02040604050505020304" pitchFamily="18" charset="0"/>
                <a:ea typeface="Times New Roman" panose="02020603050405020304" pitchFamily="18" charset="0"/>
              </a:rPr>
              <a:t>#</a:t>
            </a:r>
            <a:r>
              <a:rPr lang="en-US" sz="1800" b="1" dirty="0">
                <a:solidFill>
                  <a:srgbClr val="000000"/>
                </a:solidFill>
                <a:effectLst/>
                <a:latin typeface="Century" panose="02040604050505020304" pitchFamily="18" charset="0"/>
                <a:ea typeface="Times New Roman" panose="02020603050405020304" pitchFamily="18" charset="0"/>
              </a:rPr>
              <a:t> </a:t>
            </a:r>
            <a: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0 is a Median of main account balance just before recharge in last 30 days at user level. We can see, 0 is median where the users are doing recharge in last 30 days.</a:t>
            </a:r>
            <a:b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1800" b="1" dirty="0">
                <a:solidFill>
                  <a:schemeClr val="accent6">
                    <a:lumMod val="75000"/>
                  </a:schemeClr>
                </a:solidFill>
                <a:effectLst/>
                <a:latin typeface="Century" panose="02040604050505020304" pitchFamily="18" charset="0"/>
                <a:ea typeface="Calibri" panose="020F0502020204030204" pitchFamily="34" charset="0"/>
                <a:cs typeface="Mangal" panose="02040503050203030202" pitchFamily="18" charset="0"/>
              </a:rPr>
              <a:t># </a:t>
            </a:r>
            <a:r>
              <a:rPr lang="en-US"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can see less 30 Number of times main account got recharged in last 90 days. It has very high count than others. It shows positively skewed.</a:t>
            </a:r>
            <a:br>
              <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endParaRPr lang="en-US" sz="2800" b="1" dirty="0">
              <a:solidFill>
                <a:schemeClr val="accent6">
                  <a:lumMod val="75000"/>
                </a:schemeClr>
              </a:solidFill>
              <a:latin typeface="Century" panose="02040604050505020304" pitchFamily="18" charset="0"/>
            </a:endParaRPr>
          </a:p>
        </p:txBody>
      </p:sp>
      <p:pic>
        <p:nvPicPr>
          <p:cNvPr id="3" name="Picture 2">
            <a:extLst>
              <a:ext uri="{FF2B5EF4-FFF2-40B4-BE49-F238E27FC236}">
                <a16:creationId xmlns:a16="http://schemas.microsoft.com/office/drawing/2014/main" id="{4C4F5DF9-FE1A-4A7D-AEEA-075B6C716102}"/>
              </a:ext>
            </a:extLst>
          </p:cNvPr>
          <p:cNvPicPr/>
          <p:nvPr/>
        </p:nvPicPr>
        <p:blipFill>
          <a:blip r:embed="rId2"/>
          <a:stretch>
            <a:fillRect/>
          </a:stretch>
        </p:blipFill>
        <p:spPr>
          <a:xfrm>
            <a:off x="972811" y="771154"/>
            <a:ext cx="2693670" cy="1943100"/>
          </a:xfrm>
          <a:prstGeom prst="rect">
            <a:avLst/>
          </a:prstGeom>
        </p:spPr>
      </p:pic>
      <p:pic>
        <p:nvPicPr>
          <p:cNvPr id="4" name="Picture 3">
            <a:extLst>
              <a:ext uri="{FF2B5EF4-FFF2-40B4-BE49-F238E27FC236}">
                <a16:creationId xmlns:a16="http://schemas.microsoft.com/office/drawing/2014/main" id="{31EA2153-DD97-4579-9CE5-54F7294F1BA0}"/>
              </a:ext>
            </a:extLst>
          </p:cNvPr>
          <p:cNvPicPr/>
          <p:nvPr/>
        </p:nvPicPr>
        <p:blipFill>
          <a:blip r:embed="rId3"/>
          <a:stretch>
            <a:fillRect/>
          </a:stretch>
        </p:blipFill>
        <p:spPr>
          <a:xfrm>
            <a:off x="3796413" y="1047379"/>
            <a:ext cx="2841625" cy="1666875"/>
          </a:xfrm>
          <a:prstGeom prst="rect">
            <a:avLst/>
          </a:prstGeom>
        </p:spPr>
      </p:pic>
      <p:pic>
        <p:nvPicPr>
          <p:cNvPr id="5" name="Picture 4">
            <a:extLst>
              <a:ext uri="{FF2B5EF4-FFF2-40B4-BE49-F238E27FC236}">
                <a16:creationId xmlns:a16="http://schemas.microsoft.com/office/drawing/2014/main" id="{EACF9CE4-9C9E-4875-A13D-D081D24CC526}"/>
              </a:ext>
            </a:extLst>
          </p:cNvPr>
          <p:cNvPicPr/>
          <p:nvPr/>
        </p:nvPicPr>
        <p:blipFill>
          <a:blip r:embed="rId4"/>
          <a:stretch>
            <a:fillRect/>
          </a:stretch>
        </p:blipFill>
        <p:spPr>
          <a:xfrm>
            <a:off x="6492969" y="990723"/>
            <a:ext cx="2674620" cy="1905000"/>
          </a:xfrm>
          <a:prstGeom prst="rect">
            <a:avLst/>
          </a:prstGeom>
        </p:spPr>
      </p:pic>
      <p:pic>
        <p:nvPicPr>
          <p:cNvPr id="6" name="Picture 5">
            <a:extLst>
              <a:ext uri="{FF2B5EF4-FFF2-40B4-BE49-F238E27FC236}">
                <a16:creationId xmlns:a16="http://schemas.microsoft.com/office/drawing/2014/main" id="{67948D76-47E4-4856-9208-E05F8CFAA602}"/>
              </a:ext>
            </a:extLst>
          </p:cNvPr>
          <p:cNvPicPr/>
          <p:nvPr/>
        </p:nvPicPr>
        <p:blipFill>
          <a:blip r:embed="rId5"/>
          <a:stretch>
            <a:fillRect/>
          </a:stretch>
        </p:blipFill>
        <p:spPr>
          <a:xfrm>
            <a:off x="9124046" y="1147454"/>
            <a:ext cx="2882900" cy="1914525"/>
          </a:xfrm>
          <a:prstGeom prst="rect">
            <a:avLst/>
          </a:prstGeom>
        </p:spPr>
      </p:pic>
    </p:spTree>
    <p:extLst>
      <p:ext uri="{BB962C8B-B14F-4D97-AF65-F5344CB8AC3E}">
        <p14:creationId xmlns:p14="http://schemas.microsoft.com/office/powerpoint/2010/main" val="23915774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1238</TotalTime>
  <Words>2927</Words>
  <Application>Microsoft Office PowerPoint</Application>
  <PresentationFormat>Widescreen</PresentationFormat>
  <Paragraphs>47</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Arial</vt:lpstr>
      <vt:lpstr>Calibri</vt:lpstr>
      <vt:lpstr>Century</vt:lpstr>
      <vt:lpstr>Symbol</vt:lpstr>
      <vt:lpstr>Trebuchet MS</vt:lpstr>
      <vt:lpstr>Wingdings</vt:lpstr>
      <vt:lpstr>Wingdings 3</vt:lpstr>
      <vt:lpstr>Facet</vt:lpstr>
      <vt:lpstr>                                    Project Presentation                                  On            “Micro-Credit Defaulter Model”                          Presented By:                               Ajit Madame </vt:lpstr>
      <vt:lpstr>Agenda</vt:lpstr>
      <vt:lpstr>                         Problem Statement  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 </vt:lpstr>
      <vt:lpstr>                    Problem Understanding  Telecom Industries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We have to build a model which can be used to predict in terms of a probability for each loan transaction, whether the customer will be paying back the loaned amount within 5 days of insurance of loan. In this case, Label ‘1’ indicates that the loan has been payed i.e. Non- defaulter, while, Label ‘0’ indicates that the loan has not been payed i.e. defaulter.   </vt:lpstr>
      <vt:lpstr>                       What is Micro Credit?  Microcredit is an extremely small loan given to those who lack a steady source of income, collateral. It is used as a way to obtain a loan, acting as a protection against potential loss for the lender should the borrower default in his payments., or any credit history. </vt:lpstr>
      <vt:lpstr>    Importance of Micro Credit Defaulter Model   Microfinance is important because It provides resources and access to capital to the financially underserved, such as those who are unable to get checking accounts, lines of credit, or loans from traditional banks  Poverty alleviation programs provide material, funds, information and project services for people with no income or work opportunities. Because of the credit risks and relatively high costs associated with small loans, the traditional banking system is generally not willing to implement a microcredit system. The borrowers have no collateral to put up against loans and often are refused the needed capital because of the high risk of default. If they resort to underground sources, they are often charged exorbitant interest. This quick fix solution does not address the main structural problem: a lack of proper funding channels </vt:lpstr>
      <vt:lpstr>                     Exploratory data analysis  Univariate Analysis       Observation # We can see, label is imbalanced so we need to balanced it. So, I will be balanced it in data balancing stage. # daily_decr30 is not normally distributed. It contains some outliers. daily_decr30 is positively or right skewed. # Daily amount spent from main account, averaged over last 90 days (in Indonesian Rupiah) is not normally distributed. Maximum daily amount spent in in the range of 0 to 50000.    </vt:lpstr>
      <vt:lpstr>     Observation # Average main account balance over last 30 days i.e. rental 30 is in the range of 0 to 50000. maximum rental30 is lies below the 25000. rental is not a normally distributed. # Maximum Number of days till last recharge of main account lie in the range of 0 to 0.2. But mostly the data are containing 0.0. # Amount of last recharge of main account is in the range of 0 to 10000. But Maximum data is lies in below 6000. Data is not normally distributed. It is right or positively skewed. </vt:lpstr>
      <vt:lpstr>     Observation # We can see, almost to time Frequency of main account recharged in last 30 days. # Less than 50000 time the Total amount of recharge in main account over last 30 days is happened. # 0 is a Median of main account balance just before recharge in last 30 days at user level. We can see, 0 is median where the users are doing recharge in last 30 days. # We can see less 30 Number of times main account got recharged in last 90 days. It has very high count than others. It shows positively skewed. </vt:lpstr>
      <vt:lpstr>     Observation: # We can see the users are doing less than 20 time the Frequency of main account recharged in last 90 days. it shows that users are not interested. # We can see. less than 1.5 Total amount of recharge in main account over last 90 days. # Less than 10000 Median of number of recharges done in main account over last 90 days at user level. We can see, users are taking less than 10 Number of loans taken by user in last 30 days. I show that users are taking # less than 10 loans but mostly the users are taking up to 5 loans in last 30 days. </vt:lpstr>
      <vt:lpstr>       Observation # We can see user are taking loans are less than 6 times followed by 12. 0 It show that, these users are not taking any loan. # We can see 0 is a Median of amounts of loan taken by the user in last 30 days. # We can see in 7-month maximum users are taking loan than others followed by 6 months. </vt:lpstr>
      <vt:lpstr> Bivariate Analysis      Observation # Customers with high value of Age on cellular network in days (aon) are maximum defaulters (who have not paid their loan amount-0). # Customers with high value of Daily amount spent from main account, averaged over last 30 days (in Indonesian Rupiah) (daily_decr30) are maximum Non-defaulters (who have paid their loan amount-1). # Customers with high value of Daily amount spent from main account, averaged over last 90 days (in Indonesian Rupiah) (daily_decr90) are maximum Non-defaulters (who have paid their loan amount-1). </vt:lpstr>
      <vt:lpstr>       Observation # Customers with high value of Average main account balance over last 30 days(rental30) are maximum Non-defaulters (who have paid their loan amount-1). # Customers with high value of Average main account balance over last 90 days(rental90) are maximum Non-defaulters (who have paid their loan amount-1). # Customers with high Number of days till last recharge of main account (last_rech_date_ma) are maximum Non-defaulters (who have paid their loan amount-1). </vt:lpstr>
      <vt:lpstr>       Observation # Customers with high value of Amount of last recharge of main account (in Indonesian Rupiah) (last_rech_amt_ma) are maximum Non defaulters (who have paid there loan amount-1). # Customers with high value of Number of times main account got recharged in last 30 days(cnt_ma_rech30) are maximum value count 1. It means the there is less loan defaulter. # We can see, Frequency of main account recharged in last 30 days are near to each other’s. In this who's are not defaulting loan are higher than defaulting loan. But who’s are defaulting loan being also high in count but less than not defaulting. </vt:lpstr>
      <vt:lpstr>       Observation # We can see, maximum customer doing their recharge at time but Total amount of recharge in main account over last 30 days (in Indonesian Rupiah) of defaulting loan is less than not defaulting loan. # Customers with high value of Median of number of recharges done in main account over last 30 days at user level (in Indonesian Rupiah) (medianamnt_ma_rech30) are maximum Non-defaulters (who have paid their loan amount-1). # Median of main account balance just before recharge in last 30 days at user level (in Indonesian Rupiah) is high in whose are loan defaulting. It is less in those are not defaulting the loan. </vt:lpstr>
      <vt:lpstr>       Observation  # We can see there are less Frequency of main account recharged in last 90 days who’s defaulting the loan.  # We can see, there are less defaulter who’s having a smaller Number of times data account got recharged in last 30 days. </vt:lpstr>
      <vt:lpstr>    Observation # Median of number of recharges done in main account over last 90 days at user level (in Indonesian Rupiah), in this feature there are less defaulting loan. But up to 1175 the defaulting loan count.  # Number of times data account got recharged in last 30 days(cnt_dat_rech30) has high loan not deflater than defaulting loan. But Who's are not defaulting loan it also in high count but little less than not defaulting count.  # We can see, Frequency of data account recharged in last 30 days(fr_da_rech30) are almost same for both defaulting loan and not defaulting loan. </vt:lpstr>
      <vt:lpstr>       Observation # We can see maximum amount of loan taken by the user in last 30 days are almost same for both defaulting the loan and not defaulting the loan. It means that users are taking maximum loan and not paid the loan amount or defaulting the loan.  # Number of loans taken by user in last 90 days is high and it also high in loan are not defaulting. But loan defaulting little lower than non-defaulting users.  # Customers with high value of Average payback time in days over last 90 days(payback90) are maximum Non-defaulters (who have paid their loan amount-1). </vt:lpstr>
      <vt:lpstr>      Observation # We can see, in 7- month customers are taking loan is high than 6 month and it loan defaulting also high in 7-month than 6 - month. But in 8 Month non defaulting loan are not present. it means in this month customer are not defaulting the loan.  # Median of amounts of loan taken by the user in last 30 days is high in non-defaulting loan. Here are only 6 categories are given in which 0.05 is having high non defaulting customers. </vt:lpstr>
      <vt:lpstr>                        Data cleaning steps  # First step I have imported required libraries and I have imported the dataset which was in csv format.  # Then I did all the statistical analysis like checking shape, nunique, value counts, info etc.  # Then I did value count, in this I found that few features are having more 90% 0 values so avoiding biasness I simply drop this feature.  # I found that, few features are containing 0 value so replace it with mean value.  # I have also dropped Unnamed:0, msisdn and pcircle column as I found they are useless.  # Next as a part of feature extraction I converted the pdate column to pyear, pmonth and pday. </vt:lpstr>
      <vt:lpstr>                            Data Balancing       I have used oversampling (SMOTE) to get rid of data imbalancing. The balanced output looks like this. </vt:lpstr>
      <vt:lpstr>                             Model Building  Since Label was my target and it was a Categorical column, so this particular problem was Classification problem. And I have used Classification algorithms to build my model. By looking into the difference of accuracy score and cross validation score I found                as a best model with least difference. Also to get the best model we have to run through multiple models and to avoid the confusion of overfitting we have go through cross validation. Below are the list of Classification algorithms I have used in my project.  # Logistic Regression # Random Forest Classifier # Support Vector Classifier # XGBoost Classifier</vt:lpstr>
      <vt:lpstr>Logistic Regression: Finding Best Random State         Train and Test the Model  </vt:lpstr>
      <vt:lpstr>Cross Validation of the model </vt:lpstr>
      <vt:lpstr>Random Forest Classifier: Finding Best Random State          Train and Test the Model   </vt:lpstr>
      <vt:lpstr>Cross Validation of the Model </vt:lpstr>
      <vt:lpstr>Support Vector Classifier: Finding Best Random State          Train And Test the Model </vt:lpstr>
      <vt:lpstr>Cross Validation of the Model </vt:lpstr>
      <vt:lpstr>XGBoost Classifier: Finding Best Random State          Train and Test the Model </vt:lpstr>
      <vt:lpstr>Cross Validation of the Model </vt:lpstr>
      <vt:lpstr>                                       ROC AUC Curve  For Training             For Testing   </vt:lpstr>
      <vt:lpstr>                              Hyperparameter Tuning </vt:lpstr>
      <vt:lpstr>                         The Model Save and Testing    </vt:lpstr>
      <vt:lpstr>                                Conclusions  Once a loan is written off, it is no longer on the books of the lender. However, the MFI’s decision to write-off the loan is often driven by prudential accounting or regulatory requirements and is not necessarily a signal that the debt has been forgiven. Therefore, the lender may continue to attempt to recover it, and so the borrower is not free from the prospect of a collections call or visit. The borrower may be barred from future borrowing from the same MFI, or (if reported to a credit bureau) other MFIs. At the microfinance level, bankruptcy is not an option. And, in most developing countries debt counseling or rehabilitation services are not available to assist defaulters.  In this project report, we have used machine learning algorithms to predict the micro credit defaulters. We have mentioned the step by step procedure to analyse the dataset and finding the correlation between the features. Thus, we can select the features which are correlated to each other and are independent in nature.   These feature set were then given as an input to four algorithms and a hyper parameter tunning was done to the best model and the accuracy has been improved. Hence, we calculated the performance of each model using different performance metrics and compared them based on these metrics. Then we have also saved the best model and predicted the label. It was good the predicted and actual values were almost same.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Presentation                                  On            “Micro-Credit Defaulter Model”                          Presented By:                               Ajit Madame </dc:title>
  <dc:creator>ajit madame</dc:creator>
  <cp:lastModifiedBy>ajit madame</cp:lastModifiedBy>
  <cp:revision>2</cp:revision>
  <dcterms:created xsi:type="dcterms:W3CDTF">2022-10-24T09:47:40Z</dcterms:created>
  <dcterms:modified xsi:type="dcterms:W3CDTF">2022-10-25T06:27:55Z</dcterms:modified>
</cp:coreProperties>
</file>