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30275213" cy="42803763"/>
  <p:notesSz cx="7559675" cy="10691813"/>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Regular"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Regular"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Regular"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Regular"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Regular" charset="0"/>
      </a:defRPr>
    </a:lvl5pPr>
    <a:lvl6pPr marL="2286000" algn="l" defTabSz="914400" rtl="0" eaLnBrk="1" latinLnBrk="0" hangingPunct="1">
      <a:defRPr kern="1200">
        <a:solidFill>
          <a:schemeClr val="bg1"/>
        </a:solidFill>
        <a:latin typeface="Arial" panose="020B0604020202020204" pitchFamily="34" charset="0"/>
        <a:ea typeface="+mn-ea"/>
        <a:cs typeface="Noto Sans CJK SC Regular" charset="0"/>
      </a:defRPr>
    </a:lvl6pPr>
    <a:lvl7pPr marL="2743200" algn="l" defTabSz="914400" rtl="0" eaLnBrk="1" latinLnBrk="0" hangingPunct="1">
      <a:defRPr kern="1200">
        <a:solidFill>
          <a:schemeClr val="bg1"/>
        </a:solidFill>
        <a:latin typeface="Arial" panose="020B0604020202020204" pitchFamily="34" charset="0"/>
        <a:ea typeface="+mn-ea"/>
        <a:cs typeface="Noto Sans CJK SC Regular" charset="0"/>
      </a:defRPr>
    </a:lvl7pPr>
    <a:lvl8pPr marL="3200400" algn="l" defTabSz="914400" rtl="0" eaLnBrk="1" latinLnBrk="0" hangingPunct="1">
      <a:defRPr kern="1200">
        <a:solidFill>
          <a:schemeClr val="bg1"/>
        </a:solidFill>
        <a:latin typeface="Arial" panose="020B0604020202020204" pitchFamily="34" charset="0"/>
        <a:ea typeface="+mn-ea"/>
        <a:cs typeface="Noto Sans CJK SC Regular" charset="0"/>
      </a:defRPr>
    </a:lvl8pPr>
    <a:lvl9pPr marL="3657600" algn="l" defTabSz="914400" rtl="0" eaLnBrk="1" latinLnBrk="0" hangingPunct="1">
      <a:defRPr kern="1200">
        <a:solidFill>
          <a:schemeClr val="bg1"/>
        </a:solidFill>
        <a:latin typeface="Arial" panose="020B0604020202020204" pitchFamily="34" charset="0"/>
        <a:ea typeface="+mn-ea"/>
        <a:cs typeface="Noto Sans CJK SC Regular"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7CD187-8794-4D05-BDC4-26FFCDDB0244}" v="2" dt="2019-08-29T09:15:58.2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85" d="100"/>
          <a:sy n="85" d="100"/>
        </p:scale>
        <p:origin x="-780" y="-84"/>
      </p:cViewPr>
      <p:guideLst>
        <p:guide orient="horz" pos="2160"/>
        <p:guide pos="2880"/>
      </p:guideLst>
    </p:cSldViewPr>
  </p:slideViewPr>
  <p:outlineViewPr>
    <p:cViewPr varScale="1">
      <p:scale>
        <a:sx n="170" d="200"/>
        <a:sy n="170" d="200"/>
      </p:scale>
      <p:origin x="-780" y="-84"/>
    </p:cViewPr>
  </p:outline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a:extLst>
              <a:ext uri="{FF2B5EF4-FFF2-40B4-BE49-F238E27FC236}">
                <a16:creationId xmlns:a16="http://schemas.microsoft.com/office/drawing/2014/main" id="{F748618F-6D13-4F22-8B0D-649A4668D4F9}"/>
              </a:ext>
            </a:extLst>
          </p:cNvPr>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0" name="Rectangle 2">
            <a:extLst>
              <a:ext uri="{FF2B5EF4-FFF2-40B4-BE49-F238E27FC236}">
                <a16:creationId xmlns:a16="http://schemas.microsoft.com/office/drawing/2014/main" id="{29CDC93F-5BA2-4378-A748-EA7ED7553422}"/>
              </a:ext>
            </a:extLst>
          </p:cNvPr>
          <p:cNvSpPr>
            <a:spLocks noGrp="1" noRot="1" noChangeAspect="1" noChangeArrowheads="1"/>
          </p:cNvSpPr>
          <p:nvPr>
            <p:ph type="sldImg"/>
          </p:nvPr>
        </p:nvSpPr>
        <p:spPr bwMode="auto">
          <a:xfrm>
            <a:off x="1106488" y="812800"/>
            <a:ext cx="5341937" cy="4005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1" name="Rectangle 3">
            <a:extLst>
              <a:ext uri="{FF2B5EF4-FFF2-40B4-BE49-F238E27FC236}">
                <a16:creationId xmlns:a16="http://schemas.microsoft.com/office/drawing/2014/main" id="{DAFAFCBF-323E-45B2-80C4-E24EB733D175}"/>
              </a:ext>
            </a:extLst>
          </p:cNvPr>
          <p:cNvSpPr>
            <a:spLocks noGrp="1" noChangeArrowheads="1"/>
          </p:cNvSpPr>
          <p:nvPr>
            <p:ph type="body"/>
          </p:nvPr>
        </p:nvSpPr>
        <p:spPr bwMode="auto">
          <a:xfrm>
            <a:off x="755650" y="5078413"/>
            <a:ext cx="6045200" cy="4808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2052" name="Rectangle 4">
            <a:extLst>
              <a:ext uri="{FF2B5EF4-FFF2-40B4-BE49-F238E27FC236}">
                <a16:creationId xmlns:a16="http://schemas.microsoft.com/office/drawing/2014/main" id="{95DF7EC4-058B-4C27-8C90-C72759E44538}"/>
              </a:ext>
            </a:extLst>
          </p:cNvPr>
          <p:cNvSpPr>
            <a:spLocks noGrp="1" noChangeArrowheads="1"/>
          </p:cNvSpPr>
          <p:nvPr>
            <p:ph type="hdr"/>
          </p:nvPr>
        </p:nvSpPr>
        <p:spPr bwMode="auto">
          <a:xfrm>
            <a:off x="0" y="0"/>
            <a:ext cx="3278188"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2053" name="Rectangle 5">
            <a:extLst>
              <a:ext uri="{FF2B5EF4-FFF2-40B4-BE49-F238E27FC236}">
                <a16:creationId xmlns:a16="http://schemas.microsoft.com/office/drawing/2014/main" id="{F45E52B6-73A2-4F81-A5BD-62A80D01BA24}"/>
              </a:ext>
            </a:extLst>
          </p:cNvPr>
          <p:cNvSpPr>
            <a:spLocks noGrp="1" noChangeArrowheads="1"/>
          </p:cNvSpPr>
          <p:nvPr>
            <p:ph type="dt"/>
          </p:nvPr>
        </p:nvSpPr>
        <p:spPr bwMode="auto">
          <a:xfrm>
            <a:off x="4278313" y="0"/>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2054" name="Rectangle 6">
            <a:extLst>
              <a:ext uri="{FF2B5EF4-FFF2-40B4-BE49-F238E27FC236}">
                <a16:creationId xmlns:a16="http://schemas.microsoft.com/office/drawing/2014/main" id="{C831AC22-DBFC-4507-A3D0-04D30B4B43D8}"/>
              </a:ext>
            </a:extLst>
          </p:cNvPr>
          <p:cNvSpPr>
            <a:spLocks noGrp="1" noChangeArrowheads="1"/>
          </p:cNvSpPr>
          <p:nvPr>
            <p:ph type="ftr"/>
          </p:nvPr>
        </p:nvSpPr>
        <p:spPr bwMode="auto">
          <a:xfrm>
            <a:off x="0" y="10156825"/>
            <a:ext cx="3278188"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2055" name="Rectangle 7">
            <a:extLst>
              <a:ext uri="{FF2B5EF4-FFF2-40B4-BE49-F238E27FC236}">
                <a16:creationId xmlns:a16="http://schemas.microsoft.com/office/drawing/2014/main" id="{4D6EE04E-B1CE-401B-A573-83B4E9562110}"/>
              </a:ext>
            </a:extLst>
          </p:cNvPr>
          <p:cNvSpPr>
            <a:spLocks noGrp="1" noChangeArrowheads="1"/>
          </p:cNvSpPr>
          <p:nvPr>
            <p:ph type="sldNum"/>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cs typeface="DejaVu Sans" charset="0"/>
              </a:defRPr>
            </a:lvl1pPr>
          </a:lstStyle>
          <a:p>
            <a:fld id="{086A4B56-BDAD-427E-B762-83BA3CDEDBB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9AE13FC-555F-4B83-BC3D-B6205D08CBD6}"/>
              </a:ext>
            </a:extLst>
          </p:cNvPr>
          <p:cNvSpPr>
            <a:spLocks noGrp="1" noChangeArrowheads="1"/>
          </p:cNvSpPr>
          <p:nvPr>
            <p:ph type="sldNum"/>
          </p:nvPr>
        </p:nvSpPr>
        <p:spPr>
          <a:ln/>
        </p:spPr>
        <p:txBody>
          <a:bodyPr/>
          <a:lstStyle/>
          <a:p>
            <a:fld id="{DA232DFA-F41D-4BFF-893B-8C5CF3BE420D}" type="slidenum">
              <a:rPr lang="en-US" altLang="en-US"/>
              <a:pPr/>
              <a:t>1</a:t>
            </a:fld>
            <a:endParaRPr lang="en-US" altLang="en-US"/>
          </a:p>
        </p:txBody>
      </p:sp>
      <p:sp>
        <p:nvSpPr>
          <p:cNvPr id="4097" name="Rectangle 1">
            <a:extLst>
              <a:ext uri="{FF2B5EF4-FFF2-40B4-BE49-F238E27FC236}">
                <a16:creationId xmlns:a16="http://schemas.microsoft.com/office/drawing/2014/main" id="{5C184B46-BC3A-46B0-88AF-EA444DE34F13}"/>
              </a:ext>
            </a:extLst>
          </p:cNvPr>
          <p:cNvSpPr txBox="1">
            <a:spLocks noGrp="1" noRot="1" noChangeAspect="1" noChangeArrowheads="1"/>
          </p:cNvSpPr>
          <p:nvPr>
            <p:ph type="sldImg"/>
          </p:nvPr>
        </p:nvSpPr>
        <p:spPr bwMode="auto">
          <a:xfrm>
            <a:off x="2362200" y="812800"/>
            <a:ext cx="2833688"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8" name="Text Box 2">
            <a:extLst>
              <a:ext uri="{FF2B5EF4-FFF2-40B4-BE49-F238E27FC236}">
                <a16:creationId xmlns:a16="http://schemas.microsoft.com/office/drawing/2014/main" id="{2DC48F89-D67D-4E0A-B2A1-510A115F0BAF}"/>
              </a:ext>
            </a:extLst>
          </p:cNvPr>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9E597-DCD6-47A3-BB14-64D526831F81}"/>
              </a:ext>
            </a:extLst>
          </p:cNvPr>
          <p:cNvSpPr>
            <a:spLocks noGrp="1"/>
          </p:cNvSpPr>
          <p:nvPr>
            <p:ph type="ctrTitle"/>
          </p:nvPr>
        </p:nvSpPr>
        <p:spPr>
          <a:xfrm>
            <a:off x="3784600" y="7005638"/>
            <a:ext cx="22706013" cy="14901862"/>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0E8ADB-0BAA-4971-8C18-4416B940F56A}"/>
              </a:ext>
            </a:extLst>
          </p:cNvPr>
          <p:cNvSpPr>
            <a:spLocks noGrp="1"/>
          </p:cNvSpPr>
          <p:nvPr>
            <p:ph type="subTitle" idx="1"/>
          </p:nvPr>
        </p:nvSpPr>
        <p:spPr>
          <a:xfrm>
            <a:off x="3784600" y="22482175"/>
            <a:ext cx="22706013" cy="10334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560708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57318-DD6D-465C-8247-249A65E0D1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83EE09-F332-495B-A5BF-C4DC82F0CB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8155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23DB4A-109C-4DCC-9ECE-46FD1C7C3659}"/>
              </a:ext>
            </a:extLst>
          </p:cNvPr>
          <p:cNvSpPr>
            <a:spLocks noGrp="1"/>
          </p:cNvSpPr>
          <p:nvPr>
            <p:ph type="title" orient="vert"/>
          </p:nvPr>
        </p:nvSpPr>
        <p:spPr>
          <a:xfrm>
            <a:off x="21948775" y="1708150"/>
            <a:ext cx="6811963" cy="331295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92B915-EFB8-474D-8F0D-4EB4E79B4F86}"/>
              </a:ext>
            </a:extLst>
          </p:cNvPr>
          <p:cNvSpPr>
            <a:spLocks noGrp="1"/>
          </p:cNvSpPr>
          <p:nvPr>
            <p:ph type="body" orient="vert" idx="1"/>
          </p:nvPr>
        </p:nvSpPr>
        <p:spPr>
          <a:xfrm>
            <a:off x="1512888" y="1708150"/>
            <a:ext cx="20283487" cy="331295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8782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D120B-6CAC-4790-9975-7B4508E718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90B7FB-80A7-4347-A3E6-298BB13A98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457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DE7E1-7259-4289-AA22-09EB41DFE28F}"/>
              </a:ext>
            </a:extLst>
          </p:cNvPr>
          <p:cNvSpPr>
            <a:spLocks noGrp="1"/>
          </p:cNvSpPr>
          <p:nvPr>
            <p:ph type="title"/>
          </p:nvPr>
        </p:nvSpPr>
        <p:spPr>
          <a:xfrm>
            <a:off x="2065338" y="10671175"/>
            <a:ext cx="26112787" cy="17805400"/>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C54EAB-F7F8-4936-93C9-FE384E2AD818}"/>
              </a:ext>
            </a:extLst>
          </p:cNvPr>
          <p:cNvSpPr>
            <a:spLocks noGrp="1"/>
          </p:cNvSpPr>
          <p:nvPr>
            <p:ph type="body" idx="1"/>
          </p:nvPr>
        </p:nvSpPr>
        <p:spPr>
          <a:xfrm>
            <a:off x="2065338" y="28644850"/>
            <a:ext cx="26112787" cy="936307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103024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E6C3B-EC3B-4FD1-AB19-4D344C872D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130EE2-F07B-4629-AA06-402AF957C5B5}"/>
              </a:ext>
            </a:extLst>
          </p:cNvPr>
          <p:cNvSpPr>
            <a:spLocks noGrp="1"/>
          </p:cNvSpPr>
          <p:nvPr>
            <p:ph sz="half" idx="1"/>
          </p:nvPr>
        </p:nvSpPr>
        <p:spPr>
          <a:xfrm>
            <a:off x="1512888" y="10015538"/>
            <a:ext cx="13546137" cy="24822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4F0B29-011B-4B23-B76D-76B5D0BFB250}"/>
              </a:ext>
            </a:extLst>
          </p:cNvPr>
          <p:cNvSpPr>
            <a:spLocks noGrp="1"/>
          </p:cNvSpPr>
          <p:nvPr>
            <p:ph sz="half" idx="2"/>
          </p:nvPr>
        </p:nvSpPr>
        <p:spPr>
          <a:xfrm>
            <a:off x="15211425" y="10015538"/>
            <a:ext cx="13546138" cy="24822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9402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52465-EE4F-4F55-83C1-B7D5E2D15B24}"/>
              </a:ext>
            </a:extLst>
          </p:cNvPr>
          <p:cNvSpPr>
            <a:spLocks noGrp="1"/>
          </p:cNvSpPr>
          <p:nvPr>
            <p:ph type="title"/>
          </p:nvPr>
        </p:nvSpPr>
        <p:spPr>
          <a:xfrm>
            <a:off x="2085975" y="2279650"/>
            <a:ext cx="26111200" cy="82724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013AAD-8B43-44E5-8275-6FEA568387A6}"/>
              </a:ext>
            </a:extLst>
          </p:cNvPr>
          <p:cNvSpPr>
            <a:spLocks noGrp="1"/>
          </p:cNvSpPr>
          <p:nvPr>
            <p:ph type="body" idx="1"/>
          </p:nvPr>
        </p:nvSpPr>
        <p:spPr>
          <a:xfrm>
            <a:off x="2085975" y="10493375"/>
            <a:ext cx="12807950" cy="5141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FA8D93-6E6D-4D5A-898F-4D88C949AC52}"/>
              </a:ext>
            </a:extLst>
          </p:cNvPr>
          <p:cNvSpPr>
            <a:spLocks noGrp="1"/>
          </p:cNvSpPr>
          <p:nvPr>
            <p:ph sz="half" idx="2"/>
          </p:nvPr>
        </p:nvSpPr>
        <p:spPr>
          <a:xfrm>
            <a:off x="2085975" y="15635288"/>
            <a:ext cx="12807950" cy="22996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9273BD-A9C5-44C0-9AE5-D56BA253C3C5}"/>
              </a:ext>
            </a:extLst>
          </p:cNvPr>
          <p:cNvSpPr>
            <a:spLocks noGrp="1"/>
          </p:cNvSpPr>
          <p:nvPr>
            <p:ph type="body" sz="quarter" idx="3"/>
          </p:nvPr>
        </p:nvSpPr>
        <p:spPr>
          <a:xfrm>
            <a:off x="15327313" y="10493375"/>
            <a:ext cx="12869862" cy="5141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284A77-66DA-4772-9F70-7920119A199B}"/>
              </a:ext>
            </a:extLst>
          </p:cNvPr>
          <p:cNvSpPr>
            <a:spLocks noGrp="1"/>
          </p:cNvSpPr>
          <p:nvPr>
            <p:ph sz="quarter" idx="4"/>
          </p:nvPr>
        </p:nvSpPr>
        <p:spPr>
          <a:xfrm>
            <a:off x="15327313" y="15635288"/>
            <a:ext cx="12869862" cy="22996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4906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1435A-0374-4E3F-ADC7-1BFEB002A2B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92550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343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6EA0-FD8D-4A96-A927-98F0201F988F}"/>
              </a:ext>
            </a:extLst>
          </p:cNvPr>
          <p:cNvSpPr>
            <a:spLocks noGrp="1"/>
          </p:cNvSpPr>
          <p:nvPr>
            <p:ph type="title"/>
          </p:nvPr>
        </p:nvSpPr>
        <p:spPr>
          <a:xfrm>
            <a:off x="2085975" y="2854325"/>
            <a:ext cx="9764713" cy="998696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F3D5D6-76AF-46A4-B348-8F2BB43C7C23}"/>
              </a:ext>
            </a:extLst>
          </p:cNvPr>
          <p:cNvSpPr>
            <a:spLocks noGrp="1"/>
          </p:cNvSpPr>
          <p:nvPr>
            <p:ph idx="1"/>
          </p:nvPr>
        </p:nvSpPr>
        <p:spPr>
          <a:xfrm>
            <a:off x="12871450" y="6162675"/>
            <a:ext cx="15325725" cy="304180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7844B7-1EEB-49EB-A926-D02C87F0713C}"/>
              </a:ext>
            </a:extLst>
          </p:cNvPr>
          <p:cNvSpPr>
            <a:spLocks noGrp="1"/>
          </p:cNvSpPr>
          <p:nvPr>
            <p:ph type="body" sz="half" idx="2"/>
          </p:nvPr>
        </p:nvSpPr>
        <p:spPr>
          <a:xfrm>
            <a:off x="2085975" y="12841288"/>
            <a:ext cx="9764713" cy="237902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218603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6FAF8-2520-4D05-8EA4-6F95C756FCBD}"/>
              </a:ext>
            </a:extLst>
          </p:cNvPr>
          <p:cNvSpPr>
            <a:spLocks noGrp="1"/>
          </p:cNvSpPr>
          <p:nvPr>
            <p:ph type="title"/>
          </p:nvPr>
        </p:nvSpPr>
        <p:spPr>
          <a:xfrm>
            <a:off x="2085975" y="2854325"/>
            <a:ext cx="9764713" cy="998696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40F47C-A130-44C6-BF59-C9A5073A6F4C}"/>
              </a:ext>
            </a:extLst>
          </p:cNvPr>
          <p:cNvSpPr>
            <a:spLocks noGrp="1"/>
          </p:cNvSpPr>
          <p:nvPr>
            <p:ph type="pic" idx="1"/>
          </p:nvPr>
        </p:nvSpPr>
        <p:spPr>
          <a:xfrm>
            <a:off x="12871450" y="6162675"/>
            <a:ext cx="15325725" cy="304180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59D35F-9C6F-44D1-8335-674FDE23B5F8}"/>
              </a:ext>
            </a:extLst>
          </p:cNvPr>
          <p:cNvSpPr>
            <a:spLocks noGrp="1"/>
          </p:cNvSpPr>
          <p:nvPr>
            <p:ph type="body" sz="half" idx="2"/>
          </p:nvPr>
        </p:nvSpPr>
        <p:spPr>
          <a:xfrm>
            <a:off x="2085975" y="12841288"/>
            <a:ext cx="9764713" cy="237902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241029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3B444BCA-A85B-413F-AD3A-46DCF2BF781F}"/>
              </a:ext>
            </a:extLst>
          </p:cNvPr>
          <p:cNvSpPr>
            <a:spLocks noGrp="1" noChangeArrowheads="1"/>
          </p:cNvSpPr>
          <p:nvPr>
            <p:ph type="body" idx="1"/>
          </p:nvPr>
        </p:nvSpPr>
        <p:spPr bwMode="auto">
          <a:xfrm>
            <a:off x="1512888" y="10015538"/>
            <a:ext cx="27244675" cy="2482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44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026" name="Rectangle 2">
            <a:extLst>
              <a:ext uri="{FF2B5EF4-FFF2-40B4-BE49-F238E27FC236}">
                <a16:creationId xmlns:a16="http://schemas.microsoft.com/office/drawing/2014/main" id="{2160B50F-3B10-48AD-A7AA-4E8E3EE3A8BB}"/>
              </a:ext>
            </a:extLst>
          </p:cNvPr>
          <p:cNvSpPr>
            <a:spLocks noGrp="1" noChangeArrowheads="1"/>
          </p:cNvSpPr>
          <p:nvPr>
            <p:ph type="title"/>
          </p:nvPr>
        </p:nvSpPr>
        <p:spPr bwMode="auto">
          <a:xfrm>
            <a:off x="1514475" y="1708150"/>
            <a:ext cx="27246263" cy="714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Regular"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Regular"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Regular"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Regular"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Regular"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Regular"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Regular"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Regular" charset="0"/>
        </a:defRPr>
      </a:lvl9pPr>
    </p:titleStyle>
    <p:bodyStyle>
      <a:lvl1pPr marL="342900" indent="-342900" algn="l" defTabSz="457200" rtl="0" fontAlgn="base" hangingPunct="0">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fontAlgn="base" hangingPunct="0">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fontAlgn="base" hangingPunct="0">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fontAlgn="base" hangingPunct="0">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fontAlgn="base" hangingPunct="0">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073" name="Picture 1">
            <a:extLst>
              <a:ext uri="{FF2B5EF4-FFF2-40B4-BE49-F238E27FC236}">
                <a16:creationId xmlns:a16="http://schemas.microsoft.com/office/drawing/2014/main" id="{2AEA39B0-F045-4D2D-9597-921430F4D4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44800" y="9628188"/>
            <a:ext cx="14173200" cy="12719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4" name="Picture 2">
            <a:extLst>
              <a:ext uri="{FF2B5EF4-FFF2-40B4-BE49-F238E27FC236}">
                <a16:creationId xmlns:a16="http://schemas.microsoft.com/office/drawing/2014/main" id="{1DAC4714-8516-4221-A360-B5FBC2551D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7458" r="4773"/>
          <a:stretch>
            <a:fillRect/>
          </a:stretch>
        </p:blipFill>
        <p:spPr bwMode="auto">
          <a:xfrm>
            <a:off x="16844963" y="26538238"/>
            <a:ext cx="12598400" cy="12976225"/>
          </a:xfrm>
          <a:prstGeom prst="rect">
            <a:avLst/>
          </a:prstGeom>
          <a:noFill/>
          <a:ln>
            <a:noFill/>
          </a:ln>
          <a:effectLst/>
          <a:extLst>
            <a:ext uri="{909E8E84-426E-40DD-AFC4-6F175D3DCCD1}">
              <a14:hiddenFill xmlns:a14="http://schemas.microsoft.com/office/drawing/2010/main">
                <a:blipFill dpi="0" rotWithShape="0">
                  <a:blip/>
                  <a:srcRect l="17458" r="4773"/>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a:extLst>
              <a:ext uri="{FF2B5EF4-FFF2-40B4-BE49-F238E27FC236}">
                <a16:creationId xmlns:a16="http://schemas.microsoft.com/office/drawing/2014/main" id="{5F16D249-9322-4F4B-B82B-295D875101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3291"/>
          <a:stretch>
            <a:fillRect/>
          </a:stretch>
        </p:blipFill>
        <p:spPr bwMode="auto">
          <a:xfrm>
            <a:off x="23045738" y="33350200"/>
            <a:ext cx="1698625" cy="1827213"/>
          </a:xfrm>
          <a:prstGeom prst="rect">
            <a:avLst/>
          </a:prstGeom>
          <a:noFill/>
          <a:ln>
            <a:noFill/>
          </a:ln>
          <a:effectLst/>
          <a:extLst>
            <a:ext uri="{909E8E84-426E-40DD-AFC4-6F175D3DCCD1}">
              <a14:hiddenFill xmlns:a14="http://schemas.microsoft.com/office/drawing/2010/main">
                <a:blipFill dpi="0" rotWithShape="0">
                  <a:blip/>
                  <a:srcRect t="3291"/>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6" name="Picture 4">
            <a:extLst>
              <a:ext uri="{FF2B5EF4-FFF2-40B4-BE49-F238E27FC236}">
                <a16:creationId xmlns:a16="http://schemas.microsoft.com/office/drawing/2014/main" id="{B2F970C9-9706-4570-9259-744957E411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02738" y="32142113"/>
            <a:ext cx="1077912" cy="31194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8" name="Rectangle 6">
            <a:extLst>
              <a:ext uri="{FF2B5EF4-FFF2-40B4-BE49-F238E27FC236}">
                <a16:creationId xmlns:a16="http://schemas.microsoft.com/office/drawing/2014/main" id="{FD8A5585-C9D4-48FB-90D0-8A6819A081F6}"/>
              </a:ext>
            </a:extLst>
          </p:cNvPr>
          <p:cNvSpPr>
            <a:spLocks noChangeArrowheads="1"/>
          </p:cNvSpPr>
          <p:nvPr/>
        </p:nvSpPr>
        <p:spPr bwMode="auto">
          <a:xfrm>
            <a:off x="17813338" y="27052588"/>
            <a:ext cx="1997075"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algn="ctr">
              <a:lnSpc>
                <a:spcPct val="100000"/>
              </a:lnSpc>
              <a:buClrTx/>
              <a:buFontTx/>
              <a:buNone/>
            </a:pPr>
            <a:r>
              <a:rPr lang="en-US" altLang="en-US">
                <a:solidFill>
                  <a:srgbClr val="333333"/>
                </a:solidFill>
                <a:latin typeface="Times New Roman" panose="02020603050405020304" pitchFamily="18" charset="0"/>
                <a:cs typeface="DejaVu Sans" charset="0"/>
              </a:rPr>
              <a:t>DRAK2 inihibitor off-target CaMMK2</a:t>
            </a:r>
          </a:p>
        </p:txBody>
      </p:sp>
      <p:sp>
        <p:nvSpPr>
          <p:cNvPr id="3079" name="Line 7">
            <a:extLst>
              <a:ext uri="{FF2B5EF4-FFF2-40B4-BE49-F238E27FC236}">
                <a16:creationId xmlns:a16="http://schemas.microsoft.com/office/drawing/2014/main" id="{8DE730FC-1867-486F-BF69-BF43401552DD}"/>
              </a:ext>
            </a:extLst>
          </p:cNvPr>
          <p:cNvSpPr>
            <a:spLocks noChangeShapeType="1"/>
          </p:cNvSpPr>
          <p:nvPr/>
        </p:nvSpPr>
        <p:spPr bwMode="auto">
          <a:xfrm flipV="1">
            <a:off x="19810413" y="26935113"/>
            <a:ext cx="2127250" cy="280987"/>
          </a:xfrm>
          <a:prstGeom prst="line">
            <a:avLst/>
          </a:prstGeom>
          <a:noFill/>
          <a:ln w="9360" cap="flat">
            <a:solidFill>
              <a:schemeClr val="tx1">
                <a:lumMod val="65000"/>
                <a:lumOff val="3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3080" name="Picture 8">
            <a:extLst>
              <a:ext uri="{FF2B5EF4-FFF2-40B4-BE49-F238E27FC236}">
                <a16:creationId xmlns:a16="http://schemas.microsoft.com/office/drawing/2014/main" id="{20EB3E42-BA9C-438E-A994-2D9E0FC33A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80325" y="26804938"/>
            <a:ext cx="9144000" cy="12271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81" name="Picture 9">
            <a:extLst>
              <a:ext uri="{FF2B5EF4-FFF2-40B4-BE49-F238E27FC236}">
                <a16:creationId xmlns:a16="http://schemas.microsoft.com/office/drawing/2014/main" id="{5DBA0937-192F-47DE-A54B-39E015647BD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56863" y="20920075"/>
            <a:ext cx="4572000" cy="25606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82" name="Rectangle 10">
            <a:extLst>
              <a:ext uri="{FF2B5EF4-FFF2-40B4-BE49-F238E27FC236}">
                <a16:creationId xmlns:a16="http://schemas.microsoft.com/office/drawing/2014/main" id="{3EE2662A-0ED9-48D2-A1C1-D91BEC74218C}"/>
              </a:ext>
            </a:extLst>
          </p:cNvPr>
          <p:cNvSpPr>
            <a:spLocks noChangeArrowheads="1"/>
          </p:cNvSpPr>
          <p:nvPr/>
        </p:nvSpPr>
        <p:spPr bwMode="auto">
          <a:xfrm>
            <a:off x="1169988" y="4238625"/>
            <a:ext cx="27922537" cy="301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9pPr>
          </a:lstStyle>
          <a:p>
            <a:pPr algn="ctr">
              <a:lnSpc>
                <a:spcPct val="100000"/>
              </a:lnSpc>
              <a:buClrTx/>
              <a:buFontTx/>
              <a:buNone/>
            </a:pPr>
            <a:r>
              <a:rPr lang="en-US" altLang="en-US" sz="8500" b="1">
                <a:solidFill>
                  <a:srgbClr val="3465A4"/>
                </a:solidFill>
                <a:cs typeface="DejaVu Sans" charset="0"/>
              </a:rPr>
              <a:t>Subpocket-based fingerprint </a:t>
            </a:r>
          </a:p>
          <a:p>
            <a:pPr algn="ctr">
              <a:lnSpc>
                <a:spcPct val="100000"/>
              </a:lnSpc>
              <a:buClrTx/>
              <a:buFontTx/>
              <a:buNone/>
            </a:pPr>
            <a:r>
              <a:rPr lang="en-US" altLang="en-US" sz="8500" b="1">
                <a:solidFill>
                  <a:srgbClr val="3465A4"/>
                </a:solidFill>
                <a:cs typeface="DejaVu Sans" charset="0"/>
              </a:rPr>
              <a:t>for structural kinase comparison</a:t>
            </a:r>
          </a:p>
        </p:txBody>
      </p:sp>
      <p:sp>
        <p:nvSpPr>
          <p:cNvPr id="3083" name="Rectangle 11">
            <a:extLst>
              <a:ext uri="{FF2B5EF4-FFF2-40B4-BE49-F238E27FC236}">
                <a16:creationId xmlns:a16="http://schemas.microsoft.com/office/drawing/2014/main" id="{8D650BA9-9205-445F-B97D-7F487C78026F}"/>
              </a:ext>
            </a:extLst>
          </p:cNvPr>
          <p:cNvSpPr>
            <a:spLocks noChangeArrowheads="1"/>
          </p:cNvSpPr>
          <p:nvPr/>
        </p:nvSpPr>
        <p:spPr bwMode="auto">
          <a:xfrm>
            <a:off x="1169988" y="7154863"/>
            <a:ext cx="27922537" cy="2490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9pPr>
          </a:lstStyle>
          <a:p>
            <a:pPr algn="ctr">
              <a:lnSpc>
                <a:spcPct val="115000"/>
              </a:lnSpc>
              <a:buClrTx/>
              <a:buFontTx/>
              <a:buNone/>
            </a:pPr>
            <a:r>
              <a:rPr lang="en-US" altLang="en-US" sz="3600" i="1">
                <a:solidFill>
                  <a:srgbClr val="333333"/>
                </a:solidFill>
                <a:cs typeface="DejaVu Sans" charset="0"/>
              </a:rPr>
              <a:t>Dominique Sydow</a:t>
            </a:r>
            <a:r>
              <a:rPr lang="en-US" altLang="en-US" sz="3600" baseline="33000">
                <a:solidFill>
                  <a:srgbClr val="333333"/>
                </a:solidFill>
                <a:cs typeface="DejaVu Sans" charset="0"/>
              </a:rPr>
              <a:t>1</a:t>
            </a:r>
            <a:r>
              <a:rPr lang="en-US" altLang="en-US" sz="3600">
                <a:solidFill>
                  <a:srgbClr val="333333"/>
                </a:solidFill>
                <a:cs typeface="DejaVu Sans" charset="0"/>
              </a:rPr>
              <a:t>, Eva Aßmann</a:t>
            </a:r>
            <a:r>
              <a:rPr lang="en-US" altLang="en-US" sz="3600" baseline="33000">
                <a:solidFill>
                  <a:srgbClr val="333333"/>
                </a:solidFill>
                <a:cs typeface="DejaVu Sans" charset="0"/>
              </a:rPr>
              <a:t>1</a:t>
            </a:r>
            <a:r>
              <a:rPr lang="en-US" altLang="en-US" sz="3600">
                <a:solidFill>
                  <a:srgbClr val="333333"/>
                </a:solidFill>
                <a:cs typeface="DejaVu Sans" charset="0"/>
              </a:rPr>
              <a:t>, Albert Kooistra</a:t>
            </a:r>
            <a:r>
              <a:rPr lang="en-US" altLang="en-US" sz="3600" baseline="33000">
                <a:solidFill>
                  <a:srgbClr val="333333"/>
                </a:solidFill>
                <a:cs typeface="DejaVu Sans" charset="0"/>
              </a:rPr>
              <a:t>2</a:t>
            </a:r>
            <a:r>
              <a:rPr lang="en-US" altLang="en-US" sz="3600">
                <a:solidFill>
                  <a:srgbClr val="333333"/>
                </a:solidFill>
                <a:cs typeface="DejaVu Sans" charset="0"/>
              </a:rPr>
              <a:t>, Friedrich Rippmann</a:t>
            </a:r>
            <a:r>
              <a:rPr lang="en-US" altLang="en-US" sz="3600" baseline="33000">
                <a:solidFill>
                  <a:srgbClr val="333333"/>
                </a:solidFill>
                <a:cs typeface="DejaVu Sans" charset="0"/>
              </a:rPr>
              <a:t>3</a:t>
            </a:r>
            <a:r>
              <a:rPr lang="en-US" altLang="en-US" sz="3600">
                <a:solidFill>
                  <a:srgbClr val="333333"/>
                </a:solidFill>
                <a:cs typeface="DejaVu Sans" charset="0"/>
              </a:rPr>
              <a:t>, Andrea Volkamer</a:t>
            </a:r>
            <a:r>
              <a:rPr lang="en-US" altLang="en-US" sz="3600" baseline="33000">
                <a:solidFill>
                  <a:srgbClr val="333333"/>
                </a:solidFill>
                <a:cs typeface="DejaVu Sans" charset="0"/>
              </a:rPr>
              <a:t>1</a:t>
            </a:r>
          </a:p>
          <a:p>
            <a:pPr algn="ctr">
              <a:lnSpc>
                <a:spcPct val="115000"/>
              </a:lnSpc>
              <a:buClrTx/>
              <a:buFontTx/>
              <a:buNone/>
            </a:pPr>
            <a:r>
              <a:rPr lang="en-US" altLang="en-US" sz="2600" baseline="33000">
                <a:solidFill>
                  <a:srgbClr val="333333"/>
                </a:solidFill>
                <a:cs typeface="DejaVu Sans" charset="0"/>
              </a:rPr>
              <a:t>1 </a:t>
            </a:r>
            <a:r>
              <a:rPr lang="en-US" altLang="en-US" sz="2600" i="1">
                <a:solidFill>
                  <a:srgbClr val="333333"/>
                </a:solidFill>
                <a:cs typeface="DejaVu Sans" charset="0"/>
              </a:rPr>
              <a:t>In silico</a:t>
            </a:r>
            <a:r>
              <a:rPr lang="en-US" altLang="en-US" sz="2600">
                <a:solidFill>
                  <a:srgbClr val="333333"/>
                </a:solidFill>
                <a:cs typeface="DejaVu Sans" charset="0"/>
              </a:rPr>
              <a:t> Toxicology, Institute for Physiology, Universitätsmedizin Berlin, Virchowweg 6, 10117 Berlin, Germany</a:t>
            </a:r>
          </a:p>
          <a:p>
            <a:pPr algn="ctr">
              <a:lnSpc>
                <a:spcPct val="115000"/>
              </a:lnSpc>
              <a:buClrTx/>
              <a:buFontTx/>
              <a:buNone/>
            </a:pPr>
            <a:r>
              <a:rPr lang="en-US" altLang="en-US" sz="2600" baseline="33000">
                <a:solidFill>
                  <a:srgbClr val="333333"/>
                </a:solidFill>
                <a:cs typeface="DejaVu Sans" charset="0"/>
              </a:rPr>
              <a:t>2 </a:t>
            </a:r>
            <a:r>
              <a:rPr lang="en-US" altLang="en-US" sz="2600">
                <a:solidFill>
                  <a:srgbClr val="333333"/>
                </a:solidFill>
                <a:cs typeface="DejaVu Sans" charset="0"/>
              </a:rPr>
              <a:t>Department of Drug Design and Pharmacology, Faculty of Health and Medical Sciences, University of Copenhagen, Jagtvej 162, DK-2100 Copenhagen, Denmark</a:t>
            </a:r>
          </a:p>
          <a:p>
            <a:pPr algn="ctr">
              <a:lnSpc>
                <a:spcPct val="115000"/>
              </a:lnSpc>
              <a:buClrTx/>
              <a:buFontTx/>
              <a:buNone/>
            </a:pPr>
            <a:r>
              <a:rPr lang="en-US" altLang="en-US" sz="2600" baseline="33000">
                <a:solidFill>
                  <a:srgbClr val="333333"/>
                </a:solidFill>
                <a:cs typeface="DejaVu Sans" charset="0"/>
              </a:rPr>
              <a:t>3 </a:t>
            </a:r>
            <a:r>
              <a:rPr lang="en-US" altLang="en-US" sz="2600">
                <a:solidFill>
                  <a:srgbClr val="333333"/>
                </a:solidFill>
                <a:cs typeface="DejaVu Sans" charset="0"/>
              </a:rPr>
              <a:t>Computational Chemistry &amp; Biology, Merck Healthcare KGaA, Frankfurter Str. 250, 64293 Darmstadt, Germany</a:t>
            </a:r>
          </a:p>
        </p:txBody>
      </p:sp>
      <p:sp>
        <p:nvSpPr>
          <p:cNvPr id="3084" name="Rectangle 12">
            <a:extLst>
              <a:ext uri="{FF2B5EF4-FFF2-40B4-BE49-F238E27FC236}">
                <a16:creationId xmlns:a16="http://schemas.microsoft.com/office/drawing/2014/main" id="{33DC4207-256B-4BCE-B5BF-AB5BCBB4EAF1}"/>
              </a:ext>
            </a:extLst>
          </p:cNvPr>
          <p:cNvSpPr>
            <a:spLocks noChangeArrowheads="1"/>
          </p:cNvSpPr>
          <p:nvPr/>
        </p:nvSpPr>
        <p:spPr bwMode="auto">
          <a:xfrm>
            <a:off x="722313" y="39458900"/>
            <a:ext cx="14397037" cy="173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9pPr>
          </a:lstStyle>
          <a:p>
            <a:pPr algn="just">
              <a:lnSpc>
                <a:spcPct val="115000"/>
              </a:lnSpc>
              <a:buClrTx/>
              <a:buFontTx/>
              <a:buNone/>
            </a:pPr>
            <a:r>
              <a:rPr lang="en-US" altLang="en-US" sz="2600">
                <a:solidFill>
                  <a:srgbClr val="333333"/>
                </a:solidFill>
                <a:cs typeface="DejaVu Sans" charset="0"/>
              </a:rPr>
              <a:t>Our subpocket-based kinase fingerprinting strategy can partially retrieve the Manning kinase classification but also retrospectively reveals structural relationships between kinase groups. Therefore, we believe our fingerprint can help researchers (i) to detect potential promiscuities and off-targets at an early stage of inhibitor design and (ii) to conduct structure-informed polypharmacology studies.</a:t>
            </a:r>
          </a:p>
        </p:txBody>
      </p:sp>
      <p:sp>
        <p:nvSpPr>
          <p:cNvPr id="3085" name="Rectangle 13">
            <a:extLst>
              <a:ext uri="{FF2B5EF4-FFF2-40B4-BE49-F238E27FC236}">
                <a16:creationId xmlns:a16="http://schemas.microsoft.com/office/drawing/2014/main" id="{B74097A9-2E2E-4E35-8217-A762979A39E6}"/>
              </a:ext>
            </a:extLst>
          </p:cNvPr>
          <p:cNvSpPr>
            <a:spLocks noChangeArrowheads="1"/>
          </p:cNvSpPr>
          <p:nvPr/>
        </p:nvSpPr>
        <p:spPr bwMode="auto">
          <a:xfrm>
            <a:off x="15317788" y="39460488"/>
            <a:ext cx="14397037" cy="202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9pPr>
          </a:lstStyle>
          <a:p>
            <a:pPr algn="just">
              <a:lnSpc>
                <a:spcPct val="115000"/>
              </a:lnSpc>
              <a:buClrTx/>
              <a:buFontTx/>
              <a:buNone/>
            </a:pPr>
            <a:r>
              <a:rPr lang="en-US" altLang="en-US" sz="2600">
                <a:solidFill>
                  <a:srgbClr val="333333"/>
                </a:solidFill>
                <a:cs typeface="DejaVu Sans" charset="0"/>
              </a:rPr>
              <a:t>[1] Kooistra and Volkamer. Ann Rep Med Chem. 2017, 50, 263-299. [2] Kooistra et al. Nucleic Acids Res. 2016, 44, D365-71. [3] Ballester and Richards. J Comp Chem. 2007, 28, 1711-23. [4] Schalon et al. Proteins. 2008, 71, 1755-78. [5] Cock et al. Bioinformatics 2009, 25, 1422-3. [6] Hamelryck Proteins 2005, 59, 38-48. [7] Eid et al. BMC Bioinf 2017, 18. [8] Karaman et al. Nature Biotech 2008, 26, 127-32. [9] Manning et al. Science. 2002, 298, 1912-34. [10] Picado et al. ACS National Meeting Orlando 2019 (poster).</a:t>
            </a:r>
          </a:p>
        </p:txBody>
      </p:sp>
      <p:sp>
        <p:nvSpPr>
          <p:cNvPr id="3086" name="Line 14">
            <a:extLst>
              <a:ext uri="{FF2B5EF4-FFF2-40B4-BE49-F238E27FC236}">
                <a16:creationId xmlns:a16="http://schemas.microsoft.com/office/drawing/2014/main" id="{4167068F-2F9A-43F8-BAAC-026824B5EB93}"/>
              </a:ext>
            </a:extLst>
          </p:cNvPr>
          <p:cNvSpPr>
            <a:spLocks noChangeShapeType="1"/>
          </p:cNvSpPr>
          <p:nvPr/>
        </p:nvSpPr>
        <p:spPr bwMode="auto">
          <a:xfrm>
            <a:off x="0" y="639763"/>
            <a:ext cx="1588" cy="1587"/>
          </a:xfrm>
          <a:prstGeom prst="line">
            <a:avLst/>
          </a:prstGeom>
          <a:noFill/>
          <a:ln w="36720" cap="flat">
            <a:solidFill>
              <a:srgbClr val="CCCC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87" name="Line 15">
            <a:extLst>
              <a:ext uri="{FF2B5EF4-FFF2-40B4-BE49-F238E27FC236}">
                <a16:creationId xmlns:a16="http://schemas.microsoft.com/office/drawing/2014/main" id="{66C55587-FD2A-40C7-8648-20ABAF2397F5}"/>
              </a:ext>
            </a:extLst>
          </p:cNvPr>
          <p:cNvSpPr>
            <a:spLocks noChangeShapeType="1"/>
          </p:cNvSpPr>
          <p:nvPr/>
        </p:nvSpPr>
        <p:spPr bwMode="auto">
          <a:xfrm>
            <a:off x="0" y="639763"/>
            <a:ext cx="1588" cy="1587"/>
          </a:xfrm>
          <a:prstGeom prst="line">
            <a:avLst/>
          </a:prstGeom>
          <a:noFill/>
          <a:ln w="36720" cap="flat">
            <a:solidFill>
              <a:srgbClr val="CCCC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88" name="Line 16">
            <a:extLst>
              <a:ext uri="{FF2B5EF4-FFF2-40B4-BE49-F238E27FC236}">
                <a16:creationId xmlns:a16="http://schemas.microsoft.com/office/drawing/2014/main" id="{1FB8C276-7A04-4928-9DFA-B59405191AEE}"/>
              </a:ext>
            </a:extLst>
          </p:cNvPr>
          <p:cNvSpPr>
            <a:spLocks noChangeShapeType="1"/>
          </p:cNvSpPr>
          <p:nvPr/>
        </p:nvSpPr>
        <p:spPr bwMode="auto">
          <a:xfrm>
            <a:off x="0" y="639763"/>
            <a:ext cx="1588" cy="1587"/>
          </a:xfrm>
          <a:prstGeom prst="line">
            <a:avLst/>
          </a:prstGeom>
          <a:noFill/>
          <a:ln w="36720" cap="flat">
            <a:solidFill>
              <a:srgbClr val="CCCC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3089" name="Picture 17">
            <a:extLst>
              <a:ext uri="{FF2B5EF4-FFF2-40B4-BE49-F238E27FC236}">
                <a16:creationId xmlns:a16="http://schemas.microsoft.com/office/drawing/2014/main" id="{1CD109B0-A010-4C70-9F7F-2D203D7CEDD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t="41576" b="16682"/>
          <a:stretch>
            <a:fillRect/>
          </a:stretch>
        </p:blipFill>
        <p:spPr bwMode="auto">
          <a:xfrm>
            <a:off x="0" y="2844800"/>
            <a:ext cx="30267275" cy="722313"/>
          </a:xfrm>
          <a:prstGeom prst="rect">
            <a:avLst/>
          </a:prstGeom>
          <a:noFill/>
          <a:ln>
            <a:noFill/>
          </a:ln>
          <a:effectLst/>
          <a:extLst>
            <a:ext uri="{909E8E84-426E-40DD-AFC4-6F175D3DCCD1}">
              <a14:hiddenFill xmlns:a14="http://schemas.microsoft.com/office/drawing/2010/main">
                <a:blipFill dpi="0" rotWithShape="0">
                  <a:blip/>
                  <a:srcRect t="41576" b="16682"/>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90" name="Picture 18">
            <a:extLst>
              <a:ext uri="{FF2B5EF4-FFF2-40B4-BE49-F238E27FC236}">
                <a16:creationId xmlns:a16="http://schemas.microsoft.com/office/drawing/2014/main" id="{E0C8D2CB-4E06-4AC3-B6FF-7AB44F13B59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852400" y="912813"/>
            <a:ext cx="4564063" cy="16827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91" name="Line 19">
            <a:extLst>
              <a:ext uri="{FF2B5EF4-FFF2-40B4-BE49-F238E27FC236}">
                <a16:creationId xmlns:a16="http://schemas.microsoft.com/office/drawing/2014/main" id="{3D348CC6-7442-46DD-B4AC-CE2596272B4F}"/>
              </a:ext>
            </a:extLst>
          </p:cNvPr>
          <p:cNvSpPr>
            <a:spLocks noChangeShapeType="1"/>
          </p:cNvSpPr>
          <p:nvPr/>
        </p:nvSpPr>
        <p:spPr bwMode="auto">
          <a:xfrm>
            <a:off x="0" y="3587750"/>
            <a:ext cx="30275213" cy="1588"/>
          </a:xfrm>
          <a:prstGeom prst="line">
            <a:avLst/>
          </a:prstGeom>
          <a:noFill/>
          <a:ln w="91440" cap="flat">
            <a:solidFill>
              <a:srgbClr val="3465A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92" name="Rectangle 20">
            <a:extLst>
              <a:ext uri="{FF2B5EF4-FFF2-40B4-BE49-F238E27FC236}">
                <a16:creationId xmlns:a16="http://schemas.microsoft.com/office/drawing/2014/main" id="{633F6EC3-BF19-4480-BC6E-659F6C0814F5}"/>
              </a:ext>
            </a:extLst>
          </p:cNvPr>
          <p:cNvSpPr>
            <a:spLocks noChangeArrowheads="1"/>
          </p:cNvSpPr>
          <p:nvPr/>
        </p:nvSpPr>
        <p:spPr bwMode="auto">
          <a:xfrm>
            <a:off x="722313" y="17116425"/>
            <a:ext cx="14397037" cy="414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9pPr>
          </a:lstStyle>
          <a:p>
            <a:pPr algn="just">
              <a:lnSpc>
                <a:spcPct val="115000"/>
              </a:lnSpc>
              <a:buClrTx/>
              <a:buFontTx/>
              <a:buNone/>
            </a:pPr>
            <a:r>
              <a:rPr lang="en-US" altLang="en-US" sz="2600" b="1">
                <a:solidFill>
                  <a:srgbClr val="333333"/>
                </a:solidFill>
                <a:cs typeface="DejaVu Sans" charset="0"/>
              </a:rPr>
              <a:t>Kinase fingerprint. </a:t>
            </a:r>
            <a:r>
              <a:rPr lang="en-US" altLang="en-US" sz="2600">
                <a:solidFill>
                  <a:srgbClr val="333333"/>
                </a:solidFill>
                <a:cs typeface="DejaVu Sans" charset="0"/>
              </a:rPr>
              <a:t>The </a:t>
            </a:r>
            <a:r>
              <a:rPr lang="en-US" altLang="en-US" sz="2600" i="1">
                <a:solidFill>
                  <a:srgbClr val="333333"/>
                </a:solidFill>
                <a:cs typeface="DejaVu Sans" charset="0"/>
              </a:rPr>
              <a:t>pocket fingerprint</a:t>
            </a:r>
            <a:r>
              <a:rPr lang="en-US" altLang="en-US" sz="2600">
                <a:solidFill>
                  <a:srgbClr val="333333"/>
                </a:solidFill>
                <a:cs typeface="DejaVu Sans" charset="0"/>
              </a:rPr>
              <a:t> consists of 85 concatenated </a:t>
            </a:r>
            <a:r>
              <a:rPr lang="en-US" altLang="en-US" sz="2600" i="1">
                <a:solidFill>
                  <a:srgbClr val="333333"/>
                </a:solidFill>
                <a:cs typeface="DejaVu Sans" charset="0"/>
              </a:rPr>
              <a:t>residue fingerprints</a:t>
            </a:r>
            <a:r>
              <a:rPr lang="en-US" altLang="en-US" sz="2600">
                <a:solidFill>
                  <a:srgbClr val="333333"/>
                </a:solidFill>
                <a:cs typeface="DejaVu Sans" charset="0"/>
              </a:rPr>
              <a:t>, each encoding a residue’s spatial and physicochemical properties (</a:t>
            </a:r>
            <a:r>
              <a:rPr lang="en-US" altLang="en-US" sz="2600" b="1">
                <a:solidFill>
                  <a:srgbClr val="333333"/>
                </a:solidFill>
                <a:cs typeface="DejaVu Sans" charset="0"/>
              </a:rPr>
              <a:t>Fig. 1a</a:t>
            </a:r>
            <a:r>
              <a:rPr lang="en-US" altLang="en-US" sz="2600">
                <a:solidFill>
                  <a:srgbClr val="333333"/>
                </a:solidFill>
                <a:cs typeface="DejaVu Sans" charset="0"/>
              </a:rPr>
              <a:t> and </a:t>
            </a:r>
            <a:r>
              <a:rPr lang="en-US" altLang="en-US" sz="2600" b="1">
                <a:solidFill>
                  <a:srgbClr val="333333"/>
                </a:solidFill>
                <a:cs typeface="DejaVu Sans" charset="0"/>
              </a:rPr>
              <a:t>2a</a:t>
            </a:r>
            <a:r>
              <a:rPr lang="en-US" altLang="en-US" sz="2600">
                <a:solidFill>
                  <a:srgbClr val="333333"/>
                </a:solidFill>
                <a:cs typeface="DejaVu Sans" charset="0"/>
              </a:rPr>
              <a:t>). The </a:t>
            </a:r>
            <a:r>
              <a:rPr lang="en-US" altLang="en-US" sz="2600" i="1">
                <a:solidFill>
                  <a:srgbClr val="333333"/>
                </a:solidFill>
                <a:cs typeface="DejaVu Sans" charset="0"/>
              </a:rPr>
              <a:t>physico-chemical properties</a:t>
            </a:r>
            <a:r>
              <a:rPr lang="en-US" altLang="en-US" sz="2600">
                <a:solidFill>
                  <a:srgbClr val="333333"/>
                </a:solidFill>
                <a:cs typeface="DejaVu Sans" charset="0"/>
              </a:rPr>
              <a:t> encompass for each residue its size, side chain orientation and pharmacophoric features as described by SiteAlign [4], in addition to its solvent exposure as implemented in Biopython’s module </a:t>
            </a:r>
            <a:r>
              <a:rPr lang="en-US" altLang="en-US" sz="2600">
                <a:solidFill>
                  <a:srgbClr val="333333"/>
                </a:solidFill>
                <a:latin typeface="Courier New" panose="02070309020205020404" pitchFamily="49" charset="0"/>
                <a:cs typeface="DejaVu Sans" charset="0"/>
              </a:rPr>
              <a:t>Bio.PDB.HSExposure</a:t>
            </a:r>
            <a:r>
              <a:rPr lang="en-US" altLang="en-US" sz="2600">
                <a:solidFill>
                  <a:srgbClr val="333333"/>
                </a:solidFill>
                <a:cs typeface="DejaVu Sans" charset="0"/>
              </a:rPr>
              <a:t> [5, 6]. Inspired by the ligand-based USR approach [3], the </a:t>
            </a:r>
            <a:r>
              <a:rPr lang="en-US" altLang="en-US" sz="2600" i="1">
                <a:solidFill>
                  <a:srgbClr val="333333"/>
                </a:solidFill>
                <a:cs typeface="DejaVu Sans" charset="0"/>
              </a:rPr>
              <a:t>spatial properties</a:t>
            </a:r>
            <a:r>
              <a:rPr lang="en-US" altLang="en-US" sz="2600">
                <a:solidFill>
                  <a:srgbClr val="333333"/>
                </a:solidFill>
                <a:cs typeface="DejaVu Sans" charset="0"/>
              </a:rPr>
              <a:t> describe the residue’s position in relation to the kinase pocket centroid and important kinase subpockets, i.e. the hinge region, the DFG region, and the front pocket (</a:t>
            </a:r>
            <a:r>
              <a:rPr lang="en-US" altLang="en-US" sz="2600" b="1">
                <a:solidFill>
                  <a:srgbClr val="333333"/>
                </a:solidFill>
                <a:cs typeface="DejaVu Sans" charset="0"/>
              </a:rPr>
              <a:t>Fig. 1b</a:t>
            </a:r>
            <a:r>
              <a:rPr lang="en-US" altLang="en-US" sz="2600">
                <a:solidFill>
                  <a:srgbClr val="333333"/>
                </a:solidFill>
                <a:cs typeface="DejaVu Sans" charset="0"/>
              </a:rPr>
              <a:t>). The resulting distance distributions per subpocket are reduced in complexity to the first three moments, i.e. the mean, variance and skewness. </a:t>
            </a:r>
          </a:p>
          <a:p>
            <a:pPr algn="just">
              <a:lnSpc>
                <a:spcPct val="115000"/>
              </a:lnSpc>
              <a:buClrTx/>
              <a:buFontTx/>
              <a:buNone/>
            </a:pPr>
            <a:endParaRPr lang="en-US" altLang="en-US">
              <a:cs typeface="DejaVu Sans" charset="0"/>
            </a:endParaRPr>
          </a:p>
          <a:p>
            <a:pPr algn="just">
              <a:lnSpc>
                <a:spcPct val="115000"/>
              </a:lnSpc>
              <a:buClrTx/>
              <a:buFontTx/>
              <a:buNone/>
            </a:pPr>
            <a:endParaRPr lang="en-US" altLang="en-US">
              <a:cs typeface="DejaVu Sans" charset="0"/>
            </a:endParaRPr>
          </a:p>
          <a:p>
            <a:pPr algn="just">
              <a:lnSpc>
                <a:spcPct val="115000"/>
              </a:lnSpc>
              <a:buClrTx/>
              <a:buFontTx/>
              <a:buNone/>
            </a:pPr>
            <a:endParaRPr lang="en-US" altLang="en-US">
              <a:cs typeface="DejaVu Sans" charset="0"/>
            </a:endParaRPr>
          </a:p>
        </p:txBody>
      </p:sp>
      <p:sp>
        <p:nvSpPr>
          <p:cNvPr id="3093" name="Rectangle 21">
            <a:extLst>
              <a:ext uri="{FF2B5EF4-FFF2-40B4-BE49-F238E27FC236}">
                <a16:creationId xmlns:a16="http://schemas.microsoft.com/office/drawing/2014/main" id="{79704ABD-B817-40A0-A353-DE282E31B31C}"/>
              </a:ext>
            </a:extLst>
          </p:cNvPr>
          <p:cNvSpPr>
            <a:spLocks noChangeArrowheads="1"/>
          </p:cNvSpPr>
          <p:nvPr/>
        </p:nvSpPr>
        <p:spPr bwMode="auto">
          <a:xfrm>
            <a:off x="722313" y="24283988"/>
            <a:ext cx="14401800" cy="209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9pPr>
          </a:lstStyle>
          <a:p>
            <a:pPr algn="just">
              <a:lnSpc>
                <a:spcPct val="115000"/>
              </a:lnSpc>
              <a:buClrTx/>
              <a:buFontTx/>
              <a:buNone/>
            </a:pPr>
            <a:r>
              <a:rPr lang="en-US" altLang="en-US" sz="2600">
                <a:solidFill>
                  <a:srgbClr val="333333"/>
                </a:solidFill>
                <a:cs typeface="DejaVu Sans" charset="0"/>
              </a:rPr>
              <a:t>The potential of our subpocket-based kinase comparison is demonstrated by uncovering retrospectively on- and off-targets for EGFR using KinMap [7] (</a:t>
            </a:r>
            <a:r>
              <a:rPr lang="en-US" altLang="en-US" sz="2600" b="1">
                <a:solidFill>
                  <a:srgbClr val="333333"/>
                </a:solidFill>
                <a:cs typeface="DejaVu Sans" charset="0"/>
              </a:rPr>
              <a:t>Fig. 2b</a:t>
            </a:r>
            <a:r>
              <a:rPr lang="en-US" altLang="en-US" sz="2600">
                <a:solidFill>
                  <a:srgbClr val="333333"/>
                </a:solidFill>
                <a:cs typeface="DejaVu Sans" charset="0"/>
              </a:rPr>
              <a:t>). Compared to profiling data for EGFR inhibitor erlotinib by Karaman et al. [8], our 20 most similar structures to EGFR include many off-targets in the TK group as well as reported off-target kinases LOK and SLK (STE), though missing the off-target kinase GAK (Other). Furhtermore, clustering of all similarity</a:t>
            </a:r>
          </a:p>
        </p:txBody>
      </p:sp>
      <p:sp>
        <p:nvSpPr>
          <p:cNvPr id="3094" name="Rectangle 22">
            <a:extLst>
              <a:ext uri="{FF2B5EF4-FFF2-40B4-BE49-F238E27FC236}">
                <a16:creationId xmlns:a16="http://schemas.microsoft.com/office/drawing/2014/main" id="{0366FA88-E699-428F-B27E-28295D567E80}"/>
              </a:ext>
            </a:extLst>
          </p:cNvPr>
          <p:cNvSpPr>
            <a:spLocks noChangeArrowheads="1"/>
          </p:cNvSpPr>
          <p:nvPr/>
        </p:nvSpPr>
        <p:spPr bwMode="auto">
          <a:xfrm>
            <a:off x="720725" y="38268275"/>
            <a:ext cx="14397038" cy="165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95" name="Rectangle 23">
            <a:extLst>
              <a:ext uri="{FF2B5EF4-FFF2-40B4-BE49-F238E27FC236}">
                <a16:creationId xmlns:a16="http://schemas.microsoft.com/office/drawing/2014/main" id="{AF04E49E-0096-4A84-A780-AA63C325C2E2}"/>
              </a:ext>
            </a:extLst>
          </p:cNvPr>
          <p:cNvSpPr>
            <a:spLocks noChangeArrowheads="1"/>
          </p:cNvSpPr>
          <p:nvPr/>
        </p:nvSpPr>
        <p:spPr bwMode="auto">
          <a:xfrm>
            <a:off x="720725" y="21286788"/>
            <a:ext cx="9520238" cy="2468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algn="just">
              <a:lnSpc>
                <a:spcPct val="115000"/>
              </a:lnSpc>
              <a:buClrTx/>
              <a:buFontTx/>
              <a:buNone/>
            </a:pPr>
            <a:r>
              <a:rPr lang="en-US" altLang="en-US" sz="2600" b="1">
                <a:solidFill>
                  <a:srgbClr val="333333"/>
                </a:solidFill>
                <a:cs typeface="DejaVu Sans" charset="0"/>
              </a:rPr>
              <a:t>Kinase comparison &amp; scoring. </a:t>
            </a:r>
            <a:r>
              <a:rPr lang="en-US" altLang="en-US" sz="2600">
                <a:solidFill>
                  <a:srgbClr val="333333"/>
                </a:solidFill>
                <a:cs typeface="DejaVu Sans" charset="0"/>
              </a:rPr>
              <a:t>Kinase structures are compared pairwise using the inverse, translated and scaled Manhattan distance as implemented for the USR method [3]. For each kinase pair, the best scoring structure pair is used for further analysis, resulting in a 253x253 similarity matrix.</a:t>
            </a:r>
          </a:p>
          <a:p>
            <a:pPr algn="just">
              <a:lnSpc>
                <a:spcPct val="115000"/>
              </a:lnSpc>
              <a:buClrTx/>
              <a:buFontTx/>
              <a:buNone/>
            </a:pPr>
            <a:endParaRPr lang="en-US" altLang="en-US">
              <a:cs typeface="DejaVu Sans" charset="0"/>
            </a:endParaRPr>
          </a:p>
          <a:p>
            <a:pPr algn="just">
              <a:lnSpc>
                <a:spcPct val="115000"/>
              </a:lnSpc>
              <a:buClrTx/>
              <a:buFontTx/>
              <a:buNone/>
            </a:pPr>
            <a:endParaRPr lang="en-US" altLang="en-US">
              <a:cs typeface="DejaVu Sans" charset="0"/>
            </a:endParaRPr>
          </a:p>
          <a:p>
            <a:pPr algn="just">
              <a:lnSpc>
                <a:spcPct val="115000"/>
              </a:lnSpc>
              <a:buClrTx/>
              <a:buFontTx/>
              <a:buNone/>
            </a:pPr>
            <a:endParaRPr lang="en-US" altLang="en-US">
              <a:cs typeface="DejaVu Sans" charset="0"/>
            </a:endParaRPr>
          </a:p>
        </p:txBody>
      </p:sp>
      <p:sp>
        <p:nvSpPr>
          <p:cNvPr id="3096" name="Rectangle 24">
            <a:extLst>
              <a:ext uri="{FF2B5EF4-FFF2-40B4-BE49-F238E27FC236}">
                <a16:creationId xmlns:a16="http://schemas.microsoft.com/office/drawing/2014/main" id="{3CAE6BCD-1B1A-4C6B-AE50-5C5B02AB82A8}"/>
              </a:ext>
            </a:extLst>
          </p:cNvPr>
          <p:cNvSpPr>
            <a:spLocks noChangeArrowheads="1"/>
          </p:cNvSpPr>
          <p:nvPr/>
        </p:nvSpPr>
        <p:spPr bwMode="auto">
          <a:xfrm>
            <a:off x="720725" y="10044113"/>
            <a:ext cx="14397038" cy="289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9pPr>
          </a:lstStyle>
          <a:p>
            <a:pPr algn="just">
              <a:lnSpc>
                <a:spcPct val="115000"/>
              </a:lnSpc>
              <a:buClrTx/>
              <a:buFontTx/>
              <a:buNone/>
            </a:pPr>
            <a:r>
              <a:rPr lang="en-US" altLang="en-US" sz="2600">
                <a:solidFill>
                  <a:srgbClr val="333333"/>
                </a:solidFill>
                <a:cs typeface="DejaVu Sans" charset="0"/>
              </a:rPr>
              <a:t>Kinases are important and well studied drug targets for cancer and inflammatory diseases. Due to the highly conserved structure of kinases, especially at the ATP binding site, the main challenge when developing kinase inhibitors is achieving selectivity, which requires a comprehensive understanding of kinase similarity. [1] Here, we present our work on a novel fingerprinting strategy designed specifically for kinase pockets, allowing for similarity studies across the structurally covered kinome. </a:t>
            </a:r>
          </a:p>
        </p:txBody>
      </p:sp>
      <p:sp>
        <p:nvSpPr>
          <p:cNvPr id="3097" name="Rectangle 25">
            <a:extLst>
              <a:ext uri="{FF2B5EF4-FFF2-40B4-BE49-F238E27FC236}">
                <a16:creationId xmlns:a16="http://schemas.microsoft.com/office/drawing/2014/main" id="{D95C8752-03A1-4E81-AC78-0868B181BD7C}"/>
              </a:ext>
            </a:extLst>
          </p:cNvPr>
          <p:cNvSpPr>
            <a:spLocks noChangeArrowheads="1"/>
          </p:cNvSpPr>
          <p:nvPr/>
        </p:nvSpPr>
        <p:spPr bwMode="auto">
          <a:xfrm>
            <a:off x="720725" y="9396413"/>
            <a:ext cx="14400213"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9pPr>
          </a:lstStyle>
          <a:p>
            <a:pPr algn="just">
              <a:lnSpc>
                <a:spcPct val="115000"/>
              </a:lnSpc>
              <a:buClrTx/>
              <a:buFontTx/>
              <a:buNone/>
            </a:pPr>
            <a:r>
              <a:rPr lang="en-US" altLang="en-US" sz="3600" b="1">
                <a:solidFill>
                  <a:srgbClr val="3465A4"/>
                </a:solidFill>
                <a:cs typeface="DejaVu Sans" charset="0"/>
              </a:rPr>
              <a:t>Introduction</a:t>
            </a:r>
          </a:p>
        </p:txBody>
      </p:sp>
      <p:sp>
        <p:nvSpPr>
          <p:cNvPr id="3098" name="Rectangle 26">
            <a:extLst>
              <a:ext uri="{FF2B5EF4-FFF2-40B4-BE49-F238E27FC236}">
                <a16:creationId xmlns:a16="http://schemas.microsoft.com/office/drawing/2014/main" id="{D984E9DB-AA49-42AC-8BA4-1B2D4400B3DF}"/>
              </a:ext>
            </a:extLst>
          </p:cNvPr>
          <p:cNvSpPr>
            <a:spLocks noChangeArrowheads="1"/>
          </p:cNvSpPr>
          <p:nvPr/>
        </p:nvSpPr>
        <p:spPr bwMode="auto">
          <a:xfrm>
            <a:off x="720725" y="12995275"/>
            <a:ext cx="14400213"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9pPr>
          </a:lstStyle>
          <a:p>
            <a:pPr algn="just">
              <a:lnSpc>
                <a:spcPct val="115000"/>
              </a:lnSpc>
              <a:buClrTx/>
              <a:buFontTx/>
              <a:buNone/>
            </a:pPr>
            <a:r>
              <a:rPr lang="en-US" altLang="en-US" sz="3600" b="1">
                <a:solidFill>
                  <a:srgbClr val="3465A4"/>
                </a:solidFill>
                <a:cs typeface="DejaVu Sans" charset="0"/>
              </a:rPr>
              <a:t>Methods</a:t>
            </a:r>
          </a:p>
          <a:p>
            <a:pPr algn="just">
              <a:lnSpc>
                <a:spcPct val="115000"/>
              </a:lnSpc>
              <a:buClrTx/>
              <a:buFontTx/>
              <a:buNone/>
            </a:pPr>
            <a:endParaRPr lang="en-US" altLang="en-US">
              <a:cs typeface="DejaVu Sans" charset="0"/>
            </a:endParaRPr>
          </a:p>
          <a:p>
            <a:pPr algn="just">
              <a:lnSpc>
                <a:spcPct val="115000"/>
              </a:lnSpc>
              <a:buClrTx/>
              <a:buFontTx/>
              <a:buNone/>
            </a:pPr>
            <a:endParaRPr lang="en-US" altLang="en-US">
              <a:cs typeface="DejaVu Sans" charset="0"/>
            </a:endParaRPr>
          </a:p>
          <a:p>
            <a:pPr algn="just">
              <a:lnSpc>
                <a:spcPct val="115000"/>
              </a:lnSpc>
              <a:buClrTx/>
              <a:buFontTx/>
              <a:buNone/>
            </a:pPr>
            <a:endParaRPr lang="en-US" altLang="en-US">
              <a:cs typeface="DejaVu Sans" charset="0"/>
            </a:endParaRPr>
          </a:p>
        </p:txBody>
      </p:sp>
      <p:sp>
        <p:nvSpPr>
          <p:cNvPr id="3099" name="Rectangle 27">
            <a:extLst>
              <a:ext uri="{FF2B5EF4-FFF2-40B4-BE49-F238E27FC236}">
                <a16:creationId xmlns:a16="http://schemas.microsoft.com/office/drawing/2014/main" id="{0932200E-177E-4931-AB46-A3DF28ED702B}"/>
              </a:ext>
            </a:extLst>
          </p:cNvPr>
          <p:cNvSpPr>
            <a:spLocks noChangeArrowheads="1"/>
          </p:cNvSpPr>
          <p:nvPr/>
        </p:nvSpPr>
        <p:spPr bwMode="auto">
          <a:xfrm>
            <a:off x="722313" y="15201900"/>
            <a:ext cx="14397037" cy="133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9pPr>
          </a:lstStyle>
          <a:p>
            <a:pPr algn="just">
              <a:lnSpc>
                <a:spcPct val="115000"/>
              </a:lnSpc>
              <a:buClrTx/>
              <a:buFontTx/>
              <a:buNone/>
            </a:pPr>
            <a:r>
              <a:rPr lang="en-US" altLang="en-US" sz="2600" b="1">
                <a:solidFill>
                  <a:srgbClr val="333333"/>
                </a:solidFill>
                <a:cs typeface="DejaVu Sans" charset="0"/>
              </a:rPr>
              <a:t>Data preparation. </a:t>
            </a:r>
            <a:r>
              <a:rPr lang="en-US" altLang="en-US" sz="2600">
                <a:solidFill>
                  <a:srgbClr val="333333"/>
                </a:solidFill>
                <a:cs typeface="DejaVu Sans" charset="0"/>
              </a:rPr>
              <a:t>KLIFS dataset was filtered for entries (i) describing human kinases, (ii) in DFG-in conformation, (iii) with the best quality score per PDB structure (if multiple chains and/or alternate models available), and (iv) with a resolution </a:t>
            </a:r>
            <a:r>
              <a:rPr lang="en-US" altLang="en-US" sz="2600">
                <a:solidFill>
                  <a:srgbClr val="333333"/>
                </a:solidFill>
                <a:latin typeface="Ubuntu" charset="0"/>
                <a:cs typeface="Ubuntu" charset="0"/>
              </a:rPr>
              <a:t>≤ </a:t>
            </a:r>
            <a:r>
              <a:rPr lang="en-US" altLang="en-US" sz="2600">
                <a:solidFill>
                  <a:srgbClr val="333333"/>
                </a:solidFill>
                <a:cs typeface="DejaVu Sans" charset="0"/>
              </a:rPr>
              <a:t>4 and a quality score </a:t>
            </a:r>
            <a:r>
              <a:rPr lang="en-US" altLang="en-US" sz="2600">
                <a:solidFill>
                  <a:srgbClr val="333333"/>
                </a:solidFill>
                <a:latin typeface="Ubuntu" charset="0"/>
                <a:cs typeface="Ubuntu" charset="0"/>
              </a:rPr>
              <a:t>≥ </a:t>
            </a:r>
            <a:r>
              <a:rPr lang="en-US" altLang="en-US" sz="2600">
                <a:solidFill>
                  <a:srgbClr val="333333"/>
                </a:solidFill>
                <a:cs typeface="DejaVu Sans" charset="0"/>
              </a:rPr>
              <a:t>4. The resulting kinase dataset consists of 3,875 structures.</a:t>
            </a:r>
          </a:p>
          <a:p>
            <a:pPr algn="just">
              <a:lnSpc>
                <a:spcPct val="115000"/>
              </a:lnSpc>
              <a:buClrTx/>
              <a:buFontTx/>
              <a:buNone/>
            </a:pPr>
            <a:endParaRPr lang="en-US" altLang="en-US">
              <a:cs typeface="DejaVu Sans" charset="0"/>
            </a:endParaRPr>
          </a:p>
          <a:p>
            <a:pPr algn="just">
              <a:lnSpc>
                <a:spcPct val="115000"/>
              </a:lnSpc>
              <a:buClrTx/>
              <a:buFontTx/>
              <a:buNone/>
            </a:pPr>
            <a:endParaRPr lang="en-US" altLang="en-US">
              <a:cs typeface="DejaVu Sans" charset="0"/>
            </a:endParaRPr>
          </a:p>
          <a:p>
            <a:pPr algn="just">
              <a:lnSpc>
                <a:spcPct val="115000"/>
              </a:lnSpc>
              <a:buClrTx/>
              <a:buFontTx/>
              <a:buNone/>
            </a:pPr>
            <a:endParaRPr lang="en-US" altLang="en-US">
              <a:cs typeface="DejaVu Sans" charset="0"/>
            </a:endParaRPr>
          </a:p>
          <a:p>
            <a:pPr algn="just">
              <a:lnSpc>
                <a:spcPct val="115000"/>
              </a:lnSpc>
              <a:buClrTx/>
              <a:buFontTx/>
              <a:buNone/>
            </a:pPr>
            <a:endParaRPr lang="en-US" altLang="en-US">
              <a:cs typeface="DejaVu Sans" charset="0"/>
            </a:endParaRPr>
          </a:p>
        </p:txBody>
      </p:sp>
      <p:sp>
        <p:nvSpPr>
          <p:cNvPr id="3100" name="Rectangle 28">
            <a:extLst>
              <a:ext uri="{FF2B5EF4-FFF2-40B4-BE49-F238E27FC236}">
                <a16:creationId xmlns:a16="http://schemas.microsoft.com/office/drawing/2014/main" id="{562035CA-A0F3-4FC8-A19D-866D6CC737BD}"/>
              </a:ext>
            </a:extLst>
          </p:cNvPr>
          <p:cNvSpPr>
            <a:spLocks noChangeArrowheads="1"/>
          </p:cNvSpPr>
          <p:nvPr/>
        </p:nvSpPr>
        <p:spPr bwMode="auto">
          <a:xfrm>
            <a:off x="720725" y="13666788"/>
            <a:ext cx="14397038" cy="1370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9pPr>
          </a:lstStyle>
          <a:p>
            <a:pPr algn="just">
              <a:lnSpc>
                <a:spcPct val="115000"/>
              </a:lnSpc>
              <a:buClrTx/>
              <a:buFontTx/>
              <a:buNone/>
            </a:pPr>
            <a:r>
              <a:rPr lang="en-US" altLang="en-US" sz="2600">
                <a:solidFill>
                  <a:srgbClr val="333333"/>
                </a:solidFill>
                <a:cs typeface="DejaVu Sans" charset="0"/>
              </a:rPr>
              <a:t>The kinase fingerprint is based on the KLIFS [2] pocket alignment, which defines 85 aligned pocket residues for all kinase structures. This enables a residue-by-residue comparison across the kinome without a computationally expensive alignment step.</a:t>
            </a:r>
          </a:p>
          <a:p>
            <a:pPr algn="just">
              <a:lnSpc>
                <a:spcPct val="115000"/>
              </a:lnSpc>
              <a:buClrTx/>
              <a:buFontTx/>
              <a:buNone/>
            </a:pPr>
            <a:endParaRPr lang="en-US" altLang="en-US">
              <a:cs typeface="DejaVu Sans" charset="0"/>
            </a:endParaRPr>
          </a:p>
          <a:p>
            <a:pPr algn="just">
              <a:lnSpc>
                <a:spcPct val="115000"/>
              </a:lnSpc>
              <a:buClrTx/>
              <a:buFontTx/>
              <a:buNone/>
            </a:pPr>
            <a:endParaRPr lang="en-US" altLang="en-US">
              <a:cs typeface="DejaVu Sans" charset="0"/>
            </a:endParaRPr>
          </a:p>
          <a:p>
            <a:pPr algn="just">
              <a:lnSpc>
                <a:spcPct val="115000"/>
              </a:lnSpc>
              <a:buClrTx/>
              <a:buFontTx/>
              <a:buNone/>
            </a:pPr>
            <a:endParaRPr lang="en-US" altLang="en-US">
              <a:cs typeface="DejaVu Sans" charset="0"/>
            </a:endParaRPr>
          </a:p>
        </p:txBody>
      </p:sp>
      <p:sp>
        <p:nvSpPr>
          <p:cNvPr id="3101" name="Rectangle 29">
            <a:extLst>
              <a:ext uri="{FF2B5EF4-FFF2-40B4-BE49-F238E27FC236}">
                <a16:creationId xmlns:a16="http://schemas.microsoft.com/office/drawing/2014/main" id="{7E8BDBF8-B2D3-4A04-BA35-D9BA3157810C}"/>
              </a:ext>
            </a:extLst>
          </p:cNvPr>
          <p:cNvSpPr>
            <a:spLocks noChangeArrowheads="1"/>
          </p:cNvSpPr>
          <p:nvPr/>
        </p:nvSpPr>
        <p:spPr bwMode="auto">
          <a:xfrm>
            <a:off x="722313" y="23645813"/>
            <a:ext cx="14397037"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9pPr>
          </a:lstStyle>
          <a:p>
            <a:pPr algn="just">
              <a:lnSpc>
                <a:spcPct val="100000"/>
              </a:lnSpc>
              <a:buClrTx/>
              <a:buFontTx/>
              <a:buNone/>
            </a:pPr>
            <a:r>
              <a:rPr lang="en-US" altLang="en-US" sz="3600" b="1">
                <a:solidFill>
                  <a:srgbClr val="3465A4"/>
                </a:solidFill>
                <a:cs typeface="DejaVu Sans" charset="0"/>
              </a:rPr>
              <a:t>Results</a:t>
            </a:r>
            <a:r>
              <a:rPr lang="en-US" altLang="en-US" sz="2400">
                <a:solidFill>
                  <a:srgbClr val="333333"/>
                </a:solidFill>
                <a:cs typeface="DejaVu Sans" charset="0"/>
              </a:rPr>
              <a:t> </a:t>
            </a:r>
          </a:p>
          <a:p>
            <a:pPr algn="just">
              <a:lnSpc>
                <a:spcPct val="115000"/>
              </a:lnSpc>
              <a:buClrTx/>
              <a:buFontTx/>
              <a:buNone/>
            </a:pPr>
            <a:endParaRPr lang="en-US" altLang="en-US">
              <a:cs typeface="DejaVu Sans" charset="0"/>
            </a:endParaRPr>
          </a:p>
          <a:p>
            <a:pPr algn="just">
              <a:lnSpc>
                <a:spcPct val="115000"/>
              </a:lnSpc>
              <a:buClrTx/>
              <a:buFontTx/>
              <a:buNone/>
            </a:pPr>
            <a:endParaRPr lang="en-US" altLang="en-US">
              <a:cs typeface="DejaVu Sans" charset="0"/>
            </a:endParaRPr>
          </a:p>
        </p:txBody>
      </p:sp>
      <p:sp>
        <p:nvSpPr>
          <p:cNvPr id="3102" name="Rectangle 30">
            <a:extLst>
              <a:ext uri="{FF2B5EF4-FFF2-40B4-BE49-F238E27FC236}">
                <a16:creationId xmlns:a16="http://schemas.microsoft.com/office/drawing/2014/main" id="{82ABDA1A-7D4F-4E12-A4AC-1B7EC164AF03}"/>
              </a:ext>
            </a:extLst>
          </p:cNvPr>
          <p:cNvSpPr>
            <a:spLocks noChangeArrowheads="1"/>
          </p:cNvSpPr>
          <p:nvPr/>
        </p:nvSpPr>
        <p:spPr bwMode="auto">
          <a:xfrm>
            <a:off x="15316200" y="22512338"/>
            <a:ext cx="14400213" cy="655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9pPr>
          </a:lstStyle>
          <a:p>
            <a:pPr>
              <a:lnSpc>
                <a:spcPct val="100000"/>
              </a:lnSpc>
              <a:buClrTx/>
              <a:buFontTx/>
              <a:buNone/>
            </a:pPr>
            <a:r>
              <a:rPr lang="en-US" altLang="en-US" sz="2000" b="1">
                <a:solidFill>
                  <a:srgbClr val="333333"/>
                </a:solidFill>
                <a:cs typeface="DejaVu Sans" charset="0"/>
              </a:rPr>
              <a:t>Fig. 1</a:t>
            </a:r>
            <a:r>
              <a:rPr lang="en-US" altLang="en-US" sz="2000">
                <a:solidFill>
                  <a:srgbClr val="333333"/>
                </a:solidFill>
                <a:cs typeface="DejaVu Sans" charset="0"/>
              </a:rPr>
              <a:t>: (a) Composition of the 692 bit kinase fingerprint, (b) reference points for spatial feature calculation: centroid (orange), hinge region (magenta), DFG region (blue), and front pocket (green). Reference points (large spheres) are calculated based on centroid of three anchor residue CA atoms each (small spheres). Backbone of hinge and DFG region are highlighted.</a:t>
            </a:r>
          </a:p>
        </p:txBody>
      </p:sp>
      <p:sp>
        <p:nvSpPr>
          <p:cNvPr id="3103" name="Rectangle 31">
            <a:extLst>
              <a:ext uri="{FF2B5EF4-FFF2-40B4-BE49-F238E27FC236}">
                <a16:creationId xmlns:a16="http://schemas.microsoft.com/office/drawing/2014/main" id="{6B63EF34-8CD0-4936-9D88-FB4AC13820A6}"/>
              </a:ext>
            </a:extLst>
          </p:cNvPr>
          <p:cNvSpPr>
            <a:spLocks noChangeArrowheads="1"/>
          </p:cNvSpPr>
          <p:nvPr/>
        </p:nvSpPr>
        <p:spPr bwMode="auto">
          <a:xfrm>
            <a:off x="15316200" y="12003088"/>
            <a:ext cx="1003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a:lnSpc>
                <a:spcPct val="100000"/>
              </a:lnSpc>
              <a:buClrTx/>
              <a:buFontTx/>
              <a:buNone/>
            </a:pPr>
            <a:r>
              <a:rPr lang="en-US" altLang="en-US" sz="2600">
                <a:cs typeface="DejaVu Sans" charset="0"/>
              </a:rPr>
              <a:t>(a)</a:t>
            </a:r>
          </a:p>
        </p:txBody>
      </p:sp>
      <p:sp>
        <p:nvSpPr>
          <p:cNvPr id="3104" name="Rectangle 32">
            <a:extLst>
              <a:ext uri="{FF2B5EF4-FFF2-40B4-BE49-F238E27FC236}">
                <a16:creationId xmlns:a16="http://schemas.microsoft.com/office/drawing/2014/main" id="{3EEDE761-8B2D-4D57-85BD-42AE856FBF79}"/>
              </a:ext>
            </a:extLst>
          </p:cNvPr>
          <p:cNvSpPr>
            <a:spLocks noChangeArrowheads="1"/>
          </p:cNvSpPr>
          <p:nvPr/>
        </p:nvSpPr>
        <p:spPr bwMode="auto">
          <a:xfrm>
            <a:off x="15316200" y="16859250"/>
            <a:ext cx="1003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a:lnSpc>
                <a:spcPct val="100000"/>
              </a:lnSpc>
              <a:buClrTx/>
              <a:buFontTx/>
              <a:buNone/>
            </a:pPr>
            <a:r>
              <a:rPr lang="en-US" altLang="en-US" sz="2600">
                <a:cs typeface="DejaVu Sans" charset="0"/>
              </a:rPr>
              <a:t>(b)</a:t>
            </a:r>
          </a:p>
        </p:txBody>
      </p:sp>
      <p:sp>
        <p:nvSpPr>
          <p:cNvPr id="3105" name="Rectangle 33">
            <a:extLst>
              <a:ext uri="{FF2B5EF4-FFF2-40B4-BE49-F238E27FC236}">
                <a16:creationId xmlns:a16="http://schemas.microsoft.com/office/drawing/2014/main" id="{4F2D01A3-5B66-42BC-9FC3-1277AAB620E5}"/>
              </a:ext>
            </a:extLst>
          </p:cNvPr>
          <p:cNvSpPr>
            <a:spLocks noChangeArrowheads="1"/>
          </p:cNvSpPr>
          <p:nvPr/>
        </p:nvSpPr>
        <p:spPr bwMode="auto">
          <a:xfrm>
            <a:off x="-12638088" y="39563675"/>
            <a:ext cx="10604500"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06" name="Rectangle 34">
            <a:extLst>
              <a:ext uri="{FF2B5EF4-FFF2-40B4-BE49-F238E27FC236}">
                <a16:creationId xmlns:a16="http://schemas.microsoft.com/office/drawing/2014/main" id="{66A18E18-BBF8-4D81-8484-8C327A085474}"/>
              </a:ext>
            </a:extLst>
          </p:cNvPr>
          <p:cNvSpPr>
            <a:spLocks noChangeArrowheads="1"/>
          </p:cNvSpPr>
          <p:nvPr/>
        </p:nvSpPr>
        <p:spPr bwMode="auto">
          <a:xfrm>
            <a:off x="15317788" y="38754050"/>
            <a:ext cx="14397037" cy="2682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9pPr>
          </a:lstStyle>
          <a:p>
            <a:pPr algn="just">
              <a:lnSpc>
                <a:spcPct val="115000"/>
              </a:lnSpc>
              <a:buClrTx/>
              <a:buFontTx/>
              <a:buNone/>
            </a:pPr>
            <a:r>
              <a:rPr lang="en-US" altLang="en-US" sz="3600" b="1">
                <a:solidFill>
                  <a:srgbClr val="3465A4"/>
                </a:solidFill>
                <a:cs typeface="DejaVu Sans" charset="0"/>
              </a:rPr>
              <a:t>References</a:t>
            </a:r>
          </a:p>
        </p:txBody>
      </p:sp>
      <p:sp>
        <p:nvSpPr>
          <p:cNvPr id="3107" name="Rectangle 35">
            <a:extLst>
              <a:ext uri="{FF2B5EF4-FFF2-40B4-BE49-F238E27FC236}">
                <a16:creationId xmlns:a16="http://schemas.microsoft.com/office/drawing/2014/main" id="{F3A3667D-9792-4513-9B44-6A4A2C03FF03}"/>
              </a:ext>
            </a:extLst>
          </p:cNvPr>
          <p:cNvSpPr>
            <a:spLocks noChangeArrowheads="1"/>
          </p:cNvSpPr>
          <p:nvPr/>
        </p:nvSpPr>
        <p:spPr bwMode="auto">
          <a:xfrm>
            <a:off x="722313" y="38752463"/>
            <a:ext cx="14397037" cy="2243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rgbClr val="000000"/>
                </a:solidFill>
                <a:latin typeface="Arial" panose="020B0604020202020204" pitchFamily="34" charset="0"/>
                <a:cs typeface="Noto Sans CJK SC Regular" charset="0"/>
              </a:defRPr>
            </a:lvl9pPr>
          </a:lstStyle>
          <a:p>
            <a:pPr algn="just">
              <a:lnSpc>
                <a:spcPct val="115000"/>
              </a:lnSpc>
              <a:buClrTx/>
              <a:buFontTx/>
              <a:buNone/>
            </a:pPr>
            <a:r>
              <a:rPr lang="en-US" altLang="en-US" sz="3600" b="1">
                <a:solidFill>
                  <a:srgbClr val="3465A4"/>
                </a:solidFill>
                <a:cs typeface="DejaVu Sans" charset="0"/>
              </a:rPr>
              <a:t>Conclusion</a:t>
            </a:r>
          </a:p>
        </p:txBody>
      </p:sp>
      <p:sp>
        <p:nvSpPr>
          <p:cNvPr id="3108" name="Rectangle 36">
            <a:extLst>
              <a:ext uri="{FF2B5EF4-FFF2-40B4-BE49-F238E27FC236}">
                <a16:creationId xmlns:a16="http://schemas.microsoft.com/office/drawing/2014/main" id="{BA598323-B099-43CB-9779-C266E4ECBCA5}"/>
              </a:ext>
            </a:extLst>
          </p:cNvPr>
          <p:cNvSpPr>
            <a:spLocks noChangeArrowheads="1"/>
          </p:cNvSpPr>
          <p:nvPr/>
        </p:nvSpPr>
        <p:spPr bwMode="auto">
          <a:xfrm>
            <a:off x="722313" y="35071050"/>
            <a:ext cx="6683375" cy="3424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a:lnSpc>
                <a:spcPct val="100000"/>
              </a:lnSpc>
              <a:buClrTx/>
              <a:buFontTx/>
              <a:buNone/>
            </a:pPr>
            <a:r>
              <a:rPr lang="en-US" altLang="en-US" sz="2000" b="1">
                <a:solidFill>
                  <a:srgbClr val="333333"/>
                </a:solidFill>
                <a:cs typeface="DejaVu Sans" charset="0"/>
              </a:rPr>
              <a:t>Fig. 2</a:t>
            </a:r>
            <a:r>
              <a:rPr lang="en-US" altLang="en-US" sz="2000">
                <a:solidFill>
                  <a:srgbClr val="333333"/>
                </a:solidFill>
                <a:cs typeface="DejaVu Sans" charset="0"/>
              </a:rPr>
              <a:t>: </a:t>
            </a:r>
            <a:r>
              <a:rPr lang="en-US" altLang="en-US" sz="2000" b="1">
                <a:solidFill>
                  <a:srgbClr val="333333"/>
                </a:solidFill>
                <a:cs typeface="DejaVu Sans" charset="0"/>
              </a:rPr>
              <a:t>(a)</a:t>
            </a:r>
            <a:r>
              <a:rPr lang="en-US" altLang="en-US" sz="2000">
                <a:solidFill>
                  <a:srgbClr val="333333"/>
                </a:solidFill>
                <a:cs typeface="DejaVu Sans" charset="0"/>
              </a:rPr>
              <a:t> Feature value distribution for physicochemical (orange) and spatial (blue) bits of the kinase fingerprint. </a:t>
            </a:r>
            <a:r>
              <a:rPr lang="en-US" altLang="en-US" sz="2000" b="1">
                <a:solidFill>
                  <a:srgbClr val="333333"/>
                </a:solidFill>
                <a:cs typeface="DejaVu Sans" charset="0"/>
              </a:rPr>
              <a:t>(b)</a:t>
            </a:r>
            <a:r>
              <a:rPr lang="en-US" altLang="en-US" sz="2000">
                <a:solidFill>
                  <a:srgbClr val="333333"/>
                </a:solidFill>
                <a:cs typeface="DejaVu Sans" charset="0"/>
              </a:rPr>
              <a:t> Ligand-based on-/off-target prediction for EGFR inhibitor erlotinib based on our kinase fingerprint similarity: the 20 most similar structures to EGFR (blue pentagons) and erlotinib profiling data (orange circles). Illustration reproduced courtesy of Cell signalling Technology, Inc. </a:t>
            </a:r>
            <a:r>
              <a:rPr lang="en-US" altLang="en-US" sz="2000" b="1">
                <a:solidFill>
                  <a:srgbClr val="333333"/>
                </a:solidFill>
                <a:cs typeface="DejaVu Sans" charset="0"/>
              </a:rPr>
              <a:t>(c)</a:t>
            </a:r>
            <a:r>
              <a:rPr lang="en-US" altLang="en-US" sz="2000">
                <a:solidFill>
                  <a:srgbClr val="333333"/>
                </a:solidFill>
                <a:cs typeface="DejaVu Sans" charset="0"/>
              </a:rPr>
              <a:t> Hierarchical clustering of pairwise similarity scores for best scoring structure pair for each kinase pair (Euclidean distance with unweighted average linkage clustering).</a:t>
            </a:r>
          </a:p>
        </p:txBody>
      </p:sp>
      <p:sp>
        <p:nvSpPr>
          <p:cNvPr id="3109" name="Rectangle 37">
            <a:extLst>
              <a:ext uri="{FF2B5EF4-FFF2-40B4-BE49-F238E27FC236}">
                <a16:creationId xmlns:a16="http://schemas.microsoft.com/office/drawing/2014/main" id="{D05E1279-F5EE-414C-A897-F67A609D3A10}"/>
              </a:ext>
            </a:extLst>
          </p:cNvPr>
          <p:cNvSpPr>
            <a:spLocks noChangeArrowheads="1"/>
          </p:cNvSpPr>
          <p:nvPr/>
        </p:nvSpPr>
        <p:spPr bwMode="auto">
          <a:xfrm>
            <a:off x="12057063" y="27262138"/>
            <a:ext cx="1933575" cy="595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algn="ctr">
              <a:lnSpc>
                <a:spcPct val="100000"/>
              </a:lnSpc>
              <a:buClrTx/>
              <a:buFontTx/>
              <a:buNone/>
            </a:pPr>
            <a:r>
              <a:rPr lang="en-US" altLang="en-US">
                <a:solidFill>
                  <a:srgbClr val="333333"/>
                </a:solidFill>
                <a:latin typeface="Times New Roman" panose="02020603050405020304" pitchFamily="18" charset="0"/>
                <a:cs typeface="DejaVu Sans" charset="0"/>
              </a:rPr>
              <a:t>Erlotinib </a:t>
            </a:r>
          </a:p>
          <a:p>
            <a:pPr algn="ctr">
              <a:lnSpc>
                <a:spcPct val="100000"/>
              </a:lnSpc>
              <a:buClrTx/>
              <a:buFontTx/>
              <a:buNone/>
            </a:pPr>
            <a:r>
              <a:rPr lang="en-US" altLang="en-US">
                <a:solidFill>
                  <a:srgbClr val="333333"/>
                </a:solidFill>
                <a:latin typeface="Times New Roman" panose="02020603050405020304" pitchFamily="18" charset="0"/>
                <a:cs typeface="DejaVu Sans" charset="0"/>
              </a:rPr>
              <a:t>on-target </a:t>
            </a:r>
          </a:p>
          <a:p>
            <a:pPr algn="ctr">
              <a:lnSpc>
                <a:spcPct val="100000"/>
              </a:lnSpc>
              <a:buClrTx/>
              <a:buFontTx/>
              <a:buNone/>
            </a:pPr>
            <a:r>
              <a:rPr lang="en-US" altLang="en-US">
                <a:solidFill>
                  <a:srgbClr val="333333"/>
                </a:solidFill>
                <a:latin typeface="Times New Roman" panose="02020603050405020304" pitchFamily="18" charset="0"/>
                <a:cs typeface="DejaVu Sans" charset="0"/>
              </a:rPr>
              <a:t>EGFR</a:t>
            </a:r>
          </a:p>
        </p:txBody>
      </p:sp>
      <p:sp>
        <p:nvSpPr>
          <p:cNvPr id="3110" name="AutoShape 38">
            <a:extLst>
              <a:ext uri="{FF2B5EF4-FFF2-40B4-BE49-F238E27FC236}">
                <a16:creationId xmlns:a16="http://schemas.microsoft.com/office/drawing/2014/main" id="{47949C17-7D64-42A8-868F-121F771485FF}"/>
              </a:ext>
            </a:extLst>
          </p:cNvPr>
          <p:cNvSpPr>
            <a:spLocks noChangeArrowheads="1"/>
          </p:cNvSpPr>
          <p:nvPr/>
        </p:nvSpPr>
        <p:spPr bwMode="auto">
          <a:xfrm rot="2700000">
            <a:off x="18665031" y="36822857"/>
            <a:ext cx="455613" cy="736600"/>
          </a:xfrm>
          <a:custGeom>
            <a:avLst/>
            <a:gdLst>
              <a:gd name="G0" fmla="+- 634 0 0"/>
              <a:gd name="G1" fmla="*/ 1 50493 55552"/>
              <a:gd name="G2" fmla="*/ G1 13024 1"/>
              <a:gd name="G3" fmla="*/ G2 1 52096"/>
              <a:gd name="G4" fmla="cos G0 G3"/>
              <a:gd name="G5" fmla="+- 1024 0 0"/>
              <a:gd name="G6" fmla="*/ 1 50493 55552"/>
              <a:gd name="G7" fmla="*/ G6 13024 1"/>
              <a:gd name="G8" fmla="*/ G7 1 52096"/>
              <a:gd name="G9" fmla="sin G5 G8"/>
              <a:gd name="G10" fmla="+- 634 0 0"/>
              <a:gd name="G11" fmla="+- G10 0 G4"/>
              <a:gd name="G12" fmla="+- G10 G4 0"/>
              <a:gd name="G13" fmla="+- 1024 0 0"/>
              <a:gd name="G14" fmla="+- G13 0 G9"/>
              <a:gd name="G15" fmla="+- G13 G9 0"/>
              <a:gd name="G16" fmla="+- 2048 0 0"/>
              <a:gd name="G17" fmla="+- 1268 0 0"/>
              <a:gd name="G18" fmla="+- 180 0 0"/>
              <a:gd name="G19" fmla="+- 90 0 0"/>
              <a:gd name="G20" fmla="+- 270 0 0"/>
              <a:gd name="G21" fmla="+- 90 0 0"/>
              <a:gd name="G22" fmla="+- 1 0 0"/>
              <a:gd name="G23" fmla="+- 90 0 0"/>
              <a:gd name="G24" fmla="+- 90 0 0"/>
              <a:gd name="G25" fmla="+- 90 0 0"/>
            </a:gdLst>
            <a:ahLst/>
            <a:cxnLst>
              <a:cxn ang="0">
                <a:pos x="r" y="vc"/>
              </a:cxn>
              <a:cxn ang="5400000">
                <a:pos x="hc" y="b"/>
              </a:cxn>
              <a:cxn ang="10800000">
                <a:pos x="l" y="vc"/>
              </a:cxn>
              <a:cxn ang="16200000">
                <a:pos x="hc" y="t"/>
              </a:cxn>
            </a:cxnLst>
            <a:rect l="0" t="0" r="0" b="0"/>
            <a:pathLst>
              <a:path>
                <a:moveTo>
                  <a:pt x="0" y="1024"/>
                </a:moveTo>
                <a:lnTo>
                  <a:pt x="634" y="1024"/>
                </a:lnTo>
                <a:lnTo>
                  <a:pt x="180" y="90"/>
                </a:lnTo>
                <a:lnTo>
                  <a:pt x="634" y="1024"/>
                </a:lnTo>
                <a:lnTo>
                  <a:pt x="270" y="90"/>
                </a:lnTo>
                <a:close/>
              </a:path>
            </a:pathLst>
          </a:custGeom>
          <a:noFill/>
          <a:ln w="12600" cap="flat">
            <a:solidFill>
              <a:srgbClr val="3333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11" name="Line 39">
            <a:extLst>
              <a:ext uri="{FF2B5EF4-FFF2-40B4-BE49-F238E27FC236}">
                <a16:creationId xmlns:a16="http://schemas.microsoft.com/office/drawing/2014/main" id="{464EBEB4-75E8-4388-9A96-981F818E6206}"/>
              </a:ext>
            </a:extLst>
          </p:cNvPr>
          <p:cNvSpPr>
            <a:spLocks noChangeShapeType="1"/>
          </p:cNvSpPr>
          <p:nvPr/>
        </p:nvSpPr>
        <p:spPr bwMode="auto">
          <a:xfrm flipV="1">
            <a:off x="12185650" y="27819350"/>
            <a:ext cx="365125" cy="280988"/>
          </a:xfrm>
          <a:prstGeom prst="line">
            <a:avLst/>
          </a:prstGeom>
          <a:noFill/>
          <a:ln w="9360" cap="flat">
            <a:solidFill>
              <a:schemeClr val="tx1">
                <a:lumMod val="65000"/>
                <a:lumOff val="3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12" name="Rectangle 40">
            <a:extLst>
              <a:ext uri="{FF2B5EF4-FFF2-40B4-BE49-F238E27FC236}">
                <a16:creationId xmlns:a16="http://schemas.microsoft.com/office/drawing/2014/main" id="{94DAF814-0EDF-4AB5-AC05-0E189B5E5ABA}"/>
              </a:ext>
            </a:extLst>
          </p:cNvPr>
          <p:cNvSpPr>
            <a:spLocks noChangeArrowheads="1"/>
          </p:cNvSpPr>
          <p:nvPr/>
        </p:nvSpPr>
        <p:spPr bwMode="auto">
          <a:xfrm>
            <a:off x="16287750" y="36287075"/>
            <a:ext cx="1997075"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algn="ctr">
              <a:lnSpc>
                <a:spcPct val="100000"/>
              </a:lnSpc>
              <a:buClrTx/>
              <a:buFontTx/>
              <a:buNone/>
            </a:pPr>
            <a:r>
              <a:rPr lang="en-US" altLang="en-US">
                <a:solidFill>
                  <a:srgbClr val="333333"/>
                </a:solidFill>
                <a:latin typeface="Times New Roman" panose="02020603050405020304" pitchFamily="18" charset="0"/>
                <a:cs typeface="DejaVu Sans" charset="0"/>
              </a:rPr>
              <a:t>Erlotinib </a:t>
            </a:r>
          </a:p>
          <a:p>
            <a:pPr algn="ctr">
              <a:lnSpc>
                <a:spcPct val="100000"/>
              </a:lnSpc>
              <a:buClrTx/>
              <a:buFontTx/>
              <a:buNone/>
            </a:pPr>
            <a:r>
              <a:rPr lang="en-US" altLang="en-US">
                <a:solidFill>
                  <a:srgbClr val="333333"/>
                </a:solidFill>
                <a:latin typeface="Times New Roman" panose="02020603050405020304" pitchFamily="18" charset="0"/>
                <a:cs typeface="DejaVu Sans" charset="0"/>
              </a:rPr>
              <a:t>off-targets</a:t>
            </a:r>
          </a:p>
          <a:p>
            <a:pPr algn="ctr">
              <a:lnSpc>
                <a:spcPct val="100000"/>
              </a:lnSpc>
              <a:buClrTx/>
              <a:buFontTx/>
              <a:buNone/>
            </a:pPr>
            <a:r>
              <a:rPr lang="en-US" altLang="en-US">
                <a:solidFill>
                  <a:srgbClr val="333333"/>
                </a:solidFill>
                <a:latin typeface="Times New Roman" panose="02020603050405020304" pitchFamily="18" charset="0"/>
                <a:cs typeface="DejaVu Sans" charset="0"/>
              </a:rPr>
              <a:t>LOK &amp; SLK</a:t>
            </a:r>
          </a:p>
        </p:txBody>
      </p:sp>
      <p:sp>
        <p:nvSpPr>
          <p:cNvPr id="3113" name="Line 41">
            <a:extLst>
              <a:ext uri="{FF2B5EF4-FFF2-40B4-BE49-F238E27FC236}">
                <a16:creationId xmlns:a16="http://schemas.microsoft.com/office/drawing/2014/main" id="{4EB59364-5EDD-448B-BA3B-421555450FBF}"/>
              </a:ext>
            </a:extLst>
          </p:cNvPr>
          <p:cNvSpPr>
            <a:spLocks noChangeShapeType="1"/>
          </p:cNvSpPr>
          <p:nvPr/>
        </p:nvSpPr>
        <p:spPr bwMode="auto">
          <a:xfrm>
            <a:off x="15452725" y="31561088"/>
            <a:ext cx="1828800" cy="4727575"/>
          </a:xfrm>
          <a:prstGeom prst="line">
            <a:avLst/>
          </a:prstGeom>
          <a:noFill/>
          <a:ln w="9360" cap="flat">
            <a:solidFill>
              <a:schemeClr val="tx1">
                <a:lumMod val="65000"/>
                <a:lumOff val="3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14" name="Line 42">
            <a:extLst>
              <a:ext uri="{FF2B5EF4-FFF2-40B4-BE49-F238E27FC236}">
                <a16:creationId xmlns:a16="http://schemas.microsoft.com/office/drawing/2014/main" id="{76E0CD39-1CCF-4AFC-8271-65AB9FFE5B19}"/>
              </a:ext>
            </a:extLst>
          </p:cNvPr>
          <p:cNvSpPr>
            <a:spLocks noChangeShapeType="1"/>
          </p:cNvSpPr>
          <p:nvPr/>
        </p:nvSpPr>
        <p:spPr bwMode="auto">
          <a:xfrm>
            <a:off x="18013363" y="37230050"/>
            <a:ext cx="457200" cy="182563"/>
          </a:xfrm>
          <a:prstGeom prst="line">
            <a:avLst/>
          </a:prstGeom>
          <a:noFill/>
          <a:ln w="9360" cap="flat">
            <a:solidFill>
              <a:schemeClr val="tx1">
                <a:lumMod val="65000"/>
                <a:lumOff val="3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3115" name="Picture 43">
            <a:extLst>
              <a:ext uri="{FF2B5EF4-FFF2-40B4-BE49-F238E27FC236}">
                <a16:creationId xmlns:a16="http://schemas.microsoft.com/office/drawing/2014/main" id="{63F6D6E0-ED0C-4956-8264-AA79ED710B3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t="893" b="5766"/>
          <a:stretch>
            <a:fillRect/>
          </a:stretch>
        </p:blipFill>
        <p:spPr bwMode="auto">
          <a:xfrm>
            <a:off x="506413" y="26531888"/>
            <a:ext cx="6858000" cy="8534400"/>
          </a:xfrm>
          <a:prstGeom prst="rect">
            <a:avLst/>
          </a:prstGeom>
          <a:noFill/>
          <a:ln>
            <a:noFill/>
          </a:ln>
          <a:effectLst/>
          <a:extLst>
            <a:ext uri="{909E8E84-426E-40DD-AFC4-6F175D3DCCD1}">
              <a14:hiddenFill xmlns:a14="http://schemas.microsoft.com/office/drawing/2010/main">
                <a:blipFill dpi="0" rotWithShape="0">
                  <a:blip/>
                  <a:srcRect t="893" b="5766"/>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116" name="Rectangle 44">
            <a:extLst>
              <a:ext uri="{FF2B5EF4-FFF2-40B4-BE49-F238E27FC236}">
                <a16:creationId xmlns:a16="http://schemas.microsoft.com/office/drawing/2014/main" id="{3732E202-2A31-413C-B177-C2D2E43B8031}"/>
              </a:ext>
            </a:extLst>
          </p:cNvPr>
          <p:cNvSpPr>
            <a:spLocks noChangeArrowheads="1"/>
          </p:cNvSpPr>
          <p:nvPr/>
        </p:nvSpPr>
        <p:spPr bwMode="auto">
          <a:xfrm>
            <a:off x="15316200" y="24283988"/>
            <a:ext cx="14116050" cy="211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Lst>
              <a:defRPr>
                <a:solidFill>
                  <a:srgbClr val="000000"/>
                </a:solidFill>
                <a:latin typeface="Arial" panose="020B0604020202020204" pitchFamily="34" charset="0"/>
                <a:cs typeface="Noto Sans CJK SC Regular" charset="0"/>
              </a:defRPr>
            </a:lvl9pPr>
          </a:lstStyle>
          <a:p>
            <a:pPr algn="just">
              <a:lnSpc>
                <a:spcPct val="115000"/>
              </a:lnSpc>
              <a:buClrTx/>
              <a:buFontTx/>
              <a:buNone/>
            </a:pPr>
            <a:r>
              <a:rPr lang="en-US" altLang="en-US" sz="2600">
                <a:solidFill>
                  <a:srgbClr val="333333"/>
                </a:solidFill>
                <a:cs typeface="DejaVu Sans" charset="0"/>
              </a:rPr>
              <a:t>scores for the kinase pairs (253x253 similarity matrix) shows that our method can reproduce the Manning classification [9] in large part, however also reveals new groupings such as the aforementioned STE kinases within the TK group or the grouping of DRAK2 (DAPK) with the reported off-target CaMKK2 (Other group) [10] (</a:t>
            </a:r>
            <a:r>
              <a:rPr lang="en-US" altLang="en-US" sz="2600" b="1">
                <a:solidFill>
                  <a:srgbClr val="333333"/>
                </a:solidFill>
                <a:cs typeface="DejaVu Sans" charset="0"/>
              </a:rPr>
              <a:t>Fig. 2c</a:t>
            </a:r>
            <a:r>
              <a:rPr lang="en-US" altLang="en-US" sz="2600">
                <a:solidFill>
                  <a:srgbClr val="333333"/>
                </a:solidFill>
                <a:cs typeface="DejaVu Sans" charset="0"/>
              </a:rPr>
              <a:t>). </a:t>
            </a:r>
          </a:p>
          <a:p>
            <a:pPr algn="just">
              <a:lnSpc>
                <a:spcPct val="115000"/>
              </a:lnSpc>
              <a:buClrTx/>
              <a:buFontTx/>
              <a:buNone/>
            </a:pPr>
            <a:endParaRPr lang="en-US" altLang="en-US" sz="2600">
              <a:solidFill>
                <a:srgbClr val="333333"/>
              </a:solidFill>
              <a:cs typeface="DejaVu Sans" charset="0"/>
            </a:endParaRPr>
          </a:p>
        </p:txBody>
      </p:sp>
      <p:sp>
        <p:nvSpPr>
          <p:cNvPr id="3117" name="Rectangle 45">
            <a:extLst>
              <a:ext uri="{FF2B5EF4-FFF2-40B4-BE49-F238E27FC236}">
                <a16:creationId xmlns:a16="http://schemas.microsoft.com/office/drawing/2014/main" id="{2B8A251A-37E8-428C-9188-712D53B81E17}"/>
              </a:ext>
            </a:extLst>
          </p:cNvPr>
          <p:cNvSpPr>
            <a:spLocks noChangeArrowheads="1"/>
          </p:cNvSpPr>
          <p:nvPr/>
        </p:nvSpPr>
        <p:spPr bwMode="auto">
          <a:xfrm>
            <a:off x="7315200" y="26712863"/>
            <a:ext cx="1003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a:lnSpc>
                <a:spcPct val="100000"/>
              </a:lnSpc>
              <a:buClrTx/>
              <a:buFontTx/>
              <a:buNone/>
            </a:pPr>
            <a:r>
              <a:rPr lang="en-US" altLang="en-US" sz="2600">
                <a:cs typeface="DejaVu Sans" charset="0"/>
              </a:rPr>
              <a:t>(b)</a:t>
            </a:r>
          </a:p>
        </p:txBody>
      </p:sp>
      <p:sp>
        <p:nvSpPr>
          <p:cNvPr id="3118" name="Rectangle 46">
            <a:extLst>
              <a:ext uri="{FF2B5EF4-FFF2-40B4-BE49-F238E27FC236}">
                <a16:creationId xmlns:a16="http://schemas.microsoft.com/office/drawing/2014/main" id="{574D63E8-EC7F-4ABE-8DDD-F5387F85EFE7}"/>
              </a:ext>
            </a:extLst>
          </p:cNvPr>
          <p:cNvSpPr>
            <a:spLocks noChangeArrowheads="1"/>
          </p:cNvSpPr>
          <p:nvPr/>
        </p:nvSpPr>
        <p:spPr bwMode="auto">
          <a:xfrm>
            <a:off x="722313" y="26712863"/>
            <a:ext cx="1003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a:lnSpc>
                <a:spcPct val="100000"/>
              </a:lnSpc>
              <a:buClrTx/>
              <a:buFontTx/>
              <a:buNone/>
            </a:pPr>
            <a:r>
              <a:rPr lang="en-US" altLang="en-US" sz="2600">
                <a:cs typeface="DejaVu Sans" charset="0"/>
              </a:rPr>
              <a:t>(a)</a:t>
            </a:r>
          </a:p>
        </p:txBody>
      </p:sp>
      <p:sp>
        <p:nvSpPr>
          <p:cNvPr id="3119" name="Rectangle 47">
            <a:extLst>
              <a:ext uri="{FF2B5EF4-FFF2-40B4-BE49-F238E27FC236}">
                <a16:creationId xmlns:a16="http://schemas.microsoft.com/office/drawing/2014/main" id="{FD2E3B10-BCB3-4226-8094-F05A89D9121E}"/>
              </a:ext>
            </a:extLst>
          </p:cNvPr>
          <p:cNvSpPr>
            <a:spLocks noChangeArrowheads="1"/>
          </p:cNvSpPr>
          <p:nvPr/>
        </p:nvSpPr>
        <p:spPr bwMode="auto">
          <a:xfrm>
            <a:off x="15316200" y="26712863"/>
            <a:ext cx="1003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a:lnSpc>
                <a:spcPct val="100000"/>
              </a:lnSpc>
              <a:buClrTx/>
              <a:buFontTx/>
              <a:buNone/>
            </a:pPr>
            <a:r>
              <a:rPr lang="en-US" altLang="en-US" sz="2600">
                <a:cs typeface="DejaVu Sans" charset="0"/>
              </a:rPr>
              <a:t>(c)</a:t>
            </a:r>
          </a:p>
        </p:txBody>
      </p:sp>
      <p:sp>
        <p:nvSpPr>
          <p:cNvPr id="10" name="Oval 9">
            <a:extLst>
              <a:ext uri="{FF2B5EF4-FFF2-40B4-BE49-F238E27FC236}">
                <a16:creationId xmlns:a16="http://schemas.microsoft.com/office/drawing/2014/main" id="{174B43E5-7C9C-474D-B9E1-FC5076F124AD}"/>
              </a:ext>
            </a:extLst>
          </p:cNvPr>
          <p:cNvSpPr/>
          <p:nvPr/>
        </p:nvSpPr>
        <p:spPr bwMode="auto">
          <a:xfrm rot="-420000">
            <a:off x="22010182" y="26644838"/>
            <a:ext cx="475379" cy="1052907"/>
          </a:xfrm>
          <a:prstGeom prst="ellipse">
            <a:avLst/>
          </a:prstGeom>
          <a:noFill/>
          <a:ln w="952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US" sz="1800" b="0" i="0" u="none" strike="noStrike" cap="none" normalizeH="0" baseline="0">
              <a:ln>
                <a:noFill/>
              </a:ln>
              <a:solidFill>
                <a:schemeClr val="bg1"/>
              </a:solidFill>
              <a:effectLst/>
              <a:latin typeface="Arial" panose="020B0604020202020204" pitchFamily="34" charset="0"/>
              <a:cs typeface="Noto Sans CJK SC Regular" charset="0"/>
            </a:endParaRPr>
          </a:p>
        </p:txBody>
      </p:sp>
      <p:sp>
        <p:nvSpPr>
          <p:cNvPr id="62" name="Oval 61">
            <a:extLst>
              <a:ext uri="{FF2B5EF4-FFF2-40B4-BE49-F238E27FC236}">
                <a16:creationId xmlns:a16="http://schemas.microsoft.com/office/drawing/2014/main" id="{E39FE2A3-C494-47B0-B26A-6030FEA5A845}"/>
              </a:ext>
            </a:extLst>
          </p:cNvPr>
          <p:cNvSpPr/>
          <p:nvPr/>
        </p:nvSpPr>
        <p:spPr bwMode="auto">
          <a:xfrm rot="2340000">
            <a:off x="18766117" y="36849350"/>
            <a:ext cx="452953" cy="693966"/>
          </a:xfrm>
          <a:prstGeom prst="ellipse">
            <a:avLst/>
          </a:prstGeom>
          <a:noFill/>
          <a:ln w="952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US" sz="1800" b="0" i="0" u="none" strike="noStrike" cap="none" normalizeH="0" baseline="0">
              <a:ln>
                <a:noFill/>
              </a:ln>
              <a:solidFill>
                <a:schemeClr val="bg1"/>
              </a:solidFill>
              <a:effectLst/>
              <a:latin typeface="Arial" panose="020B0604020202020204" pitchFamily="34" charset="0"/>
              <a:cs typeface="Noto Sans CJK SC Regular"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Noto Sans CJK SC Regular"/>
      </a:majorFont>
      <a:minorFont>
        <a:latin typeface="Arial"/>
        <a:ea typeface=""/>
        <a:cs typeface="Noto Sans CJK SC Regula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Noto Sans CJK SC Regular"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Noto Sans CJK SC Regular"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1859</TotalTime>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
  <cp:revision>342</cp:revision>
  <cp:lastPrinted>1601-01-01T00:00:00Z</cp:lastPrinted>
  <dcterms:created xsi:type="dcterms:W3CDTF">2018-11-04T11:00:42Z</dcterms:created>
  <dcterms:modified xsi:type="dcterms:W3CDTF">2019-08-29T09:17:39Z</dcterms:modified>
</cp:coreProperties>
</file>