
<file path=[Content_Types].xml><?xml version="1.0" encoding="utf-8"?>
<Types xmlns="http://schemas.openxmlformats.org/package/2006/content-types">
  <Override PartName="/_rels/.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_rels/presentation.xml.rels" ContentType="application/vnd.openxmlformats-package.relationships+xml"/>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0275212" cy="428021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13440" y="1707480"/>
            <a:ext cx="27246600" cy="71467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1513440" y="10015560"/>
            <a:ext cx="2724696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1513440" y="22982040"/>
            <a:ext cx="2724696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13440" y="1707480"/>
            <a:ext cx="27246600" cy="71467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1513440" y="10015560"/>
            <a:ext cx="1329624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15474960" y="10015560"/>
            <a:ext cx="1329624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15474960" y="22982040"/>
            <a:ext cx="1329624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1513440" y="22982040"/>
            <a:ext cx="1329624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513440" y="1707480"/>
            <a:ext cx="27246600" cy="71467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1513440" y="10015560"/>
            <a:ext cx="27246960" cy="24824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1513440" y="10015560"/>
            <a:ext cx="27246960" cy="24824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1513440" y="11557800"/>
            <a:ext cx="27246960" cy="21739320"/>
          </a:xfrm>
          <a:prstGeom prst="rect">
            <a:avLst/>
          </a:prstGeom>
          <a:ln>
            <a:noFill/>
          </a:ln>
        </p:spPr>
      </p:pic>
      <p:pic>
        <p:nvPicPr>
          <p:cNvPr id="35" name="" descr=""/>
          <p:cNvPicPr/>
          <p:nvPr/>
        </p:nvPicPr>
        <p:blipFill>
          <a:blip r:embed="rId3"/>
          <a:stretch/>
        </p:blipFill>
        <p:spPr>
          <a:xfrm>
            <a:off x="1513440" y="11557800"/>
            <a:ext cx="27246960" cy="2173932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513440" y="1707480"/>
            <a:ext cx="27246600" cy="71467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1513440" y="10015560"/>
            <a:ext cx="27246960" cy="248245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513440" y="1707480"/>
            <a:ext cx="27246600" cy="71467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1513440" y="10015560"/>
            <a:ext cx="27246960" cy="24824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513440" y="1707480"/>
            <a:ext cx="27246600" cy="71467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1513440" y="10015560"/>
            <a:ext cx="13296240" cy="24824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15474960" y="10015560"/>
            <a:ext cx="13296240" cy="24824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513440" y="1707480"/>
            <a:ext cx="27246600" cy="71467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513440" y="1707480"/>
            <a:ext cx="27246600" cy="33129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513440" y="1707480"/>
            <a:ext cx="27246600" cy="71467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1513440" y="10015560"/>
            <a:ext cx="1329624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1513440" y="22982040"/>
            <a:ext cx="1329624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15474960" y="10015560"/>
            <a:ext cx="13296240" cy="24824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13440" y="1707480"/>
            <a:ext cx="27246600" cy="71467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1513440" y="10015560"/>
            <a:ext cx="13296240" cy="24824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15474960" y="10015560"/>
            <a:ext cx="1329624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15474960" y="22982040"/>
            <a:ext cx="1329624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513440" y="1707480"/>
            <a:ext cx="27246600" cy="71467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1513440" y="10015560"/>
            <a:ext cx="1329624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15474960" y="10015560"/>
            <a:ext cx="1329624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1513440" y="22982040"/>
            <a:ext cx="2724696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1513440" y="1707480"/>
            <a:ext cx="27246600" cy="71467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1513440" y="10015560"/>
            <a:ext cx="27246960" cy="2482452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 Id="rId1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 name="" descr=""/>
          <p:cNvPicPr/>
          <p:nvPr/>
        </p:nvPicPr>
        <p:blipFill>
          <a:blip r:embed="rId1"/>
          <a:srcRect l="18119" t="641" r="5466" b="1707"/>
          <a:stretch/>
        </p:blipFill>
        <p:spPr>
          <a:xfrm>
            <a:off x="15240240" y="24699600"/>
            <a:ext cx="12600000" cy="12891600"/>
          </a:xfrm>
          <a:prstGeom prst="rect">
            <a:avLst/>
          </a:prstGeom>
          <a:ln>
            <a:noFill/>
          </a:ln>
        </p:spPr>
      </p:pic>
      <p:sp>
        <p:nvSpPr>
          <p:cNvPr id="37" name="CustomShape 1"/>
          <p:cNvSpPr/>
          <p:nvPr/>
        </p:nvSpPr>
        <p:spPr>
          <a:xfrm>
            <a:off x="1170360" y="4239360"/>
            <a:ext cx="27924480" cy="30171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8500" spc="-1" strike="noStrike">
                <a:solidFill>
                  <a:srgbClr val="3465a4"/>
                </a:solidFill>
                <a:uFill>
                  <a:solidFill>
                    <a:srgbClr val="ffffff"/>
                  </a:solidFill>
                </a:uFill>
                <a:latin typeface="Arial"/>
                <a:ea typeface="DejaVu Sans"/>
              </a:rPr>
              <a:t>Subpocket-based fingerprint </a:t>
            </a:r>
            <a:endParaRPr b="0" lang="en-US" sz="1800" spc="-1" strike="noStrike">
              <a:solidFill>
                <a:srgbClr val="000000"/>
              </a:solidFill>
              <a:uFill>
                <a:solidFill>
                  <a:srgbClr val="ffffff"/>
                </a:solidFill>
              </a:uFill>
              <a:latin typeface="Arial"/>
            </a:endParaRPr>
          </a:p>
          <a:p>
            <a:pPr algn="ctr">
              <a:lnSpc>
                <a:spcPct val="100000"/>
              </a:lnSpc>
            </a:pPr>
            <a:r>
              <a:rPr b="1" lang="en-US" sz="8500" spc="-1" strike="noStrike">
                <a:solidFill>
                  <a:srgbClr val="3465a4"/>
                </a:solidFill>
                <a:uFill>
                  <a:solidFill>
                    <a:srgbClr val="ffffff"/>
                  </a:solidFill>
                </a:uFill>
                <a:latin typeface="Arial"/>
                <a:ea typeface="DejaVu Sans"/>
              </a:rPr>
              <a:t>for structural kinase comparison</a:t>
            </a:r>
            <a:endParaRPr b="0" lang="en-US" sz="1800" spc="-1" strike="noStrike">
              <a:solidFill>
                <a:srgbClr val="000000"/>
              </a:solidFill>
              <a:uFill>
                <a:solidFill>
                  <a:srgbClr val="ffffff"/>
                </a:solidFill>
              </a:uFill>
              <a:latin typeface="Arial"/>
            </a:endParaRPr>
          </a:p>
        </p:txBody>
      </p:sp>
      <p:sp>
        <p:nvSpPr>
          <p:cNvPr id="38" name="CustomShape 2"/>
          <p:cNvSpPr/>
          <p:nvPr/>
        </p:nvSpPr>
        <p:spPr>
          <a:xfrm>
            <a:off x="1170360" y="7155360"/>
            <a:ext cx="27924480" cy="2492280"/>
          </a:xfrm>
          <a:prstGeom prst="rect">
            <a:avLst/>
          </a:prstGeom>
          <a:noFill/>
          <a:ln>
            <a:noFill/>
          </a:ln>
        </p:spPr>
        <p:style>
          <a:lnRef idx="0"/>
          <a:fillRef idx="0"/>
          <a:effectRef idx="0"/>
          <a:fontRef idx="minor"/>
        </p:style>
        <p:txBody>
          <a:bodyPr lIns="90000" rIns="90000" tIns="45000" bIns="45000"/>
          <a:p>
            <a:pPr algn="ctr">
              <a:lnSpc>
                <a:spcPct val="115000"/>
              </a:lnSpc>
            </a:pPr>
            <a:r>
              <a:rPr b="0" i="1" lang="en-US" sz="3600" spc="-1" strike="noStrike">
                <a:solidFill>
                  <a:srgbClr val="333333"/>
                </a:solidFill>
                <a:uFill>
                  <a:solidFill>
                    <a:srgbClr val="ffffff"/>
                  </a:solidFill>
                </a:uFill>
                <a:latin typeface="Arial"/>
                <a:ea typeface="DejaVu Sans"/>
              </a:rPr>
              <a:t>Dominique Sydow</a:t>
            </a:r>
            <a:r>
              <a:rPr b="0" lang="en-US" sz="3600" spc="-1" strike="noStrike" baseline="33000">
                <a:solidFill>
                  <a:srgbClr val="333333"/>
                </a:solidFill>
                <a:uFill>
                  <a:solidFill>
                    <a:srgbClr val="ffffff"/>
                  </a:solidFill>
                </a:uFill>
                <a:latin typeface="Arial"/>
                <a:ea typeface="DejaVu Sans"/>
              </a:rPr>
              <a:t>1</a:t>
            </a:r>
            <a:r>
              <a:rPr b="0" lang="en-US" sz="3600" spc="-1" strike="noStrike">
                <a:solidFill>
                  <a:srgbClr val="333333"/>
                </a:solidFill>
                <a:uFill>
                  <a:solidFill>
                    <a:srgbClr val="ffffff"/>
                  </a:solidFill>
                </a:uFill>
                <a:latin typeface="Arial"/>
                <a:ea typeface="DejaVu Sans"/>
              </a:rPr>
              <a:t>, Eva Aßmann</a:t>
            </a:r>
            <a:r>
              <a:rPr b="0" lang="en-US" sz="3600" spc="-1" strike="noStrike" baseline="33000">
                <a:solidFill>
                  <a:srgbClr val="333333"/>
                </a:solidFill>
                <a:uFill>
                  <a:solidFill>
                    <a:srgbClr val="ffffff"/>
                  </a:solidFill>
                </a:uFill>
                <a:latin typeface="Arial"/>
                <a:ea typeface="DejaVu Sans"/>
              </a:rPr>
              <a:t>1</a:t>
            </a:r>
            <a:r>
              <a:rPr b="0" lang="en-US" sz="3600" spc="-1" strike="noStrike">
                <a:solidFill>
                  <a:srgbClr val="333333"/>
                </a:solidFill>
                <a:uFill>
                  <a:solidFill>
                    <a:srgbClr val="ffffff"/>
                  </a:solidFill>
                </a:uFill>
                <a:latin typeface="Arial"/>
                <a:ea typeface="DejaVu Sans"/>
              </a:rPr>
              <a:t>, Albert Kooistra</a:t>
            </a:r>
            <a:r>
              <a:rPr b="0" lang="en-US" sz="3600" spc="-1" strike="noStrike" baseline="33000">
                <a:solidFill>
                  <a:srgbClr val="333333"/>
                </a:solidFill>
                <a:uFill>
                  <a:solidFill>
                    <a:srgbClr val="ffffff"/>
                  </a:solidFill>
                </a:uFill>
                <a:latin typeface="Arial"/>
                <a:ea typeface="DejaVu Sans"/>
              </a:rPr>
              <a:t>2</a:t>
            </a:r>
            <a:r>
              <a:rPr b="0" lang="en-US" sz="3600" spc="-1" strike="noStrike">
                <a:solidFill>
                  <a:srgbClr val="333333"/>
                </a:solidFill>
                <a:uFill>
                  <a:solidFill>
                    <a:srgbClr val="ffffff"/>
                  </a:solidFill>
                </a:uFill>
                <a:latin typeface="Arial"/>
                <a:ea typeface="DejaVu Sans"/>
              </a:rPr>
              <a:t>, Friedrich Rippmann</a:t>
            </a:r>
            <a:r>
              <a:rPr b="0" lang="en-US" sz="3600" spc="-1" strike="noStrike" baseline="33000">
                <a:solidFill>
                  <a:srgbClr val="333333"/>
                </a:solidFill>
                <a:uFill>
                  <a:solidFill>
                    <a:srgbClr val="ffffff"/>
                  </a:solidFill>
                </a:uFill>
                <a:latin typeface="Arial"/>
                <a:ea typeface="DejaVu Sans"/>
              </a:rPr>
              <a:t>3</a:t>
            </a:r>
            <a:r>
              <a:rPr b="0" lang="en-US" sz="3600" spc="-1" strike="noStrike">
                <a:solidFill>
                  <a:srgbClr val="333333"/>
                </a:solidFill>
                <a:uFill>
                  <a:solidFill>
                    <a:srgbClr val="ffffff"/>
                  </a:solidFill>
                </a:uFill>
                <a:latin typeface="Arial"/>
                <a:ea typeface="DejaVu Sans"/>
              </a:rPr>
              <a:t>, Andrea Volkamer</a:t>
            </a:r>
            <a:r>
              <a:rPr b="0" lang="en-US" sz="3600" spc="-1" strike="noStrike" baseline="33000">
                <a:solidFill>
                  <a:srgbClr val="333333"/>
                </a:solidFill>
                <a:uFill>
                  <a:solidFill>
                    <a:srgbClr val="ffffff"/>
                  </a:solidFill>
                </a:uFill>
                <a:latin typeface="Arial"/>
                <a:ea typeface="DejaVu Sans"/>
              </a:rPr>
              <a:t>1</a:t>
            </a:r>
            <a:endParaRPr b="0" lang="en-US" sz="1800" spc="-1" strike="noStrike">
              <a:solidFill>
                <a:srgbClr val="000000"/>
              </a:solidFill>
              <a:uFill>
                <a:solidFill>
                  <a:srgbClr val="ffffff"/>
                </a:solidFill>
              </a:uFill>
              <a:latin typeface="Arial"/>
            </a:endParaRPr>
          </a:p>
          <a:p>
            <a:pPr algn="ctr">
              <a:lnSpc>
                <a:spcPct val="115000"/>
              </a:lnSpc>
            </a:pPr>
            <a:r>
              <a:rPr b="0" lang="en-US" sz="2600" spc="-1" strike="noStrike" baseline="33000">
                <a:solidFill>
                  <a:srgbClr val="333333"/>
                </a:solidFill>
                <a:uFill>
                  <a:solidFill>
                    <a:srgbClr val="ffffff"/>
                  </a:solidFill>
                </a:uFill>
                <a:latin typeface="Arial"/>
                <a:ea typeface="DejaVu Sans"/>
              </a:rPr>
              <a:t>1 </a:t>
            </a:r>
            <a:r>
              <a:rPr b="0" i="1" lang="en-US" sz="2600" spc="-1" strike="noStrike">
                <a:solidFill>
                  <a:srgbClr val="333333"/>
                </a:solidFill>
                <a:uFill>
                  <a:solidFill>
                    <a:srgbClr val="ffffff"/>
                  </a:solidFill>
                </a:uFill>
                <a:latin typeface="Arial"/>
                <a:ea typeface="DejaVu Sans"/>
              </a:rPr>
              <a:t>In silico</a:t>
            </a:r>
            <a:r>
              <a:rPr b="0" lang="en-US" sz="2600" spc="-1" strike="noStrike">
                <a:solidFill>
                  <a:srgbClr val="333333"/>
                </a:solidFill>
                <a:uFill>
                  <a:solidFill>
                    <a:srgbClr val="ffffff"/>
                  </a:solidFill>
                </a:uFill>
                <a:latin typeface="Arial"/>
                <a:ea typeface="DejaVu Sans"/>
              </a:rPr>
              <a:t> Toxicology, Institute for Physiology, Universitätsmedizin Berlin, Virchowweg 6, 10117 Berlin, Germany</a:t>
            </a:r>
            <a:endParaRPr b="0" lang="en-US" sz="1800" spc="-1" strike="noStrike">
              <a:solidFill>
                <a:srgbClr val="000000"/>
              </a:solidFill>
              <a:uFill>
                <a:solidFill>
                  <a:srgbClr val="ffffff"/>
                </a:solidFill>
              </a:uFill>
              <a:latin typeface="Arial"/>
            </a:endParaRPr>
          </a:p>
          <a:p>
            <a:pPr algn="ctr">
              <a:lnSpc>
                <a:spcPct val="115000"/>
              </a:lnSpc>
            </a:pPr>
            <a:r>
              <a:rPr b="0" lang="en-US" sz="2600" spc="-1" strike="noStrike" baseline="33000">
                <a:solidFill>
                  <a:srgbClr val="333333"/>
                </a:solidFill>
                <a:uFill>
                  <a:solidFill>
                    <a:srgbClr val="ffffff"/>
                  </a:solidFill>
                </a:uFill>
                <a:latin typeface="Arial"/>
                <a:ea typeface="DejaVu Sans"/>
              </a:rPr>
              <a:t>2 </a:t>
            </a:r>
            <a:r>
              <a:rPr b="0" lang="en-US" sz="2600" spc="-1" strike="noStrike">
                <a:solidFill>
                  <a:srgbClr val="333333"/>
                </a:solidFill>
                <a:uFill>
                  <a:solidFill>
                    <a:srgbClr val="ffffff"/>
                  </a:solidFill>
                </a:uFill>
                <a:latin typeface="Arial"/>
                <a:ea typeface="DejaVu Sans"/>
              </a:rPr>
              <a:t>Department of Drug Design and Pharmacology, Faculty of Health and Medical Sciences, University of Copenhagen, Jagtvej 162, DK-2100 Copenhagen, Denmark</a:t>
            </a:r>
            <a:endParaRPr b="0" lang="en-US" sz="1800" spc="-1" strike="noStrike">
              <a:solidFill>
                <a:srgbClr val="000000"/>
              </a:solidFill>
              <a:uFill>
                <a:solidFill>
                  <a:srgbClr val="ffffff"/>
                </a:solidFill>
              </a:uFill>
              <a:latin typeface="Arial"/>
            </a:endParaRPr>
          </a:p>
          <a:p>
            <a:pPr algn="ctr">
              <a:lnSpc>
                <a:spcPct val="115000"/>
              </a:lnSpc>
            </a:pPr>
            <a:r>
              <a:rPr b="0" lang="en-US" sz="2600" spc="-1" strike="noStrike" baseline="33000">
                <a:solidFill>
                  <a:srgbClr val="333333"/>
                </a:solidFill>
                <a:uFill>
                  <a:solidFill>
                    <a:srgbClr val="ffffff"/>
                  </a:solidFill>
                </a:uFill>
                <a:latin typeface="Arial"/>
                <a:ea typeface="DejaVu Sans"/>
              </a:rPr>
              <a:t>3 </a:t>
            </a:r>
            <a:r>
              <a:rPr b="0" lang="en-US" sz="2600" spc="-1" strike="noStrike">
                <a:solidFill>
                  <a:srgbClr val="333333"/>
                </a:solidFill>
                <a:uFill>
                  <a:solidFill>
                    <a:srgbClr val="ffffff"/>
                  </a:solidFill>
                </a:uFill>
                <a:latin typeface="Arial"/>
                <a:ea typeface="DejaVu Sans"/>
              </a:rPr>
              <a:t>Computational Chemistry &amp; Biology, Merck Healthcare KGaA, Frankfurter Str. 250, 64293 Darmstadt, Germany</a:t>
            </a:r>
            <a:endParaRPr b="0" lang="en-US" sz="1800" spc="-1" strike="noStrike">
              <a:solidFill>
                <a:srgbClr val="000000"/>
              </a:solidFill>
              <a:uFill>
                <a:solidFill>
                  <a:srgbClr val="ffffff"/>
                </a:solidFill>
              </a:uFill>
              <a:latin typeface="Arial"/>
            </a:endParaRPr>
          </a:p>
        </p:txBody>
      </p:sp>
      <p:sp>
        <p:nvSpPr>
          <p:cNvPr id="39" name="CustomShape 3"/>
          <p:cNvSpPr/>
          <p:nvPr/>
        </p:nvSpPr>
        <p:spPr>
          <a:xfrm>
            <a:off x="720000" y="9720000"/>
            <a:ext cx="14399640" cy="3574440"/>
          </a:xfrm>
          <a:prstGeom prst="rect">
            <a:avLst/>
          </a:prstGeom>
          <a:noFill/>
          <a:ln>
            <a:noFill/>
          </a:ln>
        </p:spPr>
        <p:style>
          <a:lnRef idx="0"/>
          <a:fillRef idx="0"/>
          <a:effectRef idx="0"/>
          <a:fontRef idx="minor"/>
        </p:style>
        <p:txBody>
          <a:bodyPr lIns="90000" rIns="90000" tIns="0" bIns="45000"/>
          <a:p>
            <a:pPr algn="just">
              <a:lnSpc>
                <a:spcPct val="100000"/>
              </a:lnSpc>
            </a:pPr>
            <a:r>
              <a:rPr b="1" lang="en-US" sz="3600" spc="-1" strike="noStrike">
                <a:solidFill>
                  <a:srgbClr val="3465a4"/>
                </a:solidFill>
                <a:uFill>
                  <a:solidFill>
                    <a:srgbClr val="ffffff"/>
                  </a:solidFill>
                </a:uFill>
                <a:latin typeface="Arial"/>
                <a:ea typeface="DejaVu Sans"/>
              </a:rPr>
              <a:t>Introduction</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15000"/>
              </a:lnSpc>
            </a:pPr>
            <a:r>
              <a:rPr b="0" lang="en-US" sz="2600" spc="-1" strike="noStrike">
                <a:solidFill>
                  <a:srgbClr val="333333"/>
                </a:solidFill>
                <a:uFill>
                  <a:solidFill>
                    <a:srgbClr val="ffffff"/>
                  </a:solidFill>
                </a:uFill>
                <a:latin typeface="Arial"/>
                <a:ea typeface="DejaVu Sans"/>
              </a:rPr>
              <a:t>Kinases are important and well studied drug targets for cancer and inflammatory diseases. Due to the highly conserved structure of kinases, especially at the ATP binding site, the main challenge when developing kinase inhibitors is achieving selectivity, which requires a comprehensive understanding of kinase similarity. [1] Here, we present our work on a novel fingerprinting strategy designed specifically for kinase pockets, allowing for similarity studies across the structurally covered kinome. </a:t>
            </a:r>
            <a:endParaRPr b="0" lang="en-US" sz="1800" spc="-1" strike="noStrike">
              <a:solidFill>
                <a:srgbClr val="000000"/>
              </a:solidFill>
              <a:uFill>
                <a:solidFill>
                  <a:srgbClr val="ffffff"/>
                </a:solidFill>
              </a:uFill>
              <a:latin typeface="Arial"/>
            </a:endParaRPr>
          </a:p>
        </p:txBody>
      </p:sp>
      <p:sp>
        <p:nvSpPr>
          <p:cNvPr id="40" name="CustomShape 4"/>
          <p:cNvSpPr/>
          <p:nvPr/>
        </p:nvSpPr>
        <p:spPr>
          <a:xfrm>
            <a:off x="15318000" y="37440000"/>
            <a:ext cx="14399640" cy="224568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3600" spc="-1" strike="noStrike">
                <a:solidFill>
                  <a:srgbClr val="3465a4"/>
                </a:solidFill>
                <a:uFill>
                  <a:solidFill>
                    <a:srgbClr val="ffffff"/>
                  </a:solidFill>
                </a:uFill>
                <a:latin typeface="Arial"/>
                <a:ea typeface="DejaVu Sans"/>
              </a:rPr>
              <a:t>Conclusion</a:t>
            </a:r>
            <a:r>
              <a:rPr b="0" lang="en-US" sz="2400" spc="-1" strike="noStrike">
                <a:solidFill>
                  <a:srgbClr val="333333"/>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r>
              <a:rPr b="0" lang="en-US" sz="2600" spc="-1" strike="noStrike">
                <a:solidFill>
                  <a:srgbClr val="333333"/>
                </a:solidFill>
                <a:uFill>
                  <a:solidFill>
                    <a:srgbClr val="ffffff"/>
                  </a:solidFill>
                </a:uFill>
                <a:latin typeface="Arial"/>
                <a:ea typeface="DejaVu Sans"/>
              </a:rPr>
              <a:t>We believe that our analysis of the structurally covered kinome can help researchers (i) to detect potential promiscuities and off-targets at an early stage of inhibitor design and (ii) to conduct structure-informed polypharmacology studies. </a:t>
            </a:r>
            <a:endParaRPr b="0" lang="en-US" sz="1800" spc="-1" strike="noStrike">
              <a:solidFill>
                <a:srgbClr val="000000"/>
              </a:solidFill>
              <a:uFill>
                <a:solidFill>
                  <a:srgbClr val="ffffff"/>
                </a:solidFill>
              </a:uFill>
              <a:latin typeface="Arial"/>
            </a:endParaRPr>
          </a:p>
        </p:txBody>
      </p:sp>
      <p:sp>
        <p:nvSpPr>
          <p:cNvPr id="41" name="CustomShape 5"/>
          <p:cNvSpPr/>
          <p:nvPr/>
        </p:nvSpPr>
        <p:spPr>
          <a:xfrm>
            <a:off x="15318000" y="39665160"/>
            <a:ext cx="14399640" cy="268524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3600" spc="-1" strike="noStrike">
                <a:solidFill>
                  <a:srgbClr val="3465a4"/>
                </a:solidFill>
                <a:uFill>
                  <a:solidFill>
                    <a:srgbClr val="ffffff"/>
                  </a:solidFill>
                </a:uFill>
                <a:latin typeface="Arial"/>
                <a:ea typeface="DejaVu Sans"/>
              </a:rPr>
              <a:t>References</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r>
              <a:rPr b="0" lang="en-US" sz="2600" spc="-1" strike="noStrike">
                <a:solidFill>
                  <a:srgbClr val="333333"/>
                </a:solidFill>
                <a:uFill>
                  <a:solidFill>
                    <a:srgbClr val="ffffff"/>
                  </a:solidFill>
                </a:uFill>
                <a:latin typeface="Arial"/>
                <a:ea typeface="DejaVu Sans"/>
              </a:rPr>
              <a:t>[1] Kooistra and Volkamer. Ann Rep Med Chem. 2017, 50, 263-299. [2] van Linden et al. J Med Chem. 2014, 57, 249-77. [3] Ballester and Richards. J Comp Chem. 2007, 28, 1711-23. [4] Schalon et al. Proteins. 2008, 71, 1755-78. [5] Cock et al. Bioinformatics 2009, 25, 1422-3. [6] Hamelryck Proteins 2005, 59, 38-48. [7] Manning et al. Science. 2002, 298, 1912-34.</a:t>
            </a:r>
            <a:endParaRPr b="0" lang="en-US" sz="1800" spc="-1" strike="noStrike">
              <a:solidFill>
                <a:srgbClr val="000000"/>
              </a:solidFill>
              <a:uFill>
                <a:solidFill>
                  <a:srgbClr val="ffffff"/>
                </a:solidFill>
              </a:uFill>
              <a:latin typeface="Arial"/>
            </a:endParaRPr>
          </a:p>
        </p:txBody>
      </p:sp>
      <p:sp>
        <p:nvSpPr>
          <p:cNvPr id="42" name="Line 6"/>
          <p:cNvSpPr/>
          <p:nvPr/>
        </p:nvSpPr>
        <p:spPr>
          <a:xfrm>
            <a:off x="0" y="640080"/>
            <a:ext cx="360" cy="360"/>
          </a:xfrm>
          <a:prstGeom prst="line">
            <a:avLst/>
          </a:prstGeom>
          <a:ln w="36720">
            <a:solidFill>
              <a:srgbClr val="cccccc"/>
            </a:solidFill>
            <a:round/>
            <a:tailEnd len="med" type="triangle" w="med"/>
          </a:ln>
        </p:spPr>
        <p:style>
          <a:lnRef idx="0"/>
          <a:fillRef idx="0"/>
          <a:effectRef idx="0"/>
          <a:fontRef idx="minor"/>
        </p:style>
      </p:sp>
      <p:sp>
        <p:nvSpPr>
          <p:cNvPr id="43" name="Line 7"/>
          <p:cNvSpPr/>
          <p:nvPr/>
        </p:nvSpPr>
        <p:spPr>
          <a:xfrm>
            <a:off x="0" y="640080"/>
            <a:ext cx="360" cy="360"/>
          </a:xfrm>
          <a:prstGeom prst="line">
            <a:avLst/>
          </a:prstGeom>
          <a:ln w="36720">
            <a:solidFill>
              <a:srgbClr val="cccccc"/>
            </a:solidFill>
            <a:round/>
            <a:tailEnd len="med" type="triangle" w="med"/>
          </a:ln>
        </p:spPr>
        <p:style>
          <a:lnRef idx="0"/>
          <a:fillRef idx="0"/>
          <a:effectRef idx="0"/>
          <a:fontRef idx="minor"/>
        </p:style>
      </p:sp>
      <p:sp>
        <p:nvSpPr>
          <p:cNvPr id="44" name="Line 8"/>
          <p:cNvSpPr/>
          <p:nvPr/>
        </p:nvSpPr>
        <p:spPr>
          <a:xfrm>
            <a:off x="0" y="640080"/>
            <a:ext cx="360" cy="360"/>
          </a:xfrm>
          <a:prstGeom prst="line">
            <a:avLst/>
          </a:prstGeom>
          <a:ln w="36720">
            <a:solidFill>
              <a:srgbClr val="cccccc"/>
            </a:solidFill>
            <a:round/>
            <a:tailEnd len="med" type="triangle" w="med"/>
          </a:ln>
        </p:spPr>
        <p:style>
          <a:lnRef idx="0"/>
          <a:fillRef idx="0"/>
          <a:effectRef idx="0"/>
          <a:fontRef idx="minor"/>
        </p:style>
      </p:sp>
      <p:pic>
        <p:nvPicPr>
          <p:cNvPr id="45" name="" descr=""/>
          <p:cNvPicPr/>
          <p:nvPr/>
        </p:nvPicPr>
        <p:blipFill>
          <a:blip r:embed="rId2"/>
          <a:srcRect l="0" t="41577" r="0" b="16683"/>
          <a:stretch/>
        </p:blipFill>
        <p:spPr>
          <a:xfrm>
            <a:off x="0" y="2845440"/>
            <a:ext cx="30269520" cy="725040"/>
          </a:xfrm>
          <a:prstGeom prst="rect">
            <a:avLst/>
          </a:prstGeom>
          <a:ln>
            <a:noFill/>
          </a:ln>
        </p:spPr>
      </p:pic>
      <p:pic>
        <p:nvPicPr>
          <p:cNvPr id="46" name="" descr=""/>
          <p:cNvPicPr/>
          <p:nvPr/>
        </p:nvPicPr>
        <p:blipFill>
          <a:blip r:embed="rId3"/>
          <a:stretch/>
        </p:blipFill>
        <p:spPr>
          <a:xfrm>
            <a:off x="12851640" y="912240"/>
            <a:ext cx="4565880" cy="1685520"/>
          </a:xfrm>
          <a:prstGeom prst="rect">
            <a:avLst/>
          </a:prstGeom>
          <a:ln>
            <a:noFill/>
          </a:ln>
        </p:spPr>
      </p:pic>
      <p:sp>
        <p:nvSpPr>
          <p:cNvPr id="47" name="Line 9"/>
          <p:cNvSpPr/>
          <p:nvPr/>
        </p:nvSpPr>
        <p:spPr>
          <a:xfrm>
            <a:off x="0" y="3588480"/>
            <a:ext cx="30275640" cy="360"/>
          </a:xfrm>
          <a:prstGeom prst="line">
            <a:avLst/>
          </a:prstGeom>
          <a:ln w="91440">
            <a:solidFill>
              <a:srgbClr val="3465a4"/>
            </a:solidFill>
            <a:round/>
          </a:ln>
        </p:spPr>
        <p:style>
          <a:lnRef idx="0"/>
          <a:fillRef idx="0"/>
          <a:effectRef idx="0"/>
          <a:fontRef idx="minor"/>
        </p:style>
      </p:sp>
      <p:sp>
        <p:nvSpPr>
          <p:cNvPr id="48" name="CustomShape 10"/>
          <p:cNvSpPr/>
          <p:nvPr/>
        </p:nvSpPr>
        <p:spPr>
          <a:xfrm>
            <a:off x="720000" y="13320000"/>
            <a:ext cx="14399640" cy="8301600"/>
          </a:xfrm>
          <a:prstGeom prst="rect">
            <a:avLst/>
          </a:prstGeom>
          <a:noFill/>
          <a:ln>
            <a:noFill/>
          </a:ln>
        </p:spPr>
        <p:style>
          <a:lnRef idx="0"/>
          <a:fillRef idx="0"/>
          <a:effectRef idx="0"/>
          <a:fontRef idx="minor"/>
        </p:style>
        <p:txBody>
          <a:bodyPr lIns="90000" rIns="90000" tIns="0" bIns="45000"/>
          <a:p>
            <a:pPr algn="just">
              <a:lnSpc>
                <a:spcPct val="100000"/>
              </a:lnSpc>
            </a:pPr>
            <a:r>
              <a:rPr b="1" lang="en-US" sz="3600" spc="-1" strike="noStrike">
                <a:solidFill>
                  <a:srgbClr val="3465a4"/>
                </a:solidFill>
                <a:uFill>
                  <a:solidFill>
                    <a:srgbClr val="ffffff"/>
                  </a:solidFill>
                </a:uFill>
                <a:latin typeface="Arial"/>
                <a:ea typeface="DejaVu Sans"/>
              </a:rPr>
              <a:t>Methods</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15000"/>
              </a:lnSpc>
            </a:pPr>
            <a:r>
              <a:rPr b="0" lang="en-US" sz="2600" spc="-1" strike="noStrike">
                <a:solidFill>
                  <a:srgbClr val="333333"/>
                </a:solidFill>
                <a:uFill>
                  <a:solidFill>
                    <a:srgbClr val="ffffff"/>
                  </a:solidFill>
                </a:uFill>
                <a:latin typeface="Arial"/>
                <a:ea typeface="DejaVu Sans"/>
              </a:rPr>
              <a:t>The kinase fingerprint is based on the KLIFS [2] pocket alignment, which defines 85 aligned pocket residues for all kinase structures. This enables a residue-by-residue comparison across the kinome without a computationally expensive alignment step.</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r>
              <a:rPr b="1" lang="en-US" sz="2600" spc="-1" strike="noStrike">
                <a:solidFill>
                  <a:srgbClr val="333333"/>
                </a:solidFill>
                <a:uFill>
                  <a:solidFill>
                    <a:srgbClr val="ffffff"/>
                  </a:solidFill>
                </a:uFill>
                <a:latin typeface="Arial"/>
                <a:ea typeface="DejaVu Sans"/>
              </a:rPr>
              <a:t>Data preparation. </a:t>
            </a:r>
            <a:r>
              <a:rPr b="0" lang="en-US" sz="2600" spc="-1" strike="noStrike">
                <a:solidFill>
                  <a:srgbClr val="333333"/>
                </a:solidFill>
                <a:uFill>
                  <a:solidFill>
                    <a:srgbClr val="ffffff"/>
                  </a:solidFill>
                </a:uFill>
                <a:latin typeface="Arial"/>
                <a:ea typeface="DejaVu Sans"/>
              </a:rPr>
              <a:t>KLIFS dataset was filtered for structures (i) describing human kinases, (ii) in DFG-in conformation, (iii) with the best quality score per kinase-structure pair, and (iv) with a resolution </a:t>
            </a:r>
            <a:r>
              <a:rPr b="0" lang="en-US" sz="2600" spc="-1" strike="noStrike">
                <a:solidFill>
                  <a:srgbClr val="333333"/>
                </a:solidFill>
                <a:uFill>
                  <a:solidFill>
                    <a:srgbClr val="ffffff"/>
                  </a:solidFill>
                </a:uFill>
                <a:latin typeface="Ubuntu"/>
                <a:ea typeface="Ubuntu"/>
              </a:rPr>
              <a:t>≤ </a:t>
            </a:r>
            <a:r>
              <a:rPr b="0" lang="en-US" sz="2600" spc="-1" strike="noStrike">
                <a:solidFill>
                  <a:srgbClr val="333333"/>
                </a:solidFill>
                <a:uFill>
                  <a:solidFill>
                    <a:srgbClr val="ffffff"/>
                  </a:solidFill>
                </a:uFill>
                <a:latin typeface="Arial"/>
                <a:ea typeface="DejaVu Sans"/>
              </a:rPr>
              <a:t>4 and a quality score </a:t>
            </a:r>
            <a:r>
              <a:rPr b="0" lang="en-US" sz="2600" spc="-1" strike="noStrike">
                <a:solidFill>
                  <a:srgbClr val="333333"/>
                </a:solidFill>
                <a:uFill>
                  <a:solidFill>
                    <a:srgbClr val="ffffff"/>
                  </a:solidFill>
                </a:uFill>
                <a:latin typeface="Ubuntu"/>
                <a:ea typeface="Ubuntu"/>
              </a:rPr>
              <a:t>≥ </a:t>
            </a:r>
            <a:r>
              <a:rPr b="0" lang="en-US" sz="2600" spc="-1" strike="noStrike">
                <a:solidFill>
                  <a:srgbClr val="333333"/>
                </a:solidFill>
                <a:uFill>
                  <a:solidFill>
                    <a:srgbClr val="ffffff"/>
                  </a:solidFill>
                </a:uFill>
                <a:latin typeface="Arial"/>
                <a:ea typeface="DejaVu Sans"/>
              </a:rPr>
              <a:t>4. The resulting kinase dataset consists of 3,875 structures.</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r>
              <a:rPr b="1" lang="en-US" sz="2600" spc="-1" strike="noStrike">
                <a:solidFill>
                  <a:srgbClr val="333333"/>
                </a:solidFill>
                <a:uFill>
                  <a:solidFill>
                    <a:srgbClr val="ffffff"/>
                  </a:solidFill>
                </a:uFill>
                <a:latin typeface="Arial"/>
                <a:ea typeface="DejaVu Sans"/>
              </a:rPr>
              <a:t>Kinase fingerprint. </a:t>
            </a:r>
            <a:r>
              <a:rPr b="0" lang="en-US" sz="2600" spc="-1" strike="noStrike">
                <a:solidFill>
                  <a:srgbClr val="333333"/>
                </a:solidFill>
                <a:uFill>
                  <a:solidFill>
                    <a:srgbClr val="ffffff"/>
                  </a:solidFill>
                </a:uFill>
                <a:latin typeface="Arial"/>
                <a:ea typeface="DejaVu Sans"/>
              </a:rPr>
              <a:t>The </a:t>
            </a:r>
            <a:r>
              <a:rPr b="0" i="1" lang="en-US" sz="2600" spc="-1" strike="noStrike">
                <a:solidFill>
                  <a:srgbClr val="333333"/>
                </a:solidFill>
                <a:uFill>
                  <a:solidFill>
                    <a:srgbClr val="ffffff"/>
                  </a:solidFill>
                </a:uFill>
                <a:latin typeface="Arial"/>
                <a:ea typeface="DejaVu Sans"/>
              </a:rPr>
              <a:t>pocket fingerprint</a:t>
            </a:r>
            <a:r>
              <a:rPr b="0" lang="en-US" sz="2600" spc="-1" strike="noStrike">
                <a:solidFill>
                  <a:srgbClr val="333333"/>
                </a:solidFill>
                <a:uFill>
                  <a:solidFill>
                    <a:srgbClr val="ffffff"/>
                  </a:solidFill>
                </a:uFill>
                <a:latin typeface="Arial"/>
                <a:ea typeface="DejaVu Sans"/>
              </a:rPr>
              <a:t> consists of 85 concatenated </a:t>
            </a:r>
            <a:r>
              <a:rPr b="0" i="1" lang="en-US" sz="2600" spc="-1" strike="noStrike">
                <a:solidFill>
                  <a:srgbClr val="333333"/>
                </a:solidFill>
                <a:uFill>
                  <a:solidFill>
                    <a:srgbClr val="ffffff"/>
                  </a:solidFill>
                </a:uFill>
                <a:latin typeface="Arial"/>
                <a:ea typeface="DejaVu Sans"/>
              </a:rPr>
              <a:t>residue fingerprints</a:t>
            </a:r>
            <a:r>
              <a:rPr b="0" lang="en-US" sz="2600" spc="-1" strike="noStrike">
                <a:solidFill>
                  <a:srgbClr val="333333"/>
                </a:solidFill>
                <a:uFill>
                  <a:solidFill>
                    <a:srgbClr val="ffffff"/>
                  </a:solidFill>
                </a:uFill>
                <a:latin typeface="Arial"/>
                <a:ea typeface="DejaVu Sans"/>
              </a:rPr>
              <a:t>, each encoding a residue’s spatial and physicochemical properties. Inspired by the ligand-based USR approach [3], the </a:t>
            </a:r>
            <a:r>
              <a:rPr b="0" i="1" lang="en-US" sz="2600" spc="-1" strike="noStrike">
                <a:solidFill>
                  <a:srgbClr val="333333"/>
                </a:solidFill>
                <a:uFill>
                  <a:solidFill>
                    <a:srgbClr val="ffffff"/>
                  </a:solidFill>
                </a:uFill>
                <a:latin typeface="Arial"/>
                <a:ea typeface="DejaVu Sans"/>
              </a:rPr>
              <a:t>spatial properties</a:t>
            </a:r>
            <a:r>
              <a:rPr b="0" lang="en-US" sz="2600" spc="-1" strike="noStrike">
                <a:solidFill>
                  <a:srgbClr val="333333"/>
                </a:solidFill>
                <a:uFill>
                  <a:solidFill>
                    <a:srgbClr val="ffffff"/>
                  </a:solidFill>
                </a:uFill>
                <a:latin typeface="Arial"/>
                <a:ea typeface="DejaVu Sans"/>
              </a:rPr>
              <a:t> describe the residue’s position in relation to the kinase pocket centroid and important kinase subpockets, i.e. the hinge region, the DFG region, and the front pocket. The resulting distance distributions per subpocket are reduced in complexity to the first three moments, i.e. the mean, standard deviation and skewness. The </a:t>
            </a:r>
            <a:r>
              <a:rPr b="0" i="1" lang="en-US" sz="2600" spc="-1" strike="noStrike">
                <a:solidFill>
                  <a:srgbClr val="333333"/>
                </a:solidFill>
                <a:uFill>
                  <a:solidFill>
                    <a:srgbClr val="ffffff"/>
                  </a:solidFill>
                </a:uFill>
                <a:latin typeface="Arial"/>
                <a:ea typeface="DejaVu Sans"/>
              </a:rPr>
              <a:t>physicochemical properties</a:t>
            </a:r>
            <a:r>
              <a:rPr b="0" lang="en-US" sz="2600" spc="-1" strike="noStrike">
                <a:solidFill>
                  <a:srgbClr val="333333"/>
                </a:solidFill>
                <a:uFill>
                  <a:solidFill>
                    <a:srgbClr val="ffffff"/>
                  </a:solidFill>
                </a:uFill>
                <a:latin typeface="Arial"/>
                <a:ea typeface="DejaVu Sans"/>
              </a:rPr>
              <a:t> encompass for each residue its size, side chain orientation and pharmacophoric features as described by SiteAlign [4] in addition to its solvent exposure as implemented in Biopython’s module </a:t>
            </a:r>
            <a:r>
              <a:rPr b="0" lang="en-US" sz="2600" spc="-1" strike="noStrike">
                <a:solidFill>
                  <a:srgbClr val="333333"/>
                </a:solidFill>
                <a:uFill>
                  <a:solidFill>
                    <a:srgbClr val="ffffff"/>
                  </a:solidFill>
                </a:uFill>
                <a:latin typeface="Courier New"/>
                <a:ea typeface="DejaVu Sans"/>
              </a:rPr>
              <a:t>Bio.PDB.HSExposure</a:t>
            </a:r>
            <a:r>
              <a:rPr b="0" lang="en-US" sz="2600" spc="-1" strike="noStrike">
                <a:solidFill>
                  <a:srgbClr val="333333"/>
                </a:solidFill>
                <a:uFill>
                  <a:solidFill>
                    <a:srgbClr val="ffffff"/>
                  </a:solidFill>
                </a:uFill>
                <a:latin typeface="Arial"/>
                <a:ea typeface="DejaVu Sans"/>
              </a:rPr>
              <a:t> [5, 6].</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49" name="CustomShape 11"/>
          <p:cNvSpPr/>
          <p:nvPr/>
        </p:nvSpPr>
        <p:spPr>
          <a:xfrm>
            <a:off x="687960" y="23688000"/>
            <a:ext cx="14399640" cy="280836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3600" spc="-1" strike="noStrike">
                <a:solidFill>
                  <a:srgbClr val="3465a4"/>
                </a:solidFill>
                <a:uFill>
                  <a:solidFill>
                    <a:srgbClr val="ffffff"/>
                  </a:solidFill>
                </a:uFill>
                <a:latin typeface="Arial"/>
                <a:ea typeface="DejaVu Sans"/>
              </a:rPr>
              <a:t>Results</a:t>
            </a:r>
            <a:r>
              <a:rPr b="0" lang="en-US" sz="2400" spc="-1" strike="noStrike">
                <a:solidFill>
                  <a:srgbClr val="333333"/>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15000"/>
              </a:lnSpc>
            </a:pPr>
            <a:r>
              <a:rPr b="0" lang="en-US" sz="2600" spc="-1" strike="noStrike">
                <a:solidFill>
                  <a:srgbClr val="333333"/>
                </a:solidFill>
                <a:uFill>
                  <a:solidFill>
                    <a:srgbClr val="ffffff"/>
                  </a:solidFill>
                </a:uFill>
                <a:latin typeface="Arial"/>
                <a:ea typeface="DejaVu Sans"/>
              </a:rPr>
              <a:t>The potential of our subpocket-based kinase comparison is demonstrated by comparing our structure-based clustering results to the sequence-based Manning kinome tree [5], uncovering retrospectively ligand-based on- and off-targets, as well as assessing structure-based conservation of residue positions.  </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50" name="CustomShape 12"/>
          <p:cNvSpPr/>
          <p:nvPr/>
        </p:nvSpPr>
        <p:spPr>
          <a:xfrm>
            <a:off x="720000" y="37980000"/>
            <a:ext cx="14399640" cy="1654560"/>
          </a:xfrm>
          <a:prstGeom prst="rect">
            <a:avLst/>
          </a:prstGeom>
          <a:noFill/>
          <a:ln>
            <a:noFill/>
          </a:ln>
        </p:spPr>
        <p:style>
          <a:lnRef idx="0"/>
          <a:fillRef idx="0"/>
          <a:effectRef idx="0"/>
          <a:fontRef idx="minor"/>
        </p:style>
      </p:sp>
      <p:pic>
        <p:nvPicPr>
          <p:cNvPr id="51" name="" descr=""/>
          <p:cNvPicPr/>
          <p:nvPr/>
        </p:nvPicPr>
        <p:blipFill>
          <a:blip r:embed="rId4"/>
          <a:srcRect l="7328" t="0" r="8003" b="0"/>
          <a:stretch/>
        </p:blipFill>
        <p:spPr>
          <a:xfrm>
            <a:off x="16440480" y="18384480"/>
            <a:ext cx="11612520" cy="4571640"/>
          </a:xfrm>
          <a:prstGeom prst="rect">
            <a:avLst/>
          </a:prstGeom>
          <a:ln>
            <a:noFill/>
          </a:ln>
        </p:spPr>
      </p:pic>
      <p:pic>
        <p:nvPicPr>
          <p:cNvPr id="52" name="" descr=""/>
          <p:cNvPicPr/>
          <p:nvPr/>
        </p:nvPicPr>
        <p:blipFill>
          <a:blip r:embed="rId5"/>
          <a:srcRect l="0" t="7249" r="0" b="6300"/>
          <a:stretch/>
        </p:blipFill>
        <p:spPr>
          <a:xfrm>
            <a:off x="15636240" y="9434880"/>
            <a:ext cx="13680000" cy="8869320"/>
          </a:xfrm>
          <a:prstGeom prst="rect">
            <a:avLst/>
          </a:prstGeom>
          <a:ln>
            <a:noFill/>
          </a:ln>
        </p:spPr>
      </p:pic>
      <p:sp>
        <p:nvSpPr>
          <p:cNvPr id="53" name="CustomShape 13"/>
          <p:cNvSpPr/>
          <p:nvPr/>
        </p:nvSpPr>
        <p:spPr>
          <a:xfrm>
            <a:off x="720000" y="21182760"/>
            <a:ext cx="8606880" cy="2471040"/>
          </a:xfrm>
          <a:prstGeom prst="rect">
            <a:avLst/>
          </a:prstGeom>
          <a:noFill/>
          <a:ln>
            <a:noFill/>
          </a:ln>
        </p:spPr>
        <p:style>
          <a:lnRef idx="0"/>
          <a:fillRef idx="0"/>
          <a:effectRef idx="0"/>
          <a:fontRef idx="minor"/>
        </p:style>
        <p:txBody>
          <a:bodyPr lIns="90000" rIns="90000" tIns="0" bIns="45000"/>
          <a:p>
            <a:pPr algn="just">
              <a:lnSpc>
                <a:spcPct val="115000"/>
              </a:lnSpc>
            </a:pPr>
            <a:r>
              <a:rPr b="1" lang="en-US" sz="2600" spc="-1" strike="noStrike">
                <a:solidFill>
                  <a:srgbClr val="333333"/>
                </a:solidFill>
                <a:uFill>
                  <a:solidFill>
                    <a:srgbClr val="ffffff"/>
                  </a:solidFill>
                </a:uFill>
                <a:latin typeface="Arial"/>
                <a:ea typeface="DejaVu Sans"/>
              </a:rPr>
              <a:t>Kinas</a:t>
            </a:r>
            <a:r>
              <a:rPr b="1" lang="en-US" sz="2600" spc="-1" strike="noStrike">
                <a:solidFill>
                  <a:srgbClr val="333333"/>
                </a:solidFill>
                <a:uFill>
                  <a:solidFill>
                    <a:srgbClr val="ffffff"/>
                  </a:solidFill>
                </a:uFill>
                <a:latin typeface="Arial"/>
                <a:ea typeface="DejaVu Sans"/>
              </a:rPr>
              <a:t>e </a:t>
            </a:r>
            <a:r>
              <a:rPr b="1" lang="en-US" sz="2600" spc="-1" strike="noStrike">
                <a:solidFill>
                  <a:srgbClr val="333333"/>
                </a:solidFill>
                <a:uFill>
                  <a:solidFill>
                    <a:srgbClr val="ffffff"/>
                  </a:solidFill>
                </a:uFill>
                <a:latin typeface="Arial"/>
                <a:ea typeface="DejaVu Sans"/>
              </a:rPr>
              <a:t>comp</a:t>
            </a:r>
            <a:r>
              <a:rPr b="1" lang="en-US" sz="2600" spc="-1" strike="noStrike">
                <a:solidFill>
                  <a:srgbClr val="333333"/>
                </a:solidFill>
                <a:uFill>
                  <a:solidFill>
                    <a:srgbClr val="ffffff"/>
                  </a:solidFill>
                </a:uFill>
                <a:latin typeface="Arial"/>
                <a:ea typeface="DejaVu Sans"/>
              </a:rPr>
              <a:t>arison </a:t>
            </a:r>
            <a:r>
              <a:rPr b="1" lang="en-US" sz="2600" spc="-1" strike="noStrike">
                <a:solidFill>
                  <a:srgbClr val="333333"/>
                </a:solidFill>
                <a:uFill>
                  <a:solidFill>
                    <a:srgbClr val="ffffff"/>
                  </a:solidFill>
                </a:uFill>
                <a:latin typeface="Arial"/>
                <a:ea typeface="DejaVu Sans"/>
              </a:rPr>
              <a:t>&amp; </a:t>
            </a:r>
            <a:r>
              <a:rPr b="1" lang="en-US" sz="2600" spc="-1" strike="noStrike">
                <a:solidFill>
                  <a:srgbClr val="333333"/>
                </a:solidFill>
                <a:uFill>
                  <a:solidFill>
                    <a:srgbClr val="ffffff"/>
                  </a:solidFill>
                </a:uFill>
                <a:latin typeface="Arial"/>
                <a:ea typeface="DejaVu Sans"/>
              </a:rPr>
              <a:t>scorin</a:t>
            </a:r>
            <a:r>
              <a:rPr b="1" lang="en-US" sz="2600" spc="-1" strike="noStrike">
                <a:solidFill>
                  <a:srgbClr val="333333"/>
                </a:solidFill>
                <a:uFill>
                  <a:solidFill>
                    <a:srgbClr val="ffffff"/>
                  </a:solidFill>
                </a:uFill>
                <a:latin typeface="Arial"/>
                <a:ea typeface="DejaVu Sans"/>
              </a:rPr>
              <a:t>g. </a:t>
            </a:r>
            <a:r>
              <a:rPr b="0" lang="en-US" sz="2600" spc="-1" strike="noStrike">
                <a:solidFill>
                  <a:srgbClr val="333333"/>
                </a:solidFill>
                <a:uFill>
                  <a:solidFill>
                    <a:srgbClr val="ffffff"/>
                  </a:solidFill>
                </a:uFill>
                <a:latin typeface="Arial"/>
                <a:ea typeface="DejaVu Sans"/>
              </a:rPr>
              <a:t>Kinas</a:t>
            </a:r>
            <a:r>
              <a:rPr b="0" lang="en-US" sz="2600" spc="-1" strike="noStrike">
                <a:solidFill>
                  <a:srgbClr val="333333"/>
                </a:solidFill>
                <a:uFill>
                  <a:solidFill>
                    <a:srgbClr val="ffffff"/>
                  </a:solidFill>
                </a:uFill>
                <a:latin typeface="Arial"/>
                <a:ea typeface="DejaVu Sans"/>
              </a:rPr>
              <a:t>es are </a:t>
            </a:r>
            <a:r>
              <a:rPr b="0" lang="en-US" sz="2600" spc="-1" strike="noStrike">
                <a:solidFill>
                  <a:srgbClr val="333333"/>
                </a:solidFill>
                <a:uFill>
                  <a:solidFill>
                    <a:srgbClr val="ffffff"/>
                  </a:solidFill>
                </a:uFill>
                <a:latin typeface="Arial"/>
                <a:ea typeface="DejaVu Sans"/>
              </a:rPr>
              <a:t>compa</a:t>
            </a:r>
            <a:r>
              <a:rPr b="0" lang="en-US" sz="2600" spc="-1" strike="noStrike">
                <a:solidFill>
                  <a:srgbClr val="333333"/>
                </a:solidFill>
                <a:uFill>
                  <a:solidFill>
                    <a:srgbClr val="ffffff"/>
                  </a:solidFill>
                </a:uFill>
                <a:latin typeface="Arial"/>
                <a:ea typeface="DejaVu Sans"/>
              </a:rPr>
              <a:t>red </a:t>
            </a:r>
            <a:r>
              <a:rPr b="0" lang="en-US" sz="2600" spc="-1" strike="noStrike">
                <a:solidFill>
                  <a:srgbClr val="333333"/>
                </a:solidFill>
                <a:uFill>
                  <a:solidFill>
                    <a:srgbClr val="ffffff"/>
                  </a:solidFill>
                </a:uFill>
                <a:latin typeface="Arial"/>
                <a:ea typeface="DejaVu Sans"/>
              </a:rPr>
              <a:t>pairwi</a:t>
            </a:r>
            <a:r>
              <a:rPr b="0" lang="en-US" sz="2600" spc="-1" strike="noStrike">
                <a:solidFill>
                  <a:srgbClr val="333333"/>
                </a:solidFill>
                <a:uFill>
                  <a:solidFill>
                    <a:srgbClr val="ffffff"/>
                  </a:solidFill>
                </a:uFill>
                <a:latin typeface="Arial"/>
                <a:ea typeface="DejaVu Sans"/>
              </a:rPr>
              <a:t>se </a:t>
            </a:r>
            <a:r>
              <a:rPr b="0" lang="en-US" sz="2600" spc="-1" strike="noStrike">
                <a:solidFill>
                  <a:srgbClr val="333333"/>
                </a:solidFill>
                <a:uFill>
                  <a:solidFill>
                    <a:srgbClr val="ffffff"/>
                  </a:solidFill>
                </a:uFill>
                <a:latin typeface="Arial"/>
                <a:ea typeface="DejaVu Sans"/>
              </a:rPr>
              <a:t>using </a:t>
            </a:r>
            <a:r>
              <a:rPr b="0" lang="en-US" sz="2600" spc="-1" strike="noStrike">
                <a:solidFill>
                  <a:srgbClr val="333333"/>
                </a:solidFill>
                <a:uFill>
                  <a:solidFill>
                    <a:srgbClr val="ffffff"/>
                  </a:solidFill>
                </a:uFill>
                <a:latin typeface="Arial"/>
                <a:ea typeface="DejaVu Sans"/>
              </a:rPr>
              <a:t>the </a:t>
            </a:r>
            <a:r>
              <a:rPr b="0" lang="en-US" sz="2600" spc="-1" strike="noStrike">
                <a:solidFill>
                  <a:srgbClr val="333333"/>
                </a:solidFill>
                <a:uFill>
                  <a:solidFill>
                    <a:srgbClr val="ffffff"/>
                  </a:solidFill>
                </a:uFill>
                <a:latin typeface="Arial"/>
                <a:ea typeface="DejaVu Sans"/>
              </a:rPr>
              <a:t>invers</a:t>
            </a:r>
            <a:r>
              <a:rPr b="0" lang="en-US" sz="2600" spc="-1" strike="noStrike">
                <a:solidFill>
                  <a:srgbClr val="333333"/>
                </a:solidFill>
                <a:uFill>
                  <a:solidFill>
                    <a:srgbClr val="ffffff"/>
                  </a:solidFill>
                </a:uFill>
                <a:latin typeface="Arial"/>
                <a:ea typeface="DejaVu Sans"/>
              </a:rPr>
              <a:t>e, </a:t>
            </a:r>
            <a:r>
              <a:rPr b="0" lang="en-US" sz="2600" spc="-1" strike="noStrike">
                <a:solidFill>
                  <a:srgbClr val="333333"/>
                </a:solidFill>
                <a:uFill>
                  <a:solidFill>
                    <a:srgbClr val="ffffff"/>
                  </a:solidFill>
                </a:uFill>
                <a:latin typeface="Arial"/>
                <a:ea typeface="DejaVu Sans"/>
              </a:rPr>
              <a:t>transla</a:t>
            </a:r>
            <a:r>
              <a:rPr b="0" lang="en-US" sz="2600" spc="-1" strike="noStrike">
                <a:solidFill>
                  <a:srgbClr val="333333"/>
                </a:solidFill>
                <a:uFill>
                  <a:solidFill>
                    <a:srgbClr val="ffffff"/>
                  </a:solidFill>
                </a:uFill>
                <a:latin typeface="Arial"/>
                <a:ea typeface="DejaVu Sans"/>
              </a:rPr>
              <a:t>ted </a:t>
            </a:r>
            <a:r>
              <a:rPr b="0" lang="en-US" sz="2600" spc="-1" strike="noStrike">
                <a:solidFill>
                  <a:srgbClr val="333333"/>
                </a:solidFill>
                <a:uFill>
                  <a:solidFill>
                    <a:srgbClr val="ffffff"/>
                  </a:solidFill>
                </a:uFill>
                <a:latin typeface="Arial"/>
                <a:ea typeface="DejaVu Sans"/>
              </a:rPr>
              <a:t>and </a:t>
            </a:r>
            <a:r>
              <a:rPr b="0" lang="en-US" sz="2600" spc="-1" strike="noStrike">
                <a:solidFill>
                  <a:srgbClr val="333333"/>
                </a:solidFill>
                <a:uFill>
                  <a:solidFill>
                    <a:srgbClr val="ffffff"/>
                  </a:solidFill>
                </a:uFill>
                <a:latin typeface="Arial"/>
                <a:ea typeface="DejaVu Sans"/>
              </a:rPr>
              <a:t>scaled </a:t>
            </a:r>
            <a:r>
              <a:rPr b="0" lang="en-US" sz="2600" spc="-1" strike="noStrike">
                <a:solidFill>
                  <a:srgbClr val="333333"/>
                </a:solidFill>
                <a:uFill>
                  <a:solidFill>
                    <a:srgbClr val="ffffff"/>
                  </a:solidFill>
                </a:uFill>
                <a:latin typeface="Arial"/>
                <a:ea typeface="DejaVu Sans"/>
              </a:rPr>
              <a:t>Manha</a:t>
            </a:r>
            <a:r>
              <a:rPr b="0" lang="en-US" sz="2600" spc="-1" strike="noStrike">
                <a:solidFill>
                  <a:srgbClr val="333333"/>
                </a:solidFill>
                <a:uFill>
                  <a:solidFill>
                    <a:srgbClr val="ffffff"/>
                  </a:solidFill>
                </a:uFill>
                <a:latin typeface="Arial"/>
                <a:ea typeface="DejaVu Sans"/>
              </a:rPr>
              <a:t>ttan </a:t>
            </a:r>
            <a:r>
              <a:rPr b="0" lang="en-US" sz="2600" spc="-1" strike="noStrike">
                <a:solidFill>
                  <a:srgbClr val="333333"/>
                </a:solidFill>
                <a:uFill>
                  <a:solidFill>
                    <a:srgbClr val="ffffff"/>
                  </a:solidFill>
                </a:uFill>
                <a:latin typeface="Arial"/>
                <a:ea typeface="DejaVu Sans"/>
              </a:rPr>
              <a:t>distan</a:t>
            </a:r>
            <a:r>
              <a:rPr b="0" lang="en-US" sz="2600" spc="-1" strike="noStrike">
                <a:solidFill>
                  <a:srgbClr val="333333"/>
                </a:solidFill>
                <a:uFill>
                  <a:solidFill>
                    <a:srgbClr val="ffffff"/>
                  </a:solidFill>
                </a:uFill>
                <a:latin typeface="Arial"/>
                <a:ea typeface="DejaVu Sans"/>
              </a:rPr>
              <a:t>ce as </a:t>
            </a:r>
            <a:r>
              <a:rPr b="0" lang="en-US" sz="2600" spc="-1" strike="noStrike">
                <a:solidFill>
                  <a:srgbClr val="333333"/>
                </a:solidFill>
                <a:uFill>
                  <a:solidFill>
                    <a:srgbClr val="ffffff"/>
                  </a:solidFill>
                </a:uFill>
                <a:latin typeface="Arial"/>
                <a:ea typeface="DejaVu Sans"/>
              </a:rPr>
              <a:t>descri</a:t>
            </a:r>
            <a:r>
              <a:rPr b="0" lang="en-US" sz="2600" spc="-1" strike="noStrike">
                <a:solidFill>
                  <a:srgbClr val="333333"/>
                </a:solidFill>
                <a:uFill>
                  <a:solidFill>
                    <a:srgbClr val="ffffff"/>
                  </a:solidFill>
                </a:uFill>
                <a:latin typeface="Arial"/>
                <a:ea typeface="DejaVu Sans"/>
              </a:rPr>
              <a:t>bed </a:t>
            </a:r>
            <a:r>
              <a:rPr b="0" lang="en-US" sz="2600" spc="-1" strike="noStrike">
                <a:solidFill>
                  <a:srgbClr val="333333"/>
                </a:solidFill>
                <a:uFill>
                  <a:solidFill>
                    <a:srgbClr val="ffffff"/>
                  </a:solidFill>
                </a:uFill>
                <a:latin typeface="Arial"/>
                <a:ea typeface="DejaVu Sans"/>
              </a:rPr>
              <a:t>for the </a:t>
            </a:r>
            <a:r>
              <a:rPr b="0" lang="en-US" sz="2600" spc="-1" strike="noStrike">
                <a:solidFill>
                  <a:srgbClr val="333333"/>
                </a:solidFill>
                <a:uFill>
                  <a:solidFill>
                    <a:srgbClr val="ffffff"/>
                  </a:solidFill>
                </a:uFill>
                <a:latin typeface="Arial"/>
                <a:ea typeface="DejaVu Sans"/>
              </a:rPr>
              <a:t>USR </a:t>
            </a:r>
            <a:r>
              <a:rPr b="0" lang="en-US" sz="2600" spc="-1" strike="noStrike">
                <a:solidFill>
                  <a:srgbClr val="333333"/>
                </a:solidFill>
                <a:uFill>
                  <a:solidFill>
                    <a:srgbClr val="ffffff"/>
                  </a:solidFill>
                </a:uFill>
                <a:latin typeface="Arial"/>
                <a:ea typeface="DejaVu Sans"/>
              </a:rPr>
              <a:t>metho</a:t>
            </a:r>
            <a:r>
              <a:rPr b="0" lang="en-US" sz="2600" spc="-1" strike="noStrike">
                <a:solidFill>
                  <a:srgbClr val="333333"/>
                </a:solidFill>
                <a:uFill>
                  <a:solidFill>
                    <a:srgbClr val="ffffff"/>
                  </a:solidFill>
                </a:uFill>
                <a:latin typeface="Arial"/>
                <a:ea typeface="DejaVu Sans"/>
              </a:rPr>
              <a:t>d [3]. </a:t>
            </a:r>
            <a:r>
              <a:rPr b="0" lang="en-US" sz="2600" spc="-1" strike="noStrike">
                <a:solidFill>
                  <a:srgbClr val="333333"/>
                </a:solidFill>
                <a:uFill>
                  <a:solidFill>
                    <a:srgbClr val="ffffff"/>
                  </a:solidFill>
                </a:uFill>
                <a:latin typeface="Arial"/>
                <a:ea typeface="DejaVu Sans"/>
              </a:rPr>
              <a:t>Per </a:t>
            </a:r>
            <a:r>
              <a:rPr b="0" lang="en-US" sz="2600" spc="-1" strike="noStrike">
                <a:solidFill>
                  <a:srgbClr val="333333"/>
                </a:solidFill>
                <a:uFill>
                  <a:solidFill>
                    <a:srgbClr val="ffffff"/>
                  </a:solidFill>
                </a:uFill>
                <a:latin typeface="Arial"/>
                <a:ea typeface="DejaVu Sans"/>
              </a:rPr>
              <a:t>kinase</a:t>
            </a:r>
            <a:r>
              <a:rPr b="0" lang="en-US" sz="2600" spc="-1" strike="noStrike">
                <a:solidFill>
                  <a:srgbClr val="333333"/>
                </a:solidFill>
                <a:uFill>
                  <a:solidFill>
                    <a:srgbClr val="ffffff"/>
                  </a:solidFill>
                </a:uFill>
                <a:latin typeface="Arial"/>
                <a:ea typeface="DejaVu Sans"/>
              </a:rPr>
              <a:t>, the </a:t>
            </a:r>
            <a:r>
              <a:rPr b="0" lang="en-US" sz="2600" spc="-1" strike="noStrike">
                <a:solidFill>
                  <a:srgbClr val="333333"/>
                </a:solidFill>
                <a:uFill>
                  <a:solidFill>
                    <a:srgbClr val="ffffff"/>
                  </a:solidFill>
                </a:uFill>
                <a:latin typeface="Arial"/>
                <a:ea typeface="DejaVu Sans"/>
              </a:rPr>
              <a:t>best </a:t>
            </a:r>
            <a:r>
              <a:rPr b="0" lang="en-US" sz="2600" spc="-1" strike="noStrike">
                <a:solidFill>
                  <a:srgbClr val="333333"/>
                </a:solidFill>
                <a:uFill>
                  <a:solidFill>
                    <a:srgbClr val="ffffff"/>
                  </a:solidFill>
                </a:uFill>
                <a:latin typeface="Arial"/>
                <a:ea typeface="DejaVu Sans"/>
              </a:rPr>
              <a:t>score </a:t>
            </a:r>
            <a:r>
              <a:rPr b="0" lang="en-US" sz="2600" spc="-1" strike="noStrike">
                <a:solidFill>
                  <a:srgbClr val="333333"/>
                </a:solidFill>
                <a:uFill>
                  <a:solidFill>
                    <a:srgbClr val="ffffff"/>
                  </a:solidFill>
                </a:uFill>
                <a:latin typeface="Arial"/>
                <a:ea typeface="DejaVu Sans"/>
              </a:rPr>
              <a:t>is </a:t>
            </a:r>
            <a:r>
              <a:rPr b="0" lang="en-US" sz="2600" spc="-1" strike="noStrike">
                <a:solidFill>
                  <a:srgbClr val="333333"/>
                </a:solidFill>
                <a:uFill>
                  <a:solidFill>
                    <a:srgbClr val="ffffff"/>
                  </a:solidFill>
                </a:uFill>
                <a:latin typeface="Arial"/>
                <a:ea typeface="DejaVu Sans"/>
              </a:rPr>
              <a:t>used </a:t>
            </a:r>
            <a:r>
              <a:rPr b="0" lang="en-US" sz="2600" spc="-1" strike="noStrike">
                <a:solidFill>
                  <a:srgbClr val="333333"/>
                </a:solidFill>
                <a:uFill>
                  <a:solidFill>
                    <a:srgbClr val="ffffff"/>
                  </a:solidFill>
                </a:uFill>
                <a:latin typeface="Arial"/>
                <a:ea typeface="DejaVu Sans"/>
              </a:rPr>
              <a:t>for </a:t>
            </a:r>
            <a:r>
              <a:rPr b="0" lang="en-US" sz="2600" spc="-1" strike="noStrike">
                <a:solidFill>
                  <a:srgbClr val="333333"/>
                </a:solidFill>
                <a:uFill>
                  <a:solidFill>
                    <a:srgbClr val="ffffff"/>
                  </a:solidFill>
                </a:uFill>
                <a:latin typeface="Arial"/>
                <a:ea typeface="DejaVu Sans"/>
              </a:rPr>
              <a:t>further </a:t>
            </a:r>
            <a:r>
              <a:rPr b="0" lang="en-US" sz="2600" spc="-1" strike="noStrike">
                <a:solidFill>
                  <a:srgbClr val="333333"/>
                </a:solidFill>
                <a:uFill>
                  <a:solidFill>
                    <a:srgbClr val="ffffff"/>
                  </a:solidFill>
                </a:uFill>
                <a:latin typeface="Arial"/>
                <a:ea typeface="DejaVu Sans"/>
              </a:rPr>
              <a:t>analys</a:t>
            </a:r>
            <a:r>
              <a:rPr b="0" lang="en-US" sz="2600" spc="-1" strike="noStrike">
                <a:solidFill>
                  <a:srgbClr val="333333"/>
                </a:solidFill>
                <a:uFill>
                  <a:solidFill>
                    <a:srgbClr val="ffffff"/>
                  </a:solidFill>
                </a:uFill>
                <a:latin typeface="Arial"/>
                <a:ea typeface="DejaVu Sans"/>
              </a:rPr>
              <a:t>is, </a:t>
            </a:r>
            <a:r>
              <a:rPr b="0" lang="en-US" sz="2600" spc="-1" strike="noStrike">
                <a:solidFill>
                  <a:srgbClr val="333333"/>
                </a:solidFill>
                <a:uFill>
                  <a:solidFill>
                    <a:srgbClr val="ffffff"/>
                  </a:solidFill>
                </a:uFill>
                <a:latin typeface="Arial"/>
                <a:ea typeface="DejaVu Sans"/>
              </a:rPr>
              <a:t>resulti</a:t>
            </a:r>
            <a:r>
              <a:rPr b="0" lang="en-US" sz="2600" spc="-1" strike="noStrike">
                <a:solidFill>
                  <a:srgbClr val="333333"/>
                </a:solidFill>
                <a:uFill>
                  <a:solidFill>
                    <a:srgbClr val="ffffff"/>
                  </a:solidFill>
                </a:uFill>
                <a:latin typeface="Arial"/>
                <a:ea typeface="DejaVu Sans"/>
              </a:rPr>
              <a:t>ng in a </a:t>
            </a:r>
            <a:r>
              <a:rPr b="0" lang="en-US" sz="2600" spc="-1" strike="noStrike">
                <a:solidFill>
                  <a:srgbClr val="333333"/>
                </a:solidFill>
                <a:uFill>
                  <a:solidFill>
                    <a:srgbClr val="ffffff"/>
                  </a:solidFill>
                </a:uFill>
                <a:latin typeface="Arial"/>
                <a:ea typeface="DejaVu Sans"/>
              </a:rPr>
              <a:t>253x2</a:t>
            </a:r>
            <a:r>
              <a:rPr b="0" lang="en-US" sz="2600" spc="-1" strike="noStrike">
                <a:solidFill>
                  <a:srgbClr val="333333"/>
                </a:solidFill>
                <a:uFill>
                  <a:solidFill>
                    <a:srgbClr val="ffffff"/>
                  </a:solidFill>
                </a:uFill>
                <a:latin typeface="Arial"/>
                <a:ea typeface="DejaVu Sans"/>
              </a:rPr>
              <a:t>53 </a:t>
            </a:r>
            <a:r>
              <a:rPr b="0" lang="en-US" sz="2600" spc="-1" strike="noStrike">
                <a:solidFill>
                  <a:srgbClr val="333333"/>
                </a:solidFill>
                <a:uFill>
                  <a:solidFill>
                    <a:srgbClr val="ffffff"/>
                  </a:solidFill>
                </a:uFill>
                <a:latin typeface="Arial"/>
                <a:ea typeface="DejaVu Sans"/>
              </a:rPr>
              <a:t>similar</a:t>
            </a:r>
            <a:r>
              <a:rPr b="0" lang="en-US" sz="2600" spc="-1" strike="noStrike">
                <a:solidFill>
                  <a:srgbClr val="333333"/>
                </a:solidFill>
                <a:uFill>
                  <a:solidFill>
                    <a:srgbClr val="ffffff"/>
                  </a:solidFill>
                </a:uFill>
                <a:latin typeface="Arial"/>
                <a:ea typeface="DejaVu Sans"/>
              </a:rPr>
              <a:t>ity </a:t>
            </a:r>
            <a:r>
              <a:rPr b="0" lang="en-US" sz="2600" spc="-1" strike="noStrike">
                <a:solidFill>
                  <a:srgbClr val="333333"/>
                </a:solidFill>
                <a:uFill>
                  <a:solidFill>
                    <a:srgbClr val="ffffff"/>
                  </a:solidFill>
                </a:uFill>
                <a:latin typeface="Arial"/>
                <a:ea typeface="DejaVu Sans"/>
              </a:rPr>
              <a:t>matrix</a:t>
            </a:r>
            <a:r>
              <a:rPr b="0" lang="en-US" sz="2600" spc="-1" strike="noStrike">
                <a:solidFill>
                  <a:srgbClr val="333333"/>
                </a:solidFill>
                <a:uFill>
                  <a:solidFill>
                    <a:srgbClr val="ffffff"/>
                  </a:solidFill>
                </a:uFill>
                <a:latin typeface="Arial"/>
                <a:ea typeface="DejaVu Sans"/>
              </a:rPr>
              <a:t>.</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pic>
        <p:nvPicPr>
          <p:cNvPr id="54" name="" descr=""/>
          <p:cNvPicPr/>
          <p:nvPr/>
        </p:nvPicPr>
        <p:blipFill>
          <a:blip r:embed="rId6"/>
          <a:stretch/>
        </p:blipFill>
        <p:spPr>
          <a:xfrm>
            <a:off x="9565200" y="21873240"/>
            <a:ext cx="5400000" cy="799200"/>
          </a:xfrm>
          <a:prstGeom prst="rect">
            <a:avLst/>
          </a:prstGeom>
          <a:ln>
            <a:noFill/>
          </a:ln>
        </p:spPr>
      </p:pic>
      <p:sp>
        <p:nvSpPr>
          <p:cNvPr id="55" name="TextShape 14"/>
          <p:cNvSpPr txBox="1"/>
          <p:nvPr/>
        </p:nvSpPr>
        <p:spPr>
          <a:xfrm>
            <a:off x="11848320" y="22955400"/>
            <a:ext cx="842040" cy="343800"/>
          </a:xfrm>
          <a:prstGeom prst="rect">
            <a:avLst/>
          </a:prstGeom>
          <a:noFill/>
          <a:ln>
            <a:noFill/>
          </a:ln>
        </p:spPr>
        <p:txBody>
          <a:bodyPr lIns="90000" rIns="90000" tIns="45000" bIns="45000"/>
          <a:p>
            <a:pPr algn="ctr"/>
            <a:r>
              <a:rPr b="0" lang="en-US" sz="1800" spc="-1" strike="noStrike">
                <a:solidFill>
                  <a:srgbClr val="000000"/>
                </a:solidFill>
                <a:uFill>
                  <a:solidFill>
                    <a:srgbClr val="ffffff"/>
                  </a:solidFill>
                </a:uFill>
                <a:latin typeface="Times New Roman"/>
              </a:rPr>
              <a:t>s</a:t>
            </a:r>
            <a:r>
              <a:rPr b="0" lang="en-US" sz="1800" spc="-1" strike="noStrike">
                <a:solidFill>
                  <a:srgbClr val="000000"/>
                </a:solidFill>
                <a:uFill>
                  <a:solidFill>
                    <a:srgbClr val="ffffff"/>
                  </a:solidFill>
                </a:uFill>
                <a:latin typeface="Times New Roman"/>
              </a:rPr>
              <a:t>c</a:t>
            </a:r>
            <a:r>
              <a:rPr b="0" lang="en-US" sz="1800" spc="-1" strike="noStrike">
                <a:solidFill>
                  <a:srgbClr val="000000"/>
                </a:solidFill>
                <a:uFill>
                  <a:solidFill>
                    <a:srgbClr val="ffffff"/>
                  </a:solidFill>
                </a:uFill>
                <a:latin typeface="Times New Roman"/>
              </a:rPr>
              <a:t>a</a:t>
            </a:r>
            <a:r>
              <a:rPr b="0" lang="en-US" sz="1800" spc="-1" strike="noStrike">
                <a:solidFill>
                  <a:srgbClr val="000000"/>
                </a:solidFill>
                <a:uFill>
                  <a:solidFill>
                    <a:srgbClr val="ffffff"/>
                  </a:solidFill>
                </a:uFill>
                <a:latin typeface="Times New Roman"/>
              </a:rPr>
              <a:t>l</a:t>
            </a:r>
            <a:r>
              <a:rPr b="0" lang="en-US" sz="1800" spc="-1" strike="noStrike">
                <a:solidFill>
                  <a:srgbClr val="000000"/>
                </a:solidFill>
                <a:uFill>
                  <a:solidFill>
                    <a:srgbClr val="ffffff"/>
                  </a:solidFill>
                </a:uFill>
                <a:latin typeface="Times New Roman"/>
              </a:rPr>
              <a:t>e</a:t>
            </a:r>
            <a:r>
              <a:rPr b="0" lang="en-US" sz="1800" spc="-1" strike="noStrike">
                <a:solidFill>
                  <a:srgbClr val="000000"/>
                </a:solidFill>
                <a:uFill>
                  <a:solidFill>
                    <a:srgbClr val="ffffff"/>
                  </a:solidFill>
                </a:uFill>
                <a:latin typeface="Times New Roman"/>
              </a:rPr>
              <a:t>d</a:t>
            </a:r>
            <a:endParaRPr b="0" lang="en-US" sz="1800" spc="-1" strike="noStrike">
              <a:solidFill>
                <a:srgbClr val="000000"/>
              </a:solidFill>
              <a:uFill>
                <a:solidFill>
                  <a:srgbClr val="ffffff"/>
                </a:solidFill>
              </a:uFill>
              <a:latin typeface="Arial"/>
            </a:endParaRPr>
          </a:p>
        </p:txBody>
      </p:sp>
      <p:sp>
        <p:nvSpPr>
          <p:cNvPr id="56" name="TextShape 15"/>
          <p:cNvSpPr txBox="1"/>
          <p:nvPr/>
        </p:nvSpPr>
        <p:spPr>
          <a:xfrm>
            <a:off x="10221840" y="22885920"/>
            <a:ext cx="1188720" cy="343800"/>
          </a:xfrm>
          <a:prstGeom prst="rect">
            <a:avLst/>
          </a:prstGeom>
          <a:noFill/>
          <a:ln>
            <a:noFill/>
          </a:ln>
        </p:spPr>
        <p:txBody>
          <a:bodyPr lIns="90000" rIns="90000" tIns="45000" bIns="45000"/>
          <a:p>
            <a:pPr algn="ctr"/>
            <a:r>
              <a:rPr b="0" lang="en-US" sz="1800" spc="-1" strike="noStrike">
                <a:solidFill>
                  <a:srgbClr val="000000"/>
                </a:solidFill>
                <a:uFill>
                  <a:solidFill>
                    <a:srgbClr val="ffffff"/>
                  </a:solidFill>
                </a:uFill>
                <a:latin typeface="Times New Roman"/>
              </a:rPr>
              <a:t>translated</a:t>
            </a:r>
            <a:endParaRPr b="0" lang="en-US" sz="1800" spc="-1" strike="noStrike">
              <a:solidFill>
                <a:srgbClr val="000000"/>
              </a:solidFill>
              <a:uFill>
                <a:solidFill>
                  <a:srgbClr val="ffffff"/>
                </a:solidFill>
              </a:uFill>
              <a:latin typeface="Arial"/>
            </a:endParaRPr>
          </a:p>
        </p:txBody>
      </p:sp>
      <p:sp>
        <p:nvSpPr>
          <p:cNvPr id="57" name="TextShape 16"/>
          <p:cNvSpPr txBox="1"/>
          <p:nvPr/>
        </p:nvSpPr>
        <p:spPr>
          <a:xfrm>
            <a:off x="12344400" y="21240000"/>
            <a:ext cx="1188720" cy="343800"/>
          </a:xfrm>
          <a:prstGeom prst="rect">
            <a:avLst/>
          </a:prstGeom>
          <a:noFill/>
          <a:ln>
            <a:noFill/>
          </a:ln>
        </p:spPr>
        <p:txBody>
          <a:bodyPr lIns="90000" rIns="90000" tIns="45000" bIns="45000"/>
          <a:p>
            <a:pPr algn="ctr"/>
            <a:r>
              <a:rPr b="0" lang="en-US" sz="1800" spc="-1" strike="noStrike">
                <a:solidFill>
                  <a:srgbClr val="000000"/>
                </a:solidFill>
                <a:uFill>
                  <a:solidFill>
                    <a:srgbClr val="ffffff"/>
                  </a:solidFill>
                </a:uFill>
                <a:latin typeface="Times New Roman"/>
              </a:rPr>
              <a:t>in</a:t>
            </a:r>
            <a:r>
              <a:rPr b="0" lang="en-US" sz="1800" spc="-1" strike="noStrike">
                <a:solidFill>
                  <a:srgbClr val="000000"/>
                </a:solidFill>
                <a:uFill>
                  <a:solidFill>
                    <a:srgbClr val="ffffff"/>
                  </a:solidFill>
                </a:uFill>
                <a:latin typeface="Times New Roman"/>
              </a:rPr>
              <a:t>ve</a:t>
            </a:r>
            <a:r>
              <a:rPr b="0" lang="en-US" sz="1800" spc="-1" strike="noStrike">
                <a:solidFill>
                  <a:srgbClr val="000000"/>
                </a:solidFill>
                <a:uFill>
                  <a:solidFill>
                    <a:srgbClr val="ffffff"/>
                  </a:solidFill>
                </a:uFill>
                <a:latin typeface="Times New Roman"/>
              </a:rPr>
              <a:t>rs</a:t>
            </a:r>
            <a:r>
              <a:rPr b="0" lang="en-US" sz="1800" spc="-1" strike="noStrike">
                <a:solidFill>
                  <a:srgbClr val="000000"/>
                </a:solidFill>
                <a:uFill>
                  <a:solidFill>
                    <a:srgbClr val="ffffff"/>
                  </a:solidFill>
                </a:uFill>
                <a:latin typeface="Times New Roman"/>
              </a:rPr>
              <a:t>e</a:t>
            </a:r>
            <a:endParaRPr b="0" lang="en-US" sz="1800" spc="-1" strike="noStrike">
              <a:solidFill>
                <a:srgbClr val="000000"/>
              </a:solidFill>
              <a:uFill>
                <a:solidFill>
                  <a:srgbClr val="ffffff"/>
                </a:solidFill>
              </a:uFill>
              <a:latin typeface="Arial"/>
            </a:endParaRPr>
          </a:p>
        </p:txBody>
      </p:sp>
      <p:sp>
        <p:nvSpPr>
          <p:cNvPr id="58" name="TextShape 17"/>
          <p:cNvSpPr txBox="1"/>
          <p:nvPr/>
        </p:nvSpPr>
        <p:spPr>
          <a:xfrm>
            <a:off x="13879440" y="22772520"/>
            <a:ext cx="1188720" cy="596520"/>
          </a:xfrm>
          <a:prstGeom prst="rect">
            <a:avLst/>
          </a:prstGeom>
          <a:noFill/>
          <a:ln>
            <a:noFill/>
          </a:ln>
        </p:spPr>
        <p:txBody>
          <a:bodyPr lIns="90000" rIns="90000" tIns="45000" bIns="45000"/>
          <a:p>
            <a:pPr algn="ctr"/>
            <a:r>
              <a:rPr b="0" lang="en-US" sz="1800" spc="-1" strike="noStrike">
                <a:solidFill>
                  <a:srgbClr val="000000"/>
                </a:solidFill>
                <a:uFill>
                  <a:solidFill>
                    <a:srgbClr val="ffffff"/>
                  </a:solidFill>
                </a:uFill>
                <a:latin typeface="Times New Roman"/>
              </a:rPr>
              <a:t>Manhattan</a:t>
            </a:r>
            <a:endParaRPr b="0" lang="en-US" sz="1800" spc="-1" strike="noStrike">
              <a:solidFill>
                <a:srgbClr val="000000"/>
              </a:solidFill>
              <a:uFill>
                <a:solidFill>
                  <a:srgbClr val="ffffff"/>
                </a:solidFill>
              </a:uFill>
              <a:latin typeface="Arial"/>
            </a:endParaRPr>
          </a:p>
          <a:p>
            <a:pPr algn="ctr"/>
            <a:r>
              <a:rPr b="0" lang="en-US" sz="1800" spc="-1" strike="noStrike">
                <a:solidFill>
                  <a:srgbClr val="000000"/>
                </a:solidFill>
                <a:uFill>
                  <a:solidFill>
                    <a:srgbClr val="ffffff"/>
                  </a:solidFill>
                </a:uFill>
                <a:latin typeface="Times New Roman"/>
              </a:rPr>
              <a:t>distance</a:t>
            </a:r>
            <a:endParaRPr b="0" lang="en-US" sz="1800" spc="-1" strike="noStrike">
              <a:solidFill>
                <a:srgbClr val="000000"/>
              </a:solidFill>
              <a:uFill>
                <a:solidFill>
                  <a:srgbClr val="ffffff"/>
                </a:solidFill>
              </a:uFill>
              <a:latin typeface="Arial"/>
            </a:endParaRPr>
          </a:p>
        </p:txBody>
      </p:sp>
      <p:pic>
        <p:nvPicPr>
          <p:cNvPr id="59" name="" descr=""/>
          <p:cNvPicPr/>
          <p:nvPr/>
        </p:nvPicPr>
        <p:blipFill>
          <a:blip r:embed="rId7"/>
          <a:srcRect l="0" t="0" r="91722" b="70114"/>
          <a:stretch/>
        </p:blipFill>
        <p:spPr>
          <a:xfrm>
            <a:off x="20364840" y="30327840"/>
            <a:ext cx="1142280" cy="3315600"/>
          </a:xfrm>
          <a:prstGeom prst="rect">
            <a:avLst/>
          </a:prstGeom>
          <a:ln>
            <a:noFill/>
          </a:ln>
        </p:spPr>
      </p:pic>
      <p:pic>
        <p:nvPicPr>
          <p:cNvPr id="60" name="" descr=""/>
          <p:cNvPicPr/>
          <p:nvPr/>
        </p:nvPicPr>
        <p:blipFill>
          <a:blip r:embed="rId8"/>
          <a:stretch/>
        </p:blipFill>
        <p:spPr>
          <a:xfrm>
            <a:off x="21524400" y="31638240"/>
            <a:ext cx="1701360" cy="1891800"/>
          </a:xfrm>
          <a:prstGeom prst="rect">
            <a:avLst/>
          </a:prstGeom>
          <a:ln>
            <a:noFill/>
          </a:ln>
        </p:spPr>
      </p:pic>
      <p:pic>
        <p:nvPicPr>
          <p:cNvPr id="61" name="kinmap_EGFR_erlotinib_top20.svg" descr="Created with Snap"/>
          <p:cNvPicPr/>
          <p:nvPr/>
        </p:nvPicPr>
        <p:blipFill>
          <a:blip r:embed="rId9"/>
          <a:srcRect l="0" t="0" r="0" b="2571"/>
          <a:stretch/>
        </p:blipFill>
        <p:spPr>
          <a:xfrm>
            <a:off x="3146400" y="26253360"/>
            <a:ext cx="12960000" cy="15534360"/>
          </a:xfrm>
          <a:prstGeom prst="rect">
            <a:avLst/>
          </a:prstGeom>
          <a:ln>
            <a:noFill/>
          </a:ln>
        </p:spPr>
      </p:pic>
      <p:pic>
        <p:nvPicPr>
          <p:cNvPr id="62" name="kinmap_EGFR_erlotinib_top20.svg" descr="Created with Snap"/>
          <p:cNvPicPr/>
          <p:nvPr/>
        </p:nvPicPr>
        <p:blipFill>
          <a:blip r:embed="rId10"/>
          <a:srcRect l="27930" t="96278" r="0" b="0"/>
          <a:stretch/>
        </p:blipFill>
        <p:spPr>
          <a:xfrm>
            <a:off x="6035040" y="41239440"/>
            <a:ext cx="9339840" cy="59256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816</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2018-11-04T13:00:42Z</dcterms:created>
  <dc:creator/>
  <dc:description/>
  <dc:language>en-US</dc:language>
  <cp:lastModifiedBy/>
  <dcterms:modified xsi:type="dcterms:W3CDTF">2019-08-26T14:57:17Z</dcterms:modified>
  <cp:revision>254</cp:revision>
  <dc:subject/>
  <dc:title/>
</cp:coreProperties>
</file>