
<file path=[Content_Types].xml><?xml version="1.0" encoding="utf-8"?>
<Types xmlns="http://schemas.openxmlformats.org/package/2006/content-types">
  <Override PartName="/_rels/.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0275212" cy="428021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13440" y="1707480"/>
            <a:ext cx="27246960" cy="7147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1513440" y="10015560"/>
            <a:ext cx="2724732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1513440" y="22982040"/>
            <a:ext cx="2724732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513440" y="1707480"/>
            <a:ext cx="27246960" cy="7147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1513440" y="1001556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15475320" y="1001556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4"/>
          <p:cNvSpPr>
            <a:spLocks noGrp="1"/>
          </p:cNvSpPr>
          <p:nvPr>
            <p:ph type="body"/>
          </p:nvPr>
        </p:nvSpPr>
        <p:spPr>
          <a:xfrm>
            <a:off x="15475320" y="2298204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5"/>
          <p:cNvSpPr>
            <a:spLocks noGrp="1"/>
          </p:cNvSpPr>
          <p:nvPr>
            <p:ph type="body"/>
          </p:nvPr>
        </p:nvSpPr>
        <p:spPr>
          <a:xfrm>
            <a:off x="1513440" y="2298204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513440" y="1707480"/>
            <a:ext cx="27246960" cy="7147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1513440" y="10015560"/>
            <a:ext cx="27247320" cy="24824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1513440" y="10015560"/>
            <a:ext cx="27247320" cy="24824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3" name="" descr=""/>
          <p:cNvPicPr/>
          <p:nvPr/>
        </p:nvPicPr>
        <p:blipFill>
          <a:blip r:embed="rId2"/>
          <a:stretch/>
        </p:blipFill>
        <p:spPr>
          <a:xfrm>
            <a:off x="1513080" y="11558160"/>
            <a:ext cx="27247320" cy="21739680"/>
          </a:xfrm>
          <a:prstGeom prst="rect">
            <a:avLst/>
          </a:prstGeom>
          <a:ln>
            <a:noFill/>
          </a:ln>
        </p:spPr>
      </p:pic>
      <p:pic>
        <p:nvPicPr>
          <p:cNvPr id="34" name="" descr=""/>
          <p:cNvPicPr/>
          <p:nvPr/>
        </p:nvPicPr>
        <p:blipFill>
          <a:blip r:embed="rId3"/>
          <a:stretch/>
        </p:blipFill>
        <p:spPr>
          <a:xfrm>
            <a:off x="1513080" y="11558160"/>
            <a:ext cx="27247320" cy="217396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 name="PlaceHolder 1"/>
          <p:cNvSpPr>
            <a:spLocks noGrp="1"/>
          </p:cNvSpPr>
          <p:nvPr>
            <p:ph type="title"/>
          </p:nvPr>
        </p:nvSpPr>
        <p:spPr>
          <a:xfrm>
            <a:off x="1513440" y="1707480"/>
            <a:ext cx="27246960" cy="7147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 name="PlaceHolder 2"/>
          <p:cNvSpPr>
            <a:spLocks noGrp="1"/>
          </p:cNvSpPr>
          <p:nvPr>
            <p:ph type="subTitle"/>
          </p:nvPr>
        </p:nvSpPr>
        <p:spPr>
          <a:xfrm>
            <a:off x="1513440" y="10015560"/>
            <a:ext cx="27247320" cy="248248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 name="PlaceHolder 1"/>
          <p:cNvSpPr>
            <a:spLocks noGrp="1"/>
          </p:cNvSpPr>
          <p:nvPr>
            <p:ph type="title"/>
          </p:nvPr>
        </p:nvSpPr>
        <p:spPr>
          <a:xfrm>
            <a:off x="1513440" y="1707480"/>
            <a:ext cx="27246960" cy="7147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 name="PlaceHolder 2"/>
          <p:cNvSpPr>
            <a:spLocks noGrp="1"/>
          </p:cNvSpPr>
          <p:nvPr>
            <p:ph type="body"/>
          </p:nvPr>
        </p:nvSpPr>
        <p:spPr>
          <a:xfrm>
            <a:off x="1513440" y="10015560"/>
            <a:ext cx="27247320" cy="24824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513440" y="1707480"/>
            <a:ext cx="27246960" cy="7147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1513440" y="10015560"/>
            <a:ext cx="13296600" cy="24824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 name="PlaceHolder 3"/>
          <p:cNvSpPr>
            <a:spLocks noGrp="1"/>
          </p:cNvSpPr>
          <p:nvPr>
            <p:ph type="body"/>
          </p:nvPr>
        </p:nvSpPr>
        <p:spPr>
          <a:xfrm>
            <a:off x="15475320" y="10015560"/>
            <a:ext cx="13296600" cy="24824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 name="PlaceHolder 1"/>
          <p:cNvSpPr>
            <a:spLocks noGrp="1"/>
          </p:cNvSpPr>
          <p:nvPr>
            <p:ph type="title"/>
          </p:nvPr>
        </p:nvSpPr>
        <p:spPr>
          <a:xfrm>
            <a:off x="1513440" y="1707480"/>
            <a:ext cx="27246960" cy="7147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 name="PlaceHolder 1"/>
          <p:cNvSpPr>
            <a:spLocks noGrp="1"/>
          </p:cNvSpPr>
          <p:nvPr>
            <p:ph type="subTitle"/>
          </p:nvPr>
        </p:nvSpPr>
        <p:spPr>
          <a:xfrm>
            <a:off x="1513440" y="1707480"/>
            <a:ext cx="27246960" cy="33130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513440" y="1707480"/>
            <a:ext cx="27246960" cy="7147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 name="PlaceHolder 2"/>
          <p:cNvSpPr>
            <a:spLocks noGrp="1"/>
          </p:cNvSpPr>
          <p:nvPr>
            <p:ph type="body"/>
          </p:nvPr>
        </p:nvSpPr>
        <p:spPr>
          <a:xfrm>
            <a:off x="1513440" y="1001556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 name="PlaceHolder 3"/>
          <p:cNvSpPr>
            <a:spLocks noGrp="1"/>
          </p:cNvSpPr>
          <p:nvPr>
            <p:ph type="body"/>
          </p:nvPr>
        </p:nvSpPr>
        <p:spPr>
          <a:xfrm>
            <a:off x="1513440" y="2298204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4"/>
          <p:cNvSpPr>
            <a:spLocks noGrp="1"/>
          </p:cNvSpPr>
          <p:nvPr>
            <p:ph type="body"/>
          </p:nvPr>
        </p:nvSpPr>
        <p:spPr>
          <a:xfrm>
            <a:off x="15475320" y="10015560"/>
            <a:ext cx="13296600" cy="24824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13440" y="1707480"/>
            <a:ext cx="27246960" cy="7147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1513440" y="10015560"/>
            <a:ext cx="13296600" cy="24824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15475320" y="1001556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15475320" y="2298204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13440" y="1707480"/>
            <a:ext cx="27246960" cy="7147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1513440" y="1001556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15475320" y="1001556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1513440" y="22982040"/>
            <a:ext cx="2724732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1513440" y="1707480"/>
            <a:ext cx="27246960" cy="7147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 name="" descr=""/>
          <p:cNvPicPr/>
          <p:nvPr/>
        </p:nvPicPr>
        <p:blipFill>
          <a:blip r:embed="rId1"/>
          <a:stretch/>
        </p:blipFill>
        <p:spPr>
          <a:xfrm>
            <a:off x="15544800" y="9628560"/>
            <a:ext cx="14171040" cy="12717000"/>
          </a:xfrm>
          <a:prstGeom prst="rect">
            <a:avLst/>
          </a:prstGeom>
          <a:ln>
            <a:noFill/>
          </a:ln>
        </p:spPr>
      </p:pic>
      <p:pic>
        <p:nvPicPr>
          <p:cNvPr id="36" name="" descr=""/>
          <p:cNvPicPr/>
          <p:nvPr/>
        </p:nvPicPr>
        <p:blipFill>
          <a:blip r:embed="rId2"/>
          <a:srcRect l="17464" t="0" r="4773" b="0"/>
          <a:stretch/>
        </p:blipFill>
        <p:spPr>
          <a:xfrm>
            <a:off x="16844760" y="26538840"/>
            <a:ext cx="12596760" cy="12974760"/>
          </a:xfrm>
          <a:prstGeom prst="rect">
            <a:avLst/>
          </a:prstGeom>
          <a:ln>
            <a:noFill/>
          </a:ln>
        </p:spPr>
      </p:pic>
      <p:pic>
        <p:nvPicPr>
          <p:cNvPr id="37" name="" descr=""/>
          <p:cNvPicPr/>
          <p:nvPr/>
        </p:nvPicPr>
        <p:blipFill>
          <a:blip r:embed="rId3"/>
          <a:srcRect l="0" t="3291" r="0" b="0"/>
          <a:stretch/>
        </p:blipFill>
        <p:spPr>
          <a:xfrm>
            <a:off x="23045400" y="33350760"/>
            <a:ext cx="1697400" cy="1825200"/>
          </a:xfrm>
          <a:prstGeom prst="rect">
            <a:avLst/>
          </a:prstGeom>
          <a:ln>
            <a:noFill/>
          </a:ln>
        </p:spPr>
      </p:pic>
      <p:pic>
        <p:nvPicPr>
          <p:cNvPr id="38" name="" descr=""/>
          <p:cNvPicPr/>
          <p:nvPr/>
        </p:nvPicPr>
        <p:blipFill>
          <a:blip r:embed="rId4"/>
          <a:stretch/>
        </p:blipFill>
        <p:spPr>
          <a:xfrm>
            <a:off x="21903480" y="32142600"/>
            <a:ext cx="1076760" cy="3117960"/>
          </a:xfrm>
          <a:prstGeom prst="rect">
            <a:avLst/>
          </a:prstGeom>
          <a:ln>
            <a:noFill/>
          </a:ln>
        </p:spPr>
      </p:pic>
      <p:sp>
        <p:nvSpPr>
          <p:cNvPr id="39" name="CustomShape 1"/>
          <p:cNvSpPr/>
          <p:nvPr/>
        </p:nvSpPr>
        <p:spPr>
          <a:xfrm rot="20922000">
            <a:off x="22031280" y="26717040"/>
            <a:ext cx="454320" cy="1004400"/>
          </a:xfrm>
          <a:prstGeom prst="ellipse">
            <a:avLst/>
          </a:prstGeom>
          <a:noFill/>
          <a:ln w="12600">
            <a:solidFill>
              <a:srgbClr val="333333"/>
            </a:solidFill>
            <a:round/>
          </a:ln>
        </p:spPr>
        <p:style>
          <a:lnRef idx="0"/>
          <a:fillRef idx="0"/>
          <a:effectRef idx="0"/>
          <a:fontRef idx="minor"/>
        </p:style>
      </p:sp>
      <p:sp>
        <p:nvSpPr>
          <p:cNvPr id="40" name="CustomShape 2"/>
          <p:cNvSpPr/>
          <p:nvPr/>
        </p:nvSpPr>
        <p:spPr>
          <a:xfrm>
            <a:off x="17812800" y="27051840"/>
            <a:ext cx="1995120" cy="10029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333333"/>
                </a:solidFill>
                <a:uFill>
                  <a:solidFill>
                    <a:srgbClr val="ffffff"/>
                  </a:solidFill>
                </a:uFill>
                <a:latin typeface="Times New Roman"/>
                <a:ea typeface="DejaVu Sans"/>
              </a:rPr>
              <a:t>DRAK2 inihibitor off-target CaMMK2</a:t>
            </a:r>
            <a:endParaRPr b="0" lang="en-US" sz="1800" spc="-1" strike="noStrike">
              <a:solidFill>
                <a:srgbClr val="000000"/>
              </a:solidFill>
              <a:uFill>
                <a:solidFill>
                  <a:srgbClr val="ffffff"/>
                </a:solidFill>
              </a:uFill>
              <a:latin typeface="Arial"/>
            </a:endParaRPr>
          </a:p>
        </p:txBody>
      </p:sp>
      <p:sp>
        <p:nvSpPr>
          <p:cNvPr id="41" name="Line 3"/>
          <p:cNvSpPr/>
          <p:nvPr/>
        </p:nvSpPr>
        <p:spPr>
          <a:xfrm flipV="1">
            <a:off x="19810440" y="26938080"/>
            <a:ext cx="2127960" cy="274320"/>
          </a:xfrm>
          <a:prstGeom prst="line">
            <a:avLst/>
          </a:prstGeom>
          <a:ln>
            <a:solidFill>
              <a:srgbClr val="333333"/>
            </a:solidFill>
          </a:ln>
        </p:spPr>
        <p:style>
          <a:lnRef idx="0"/>
          <a:fillRef idx="0"/>
          <a:effectRef idx="0"/>
          <a:fontRef idx="minor"/>
        </p:style>
      </p:sp>
      <p:pic>
        <p:nvPicPr>
          <p:cNvPr id="42" name="" descr=""/>
          <p:cNvPicPr/>
          <p:nvPr/>
        </p:nvPicPr>
        <p:blipFill>
          <a:blip r:embed="rId5"/>
          <a:stretch/>
        </p:blipFill>
        <p:spPr>
          <a:xfrm>
            <a:off x="7680960" y="26805600"/>
            <a:ext cx="9141840" cy="12269160"/>
          </a:xfrm>
          <a:prstGeom prst="rect">
            <a:avLst/>
          </a:prstGeom>
          <a:ln>
            <a:noFill/>
          </a:ln>
        </p:spPr>
      </p:pic>
      <p:pic>
        <p:nvPicPr>
          <p:cNvPr id="43" name="" descr=""/>
          <p:cNvPicPr/>
          <p:nvPr/>
        </p:nvPicPr>
        <p:blipFill>
          <a:blip r:embed="rId6"/>
          <a:stretch/>
        </p:blipFill>
        <p:spPr>
          <a:xfrm>
            <a:off x="10457280" y="20920320"/>
            <a:ext cx="4569840" cy="2558160"/>
          </a:xfrm>
          <a:prstGeom prst="rect">
            <a:avLst/>
          </a:prstGeom>
          <a:ln>
            <a:noFill/>
          </a:ln>
        </p:spPr>
      </p:pic>
      <p:sp>
        <p:nvSpPr>
          <p:cNvPr id="44" name="CustomShape 4"/>
          <p:cNvSpPr/>
          <p:nvPr/>
        </p:nvSpPr>
        <p:spPr>
          <a:xfrm>
            <a:off x="1170360" y="4239360"/>
            <a:ext cx="27920520" cy="30132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8500" spc="-1" strike="noStrike">
                <a:solidFill>
                  <a:srgbClr val="3465a4"/>
                </a:solidFill>
                <a:uFill>
                  <a:solidFill>
                    <a:srgbClr val="ffffff"/>
                  </a:solidFill>
                </a:uFill>
                <a:latin typeface="Arial"/>
                <a:ea typeface="DejaVu Sans"/>
              </a:rPr>
              <a:t>Subpocket-based fingerprint </a:t>
            </a:r>
            <a:endParaRPr b="0" lang="en-US" sz="1800" spc="-1" strike="noStrike">
              <a:solidFill>
                <a:srgbClr val="000000"/>
              </a:solidFill>
              <a:uFill>
                <a:solidFill>
                  <a:srgbClr val="ffffff"/>
                </a:solidFill>
              </a:uFill>
              <a:latin typeface="Arial"/>
            </a:endParaRPr>
          </a:p>
          <a:p>
            <a:pPr algn="ctr">
              <a:lnSpc>
                <a:spcPct val="100000"/>
              </a:lnSpc>
            </a:pPr>
            <a:r>
              <a:rPr b="1" lang="en-US" sz="8500" spc="-1" strike="noStrike">
                <a:solidFill>
                  <a:srgbClr val="3465a4"/>
                </a:solidFill>
                <a:uFill>
                  <a:solidFill>
                    <a:srgbClr val="ffffff"/>
                  </a:solidFill>
                </a:uFill>
                <a:latin typeface="Arial"/>
                <a:ea typeface="DejaVu Sans"/>
              </a:rPr>
              <a:t>for structural kinase comparison</a:t>
            </a:r>
            <a:endParaRPr b="0" lang="en-US" sz="1800" spc="-1" strike="noStrike">
              <a:solidFill>
                <a:srgbClr val="000000"/>
              </a:solidFill>
              <a:uFill>
                <a:solidFill>
                  <a:srgbClr val="ffffff"/>
                </a:solidFill>
              </a:uFill>
              <a:latin typeface="Arial"/>
            </a:endParaRPr>
          </a:p>
        </p:txBody>
      </p:sp>
      <p:sp>
        <p:nvSpPr>
          <p:cNvPr id="45" name="CustomShape 5"/>
          <p:cNvSpPr/>
          <p:nvPr/>
        </p:nvSpPr>
        <p:spPr>
          <a:xfrm>
            <a:off x="1170360" y="7155360"/>
            <a:ext cx="27920520" cy="2488320"/>
          </a:xfrm>
          <a:prstGeom prst="rect">
            <a:avLst/>
          </a:prstGeom>
          <a:noFill/>
          <a:ln>
            <a:noFill/>
          </a:ln>
        </p:spPr>
        <p:style>
          <a:lnRef idx="0"/>
          <a:fillRef idx="0"/>
          <a:effectRef idx="0"/>
          <a:fontRef idx="minor"/>
        </p:style>
        <p:txBody>
          <a:bodyPr lIns="90000" rIns="90000" tIns="45000" bIns="45000"/>
          <a:p>
            <a:pPr algn="ctr">
              <a:lnSpc>
                <a:spcPct val="115000"/>
              </a:lnSpc>
            </a:pPr>
            <a:r>
              <a:rPr b="0" i="1" lang="en-US" sz="3600" spc="-1" strike="noStrike">
                <a:solidFill>
                  <a:srgbClr val="333333"/>
                </a:solidFill>
                <a:uFill>
                  <a:solidFill>
                    <a:srgbClr val="ffffff"/>
                  </a:solidFill>
                </a:uFill>
                <a:latin typeface="Arial"/>
                <a:ea typeface="DejaVu Sans"/>
              </a:rPr>
              <a:t>Dominique Sydow</a:t>
            </a:r>
            <a:r>
              <a:rPr b="0" lang="en-US" sz="3600" spc="-1" strike="noStrike" baseline="33000">
                <a:solidFill>
                  <a:srgbClr val="333333"/>
                </a:solidFill>
                <a:uFill>
                  <a:solidFill>
                    <a:srgbClr val="ffffff"/>
                  </a:solidFill>
                </a:uFill>
                <a:latin typeface="Arial"/>
                <a:ea typeface="DejaVu Sans"/>
              </a:rPr>
              <a:t>1</a:t>
            </a:r>
            <a:r>
              <a:rPr b="0" lang="en-US" sz="3600" spc="-1" strike="noStrike">
                <a:solidFill>
                  <a:srgbClr val="333333"/>
                </a:solidFill>
                <a:uFill>
                  <a:solidFill>
                    <a:srgbClr val="ffffff"/>
                  </a:solidFill>
                </a:uFill>
                <a:latin typeface="Arial"/>
                <a:ea typeface="DejaVu Sans"/>
              </a:rPr>
              <a:t>, Eva Aßmann</a:t>
            </a:r>
            <a:r>
              <a:rPr b="0" lang="en-US" sz="3600" spc="-1" strike="noStrike" baseline="33000">
                <a:solidFill>
                  <a:srgbClr val="333333"/>
                </a:solidFill>
                <a:uFill>
                  <a:solidFill>
                    <a:srgbClr val="ffffff"/>
                  </a:solidFill>
                </a:uFill>
                <a:latin typeface="Arial"/>
                <a:ea typeface="DejaVu Sans"/>
              </a:rPr>
              <a:t>1</a:t>
            </a:r>
            <a:r>
              <a:rPr b="0" lang="en-US" sz="3600" spc="-1" strike="noStrike">
                <a:solidFill>
                  <a:srgbClr val="333333"/>
                </a:solidFill>
                <a:uFill>
                  <a:solidFill>
                    <a:srgbClr val="ffffff"/>
                  </a:solidFill>
                </a:uFill>
                <a:latin typeface="Arial"/>
                <a:ea typeface="DejaVu Sans"/>
              </a:rPr>
              <a:t>, Albert Kooistra</a:t>
            </a:r>
            <a:r>
              <a:rPr b="0" lang="en-US" sz="3600" spc="-1" strike="noStrike" baseline="33000">
                <a:solidFill>
                  <a:srgbClr val="333333"/>
                </a:solidFill>
                <a:uFill>
                  <a:solidFill>
                    <a:srgbClr val="ffffff"/>
                  </a:solidFill>
                </a:uFill>
                <a:latin typeface="Arial"/>
                <a:ea typeface="DejaVu Sans"/>
              </a:rPr>
              <a:t>2</a:t>
            </a:r>
            <a:r>
              <a:rPr b="0" lang="en-US" sz="3600" spc="-1" strike="noStrike">
                <a:solidFill>
                  <a:srgbClr val="333333"/>
                </a:solidFill>
                <a:uFill>
                  <a:solidFill>
                    <a:srgbClr val="ffffff"/>
                  </a:solidFill>
                </a:uFill>
                <a:latin typeface="Arial"/>
                <a:ea typeface="DejaVu Sans"/>
              </a:rPr>
              <a:t>, Friedrich Rippmann</a:t>
            </a:r>
            <a:r>
              <a:rPr b="0" lang="en-US" sz="3600" spc="-1" strike="noStrike" baseline="33000">
                <a:solidFill>
                  <a:srgbClr val="333333"/>
                </a:solidFill>
                <a:uFill>
                  <a:solidFill>
                    <a:srgbClr val="ffffff"/>
                  </a:solidFill>
                </a:uFill>
                <a:latin typeface="Arial"/>
                <a:ea typeface="DejaVu Sans"/>
              </a:rPr>
              <a:t>3</a:t>
            </a:r>
            <a:r>
              <a:rPr b="0" lang="en-US" sz="3600" spc="-1" strike="noStrike">
                <a:solidFill>
                  <a:srgbClr val="333333"/>
                </a:solidFill>
                <a:uFill>
                  <a:solidFill>
                    <a:srgbClr val="ffffff"/>
                  </a:solidFill>
                </a:uFill>
                <a:latin typeface="Arial"/>
                <a:ea typeface="DejaVu Sans"/>
              </a:rPr>
              <a:t>, Andrea Volkamer</a:t>
            </a:r>
            <a:r>
              <a:rPr b="0" lang="en-US" sz="3600" spc="-1" strike="noStrike" baseline="33000">
                <a:solidFill>
                  <a:srgbClr val="333333"/>
                </a:solidFill>
                <a:uFill>
                  <a:solidFill>
                    <a:srgbClr val="ffffff"/>
                  </a:solidFill>
                </a:uFill>
                <a:latin typeface="Arial"/>
                <a:ea typeface="DejaVu Sans"/>
              </a:rPr>
              <a:t>1</a:t>
            </a:r>
            <a:endParaRPr b="0" lang="en-US" sz="1800" spc="-1" strike="noStrike">
              <a:solidFill>
                <a:srgbClr val="000000"/>
              </a:solidFill>
              <a:uFill>
                <a:solidFill>
                  <a:srgbClr val="ffffff"/>
                </a:solidFill>
              </a:uFill>
              <a:latin typeface="Arial"/>
            </a:endParaRPr>
          </a:p>
          <a:p>
            <a:pPr algn="ctr">
              <a:lnSpc>
                <a:spcPct val="115000"/>
              </a:lnSpc>
            </a:pPr>
            <a:r>
              <a:rPr b="0" lang="en-US" sz="2600" spc="-1" strike="noStrike" baseline="33000">
                <a:solidFill>
                  <a:srgbClr val="333333"/>
                </a:solidFill>
                <a:uFill>
                  <a:solidFill>
                    <a:srgbClr val="ffffff"/>
                  </a:solidFill>
                </a:uFill>
                <a:latin typeface="Arial"/>
                <a:ea typeface="DejaVu Sans"/>
              </a:rPr>
              <a:t>1 </a:t>
            </a:r>
            <a:r>
              <a:rPr b="0" i="1" lang="en-US" sz="2600" spc="-1" strike="noStrike">
                <a:solidFill>
                  <a:srgbClr val="333333"/>
                </a:solidFill>
                <a:uFill>
                  <a:solidFill>
                    <a:srgbClr val="ffffff"/>
                  </a:solidFill>
                </a:uFill>
                <a:latin typeface="Arial"/>
                <a:ea typeface="DejaVu Sans"/>
              </a:rPr>
              <a:t>In silico</a:t>
            </a:r>
            <a:r>
              <a:rPr b="0" lang="en-US" sz="2600" spc="-1" strike="noStrike">
                <a:solidFill>
                  <a:srgbClr val="333333"/>
                </a:solidFill>
                <a:uFill>
                  <a:solidFill>
                    <a:srgbClr val="ffffff"/>
                  </a:solidFill>
                </a:uFill>
                <a:latin typeface="Arial"/>
                <a:ea typeface="DejaVu Sans"/>
              </a:rPr>
              <a:t> Toxicology, Institute for Physiology, Universitätsmedizin Berlin, Charitéplatz 1, 10117 Berlin, Germany</a:t>
            </a:r>
            <a:endParaRPr b="0" lang="en-US" sz="1800" spc="-1" strike="noStrike">
              <a:solidFill>
                <a:srgbClr val="000000"/>
              </a:solidFill>
              <a:uFill>
                <a:solidFill>
                  <a:srgbClr val="ffffff"/>
                </a:solidFill>
              </a:uFill>
              <a:latin typeface="Arial"/>
            </a:endParaRPr>
          </a:p>
          <a:p>
            <a:pPr algn="ctr">
              <a:lnSpc>
                <a:spcPct val="115000"/>
              </a:lnSpc>
            </a:pPr>
            <a:r>
              <a:rPr b="0" lang="en-US" sz="2600" spc="-1" strike="noStrike" baseline="33000">
                <a:solidFill>
                  <a:srgbClr val="333333"/>
                </a:solidFill>
                <a:uFill>
                  <a:solidFill>
                    <a:srgbClr val="ffffff"/>
                  </a:solidFill>
                </a:uFill>
                <a:latin typeface="Arial"/>
                <a:ea typeface="DejaVu Sans"/>
              </a:rPr>
              <a:t>2 </a:t>
            </a:r>
            <a:r>
              <a:rPr b="0" lang="en-US" sz="2600" spc="-1" strike="noStrike">
                <a:solidFill>
                  <a:srgbClr val="333333"/>
                </a:solidFill>
                <a:uFill>
                  <a:solidFill>
                    <a:srgbClr val="ffffff"/>
                  </a:solidFill>
                </a:uFill>
                <a:latin typeface="Arial"/>
                <a:ea typeface="DejaVu Sans"/>
              </a:rPr>
              <a:t>Department of Drug Design and Pharmacology, Faculty of Health and Medical Sciences, University of Copenhagen, Jagtvej 162, DK-2100 Copenhagen, Denmark</a:t>
            </a:r>
            <a:endParaRPr b="0" lang="en-US" sz="1800" spc="-1" strike="noStrike">
              <a:solidFill>
                <a:srgbClr val="000000"/>
              </a:solidFill>
              <a:uFill>
                <a:solidFill>
                  <a:srgbClr val="ffffff"/>
                </a:solidFill>
              </a:uFill>
              <a:latin typeface="Arial"/>
            </a:endParaRPr>
          </a:p>
          <a:p>
            <a:pPr algn="ctr">
              <a:lnSpc>
                <a:spcPct val="115000"/>
              </a:lnSpc>
            </a:pPr>
            <a:r>
              <a:rPr b="0" lang="en-US" sz="2600" spc="-1" strike="noStrike" baseline="33000">
                <a:solidFill>
                  <a:srgbClr val="333333"/>
                </a:solidFill>
                <a:uFill>
                  <a:solidFill>
                    <a:srgbClr val="ffffff"/>
                  </a:solidFill>
                </a:uFill>
                <a:latin typeface="Arial"/>
                <a:ea typeface="DejaVu Sans"/>
              </a:rPr>
              <a:t>3 </a:t>
            </a:r>
            <a:r>
              <a:rPr b="0" lang="en-US" sz="2600" spc="-1" strike="noStrike">
                <a:solidFill>
                  <a:srgbClr val="333333"/>
                </a:solidFill>
                <a:uFill>
                  <a:solidFill>
                    <a:srgbClr val="ffffff"/>
                  </a:solidFill>
                </a:uFill>
                <a:latin typeface="Arial"/>
                <a:ea typeface="DejaVu Sans"/>
              </a:rPr>
              <a:t>Computational Chemistry &amp; Biology, Merck Healthcare KGaA, Frankfurter Str. 250, 64293 Darmstadt, Germany</a:t>
            </a:r>
            <a:endParaRPr b="0" lang="en-US" sz="1800" spc="-1" strike="noStrike">
              <a:solidFill>
                <a:srgbClr val="000000"/>
              </a:solidFill>
              <a:uFill>
                <a:solidFill>
                  <a:srgbClr val="ffffff"/>
                </a:solidFill>
              </a:uFill>
              <a:latin typeface="Arial"/>
            </a:endParaRPr>
          </a:p>
        </p:txBody>
      </p:sp>
      <p:sp>
        <p:nvSpPr>
          <p:cNvPr id="46" name="CustomShape 6"/>
          <p:cNvSpPr/>
          <p:nvPr/>
        </p:nvSpPr>
        <p:spPr>
          <a:xfrm>
            <a:off x="722520" y="39459240"/>
            <a:ext cx="14395680" cy="1734120"/>
          </a:xfrm>
          <a:prstGeom prst="rect">
            <a:avLst/>
          </a:prstGeom>
          <a:noFill/>
          <a:ln>
            <a:noFill/>
          </a:ln>
        </p:spPr>
        <p:style>
          <a:lnRef idx="0"/>
          <a:fillRef idx="0"/>
          <a:effectRef idx="0"/>
          <a:fontRef idx="minor"/>
        </p:style>
        <p:txBody>
          <a:bodyPr lIns="90000" rIns="90000" tIns="45000" bIns="45000"/>
          <a:p>
            <a:pPr algn="just">
              <a:lnSpc>
                <a:spcPct val="115000"/>
              </a:lnSpc>
            </a:pPr>
            <a:r>
              <a:rPr b="0" lang="en-US" sz="2600" spc="-1" strike="noStrike">
                <a:solidFill>
                  <a:srgbClr val="333333"/>
                </a:solidFill>
                <a:uFill>
                  <a:solidFill>
                    <a:srgbClr val="ffffff"/>
                  </a:solidFill>
                </a:uFill>
                <a:latin typeface="Arial"/>
                <a:ea typeface="DejaVu Sans"/>
              </a:rPr>
              <a:t>Our subpocket-based kinase fingerprinting strategy can partially retrieve the Manning kinase classification but also reveals structural relationships between different kinase groups. Therefore, we believe our fingerprint can help researchers (i) to detect potential promiscuities and off-targets at an early stage of inhibitor design and (ii) to conduct structure-informed polypharmacology studies.</a:t>
            </a:r>
            <a:endParaRPr b="0" lang="en-US" sz="1800" spc="-1" strike="noStrike">
              <a:solidFill>
                <a:srgbClr val="000000"/>
              </a:solidFill>
              <a:uFill>
                <a:solidFill>
                  <a:srgbClr val="ffffff"/>
                </a:solidFill>
              </a:uFill>
              <a:latin typeface="Arial"/>
            </a:endParaRPr>
          </a:p>
        </p:txBody>
      </p:sp>
      <p:sp>
        <p:nvSpPr>
          <p:cNvPr id="47" name="CustomShape 7"/>
          <p:cNvSpPr/>
          <p:nvPr/>
        </p:nvSpPr>
        <p:spPr>
          <a:xfrm>
            <a:off x="15318000" y="39461040"/>
            <a:ext cx="14395680" cy="2021400"/>
          </a:xfrm>
          <a:prstGeom prst="rect">
            <a:avLst/>
          </a:prstGeom>
          <a:noFill/>
          <a:ln>
            <a:noFill/>
          </a:ln>
        </p:spPr>
        <p:style>
          <a:lnRef idx="0"/>
          <a:fillRef idx="0"/>
          <a:effectRef idx="0"/>
          <a:fontRef idx="minor"/>
        </p:style>
        <p:txBody>
          <a:bodyPr lIns="90000" rIns="90000" tIns="45000" bIns="45000"/>
          <a:p>
            <a:pPr algn="just">
              <a:lnSpc>
                <a:spcPct val="115000"/>
              </a:lnSpc>
            </a:pPr>
            <a:r>
              <a:rPr b="0" lang="en-US" sz="2600" spc="-1" strike="noStrike">
                <a:solidFill>
                  <a:srgbClr val="333333"/>
                </a:solidFill>
                <a:uFill>
                  <a:solidFill>
                    <a:srgbClr val="ffffff"/>
                  </a:solidFill>
                </a:uFill>
                <a:latin typeface="Arial"/>
                <a:ea typeface="DejaVu Sans"/>
              </a:rPr>
              <a:t>[1] Kooistra and Volkamer. Ann Rep Med Chem. 2017, 50, 263-299. [2] van Linden et al. J Med Chem. 2014, 57, 249-77. [3] Schalon et al. Proteins. 2008, 71, 1755-78. [4] Cock et al. Bioinformatics 2009, 25, 1422-3. [5] Hamelryck. Proteins 2005, 59, 38-48. [6] Ballester and Richards. J Comp Chem. 2007, 28, 1711-23. [7] Eid et al. BMC Bioinf 2017, 18. [8] Karaman et al. Nature Biotech 2008, 26, 127-32. [9] Manning et al. Science. 2002, 298, 1912-34. [10] Picado et al. ACS National Meeting Orlando 2019 (poster).</a:t>
            </a:r>
            <a:endParaRPr b="0" lang="en-US" sz="1800" spc="-1" strike="noStrike">
              <a:solidFill>
                <a:srgbClr val="000000"/>
              </a:solidFill>
              <a:uFill>
                <a:solidFill>
                  <a:srgbClr val="ffffff"/>
                </a:solidFill>
              </a:uFill>
              <a:latin typeface="Arial"/>
            </a:endParaRPr>
          </a:p>
        </p:txBody>
      </p:sp>
      <p:sp>
        <p:nvSpPr>
          <p:cNvPr id="48" name="Line 8"/>
          <p:cNvSpPr/>
          <p:nvPr/>
        </p:nvSpPr>
        <p:spPr>
          <a:xfrm>
            <a:off x="0" y="640080"/>
            <a:ext cx="360" cy="360"/>
          </a:xfrm>
          <a:prstGeom prst="line">
            <a:avLst/>
          </a:prstGeom>
          <a:ln w="36720">
            <a:solidFill>
              <a:srgbClr val="cccccc"/>
            </a:solidFill>
            <a:round/>
            <a:tailEnd len="med" type="triangle" w="med"/>
          </a:ln>
        </p:spPr>
        <p:style>
          <a:lnRef idx="0"/>
          <a:fillRef idx="0"/>
          <a:effectRef idx="0"/>
          <a:fontRef idx="minor"/>
        </p:style>
      </p:sp>
      <p:sp>
        <p:nvSpPr>
          <p:cNvPr id="49" name="Line 9"/>
          <p:cNvSpPr/>
          <p:nvPr/>
        </p:nvSpPr>
        <p:spPr>
          <a:xfrm>
            <a:off x="0" y="640080"/>
            <a:ext cx="360" cy="360"/>
          </a:xfrm>
          <a:prstGeom prst="line">
            <a:avLst/>
          </a:prstGeom>
          <a:ln w="36720">
            <a:solidFill>
              <a:srgbClr val="cccccc"/>
            </a:solidFill>
            <a:round/>
            <a:tailEnd len="med" type="triangle" w="med"/>
          </a:ln>
        </p:spPr>
        <p:style>
          <a:lnRef idx="0"/>
          <a:fillRef idx="0"/>
          <a:effectRef idx="0"/>
          <a:fontRef idx="minor"/>
        </p:style>
      </p:sp>
      <p:sp>
        <p:nvSpPr>
          <p:cNvPr id="50" name="Line 10"/>
          <p:cNvSpPr/>
          <p:nvPr/>
        </p:nvSpPr>
        <p:spPr>
          <a:xfrm>
            <a:off x="0" y="640080"/>
            <a:ext cx="360" cy="360"/>
          </a:xfrm>
          <a:prstGeom prst="line">
            <a:avLst/>
          </a:prstGeom>
          <a:ln w="36720">
            <a:solidFill>
              <a:srgbClr val="cccccc"/>
            </a:solidFill>
            <a:round/>
            <a:tailEnd len="med" type="triangle" w="med"/>
          </a:ln>
        </p:spPr>
        <p:style>
          <a:lnRef idx="0"/>
          <a:fillRef idx="0"/>
          <a:effectRef idx="0"/>
          <a:fontRef idx="minor"/>
        </p:style>
      </p:sp>
      <p:pic>
        <p:nvPicPr>
          <p:cNvPr id="51" name="" descr=""/>
          <p:cNvPicPr/>
          <p:nvPr/>
        </p:nvPicPr>
        <p:blipFill>
          <a:blip r:embed="rId7"/>
          <a:srcRect l="0" t="41577" r="0" b="16683"/>
          <a:stretch/>
        </p:blipFill>
        <p:spPr>
          <a:xfrm>
            <a:off x="0" y="2845440"/>
            <a:ext cx="30265560" cy="721080"/>
          </a:xfrm>
          <a:prstGeom prst="rect">
            <a:avLst/>
          </a:prstGeom>
          <a:ln>
            <a:noFill/>
          </a:ln>
        </p:spPr>
      </p:pic>
      <p:pic>
        <p:nvPicPr>
          <p:cNvPr id="52" name="" descr=""/>
          <p:cNvPicPr/>
          <p:nvPr/>
        </p:nvPicPr>
        <p:blipFill>
          <a:blip r:embed="rId8"/>
          <a:stretch/>
        </p:blipFill>
        <p:spPr>
          <a:xfrm>
            <a:off x="12851640" y="912240"/>
            <a:ext cx="4561920" cy="1681560"/>
          </a:xfrm>
          <a:prstGeom prst="rect">
            <a:avLst/>
          </a:prstGeom>
          <a:ln>
            <a:noFill/>
          </a:ln>
        </p:spPr>
      </p:pic>
      <p:sp>
        <p:nvSpPr>
          <p:cNvPr id="53" name="Line 11"/>
          <p:cNvSpPr/>
          <p:nvPr/>
        </p:nvSpPr>
        <p:spPr>
          <a:xfrm>
            <a:off x="0" y="3588480"/>
            <a:ext cx="30275640" cy="360"/>
          </a:xfrm>
          <a:prstGeom prst="line">
            <a:avLst/>
          </a:prstGeom>
          <a:ln w="91440">
            <a:solidFill>
              <a:srgbClr val="3465a4"/>
            </a:solidFill>
            <a:round/>
          </a:ln>
        </p:spPr>
        <p:style>
          <a:lnRef idx="0"/>
          <a:fillRef idx="0"/>
          <a:effectRef idx="0"/>
          <a:fontRef idx="minor"/>
        </p:style>
      </p:sp>
      <p:sp>
        <p:nvSpPr>
          <p:cNvPr id="54" name="CustomShape 12"/>
          <p:cNvSpPr/>
          <p:nvPr/>
        </p:nvSpPr>
        <p:spPr>
          <a:xfrm>
            <a:off x="722520" y="17115840"/>
            <a:ext cx="14395680" cy="4141440"/>
          </a:xfrm>
          <a:prstGeom prst="rect">
            <a:avLst/>
          </a:prstGeom>
          <a:noFill/>
          <a:ln>
            <a:noFill/>
          </a:ln>
        </p:spPr>
        <p:style>
          <a:lnRef idx="0"/>
          <a:fillRef idx="0"/>
          <a:effectRef idx="0"/>
          <a:fontRef idx="minor"/>
        </p:style>
        <p:txBody>
          <a:bodyPr lIns="90000" rIns="90000" tIns="0" bIns="45000"/>
          <a:p>
            <a:pPr algn="just">
              <a:lnSpc>
                <a:spcPct val="115000"/>
              </a:lnSpc>
            </a:pPr>
            <a:r>
              <a:rPr b="1" lang="en-US" sz="2600" spc="-1" strike="noStrike">
                <a:solidFill>
                  <a:srgbClr val="333333"/>
                </a:solidFill>
                <a:uFill>
                  <a:solidFill>
                    <a:srgbClr val="ffffff"/>
                  </a:solidFill>
                </a:uFill>
                <a:latin typeface="Arial"/>
                <a:ea typeface="DejaVu Sans"/>
              </a:rPr>
              <a:t>Kinase fingerprint. </a:t>
            </a:r>
            <a:r>
              <a:rPr b="0" lang="en-US" sz="2600" spc="-1" strike="noStrike">
                <a:solidFill>
                  <a:srgbClr val="333333"/>
                </a:solidFill>
                <a:uFill>
                  <a:solidFill>
                    <a:srgbClr val="ffffff"/>
                  </a:solidFill>
                </a:uFill>
                <a:latin typeface="Arial"/>
                <a:ea typeface="DejaVu Sans"/>
              </a:rPr>
              <a:t>The </a:t>
            </a:r>
            <a:r>
              <a:rPr b="0" i="1" lang="en-US" sz="2600" spc="-1" strike="noStrike">
                <a:solidFill>
                  <a:srgbClr val="333333"/>
                </a:solidFill>
                <a:uFill>
                  <a:solidFill>
                    <a:srgbClr val="ffffff"/>
                  </a:solidFill>
                </a:uFill>
                <a:latin typeface="Arial"/>
                <a:ea typeface="DejaVu Sans"/>
              </a:rPr>
              <a:t>pocket fingerprint</a:t>
            </a:r>
            <a:r>
              <a:rPr b="0" lang="en-US" sz="2600" spc="-1" strike="noStrike">
                <a:solidFill>
                  <a:srgbClr val="333333"/>
                </a:solidFill>
                <a:uFill>
                  <a:solidFill>
                    <a:srgbClr val="ffffff"/>
                  </a:solidFill>
                </a:uFill>
                <a:latin typeface="Arial"/>
                <a:ea typeface="DejaVu Sans"/>
              </a:rPr>
              <a:t> consists of 85 concatenated </a:t>
            </a:r>
            <a:r>
              <a:rPr b="0" i="1" lang="en-US" sz="2600" spc="-1" strike="noStrike">
                <a:solidFill>
                  <a:srgbClr val="333333"/>
                </a:solidFill>
                <a:uFill>
                  <a:solidFill>
                    <a:srgbClr val="ffffff"/>
                  </a:solidFill>
                </a:uFill>
                <a:latin typeface="Arial"/>
                <a:ea typeface="DejaVu Sans"/>
              </a:rPr>
              <a:t>residue fingerprints</a:t>
            </a:r>
            <a:r>
              <a:rPr b="0" lang="en-US" sz="2600" spc="-1" strike="noStrike">
                <a:solidFill>
                  <a:srgbClr val="333333"/>
                </a:solidFill>
                <a:uFill>
                  <a:solidFill>
                    <a:srgbClr val="ffffff"/>
                  </a:solidFill>
                </a:uFill>
                <a:latin typeface="Arial"/>
                <a:ea typeface="DejaVu Sans"/>
              </a:rPr>
              <a:t>, each encoding a residue’s spatial and physicochemical properties (</a:t>
            </a:r>
            <a:r>
              <a:rPr b="1" lang="en-US" sz="2600" spc="-1" strike="noStrike">
                <a:solidFill>
                  <a:srgbClr val="333333"/>
                </a:solidFill>
                <a:uFill>
                  <a:solidFill>
                    <a:srgbClr val="ffffff"/>
                  </a:solidFill>
                </a:uFill>
                <a:latin typeface="Arial"/>
                <a:ea typeface="DejaVu Sans"/>
              </a:rPr>
              <a:t>Fig. 1a</a:t>
            </a:r>
            <a:r>
              <a:rPr b="0" lang="en-US" sz="2600" spc="-1" strike="noStrike">
                <a:solidFill>
                  <a:srgbClr val="333333"/>
                </a:solidFill>
                <a:uFill>
                  <a:solidFill>
                    <a:srgbClr val="ffffff"/>
                  </a:solidFill>
                </a:uFill>
                <a:latin typeface="Arial"/>
                <a:ea typeface="DejaVu Sans"/>
              </a:rPr>
              <a:t> and </a:t>
            </a:r>
            <a:r>
              <a:rPr b="1" lang="en-US" sz="2600" spc="-1" strike="noStrike">
                <a:solidFill>
                  <a:srgbClr val="333333"/>
                </a:solidFill>
                <a:uFill>
                  <a:solidFill>
                    <a:srgbClr val="ffffff"/>
                  </a:solidFill>
                </a:uFill>
                <a:latin typeface="Arial"/>
                <a:ea typeface="DejaVu Sans"/>
              </a:rPr>
              <a:t>2a</a:t>
            </a:r>
            <a:r>
              <a:rPr b="0" lang="en-US" sz="2600" spc="-1" strike="noStrike">
                <a:solidFill>
                  <a:srgbClr val="333333"/>
                </a:solidFill>
                <a:uFill>
                  <a:solidFill>
                    <a:srgbClr val="ffffff"/>
                  </a:solidFill>
                </a:uFill>
                <a:latin typeface="Arial"/>
                <a:ea typeface="DejaVu Sans"/>
              </a:rPr>
              <a:t>). The </a:t>
            </a:r>
            <a:r>
              <a:rPr b="0" i="1" lang="en-US" sz="2600" spc="-1" strike="noStrike">
                <a:solidFill>
                  <a:srgbClr val="333333"/>
                </a:solidFill>
                <a:uFill>
                  <a:solidFill>
                    <a:srgbClr val="ffffff"/>
                  </a:solidFill>
                </a:uFill>
                <a:latin typeface="Arial"/>
                <a:ea typeface="DejaVu Sans"/>
              </a:rPr>
              <a:t>physico-chemical properties</a:t>
            </a:r>
            <a:r>
              <a:rPr b="0" lang="en-US" sz="2600" spc="-1" strike="noStrike">
                <a:solidFill>
                  <a:srgbClr val="333333"/>
                </a:solidFill>
                <a:uFill>
                  <a:solidFill>
                    <a:srgbClr val="ffffff"/>
                  </a:solidFill>
                </a:uFill>
                <a:latin typeface="Arial"/>
                <a:ea typeface="DejaVu Sans"/>
              </a:rPr>
              <a:t> encompass for each residue its size, side chain orientation and pharmacophoric features as described by SiteAlign [3], in addition to its solvent exposure as implemented in Biopython’s module </a:t>
            </a:r>
            <a:r>
              <a:rPr b="0" lang="en-US" sz="2600" spc="-1" strike="noStrike">
                <a:solidFill>
                  <a:srgbClr val="333333"/>
                </a:solidFill>
                <a:uFill>
                  <a:solidFill>
                    <a:srgbClr val="ffffff"/>
                  </a:solidFill>
                </a:uFill>
                <a:latin typeface="Courier New"/>
                <a:ea typeface="DejaVu Sans"/>
              </a:rPr>
              <a:t>Bio.PDB.HSExposure</a:t>
            </a:r>
            <a:r>
              <a:rPr b="0" lang="en-US" sz="2600" spc="-1" strike="noStrike">
                <a:solidFill>
                  <a:srgbClr val="333333"/>
                </a:solidFill>
                <a:uFill>
                  <a:solidFill>
                    <a:srgbClr val="ffffff"/>
                  </a:solidFill>
                </a:uFill>
                <a:latin typeface="Arial"/>
                <a:ea typeface="DejaVu Sans"/>
              </a:rPr>
              <a:t> [4, 5]. Inspired by the ligand-based USR approach [6], the </a:t>
            </a:r>
            <a:r>
              <a:rPr b="0" i="1" lang="en-US" sz="2600" spc="-1" strike="noStrike">
                <a:solidFill>
                  <a:srgbClr val="333333"/>
                </a:solidFill>
                <a:uFill>
                  <a:solidFill>
                    <a:srgbClr val="ffffff"/>
                  </a:solidFill>
                </a:uFill>
                <a:latin typeface="Arial"/>
                <a:ea typeface="DejaVu Sans"/>
              </a:rPr>
              <a:t>spatial properties</a:t>
            </a:r>
            <a:r>
              <a:rPr b="0" lang="en-US" sz="2600" spc="-1" strike="noStrike">
                <a:solidFill>
                  <a:srgbClr val="333333"/>
                </a:solidFill>
                <a:uFill>
                  <a:solidFill>
                    <a:srgbClr val="ffffff"/>
                  </a:solidFill>
                </a:uFill>
                <a:latin typeface="Arial"/>
                <a:ea typeface="DejaVu Sans"/>
              </a:rPr>
              <a:t> describe the residue’s position in relation to the kinase pocket centroid and important kinase subpockets, i.e. the hinge region, the DFG region, and the front pocket (</a:t>
            </a:r>
            <a:r>
              <a:rPr b="1" lang="en-US" sz="2600" spc="-1" strike="noStrike">
                <a:solidFill>
                  <a:srgbClr val="333333"/>
                </a:solidFill>
                <a:uFill>
                  <a:solidFill>
                    <a:srgbClr val="ffffff"/>
                  </a:solidFill>
                </a:uFill>
                <a:latin typeface="Arial"/>
                <a:ea typeface="DejaVu Sans"/>
              </a:rPr>
              <a:t>Fig. 1b</a:t>
            </a:r>
            <a:r>
              <a:rPr b="0" lang="en-US" sz="2600" spc="-1" strike="noStrike">
                <a:solidFill>
                  <a:srgbClr val="333333"/>
                </a:solidFill>
                <a:uFill>
                  <a:solidFill>
                    <a:srgbClr val="ffffff"/>
                  </a:solidFill>
                </a:uFill>
                <a:latin typeface="Arial"/>
                <a:ea typeface="DejaVu Sans"/>
              </a:rPr>
              <a:t>). The resulting distance distributions per subpocket are reduced in complexity to the first three moments, i.e. the mean, variance, and skewness. </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55" name="CustomShape 13"/>
          <p:cNvSpPr/>
          <p:nvPr/>
        </p:nvSpPr>
        <p:spPr>
          <a:xfrm>
            <a:off x="722520" y="24284160"/>
            <a:ext cx="14399640" cy="2091960"/>
          </a:xfrm>
          <a:prstGeom prst="rect">
            <a:avLst/>
          </a:prstGeom>
          <a:noFill/>
          <a:ln>
            <a:noFill/>
          </a:ln>
        </p:spPr>
        <p:style>
          <a:lnRef idx="0"/>
          <a:fillRef idx="0"/>
          <a:effectRef idx="0"/>
          <a:fontRef idx="minor"/>
        </p:style>
        <p:txBody>
          <a:bodyPr lIns="90000" rIns="90000" tIns="45000" bIns="45000"/>
          <a:p>
            <a:pPr algn="just">
              <a:lnSpc>
                <a:spcPct val="115000"/>
              </a:lnSpc>
            </a:pPr>
            <a:r>
              <a:rPr b="0" lang="en-US" sz="2600" spc="-1" strike="noStrike">
                <a:solidFill>
                  <a:srgbClr val="333333"/>
                </a:solidFill>
                <a:uFill>
                  <a:solidFill>
                    <a:srgbClr val="ffffff"/>
                  </a:solidFill>
                </a:uFill>
                <a:latin typeface="Arial"/>
                <a:ea typeface="DejaVu Sans"/>
              </a:rPr>
              <a:t>The potential of our subpocket-based kinase comparison is demonstrated by uncovering retrospectively on- and off-targets for EGFR inhibitor erlotinib using KinMap [7] (</a:t>
            </a:r>
            <a:r>
              <a:rPr b="1" lang="en-US" sz="2600" spc="-1" strike="noStrike">
                <a:solidFill>
                  <a:srgbClr val="333333"/>
                </a:solidFill>
                <a:uFill>
                  <a:solidFill>
                    <a:srgbClr val="ffffff"/>
                  </a:solidFill>
                </a:uFill>
                <a:latin typeface="Arial"/>
                <a:ea typeface="DejaVu Sans"/>
              </a:rPr>
              <a:t>Fig. 2b</a:t>
            </a:r>
            <a:r>
              <a:rPr b="0" lang="en-US" sz="2600" spc="-1" strike="noStrike">
                <a:solidFill>
                  <a:srgbClr val="333333"/>
                </a:solidFill>
                <a:uFill>
                  <a:solidFill>
                    <a:srgbClr val="ffffff"/>
                  </a:solidFill>
                </a:uFill>
                <a:latin typeface="Arial"/>
                <a:ea typeface="DejaVu Sans"/>
              </a:rPr>
              <a:t>). Compared to erlotinib profiling data by Karaman et al. [8], our 20 most similar structures to EGFR include many off-targets in the TK group as well as the reported main off-target kinases LOK and SLK (in the more distant STE group), though missing the off-target kinase GAK (Other).</a:t>
            </a:r>
            <a:endParaRPr b="0" lang="en-US" sz="1800" spc="-1" strike="noStrike">
              <a:solidFill>
                <a:srgbClr val="000000"/>
              </a:solidFill>
              <a:uFill>
                <a:solidFill>
                  <a:srgbClr val="ffffff"/>
                </a:solidFill>
              </a:uFill>
              <a:latin typeface="Arial"/>
            </a:endParaRPr>
          </a:p>
        </p:txBody>
      </p:sp>
      <p:sp>
        <p:nvSpPr>
          <p:cNvPr id="56" name="CustomShape 14"/>
          <p:cNvSpPr/>
          <p:nvPr/>
        </p:nvSpPr>
        <p:spPr>
          <a:xfrm>
            <a:off x="720000" y="38268000"/>
            <a:ext cx="14395680" cy="1650600"/>
          </a:xfrm>
          <a:prstGeom prst="rect">
            <a:avLst/>
          </a:prstGeom>
          <a:noFill/>
          <a:ln>
            <a:noFill/>
          </a:ln>
        </p:spPr>
        <p:style>
          <a:lnRef idx="0"/>
          <a:fillRef idx="0"/>
          <a:effectRef idx="0"/>
          <a:fontRef idx="minor"/>
        </p:style>
      </p:sp>
      <p:sp>
        <p:nvSpPr>
          <p:cNvPr id="57" name="CustomShape 15"/>
          <p:cNvSpPr/>
          <p:nvPr/>
        </p:nvSpPr>
        <p:spPr>
          <a:xfrm>
            <a:off x="720000" y="21286800"/>
            <a:ext cx="9519120" cy="2467080"/>
          </a:xfrm>
          <a:prstGeom prst="rect">
            <a:avLst/>
          </a:prstGeom>
          <a:noFill/>
          <a:ln>
            <a:noFill/>
          </a:ln>
        </p:spPr>
        <p:style>
          <a:lnRef idx="0"/>
          <a:fillRef idx="0"/>
          <a:effectRef idx="0"/>
          <a:fontRef idx="minor"/>
        </p:style>
        <p:txBody>
          <a:bodyPr lIns="90000" rIns="90000" tIns="0" bIns="45000"/>
          <a:p>
            <a:pPr algn="just">
              <a:lnSpc>
                <a:spcPct val="115000"/>
              </a:lnSpc>
            </a:pPr>
            <a:r>
              <a:rPr b="1" lang="en-US" sz="2600" spc="-1" strike="noStrike">
                <a:solidFill>
                  <a:srgbClr val="333333"/>
                </a:solidFill>
                <a:uFill>
                  <a:solidFill>
                    <a:srgbClr val="ffffff"/>
                  </a:solidFill>
                </a:uFill>
                <a:latin typeface="Arial"/>
                <a:ea typeface="DejaVu Sans"/>
              </a:rPr>
              <a:t>Kinase comparison &amp; scoring. </a:t>
            </a:r>
            <a:r>
              <a:rPr b="0" lang="en-US" sz="2600" spc="-1" strike="noStrike">
                <a:solidFill>
                  <a:srgbClr val="333333"/>
                </a:solidFill>
                <a:uFill>
                  <a:solidFill>
                    <a:srgbClr val="ffffff"/>
                  </a:solidFill>
                </a:uFill>
                <a:latin typeface="Arial"/>
                <a:ea typeface="DejaVu Sans"/>
              </a:rPr>
              <a:t>Kinase structures are compared pairwise using the inverse, translated and scaled Manhattan distance as implemented for the USR method [3]. For each kinase pair, the best scoring structure pair is used for further analysis, resulting in a 253x253 similarity matrix.</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58" name="CustomShape 16"/>
          <p:cNvSpPr/>
          <p:nvPr/>
        </p:nvSpPr>
        <p:spPr>
          <a:xfrm>
            <a:off x="720000" y="10044000"/>
            <a:ext cx="14395680" cy="2895120"/>
          </a:xfrm>
          <a:prstGeom prst="rect">
            <a:avLst/>
          </a:prstGeom>
          <a:noFill/>
          <a:ln>
            <a:noFill/>
          </a:ln>
        </p:spPr>
        <p:style>
          <a:lnRef idx="0"/>
          <a:fillRef idx="0"/>
          <a:effectRef idx="0"/>
          <a:fontRef idx="minor"/>
        </p:style>
        <p:txBody>
          <a:bodyPr lIns="90000" rIns="90000" tIns="0" bIns="45000"/>
          <a:p>
            <a:pPr algn="just">
              <a:lnSpc>
                <a:spcPct val="115000"/>
              </a:lnSpc>
            </a:pPr>
            <a:r>
              <a:rPr b="0" lang="en-US" sz="2600" spc="-1" strike="noStrike">
                <a:solidFill>
                  <a:srgbClr val="333333"/>
                </a:solidFill>
                <a:uFill>
                  <a:solidFill>
                    <a:srgbClr val="ffffff"/>
                  </a:solidFill>
                </a:uFill>
                <a:latin typeface="Arial"/>
                <a:ea typeface="DejaVu Sans"/>
              </a:rPr>
              <a:t>Kinases are important and well studied drug targets for cancer and inflammatory diseases. Due to the highly conserved structure of kinases, especially at the ATP binding site, the main challenge when developing kinase inhibitors is achieving selectivity, which requires a comprehensive understanding of kinase similarity. [1] Here, we present our work on a novel fingerprinting strategy designed specifically for kinase pockets, allowing for similarity studies across the structurally covered kinome. </a:t>
            </a:r>
            <a:endParaRPr b="0" lang="en-US" sz="1800" spc="-1" strike="noStrike">
              <a:solidFill>
                <a:srgbClr val="000000"/>
              </a:solidFill>
              <a:uFill>
                <a:solidFill>
                  <a:srgbClr val="ffffff"/>
                </a:solidFill>
              </a:uFill>
              <a:latin typeface="Arial"/>
            </a:endParaRPr>
          </a:p>
        </p:txBody>
      </p:sp>
      <p:sp>
        <p:nvSpPr>
          <p:cNvPr id="59" name="CustomShape 17"/>
          <p:cNvSpPr/>
          <p:nvPr/>
        </p:nvSpPr>
        <p:spPr>
          <a:xfrm>
            <a:off x="720000" y="9396000"/>
            <a:ext cx="14398200" cy="636480"/>
          </a:xfrm>
          <a:prstGeom prst="rect">
            <a:avLst/>
          </a:prstGeom>
          <a:noFill/>
          <a:ln>
            <a:noFill/>
          </a:ln>
        </p:spPr>
        <p:style>
          <a:lnRef idx="0"/>
          <a:fillRef idx="0"/>
          <a:effectRef idx="0"/>
          <a:fontRef idx="minor"/>
        </p:style>
        <p:txBody>
          <a:bodyPr lIns="90000" rIns="90000" tIns="0" bIns="45000"/>
          <a:p>
            <a:pPr algn="just">
              <a:lnSpc>
                <a:spcPct val="115000"/>
              </a:lnSpc>
            </a:pPr>
            <a:r>
              <a:rPr b="1" lang="en-US" sz="3600" spc="-1" strike="noStrike">
                <a:solidFill>
                  <a:srgbClr val="3465a4"/>
                </a:solidFill>
                <a:uFill>
                  <a:solidFill>
                    <a:srgbClr val="ffffff"/>
                  </a:solidFill>
                </a:uFill>
                <a:latin typeface="Arial"/>
                <a:ea typeface="DejaVu Sans"/>
              </a:rPr>
              <a:t>Introduction</a:t>
            </a:r>
            <a:endParaRPr b="0" lang="en-US" sz="1800" spc="-1" strike="noStrike">
              <a:solidFill>
                <a:srgbClr val="000000"/>
              </a:solidFill>
              <a:uFill>
                <a:solidFill>
                  <a:srgbClr val="ffffff"/>
                </a:solidFill>
              </a:uFill>
              <a:latin typeface="Arial"/>
            </a:endParaRPr>
          </a:p>
        </p:txBody>
      </p:sp>
      <p:sp>
        <p:nvSpPr>
          <p:cNvPr id="60" name="CustomShape 18"/>
          <p:cNvSpPr/>
          <p:nvPr/>
        </p:nvSpPr>
        <p:spPr>
          <a:xfrm>
            <a:off x="720000" y="12996000"/>
            <a:ext cx="14398200" cy="636480"/>
          </a:xfrm>
          <a:prstGeom prst="rect">
            <a:avLst/>
          </a:prstGeom>
          <a:noFill/>
          <a:ln>
            <a:noFill/>
          </a:ln>
        </p:spPr>
        <p:style>
          <a:lnRef idx="0"/>
          <a:fillRef idx="0"/>
          <a:effectRef idx="0"/>
          <a:fontRef idx="minor"/>
        </p:style>
        <p:txBody>
          <a:bodyPr lIns="90000" rIns="90000" tIns="0" bIns="45000"/>
          <a:p>
            <a:pPr algn="just">
              <a:lnSpc>
                <a:spcPct val="115000"/>
              </a:lnSpc>
            </a:pPr>
            <a:r>
              <a:rPr b="1" lang="en-US" sz="3600" spc="-1" strike="noStrike">
                <a:solidFill>
                  <a:srgbClr val="3465a4"/>
                </a:solidFill>
                <a:uFill>
                  <a:solidFill>
                    <a:srgbClr val="ffffff"/>
                  </a:solidFill>
                </a:uFill>
                <a:latin typeface="Arial"/>
                <a:ea typeface="DejaVu Sans"/>
              </a:rPr>
              <a:t>Methods</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61" name="CustomShape 19"/>
          <p:cNvSpPr/>
          <p:nvPr/>
        </p:nvSpPr>
        <p:spPr>
          <a:xfrm>
            <a:off x="722520" y="15202440"/>
            <a:ext cx="14395680" cy="1334880"/>
          </a:xfrm>
          <a:prstGeom prst="rect">
            <a:avLst/>
          </a:prstGeom>
          <a:noFill/>
          <a:ln>
            <a:noFill/>
          </a:ln>
        </p:spPr>
        <p:style>
          <a:lnRef idx="0"/>
          <a:fillRef idx="0"/>
          <a:effectRef idx="0"/>
          <a:fontRef idx="minor"/>
        </p:style>
        <p:txBody>
          <a:bodyPr lIns="90000" rIns="90000" tIns="0" bIns="45000"/>
          <a:p>
            <a:pPr algn="just">
              <a:lnSpc>
                <a:spcPct val="115000"/>
              </a:lnSpc>
            </a:pPr>
            <a:r>
              <a:rPr b="1" lang="en-US" sz="2600" spc="-1" strike="noStrike">
                <a:solidFill>
                  <a:srgbClr val="333333"/>
                </a:solidFill>
                <a:uFill>
                  <a:solidFill>
                    <a:srgbClr val="ffffff"/>
                  </a:solidFill>
                </a:uFill>
                <a:latin typeface="Arial"/>
                <a:ea typeface="DejaVu Sans"/>
              </a:rPr>
              <a:t>Data preparation. </a:t>
            </a:r>
            <a:r>
              <a:rPr b="0" lang="en-US" sz="2600" spc="-1" strike="noStrike">
                <a:solidFill>
                  <a:srgbClr val="333333"/>
                </a:solidFill>
                <a:uFill>
                  <a:solidFill>
                    <a:srgbClr val="ffffff"/>
                  </a:solidFill>
                </a:uFill>
                <a:latin typeface="Arial"/>
                <a:ea typeface="DejaVu Sans"/>
              </a:rPr>
              <a:t>KLIFS dataset was filtered for entries (i) describing human kinases, (ii) in DFG-in conformation, (iii) with the best quality score per PDB structure (if multiple chains and/or alternate models available), and (iv) with a resolution </a:t>
            </a:r>
            <a:r>
              <a:rPr b="0" lang="en-US" sz="2600" spc="-1" strike="noStrike">
                <a:solidFill>
                  <a:srgbClr val="333333"/>
                </a:solidFill>
                <a:uFill>
                  <a:solidFill>
                    <a:srgbClr val="ffffff"/>
                  </a:solidFill>
                </a:uFill>
                <a:latin typeface="Ubuntu"/>
                <a:ea typeface="Ubuntu"/>
              </a:rPr>
              <a:t>≤ </a:t>
            </a:r>
            <a:r>
              <a:rPr b="0" lang="en-US" sz="2600" spc="-1" strike="noStrike">
                <a:solidFill>
                  <a:srgbClr val="333333"/>
                </a:solidFill>
                <a:uFill>
                  <a:solidFill>
                    <a:srgbClr val="ffffff"/>
                  </a:solidFill>
                </a:uFill>
                <a:latin typeface="Arial"/>
                <a:ea typeface="DejaVu Sans"/>
              </a:rPr>
              <a:t>4 </a:t>
            </a:r>
            <a:r>
              <a:rPr b="0" lang="en-US" sz="2600" spc="-1" strike="noStrike">
                <a:solidFill>
                  <a:srgbClr val="333333"/>
                </a:solidFill>
                <a:uFill>
                  <a:solidFill>
                    <a:srgbClr val="ffffff"/>
                  </a:solidFill>
                </a:uFill>
                <a:latin typeface="Arial"/>
                <a:ea typeface="Arial"/>
              </a:rPr>
              <a:t>Å</a:t>
            </a:r>
            <a:r>
              <a:rPr b="0" lang="en-US" sz="2600" spc="-1" strike="noStrike">
                <a:solidFill>
                  <a:srgbClr val="333333"/>
                </a:solidFill>
                <a:uFill>
                  <a:solidFill>
                    <a:srgbClr val="ffffff"/>
                  </a:solidFill>
                </a:uFill>
                <a:latin typeface="Arial"/>
                <a:ea typeface="DejaVu Sans"/>
              </a:rPr>
              <a:t> and a quality score </a:t>
            </a:r>
            <a:r>
              <a:rPr b="0" lang="en-US" sz="2600" spc="-1" strike="noStrike">
                <a:solidFill>
                  <a:srgbClr val="333333"/>
                </a:solidFill>
                <a:uFill>
                  <a:solidFill>
                    <a:srgbClr val="ffffff"/>
                  </a:solidFill>
                </a:uFill>
                <a:latin typeface="Ubuntu"/>
                <a:ea typeface="Ubuntu"/>
              </a:rPr>
              <a:t>≥ </a:t>
            </a:r>
            <a:r>
              <a:rPr b="0" lang="en-US" sz="2600" spc="-1" strike="noStrike">
                <a:solidFill>
                  <a:srgbClr val="333333"/>
                </a:solidFill>
                <a:uFill>
                  <a:solidFill>
                    <a:srgbClr val="ffffff"/>
                  </a:solidFill>
                </a:uFill>
                <a:latin typeface="Arial"/>
                <a:ea typeface="DejaVu Sans"/>
              </a:rPr>
              <a:t>4. The resulting kinase dataset consists of 3,875 structures, representing 253 kinases.</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62" name="CustomShape 20"/>
          <p:cNvSpPr/>
          <p:nvPr/>
        </p:nvSpPr>
        <p:spPr>
          <a:xfrm>
            <a:off x="720000" y="13666320"/>
            <a:ext cx="14395680" cy="1368000"/>
          </a:xfrm>
          <a:prstGeom prst="rect">
            <a:avLst/>
          </a:prstGeom>
          <a:noFill/>
          <a:ln>
            <a:noFill/>
          </a:ln>
        </p:spPr>
        <p:style>
          <a:lnRef idx="0"/>
          <a:fillRef idx="0"/>
          <a:effectRef idx="0"/>
          <a:fontRef idx="minor"/>
        </p:style>
        <p:txBody>
          <a:bodyPr lIns="90000" rIns="90000" tIns="0" bIns="45000"/>
          <a:p>
            <a:pPr algn="just">
              <a:lnSpc>
                <a:spcPct val="115000"/>
              </a:lnSpc>
            </a:pPr>
            <a:r>
              <a:rPr b="0" lang="en-US" sz="2600" spc="-1" strike="noStrike">
                <a:solidFill>
                  <a:srgbClr val="333333"/>
                </a:solidFill>
                <a:uFill>
                  <a:solidFill>
                    <a:srgbClr val="ffffff"/>
                  </a:solidFill>
                </a:uFill>
                <a:latin typeface="Arial"/>
                <a:ea typeface="DejaVu Sans"/>
              </a:rPr>
              <a:t>The kinase fingerprint is based on the KLIFS [2] pocket alignment, which defines 85 aligned pocket residues for all kinase structures. This enables a residue-by-residue comparison across the kinome without a computationally expensive alignment step.</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63" name="CustomShape 21"/>
          <p:cNvSpPr/>
          <p:nvPr/>
        </p:nvSpPr>
        <p:spPr>
          <a:xfrm>
            <a:off x="722520" y="23645880"/>
            <a:ext cx="14395680" cy="63648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3600" spc="-1" strike="noStrike">
                <a:solidFill>
                  <a:srgbClr val="3465a4"/>
                </a:solidFill>
                <a:uFill>
                  <a:solidFill>
                    <a:srgbClr val="ffffff"/>
                  </a:solidFill>
                </a:uFill>
                <a:latin typeface="Arial"/>
                <a:ea typeface="DejaVu Sans"/>
              </a:rPr>
              <a:t>Results</a:t>
            </a:r>
            <a:r>
              <a:rPr b="0" lang="en-US" sz="2400" spc="-1" strike="noStrike">
                <a:solidFill>
                  <a:srgbClr val="333333"/>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64" name="CustomShape 22"/>
          <p:cNvSpPr/>
          <p:nvPr/>
        </p:nvSpPr>
        <p:spPr>
          <a:xfrm>
            <a:off x="15316200" y="22511880"/>
            <a:ext cx="14398200" cy="65340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2000" spc="-1" strike="noStrike">
                <a:solidFill>
                  <a:srgbClr val="333333"/>
                </a:solidFill>
                <a:uFill>
                  <a:solidFill>
                    <a:srgbClr val="ffffff"/>
                  </a:solidFill>
                </a:uFill>
                <a:latin typeface="Arial"/>
                <a:ea typeface="DejaVu Sans"/>
              </a:rPr>
              <a:t>Fig. 1</a:t>
            </a:r>
            <a:r>
              <a:rPr b="0" lang="en-US" sz="2000" spc="-1" strike="noStrike">
                <a:solidFill>
                  <a:srgbClr val="333333"/>
                </a:solidFill>
                <a:uFill>
                  <a:solidFill>
                    <a:srgbClr val="ffffff"/>
                  </a:solidFill>
                </a:uFill>
                <a:latin typeface="Arial"/>
                <a:ea typeface="DejaVu Sans"/>
              </a:rPr>
              <a:t>: </a:t>
            </a:r>
            <a:r>
              <a:rPr b="1" lang="en-US" sz="2000" spc="-1" strike="noStrike">
                <a:solidFill>
                  <a:srgbClr val="333333"/>
                </a:solidFill>
                <a:uFill>
                  <a:solidFill>
                    <a:srgbClr val="ffffff"/>
                  </a:solidFill>
                </a:uFill>
                <a:latin typeface="Arial"/>
                <a:ea typeface="DejaVu Sans"/>
              </a:rPr>
              <a:t>(a)</a:t>
            </a:r>
            <a:r>
              <a:rPr b="0" lang="en-US" sz="2000" spc="-1" strike="noStrike">
                <a:solidFill>
                  <a:srgbClr val="333333"/>
                </a:solidFill>
                <a:uFill>
                  <a:solidFill>
                    <a:srgbClr val="ffffff"/>
                  </a:solidFill>
                </a:uFill>
                <a:latin typeface="Arial"/>
                <a:ea typeface="DejaVu Sans"/>
              </a:rPr>
              <a:t> Composition of the 692 bit kinase fingerprint. </a:t>
            </a:r>
            <a:r>
              <a:rPr b="1" lang="en-US" sz="2000" spc="-1" strike="noStrike">
                <a:solidFill>
                  <a:srgbClr val="333333"/>
                </a:solidFill>
                <a:uFill>
                  <a:solidFill>
                    <a:srgbClr val="ffffff"/>
                  </a:solidFill>
                </a:uFill>
                <a:latin typeface="Arial"/>
                <a:ea typeface="DejaVu Sans"/>
              </a:rPr>
              <a:t>(b)</a:t>
            </a:r>
            <a:r>
              <a:rPr b="0" lang="en-US" sz="2000" spc="-1" strike="noStrike">
                <a:solidFill>
                  <a:srgbClr val="333333"/>
                </a:solidFill>
                <a:uFill>
                  <a:solidFill>
                    <a:srgbClr val="ffffff"/>
                  </a:solidFill>
                </a:uFill>
                <a:latin typeface="Arial"/>
                <a:ea typeface="DejaVu Sans"/>
              </a:rPr>
              <a:t> Reference points for spatial feature calculation: centroid (orange), hinge region (magenta), DFG region (blue), and front pocket (green). The last three reference points (large spheres) are the centroids of three anchor residue CA atoms each (small spheres). Backbones of hinge and DFG region are highlighted.</a:t>
            </a:r>
            <a:endParaRPr b="0" lang="en-US" sz="1800" spc="-1" strike="noStrike">
              <a:solidFill>
                <a:srgbClr val="000000"/>
              </a:solidFill>
              <a:uFill>
                <a:solidFill>
                  <a:srgbClr val="ffffff"/>
                </a:solidFill>
              </a:uFill>
              <a:latin typeface="Arial"/>
            </a:endParaRPr>
          </a:p>
        </p:txBody>
      </p:sp>
      <p:sp>
        <p:nvSpPr>
          <p:cNvPr id="65" name="CustomShape 23"/>
          <p:cNvSpPr/>
          <p:nvPr/>
        </p:nvSpPr>
        <p:spPr>
          <a:xfrm>
            <a:off x="15316200" y="12003840"/>
            <a:ext cx="1002240" cy="455760"/>
          </a:xfrm>
          <a:prstGeom prst="rect">
            <a:avLst/>
          </a:prstGeom>
          <a:noFill/>
          <a:ln>
            <a:noFill/>
          </a:ln>
        </p:spPr>
        <p:style>
          <a:lnRef idx="0"/>
          <a:fillRef idx="0"/>
          <a:effectRef idx="0"/>
          <a:fontRef idx="minor"/>
        </p:style>
        <p:txBody>
          <a:bodyPr lIns="90000" rIns="90000" tIns="45000" bIns="45000"/>
          <a:p>
            <a:r>
              <a:rPr b="0" lang="en-US" sz="2600" spc="-1" strike="noStrike">
                <a:solidFill>
                  <a:srgbClr val="000000"/>
                </a:solidFill>
                <a:uFill>
                  <a:solidFill>
                    <a:srgbClr val="ffffff"/>
                  </a:solidFill>
                </a:uFill>
                <a:latin typeface="Arial"/>
                <a:ea typeface="DejaVu Sans"/>
              </a:rPr>
              <a:t>(a)</a:t>
            </a:r>
            <a:endParaRPr b="0" lang="en-US" sz="1800" spc="-1" strike="noStrike">
              <a:solidFill>
                <a:srgbClr val="000000"/>
              </a:solidFill>
              <a:uFill>
                <a:solidFill>
                  <a:srgbClr val="ffffff"/>
                </a:solidFill>
              </a:uFill>
              <a:latin typeface="Arial"/>
            </a:endParaRPr>
          </a:p>
        </p:txBody>
      </p:sp>
      <p:sp>
        <p:nvSpPr>
          <p:cNvPr id="66" name="CustomShape 24"/>
          <p:cNvSpPr/>
          <p:nvPr/>
        </p:nvSpPr>
        <p:spPr>
          <a:xfrm>
            <a:off x="15316200" y="16859520"/>
            <a:ext cx="1002240" cy="455760"/>
          </a:xfrm>
          <a:prstGeom prst="rect">
            <a:avLst/>
          </a:prstGeom>
          <a:noFill/>
          <a:ln>
            <a:noFill/>
          </a:ln>
        </p:spPr>
        <p:style>
          <a:lnRef idx="0"/>
          <a:fillRef idx="0"/>
          <a:effectRef idx="0"/>
          <a:fontRef idx="minor"/>
        </p:style>
        <p:txBody>
          <a:bodyPr lIns="90000" rIns="90000" tIns="45000" bIns="45000"/>
          <a:p>
            <a:r>
              <a:rPr b="0" lang="en-US" sz="2600" spc="-1" strike="noStrike">
                <a:solidFill>
                  <a:srgbClr val="000000"/>
                </a:solidFill>
                <a:uFill>
                  <a:solidFill>
                    <a:srgbClr val="ffffff"/>
                  </a:solidFill>
                </a:uFill>
                <a:latin typeface="Arial"/>
                <a:ea typeface="DejaVu Sans"/>
              </a:rPr>
              <a:t>(b)</a:t>
            </a:r>
            <a:endParaRPr b="0" lang="en-US" sz="1800" spc="-1" strike="noStrike">
              <a:solidFill>
                <a:srgbClr val="000000"/>
              </a:solidFill>
              <a:uFill>
                <a:solidFill>
                  <a:srgbClr val="ffffff"/>
                </a:solidFill>
              </a:uFill>
              <a:latin typeface="Arial"/>
            </a:endParaRPr>
          </a:p>
        </p:txBody>
      </p:sp>
      <p:sp>
        <p:nvSpPr>
          <p:cNvPr id="67" name="CustomShape 25"/>
          <p:cNvSpPr/>
          <p:nvPr/>
        </p:nvSpPr>
        <p:spPr>
          <a:xfrm>
            <a:off x="-12638160" y="39564000"/>
            <a:ext cx="10603440" cy="936720"/>
          </a:xfrm>
          <a:prstGeom prst="rect">
            <a:avLst/>
          </a:prstGeom>
          <a:noFill/>
          <a:ln>
            <a:noFill/>
          </a:ln>
        </p:spPr>
        <p:style>
          <a:lnRef idx="0"/>
          <a:fillRef idx="0"/>
          <a:effectRef idx="0"/>
          <a:fontRef idx="minor"/>
        </p:style>
      </p:sp>
      <p:sp>
        <p:nvSpPr>
          <p:cNvPr id="68" name="CustomShape 26"/>
          <p:cNvSpPr/>
          <p:nvPr/>
        </p:nvSpPr>
        <p:spPr>
          <a:xfrm>
            <a:off x="15318000" y="38753640"/>
            <a:ext cx="14395680" cy="2681280"/>
          </a:xfrm>
          <a:prstGeom prst="rect">
            <a:avLst/>
          </a:prstGeom>
          <a:noFill/>
          <a:ln>
            <a:noFill/>
          </a:ln>
        </p:spPr>
        <p:style>
          <a:lnRef idx="0"/>
          <a:fillRef idx="0"/>
          <a:effectRef idx="0"/>
          <a:fontRef idx="minor"/>
        </p:style>
        <p:txBody>
          <a:bodyPr lIns="90000" rIns="90000" tIns="45000" bIns="45000"/>
          <a:p>
            <a:pPr algn="just">
              <a:lnSpc>
                <a:spcPct val="115000"/>
              </a:lnSpc>
            </a:pPr>
            <a:r>
              <a:rPr b="1" lang="en-US" sz="3600" spc="-1" strike="noStrike">
                <a:solidFill>
                  <a:srgbClr val="3465a4"/>
                </a:solidFill>
                <a:uFill>
                  <a:solidFill>
                    <a:srgbClr val="ffffff"/>
                  </a:solidFill>
                </a:uFill>
                <a:latin typeface="Arial"/>
                <a:ea typeface="DejaVu Sans"/>
              </a:rPr>
              <a:t>References</a:t>
            </a:r>
            <a:endParaRPr b="0" lang="en-US" sz="1800" spc="-1" strike="noStrike">
              <a:solidFill>
                <a:srgbClr val="000000"/>
              </a:solidFill>
              <a:uFill>
                <a:solidFill>
                  <a:srgbClr val="ffffff"/>
                </a:solidFill>
              </a:uFill>
              <a:latin typeface="Arial"/>
            </a:endParaRPr>
          </a:p>
        </p:txBody>
      </p:sp>
      <p:sp>
        <p:nvSpPr>
          <p:cNvPr id="69" name="CustomShape 27"/>
          <p:cNvSpPr/>
          <p:nvPr/>
        </p:nvSpPr>
        <p:spPr>
          <a:xfrm>
            <a:off x="722520" y="38752200"/>
            <a:ext cx="14395680" cy="2241720"/>
          </a:xfrm>
          <a:prstGeom prst="rect">
            <a:avLst/>
          </a:prstGeom>
          <a:noFill/>
          <a:ln>
            <a:noFill/>
          </a:ln>
        </p:spPr>
        <p:style>
          <a:lnRef idx="0"/>
          <a:fillRef idx="0"/>
          <a:effectRef idx="0"/>
          <a:fontRef idx="minor"/>
        </p:style>
        <p:txBody>
          <a:bodyPr lIns="90000" rIns="90000" tIns="45000" bIns="45000"/>
          <a:p>
            <a:pPr algn="just">
              <a:lnSpc>
                <a:spcPct val="115000"/>
              </a:lnSpc>
            </a:pPr>
            <a:r>
              <a:rPr b="1" lang="en-US" sz="3600" spc="-1" strike="noStrike">
                <a:solidFill>
                  <a:srgbClr val="3465a4"/>
                </a:solidFill>
                <a:uFill>
                  <a:solidFill>
                    <a:srgbClr val="ffffff"/>
                  </a:solidFill>
                </a:uFill>
                <a:latin typeface="Arial"/>
                <a:ea typeface="DejaVu Sans"/>
              </a:rPr>
              <a:t>Conclusion</a:t>
            </a:r>
            <a:endParaRPr b="0" lang="en-US" sz="1800" spc="-1" strike="noStrike">
              <a:solidFill>
                <a:srgbClr val="000000"/>
              </a:solidFill>
              <a:uFill>
                <a:solidFill>
                  <a:srgbClr val="ffffff"/>
                </a:solidFill>
              </a:uFill>
              <a:latin typeface="Arial"/>
            </a:endParaRPr>
          </a:p>
        </p:txBody>
      </p:sp>
      <p:sp>
        <p:nvSpPr>
          <p:cNvPr id="70" name="CustomShape 28"/>
          <p:cNvSpPr/>
          <p:nvPr/>
        </p:nvSpPr>
        <p:spPr>
          <a:xfrm>
            <a:off x="722520" y="35071200"/>
            <a:ext cx="6681960" cy="342288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2000" spc="-1" strike="noStrike">
                <a:solidFill>
                  <a:srgbClr val="333333"/>
                </a:solidFill>
                <a:uFill>
                  <a:solidFill>
                    <a:srgbClr val="ffffff"/>
                  </a:solidFill>
                </a:uFill>
                <a:latin typeface="Arial"/>
                <a:ea typeface="DejaVu Sans"/>
              </a:rPr>
              <a:t>Fig. 2</a:t>
            </a:r>
            <a:r>
              <a:rPr b="0" lang="en-US" sz="2000" spc="-1" strike="noStrike">
                <a:solidFill>
                  <a:srgbClr val="333333"/>
                </a:solidFill>
                <a:uFill>
                  <a:solidFill>
                    <a:srgbClr val="ffffff"/>
                  </a:solidFill>
                </a:uFill>
                <a:latin typeface="Arial"/>
                <a:ea typeface="DejaVu Sans"/>
              </a:rPr>
              <a:t>: </a:t>
            </a:r>
            <a:r>
              <a:rPr b="1" lang="en-US" sz="2000" spc="-1" strike="noStrike">
                <a:solidFill>
                  <a:srgbClr val="333333"/>
                </a:solidFill>
                <a:uFill>
                  <a:solidFill>
                    <a:srgbClr val="ffffff"/>
                  </a:solidFill>
                </a:uFill>
                <a:latin typeface="Arial"/>
                <a:ea typeface="DejaVu Sans"/>
              </a:rPr>
              <a:t>(a)</a:t>
            </a:r>
            <a:r>
              <a:rPr b="0" lang="en-US" sz="2000" spc="-1" strike="noStrike">
                <a:solidFill>
                  <a:srgbClr val="333333"/>
                </a:solidFill>
                <a:uFill>
                  <a:solidFill>
                    <a:srgbClr val="ffffff"/>
                  </a:solidFill>
                </a:uFill>
                <a:latin typeface="Arial"/>
                <a:ea typeface="DejaVu Sans"/>
              </a:rPr>
              <a:t> Feature value distribution for physicochemical (orange) and spatial (blue) bits of the novel kinase fingerprint. </a:t>
            </a:r>
            <a:r>
              <a:rPr b="1" lang="en-US" sz="2000" spc="-1" strike="noStrike">
                <a:solidFill>
                  <a:srgbClr val="333333"/>
                </a:solidFill>
                <a:uFill>
                  <a:solidFill>
                    <a:srgbClr val="ffffff"/>
                  </a:solidFill>
                </a:uFill>
                <a:latin typeface="Arial"/>
                <a:ea typeface="DejaVu Sans"/>
              </a:rPr>
              <a:t>(b)</a:t>
            </a:r>
            <a:r>
              <a:rPr b="0" lang="en-US" sz="2000" spc="-1" strike="noStrike">
                <a:solidFill>
                  <a:srgbClr val="333333"/>
                </a:solidFill>
                <a:uFill>
                  <a:solidFill>
                    <a:srgbClr val="ffffff"/>
                  </a:solidFill>
                </a:uFill>
                <a:latin typeface="Arial"/>
                <a:ea typeface="DejaVu Sans"/>
              </a:rPr>
              <a:t> Ligand-based on-/off-target prediction for EGFR inhibitor erlotinib based on the novel kinase fingerprint similarity: the 20 most similar structures to EGFR (blue pentagons) and erlotinib profiling data (orange circles). Illustration reproduced courtesy of Cell signalling Technology, Inc. </a:t>
            </a:r>
            <a:r>
              <a:rPr b="1" lang="en-US" sz="2000" spc="-1" strike="noStrike">
                <a:solidFill>
                  <a:srgbClr val="333333"/>
                </a:solidFill>
                <a:uFill>
                  <a:solidFill>
                    <a:srgbClr val="ffffff"/>
                  </a:solidFill>
                </a:uFill>
                <a:latin typeface="Arial"/>
                <a:ea typeface="DejaVu Sans"/>
              </a:rPr>
              <a:t>(c)</a:t>
            </a:r>
            <a:r>
              <a:rPr b="0" lang="en-US" sz="2000" spc="-1" strike="noStrike">
                <a:solidFill>
                  <a:srgbClr val="333333"/>
                </a:solidFill>
                <a:uFill>
                  <a:solidFill>
                    <a:srgbClr val="ffffff"/>
                  </a:solidFill>
                </a:uFill>
                <a:latin typeface="Arial"/>
                <a:ea typeface="DejaVu Sans"/>
              </a:rPr>
              <a:t> Hierarchical clustering of pairwise similarity scores for best scoring structure pair for each kinase pair (Euclidean distance with unweighted average linkage clustering).</a:t>
            </a:r>
            <a:endParaRPr b="0" lang="en-US" sz="1800" spc="-1" strike="noStrike">
              <a:solidFill>
                <a:srgbClr val="000000"/>
              </a:solidFill>
              <a:uFill>
                <a:solidFill>
                  <a:srgbClr val="ffffff"/>
                </a:solidFill>
              </a:uFill>
              <a:latin typeface="Arial"/>
            </a:endParaRPr>
          </a:p>
        </p:txBody>
      </p:sp>
      <p:sp>
        <p:nvSpPr>
          <p:cNvPr id="71" name="CustomShape 29"/>
          <p:cNvSpPr/>
          <p:nvPr/>
        </p:nvSpPr>
        <p:spPr>
          <a:xfrm>
            <a:off x="12056760" y="27262800"/>
            <a:ext cx="1931400" cy="592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333333"/>
                </a:solidFill>
                <a:uFill>
                  <a:solidFill>
                    <a:srgbClr val="ffffff"/>
                  </a:solidFill>
                </a:uFill>
                <a:latin typeface="Times New Roman"/>
                <a:ea typeface="DejaVu Sans"/>
              </a:rPr>
              <a:t>Erlotinib </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333333"/>
                </a:solidFill>
                <a:uFill>
                  <a:solidFill>
                    <a:srgbClr val="ffffff"/>
                  </a:solidFill>
                </a:uFill>
                <a:latin typeface="Times New Roman"/>
                <a:ea typeface="DejaVu Sans"/>
              </a:rPr>
              <a:t>on-target </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333333"/>
                </a:solidFill>
                <a:uFill>
                  <a:solidFill>
                    <a:srgbClr val="ffffff"/>
                  </a:solidFill>
                </a:uFill>
                <a:latin typeface="Times New Roman"/>
                <a:ea typeface="DejaVu Sans"/>
              </a:rPr>
              <a:t>EGFR</a:t>
            </a:r>
            <a:endParaRPr b="0" lang="en-US" sz="1800" spc="-1" strike="noStrike">
              <a:solidFill>
                <a:srgbClr val="000000"/>
              </a:solidFill>
              <a:uFill>
                <a:solidFill>
                  <a:srgbClr val="ffffff"/>
                </a:solidFill>
              </a:uFill>
              <a:latin typeface="Arial"/>
            </a:endParaRPr>
          </a:p>
        </p:txBody>
      </p:sp>
      <p:sp>
        <p:nvSpPr>
          <p:cNvPr id="72" name="CustomShape 30"/>
          <p:cNvSpPr/>
          <p:nvPr/>
        </p:nvSpPr>
        <p:spPr>
          <a:xfrm rot="2700000">
            <a:off x="18664560" y="36824400"/>
            <a:ext cx="454320" cy="735120"/>
          </a:xfrm>
          <a:prstGeom prst="ellipse">
            <a:avLst/>
          </a:prstGeom>
          <a:noFill/>
          <a:ln w="12600">
            <a:solidFill>
              <a:srgbClr val="333333"/>
            </a:solidFill>
            <a:round/>
          </a:ln>
        </p:spPr>
        <p:style>
          <a:lnRef idx="0"/>
          <a:fillRef idx="0"/>
          <a:effectRef idx="0"/>
          <a:fontRef idx="minor"/>
        </p:style>
      </p:sp>
      <p:sp>
        <p:nvSpPr>
          <p:cNvPr id="73" name="Line 31"/>
          <p:cNvSpPr/>
          <p:nvPr/>
        </p:nvSpPr>
        <p:spPr>
          <a:xfrm flipV="1">
            <a:off x="12186360" y="27822600"/>
            <a:ext cx="365760" cy="274680"/>
          </a:xfrm>
          <a:prstGeom prst="line">
            <a:avLst/>
          </a:prstGeom>
          <a:ln>
            <a:solidFill>
              <a:srgbClr val="333333"/>
            </a:solidFill>
          </a:ln>
        </p:spPr>
        <p:style>
          <a:lnRef idx="0"/>
          <a:fillRef idx="0"/>
          <a:effectRef idx="0"/>
          <a:fontRef idx="minor"/>
        </p:style>
      </p:sp>
      <p:sp>
        <p:nvSpPr>
          <p:cNvPr id="74" name="CustomShape 32"/>
          <p:cNvSpPr/>
          <p:nvPr/>
        </p:nvSpPr>
        <p:spPr>
          <a:xfrm>
            <a:off x="16288200" y="36287280"/>
            <a:ext cx="1995120" cy="10029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333333"/>
                </a:solidFill>
                <a:uFill>
                  <a:solidFill>
                    <a:srgbClr val="ffffff"/>
                  </a:solidFill>
                </a:uFill>
                <a:latin typeface="Times New Roman"/>
                <a:ea typeface="DejaVu Sans"/>
              </a:rPr>
              <a:t>Erlotinib </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333333"/>
                </a:solidFill>
                <a:uFill>
                  <a:solidFill>
                    <a:srgbClr val="ffffff"/>
                  </a:solidFill>
                </a:uFill>
                <a:latin typeface="Times New Roman"/>
                <a:ea typeface="DejaVu Sans"/>
              </a:rPr>
              <a:t>off-targets</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333333"/>
                </a:solidFill>
                <a:uFill>
                  <a:solidFill>
                    <a:srgbClr val="ffffff"/>
                  </a:solidFill>
                </a:uFill>
                <a:latin typeface="Times New Roman"/>
                <a:ea typeface="DejaVu Sans"/>
              </a:rPr>
              <a:t>LOK &amp; SLK</a:t>
            </a:r>
            <a:endParaRPr b="0" lang="en-US" sz="1800" spc="-1" strike="noStrike">
              <a:solidFill>
                <a:srgbClr val="000000"/>
              </a:solidFill>
              <a:uFill>
                <a:solidFill>
                  <a:srgbClr val="ffffff"/>
                </a:solidFill>
              </a:uFill>
              <a:latin typeface="Arial"/>
            </a:endParaRPr>
          </a:p>
        </p:txBody>
      </p:sp>
      <p:sp>
        <p:nvSpPr>
          <p:cNvPr id="75" name="Line 33"/>
          <p:cNvSpPr/>
          <p:nvPr/>
        </p:nvSpPr>
        <p:spPr>
          <a:xfrm>
            <a:off x="15453360" y="31560480"/>
            <a:ext cx="1828800" cy="4726800"/>
          </a:xfrm>
          <a:prstGeom prst="line">
            <a:avLst/>
          </a:prstGeom>
          <a:ln>
            <a:solidFill>
              <a:srgbClr val="333333"/>
            </a:solidFill>
          </a:ln>
        </p:spPr>
        <p:style>
          <a:lnRef idx="0"/>
          <a:fillRef idx="0"/>
          <a:effectRef idx="0"/>
          <a:fontRef idx="minor"/>
        </p:style>
      </p:sp>
      <p:sp>
        <p:nvSpPr>
          <p:cNvPr id="76" name="Line 34"/>
          <p:cNvSpPr/>
          <p:nvPr/>
        </p:nvSpPr>
        <p:spPr>
          <a:xfrm>
            <a:off x="18013680" y="37229760"/>
            <a:ext cx="457200" cy="182880"/>
          </a:xfrm>
          <a:prstGeom prst="line">
            <a:avLst/>
          </a:prstGeom>
          <a:ln>
            <a:solidFill>
              <a:srgbClr val="333333"/>
            </a:solidFill>
          </a:ln>
        </p:spPr>
        <p:style>
          <a:lnRef idx="0"/>
          <a:fillRef idx="0"/>
          <a:effectRef idx="0"/>
          <a:fontRef idx="minor"/>
        </p:style>
      </p:sp>
      <p:pic>
        <p:nvPicPr>
          <p:cNvPr id="77" name="" descr=""/>
          <p:cNvPicPr/>
          <p:nvPr/>
        </p:nvPicPr>
        <p:blipFill>
          <a:blip r:embed="rId9"/>
          <a:srcRect l="0" t="894" r="0" b="5768"/>
          <a:stretch/>
        </p:blipFill>
        <p:spPr>
          <a:xfrm>
            <a:off x="506520" y="26567280"/>
            <a:ext cx="6855480" cy="8532000"/>
          </a:xfrm>
          <a:prstGeom prst="rect">
            <a:avLst/>
          </a:prstGeom>
          <a:ln>
            <a:noFill/>
          </a:ln>
        </p:spPr>
      </p:pic>
      <p:sp>
        <p:nvSpPr>
          <p:cNvPr id="78" name="CustomShape 35"/>
          <p:cNvSpPr/>
          <p:nvPr/>
        </p:nvSpPr>
        <p:spPr>
          <a:xfrm>
            <a:off x="15316200" y="24284160"/>
            <a:ext cx="14114160" cy="2110320"/>
          </a:xfrm>
          <a:prstGeom prst="rect">
            <a:avLst/>
          </a:prstGeom>
          <a:noFill/>
          <a:ln>
            <a:noFill/>
          </a:ln>
        </p:spPr>
        <p:style>
          <a:lnRef idx="0"/>
          <a:fillRef idx="0"/>
          <a:effectRef idx="0"/>
          <a:fontRef idx="minor"/>
        </p:style>
        <p:txBody>
          <a:bodyPr lIns="90000" rIns="90000" tIns="45000" bIns="45000"/>
          <a:p>
            <a:pPr algn="just">
              <a:lnSpc>
                <a:spcPct val="115000"/>
              </a:lnSpc>
            </a:pPr>
            <a:r>
              <a:rPr b="0" lang="en-US" sz="2600" spc="-1" strike="noStrike">
                <a:solidFill>
                  <a:srgbClr val="333333"/>
                </a:solidFill>
                <a:uFill>
                  <a:solidFill>
                    <a:srgbClr val="ffffff"/>
                  </a:solidFill>
                </a:uFill>
                <a:latin typeface="Arial"/>
                <a:ea typeface="DejaVu Sans"/>
              </a:rPr>
              <a:t>Furthermore, clustering of all similarity scores for the kinase pairs (253x253 similarity matrix) shows that our method can reproduce the Manning classification [9] in large part, however also reveals new relationships such as the aforementioned STE kinases within the TK group or the grouping of DRAK2 (DAPK) with CaMKK2 (Other), a reported off-target of DRAK2 inhibitors [10] (</a:t>
            </a:r>
            <a:r>
              <a:rPr b="1" lang="en-US" sz="2600" spc="-1" strike="noStrike">
                <a:solidFill>
                  <a:srgbClr val="333333"/>
                </a:solidFill>
                <a:uFill>
                  <a:solidFill>
                    <a:srgbClr val="ffffff"/>
                  </a:solidFill>
                </a:uFill>
                <a:latin typeface="Arial"/>
                <a:ea typeface="DejaVu Sans"/>
              </a:rPr>
              <a:t>Fig. 2c</a:t>
            </a:r>
            <a:r>
              <a:rPr b="0" lang="en-US" sz="2600" spc="-1" strike="noStrike">
                <a:solidFill>
                  <a:srgbClr val="333333"/>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79" name="CustomShape 36"/>
          <p:cNvSpPr/>
          <p:nvPr/>
        </p:nvSpPr>
        <p:spPr>
          <a:xfrm>
            <a:off x="7315200" y="26713440"/>
            <a:ext cx="1002240" cy="455760"/>
          </a:xfrm>
          <a:prstGeom prst="rect">
            <a:avLst/>
          </a:prstGeom>
          <a:noFill/>
          <a:ln>
            <a:noFill/>
          </a:ln>
        </p:spPr>
        <p:style>
          <a:lnRef idx="0"/>
          <a:fillRef idx="0"/>
          <a:effectRef idx="0"/>
          <a:fontRef idx="minor"/>
        </p:style>
        <p:txBody>
          <a:bodyPr lIns="90000" rIns="90000" tIns="45000" bIns="45000"/>
          <a:p>
            <a:r>
              <a:rPr b="0" lang="en-US" sz="2600" spc="-1" strike="noStrike">
                <a:solidFill>
                  <a:srgbClr val="000000"/>
                </a:solidFill>
                <a:uFill>
                  <a:solidFill>
                    <a:srgbClr val="ffffff"/>
                  </a:solidFill>
                </a:uFill>
                <a:latin typeface="Arial"/>
                <a:ea typeface="DejaVu Sans"/>
              </a:rPr>
              <a:t>(b)</a:t>
            </a:r>
            <a:endParaRPr b="0" lang="en-US" sz="1800" spc="-1" strike="noStrike">
              <a:solidFill>
                <a:srgbClr val="000000"/>
              </a:solidFill>
              <a:uFill>
                <a:solidFill>
                  <a:srgbClr val="ffffff"/>
                </a:solidFill>
              </a:uFill>
              <a:latin typeface="Arial"/>
            </a:endParaRPr>
          </a:p>
        </p:txBody>
      </p:sp>
      <p:sp>
        <p:nvSpPr>
          <p:cNvPr id="80" name="CustomShape 37"/>
          <p:cNvSpPr/>
          <p:nvPr/>
        </p:nvSpPr>
        <p:spPr>
          <a:xfrm>
            <a:off x="722520" y="26713440"/>
            <a:ext cx="1002240" cy="455760"/>
          </a:xfrm>
          <a:prstGeom prst="rect">
            <a:avLst/>
          </a:prstGeom>
          <a:noFill/>
          <a:ln>
            <a:noFill/>
          </a:ln>
        </p:spPr>
        <p:style>
          <a:lnRef idx="0"/>
          <a:fillRef idx="0"/>
          <a:effectRef idx="0"/>
          <a:fontRef idx="minor"/>
        </p:style>
        <p:txBody>
          <a:bodyPr lIns="90000" rIns="90000" tIns="45000" bIns="45000"/>
          <a:p>
            <a:r>
              <a:rPr b="0" lang="en-US" sz="2600" spc="-1" strike="noStrike">
                <a:solidFill>
                  <a:srgbClr val="000000"/>
                </a:solidFill>
                <a:uFill>
                  <a:solidFill>
                    <a:srgbClr val="ffffff"/>
                  </a:solidFill>
                </a:uFill>
                <a:latin typeface="Arial"/>
                <a:ea typeface="DejaVu Sans"/>
              </a:rPr>
              <a:t>(a)</a:t>
            </a:r>
            <a:endParaRPr b="0" lang="en-US" sz="1800" spc="-1" strike="noStrike">
              <a:solidFill>
                <a:srgbClr val="000000"/>
              </a:solidFill>
              <a:uFill>
                <a:solidFill>
                  <a:srgbClr val="ffffff"/>
                </a:solidFill>
              </a:uFill>
              <a:latin typeface="Arial"/>
            </a:endParaRPr>
          </a:p>
        </p:txBody>
      </p:sp>
      <p:sp>
        <p:nvSpPr>
          <p:cNvPr id="81" name="CustomShape 38"/>
          <p:cNvSpPr/>
          <p:nvPr/>
        </p:nvSpPr>
        <p:spPr>
          <a:xfrm>
            <a:off x="15316200" y="26713440"/>
            <a:ext cx="1002240" cy="455760"/>
          </a:xfrm>
          <a:prstGeom prst="rect">
            <a:avLst/>
          </a:prstGeom>
          <a:noFill/>
          <a:ln>
            <a:noFill/>
          </a:ln>
        </p:spPr>
        <p:style>
          <a:lnRef idx="0"/>
          <a:fillRef idx="0"/>
          <a:effectRef idx="0"/>
          <a:fontRef idx="minor"/>
        </p:style>
        <p:txBody>
          <a:bodyPr lIns="90000" rIns="90000" tIns="45000" bIns="45000"/>
          <a:p>
            <a:r>
              <a:rPr b="0" lang="en-US" sz="2600" spc="-1" strike="noStrike">
                <a:solidFill>
                  <a:srgbClr val="000000"/>
                </a:solidFill>
                <a:uFill>
                  <a:solidFill>
                    <a:srgbClr val="ffffff"/>
                  </a:solidFill>
                </a:uFill>
                <a:latin typeface="Arial"/>
                <a:ea typeface="DejaVu Sans"/>
              </a:rPr>
              <a:t>(c)</a:t>
            </a:r>
            <a:endParaRPr b="0" lang="en-US" sz="1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1876</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2018-11-04T13:00:42Z</dcterms:created>
  <dc:creator/>
  <dc:description/>
  <dc:language>en-US</dc:language>
  <cp:lastModifiedBy/>
  <dcterms:modified xsi:type="dcterms:W3CDTF">2019-09-06T17:31:11Z</dcterms:modified>
  <cp:revision>312</cp:revision>
  <dc:subject/>
  <dc:title/>
</cp:coreProperties>
</file>