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30" r:id="rId2"/>
    <p:sldId id="777" r:id="rId3"/>
    <p:sldId id="631" r:id="rId4"/>
    <p:sldId id="479" r:id="rId5"/>
    <p:sldId id="483" r:id="rId6"/>
    <p:sldId id="768" r:id="rId7"/>
    <p:sldId id="471" r:id="rId8"/>
    <p:sldId id="769" r:id="rId9"/>
    <p:sldId id="473" r:id="rId10"/>
    <p:sldId id="476" r:id="rId11"/>
    <p:sldId id="290" r:id="rId12"/>
    <p:sldId id="771" r:id="rId13"/>
    <p:sldId id="487" r:id="rId14"/>
    <p:sldId id="491" r:id="rId15"/>
    <p:sldId id="489" r:id="rId16"/>
    <p:sldId id="766" r:id="rId17"/>
    <p:sldId id="765" r:id="rId18"/>
    <p:sldId id="497" r:id="rId19"/>
    <p:sldId id="776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Teunis" initials="M.A.T." lastIdx="1" clrIdx="0">
    <p:extLst>
      <p:ext uri="{19B8F6BF-5375-455C-9EA6-DF929625EA0E}">
        <p15:presenceInfo xmlns:p15="http://schemas.microsoft.com/office/powerpoint/2012/main" userId="Marc Teu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50" autoAdjust="0"/>
    <p:restoredTop sz="93391" autoAdjust="0"/>
  </p:normalViewPr>
  <p:slideViewPr>
    <p:cSldViewPr snapToGrid="0">
      <p:cViewPr varScale="1">
        <p:scale>
          <a:sx n="49" d="100"/>
          <a:sy n="49" d="100"/>
        </p:scale>
        <p:origin x="60" y="280"/>
      </p:cViewPr>
      <p:guideLst/>
    </p:cSldViewPr>
  </p:slideViewPr>
  <p:outlineViewPr>
    <p:cViewPr>
      <p:scale>
        <a:sx n="33" d="100"/>
        <a:sy n="33" d="100"/>
      </p:scale>
      <p:origin x="0" y="-20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28T18:08:34.82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34094-735F-473F-8A85-A90E64849E2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1C44E-537F-4131-9050-F3102C5C46FB}">
      <dgm:prSet phldrT="[Text]" custT="1"/>
      <dgm:spPr/>
      <dgm:t>
        <a:bodyPr/>
        <a:lstStyle/>
        <a:p>
          <a:r>
            <a:rPr lang="en-US" sz="1800" dirty="0"/>
            <a:t>Experiment</a:t>
          </a:r>
        </a:p>
      </dgm:t>
    </dgm:pt>
    <dgm:pt modelId="{620EC2AE-A6EF-4F48-883E-875E3CA0B9BD}" type="parTrans" cxnId="{795CDD83-D7DD-41A1-8B08-E39BCDA04D67}">
      <dgm:prSet/>
      <dgm:spPr/>
      <dgm:t>
        <a:bodyPr/>
        <a:lstStyle/>
        <a:p>
          <a:endParaRPr lang="en-US" sz="1800"/>
        </a:p>
      </dgm:t>
    </dgm:pt>
    <dgm:pt modelId="{741D4964-7D6F-4C28-B6A9-892497B5A7CA}" type="sibTrans" cxnId="{795CDD83-D7DD-41A1-8B08-E39BCDA04D67}">
      <dgm:prSet/>
      <dgm:spPr/>
      <dgm:t>
        <a:bodyPr/>
        <a:lstStyle/>
        <a:p>
          <a:endParaRPr lang="en-US" sz="1800"/>
        </a:p>
      </dgm:t>
    </dgm:pt>
    <dgm:pt modelId="{BFA6FD60-972A-48F5-BFBA-4329AF23261D}">
      <dgm:prSet phldrT="[Text]" custT="1"/>
      <dgm:spPr/>
      <dgm:t>
        <a:bodyPr/>
        <a:lstStyle/>
        <a:p>
          <a:r>
            <a:rPr lang="en-US" sz="1800" dirty="0"/>
            <a:t>Raw data</a:t>
          </a:r>
        </a:p>
      </dgm:t>
    </dgm:pt>
    <dgm:pt modelId="{F34534F0-7BE9-44B0-B3FC-29B2ED8B098F}" type="parTrans" cxnId="{33F84614-E76A-4825-AE0E-3549C0764EAD}">
      <dgm:prSet/>
      <dgm:spPr/>
      <dgm:t>
        <a:bodyPr/>
        <a:lstStyle/>
        <a:p>
          <a:endParaRPr lang="en-US" sz="1800"/>
        </a:p>
      </dgm:t>
    </dgm:pt>
    <dgm:pt modelId="{AF6BA02F-A336-4FB3-87BC-67427EF9D392}" type="sibTrans" cxnId="{33F84614-E76A-4825-AE0E-3549C0764EAD}">
      <dgm:prSet/>
      <dgm:spPr/>
      <dgm:t>
        <a:bodyPr/>
        <a:lstStyle/>
        <a:p>
          <a:endParaRPr lang="en-US" sz="1800"/>
        </a:p>
      </dgm:t>
    </dgm:pt>
    <dgm:pt modelId="{6B9D5383-3709-42C0-829C-414C1C083614}">
      <dgm:prSet phldrT="[Text]" custT="1"/>
      <dgm:spPr/>
      <dgm:t>
        <a:bodyPr/>
        <a:lstStyle/>
        <a:p>
          <a:r>
            <a:rPr lang="en-US" sz="1800" dirty="0"/>
            <a:t>Data frame?</a:t>
          </a:r>
        </a:p>
      </dgm:t>
    </dgm:pt>
    <dgm:pt modelId="{082E0AC6-1AE1-4A69-912D-D41ABD212222}" type="parTrans" cxnId="{6649792F-46FF-46CE-931D-F965B6B3CCB4}">
      <dgm:prSet/>
      <dgm:spPr/>
      <dgm:t>
        <a:bodyPr/>
        <a:lstStyle/>
        <a:p>
          <a:endParaRPr lang="en-US" sz="1800"/>
        </a:p>
      </dgm:t>
    </dgm:pt>
    <dgm:pt modelId="{C87E6DF3-1987-489A-AFBA-28620E17E44F}" type="sibTrans" cxnId="{6649792F-46FF-46CE-931D-F965B6B3CCB4}">
      <dgm:prSet/>
      <dgm:spPr/>
      <dgm:t>
        <a:bodyPr/>
        <a:lstStyle/>
        <a:p>
          <a:endParaRPr lang="en-US" sz="1800"/>
        </a:p>
      </dgm:t>
    </dgm:pt>
    <dgm:pt modelId="{E46EDF7B-71F8-40FE-90AC-F3478FEB36F2}">
      <dgm:prSet phldrT="[Text]" custT="1"/>
      <dgm:spPr/>
      <dgm:t>
        <a:bodyPr/>
        <a:lstStyle/>
        <a:p>
          <a:r>
            <a:rPr lang="en-US" sz="1800" dirty="0"/>
            <a:t>Getting data in R</a:t>
          </a:r>
        </a:p>
      </dgm:t>
    </dgm:pt>
    <dgm:pt modelId="{6FFA274D-E377-436D-8A86-2E2B1EEADF7F}" type="parTrans" cxnId="{350F4074-45A0-493C-9DB9-C188FEAA7114}">
      <dgm:prSet/>
      <dgm:spPr/>
      <dgm:t>
        <a:bodyPr/>
        <a:lstStyle/>
        <a:p>
          <a:endParaRPr lang="en-US" sz="1800"/>
        </a:p>
      </dgm:t>
    </dgm:pt>
    <dgm:pt modelId="{93BA329F-E419-4BC8-B6B3-C72EDBDD3485}" type="sibTrans" cxnId="{350F4074-45A0-493C-9DB9-C188FEAA7114}">
      <dgm:prSet/>
      <dgm:spPr/>
      <dgm:t>
        <a:bodyPr/>
        <a:lstStyle/>
        <a:p>
          <a:endParaRPr lang="en-US" sz="1800"/>
        </a:p>
      </dgm:t>
    </dgm:pt>
    <dgm:pt modelId="{202AAA5A-8743-4240-8587-39FBB5EE9B31}">
      <dgm:prSet phldrT="[Text]" custT="1"/>
      <dgm:spPr/>
      <dgm:t>
        <a:bodyPr/>
        <a:lstStyle/>
        <a:p>
          <a:r>
            <a:rPr lang="en-US" sz="1800" dirty="0"/>
            <a:t>Clean data</a:t>
          </a:r>
        </a:p>
      </dgm:t>
    </dgm:pt>
    <dgm:pt modelId="{31849841-626D-47F3-A205-8B047DEA1FF1}" type="parTrans" cxnId="{D7E67402-0D52-4775-9CB1-4336C9DB5351}">
      <dgm:prSet/>
      <dgm:spPr/>
      <dgm:t>
        <a:bodyPr/>
        <a:lstStyle/>
        <a:p>
          <a:endParaRPr lang="en-US" sz="1800"/>
        </a:p>
      </dgm:t>
    </dgm:pt>
    <dgm:pt modelId="{D8A26346-E6E9-4AC4-8E10-0D816C0595E8}" type="sibTrans" cxnId="{D7E67402-0D52-4775-9CB1-4336C9DB5351}">
      <dgm:prSet/>
      <dgm:spPr/>
      <dgm:t>
        <a:bodyPr/>
        <a:lstStyle/>
        <a:p>
          <a:endParaRPr lang="en-US" sz="1800"/>
        </a:p>
      </dgm:t>
    </dgm:pt>
    <dgm:pt modelId="{1230A498-4074-4225-84DE-204AE3E8BB3B}">
      <dgm:prSet phldrT="[Text]" custT="1"/>
      <dgm:spPr/>
      <dgm:t>
        <a:bodyPr/>
        <a:lstStyle/>
        <a:p>
          <a:r>
            <a:rPr lang="en-US" sz="1800" dirty="0"/>
            <a:t>Exploratory data analysis</a:t>
          </a:r>
        </a:p>
      </dgm:t>
    </dgm:pt>
    <dgm:pt modelId="{68AD62CD-C7DD-4455-9124-144C473E723F}" type="parTrans" cxnId="{CEE7ADBE-5DD3-4A8B-BA1A-6786C8FF6CE6}">
      <dgm:prSet/>
      <dgm:spPr/>
      <dgm:t>
        <a:bodyPr/>
        <a:lstStyle/>
        <a:p>
          <a:endParaRPr lang="en-US" sz="1800"/>
        </a:p>
      </dgm:t>
    </dgm:pt>
    <dgm:pt modelId="{6626FED2-4F48-44C2-AA42-A4F6BA2BC51A}" type="sibTrans" cxnId="{CEE7ADBE-5DD3-4A8B-BA1A-6786C8FF6CE6}">
      <dgm:prSet/>
      <dgm:spPr/>
      <dgm:t>
        <a:bodyPr/>
        <a:lstStyle/>
        <a:p>
          <a:endParaRPr lang="en-US" sz="1800"/>
        </a:p>
      </dgm:t>
    </dgm:pt>
    <dgm:pt modelId="{9A844BC8-237F-4BE3-84A6-3F713BDBB4E4}">
      <dgm:prSet phldrT="[Text]" custT="1"/>
      <dgm:spPr/>
      <dgm:t>
        <a:bodyPr/>
        <a:lstStyle/>
        <a:p>
          <a:r>
            <a:rPr lang="en-US" sz="1800" dirty="0"/>
            <a:t>Check assumptions</a:t>
          </a:r>
        </a:p>
      </dgm:t>
    </dgm:pt>
    <dgm:pt modelId="{9B1EF2ED-0842-4F54-8BA9-AF88EF8C2748}" type="parTrans" cxnId="{025595AF-1E65-4132-84B1-29510D3E173F}">
      <dgm:prSet/>
      <dgm:spPr/>
      <dgm:t>
        <a:bodyPr/>
        <a:lstStyle/>
        <a:p>
          <a:endParaRPr lang="en-US" sz="1800"/>
        </a:p>
      </dgm:t>
    </dgm:pt>
    <dgm:pt modelId="{919AF222-E591-4948-8B5C-7358F6EE55B4}" type="sibTrans" cxnId="{025595AF-1E65-4132-84B1-29510D3E173F}">
      <dgm:prSet/>
      <dgm:spPr/>
      <dgm:t>
        <a:bodyPr/>
        <a:lstStyle/>
        <a:p>
          <a:endParaRPr lang="en-US" sz="1800"/>
        </a:p>
      </dgm:t>
    </dgm:pt>
    <dgm:pt modelId="{87D60CD5-43FE-4F90-897C-CD38B383D502}">
      <dgm:prSet phldrT="[Text]" custT="1"/>
      <dgm:spPr/>
      <dgm:t>
        <a:bodyPr/>
        <a:lstStyle/>
        <a:p>
          <a:r>
            <a:rPr lang="en-US" sz="1800" dirty="0"/>
            <a:t>Perform statistical analysis</a:t>
          </a:r>
        </a:p>
      </dgm:t>
    </dgm:pt>
    <dgm:pt modelId="{06AE05EA-EF66-4CAF-BCAF-2DDA4B3C3040}" type="parTrans" cxnId="{0670CE2F-B55E-46B8-8F06-D8B55A944FAD}">
      <dgm:prSet/>
      <dgm:spPr/>
      <dgm:t>
        <a:bodyPr/>
        <a:lstStyle/>
        <a:p>
          <a:endParaRPr lang="en-US" sz="1800"/>
        </a:p>
      </dgm:t>
    </dgm:pt>
    <dgm:pt modelId="{B4E00B8E-0B05-4EED-947D-CB487246D317}" type="sibTrans" cxnId="{0670CE2F-B55E-46B8-8F06-D8B55A944FAD}">
      <dgm:prSet/>
      <dgm:spPr/>
      <dgm:t>
        <a:bodyPr/>
        <a:lstStyle/>
        <a:p>
          <a:endParaRPr lang="en-US" sz="1800"/>
        </a:p>
      </dgm:t>
    </dgm:pt>
    <dgm:pt modelId="{2FF78BEC-9FBB-4F92-B1EC-B45863F9A26E}">
      <dgm:prSet phldrT="[Text]" custT="1"/>
      <dgm:spPr/>
      <dgm:t>
        <a:bodyPr/>
        <a:lstStyle/>
        <a:p>
          <a:r>
            <a:rPr lang="en-US" sz="1800" dirty="0"/>
            <a:t>Conclusion</a:t>
          </a:r>
        </a:p>
      </dgm:t>
    </dgm:pt>
    <dgm:pt modelId="{50ACE534-BD55-48E1-A49F-3D0ACB4BF599}" type="parTrans" cxnId="{EED47A5C-6EDE-4643-9FD4-4E8B4D55E720}">
      <dgm:prSet/>
      <dgm:spPr/>
      <dgm:t>
        <a:bodyPr/>
        <a:lstStyle/>
        <a:p>
          <a:endParaRPr lang="en-US" sz="1800"/>
        </a:p>
      </dgm:t>
    </dgm:pt>
    <dgm:pt modelId="{4AB142F5-4D7B-4A4E-A6EB-0E445FEBBA72}" type="sibTrans" cxnId="{EED47A5C-6EDE-4643-9FD4-4E8B4D55E720}">
      <dgm:prSet/>
      <dgm:spPr/>
      <dgm:t>
        <a:bodyPr/>
        <a:lstStyle/>
        <a:p>
          <a:endParaRPr lang="en-US" sz="1800"/>
        </a:p>
      </dgm:t>
    </dgm:pt>
    <dgm:pt modelId="{2E60C5AE-8587-4334-96FF-5E2836098373}">
      <dgm:prSet phldrT="[Text]" custT="1"/>
      <dgm:spPr/>
      <dgm:t>
        <a:bodyPr/>
        <a:lstStyle/>
        <a:p>
          <a:r>
            <a:rPr lang="en-US" sz="1800" dirty="0"/>
            <a:t>Convert to data frame</a:t>
          </a:r>
        </a:p>
      </dgm:t>
    </dgm:pt>
    <dgm:pt modelId="{91232FA9-DE6B-4EF4-9D71-6E71709FE926}" type="parTrans" cxnId="{3552F691-F85A-4440-BBA2-121C7AE72906}">
      <dgm:prSet/>
      <dgm:spPr/>
      <dgm:t>
        <a:bodyPr/>
        <a:lstStyle/>
        <a:p>
          <a:endParaRPr lang="en-US"/>
        </a:p>
      </dgm:t>
    </dgm:pt>
    <dgm:pt modelId="{1B6AC548-C800-4D2E-8CA3-91DFCBA8412A}" type="sibTrans" cxnId="{3552F691-F85A-4440-BBA2-121C7AE72906}">
      <dgm:prSet/>
      <dgm:spPr/>
      <dgm:t>
        <a:bodyPr/>
        <a:lstStyle/>
        <a:p>
          <a:endParaRPr lang="en-US"/>
        </a:p>
      </dgm:t>
    </dgm:pt>
    <dgm:pt modelId="{AE5A1B51-3A51-478F-A74D-7F408A29DC05}" type="pres">
      <dgm:prSet presAssocID="{8B134094-735F-473F-8A85-A90E64849E29}" presName="cycle" presStyleCnt="0">
        <dgm:presLayoutVars>
          <dgm:dir/>
          <dgm:resizeHandles val="exact"/>
        </dgm:presLayoutVars>
      </dgm:prSet>
      <dgm:spPr/>
    </dgm:pt>
    <dgm:pt modelId="{39A6071B-7744-43A2-8A76-3B905E585C76}" type="pres">
      <dgm:prSet presAssocID="{C041C44E-537F-4131-9050-F3102C5C46FB}" presName="node" presStyleLbl="node1" presStyleIdx="0" presStyleCnt="10" custScaleX="128031">
        <dgm:presLayoutVars>
          <dgm:bulletEnabled val="1"/>
        </dgm:presLayoutVars>
      </dgm:prSet>
      <dgm:spPr/>
    </dgm:pt>
    <dgm:pt modelId="{1816BB2A-6FA6-40AF-B433-445A0D1A54C8}" type="pres">
      <dgm:prSet presAssocID="{C041C44E-537F-4131-9050-F3102C5C46FB}" presName="spNode" presStyleCnt="0"/>
      <dgm:spPr/>
    </dgm:pt>
    <dgm:pt modelId="{263BEB8E-8F90-4B3C-8743-E0B3E3BAF601}" type="pres">
      <dgm:prSet presAssocID="{741D4964-7D6F-4C28-B6A9-892497B5A7CA}" presName="sibTrans" presStyleLbl="sibTrans1D1" presStyleIdx="0" presStyleCnt="10"/>
      <dgm:spPr/>
    </dgm:pt>
    <dgm:pt modelId="{1FA2837A-9E0F-48AD-88E3-D79CB9B9B5BE}" type="pres">
      <dgm:prSet presAssocID="{BFA6FD60-972A-48F5-BFBA-4329AF23261D}" presName="node" presStyleLbl="node1" presStyleIdx="1" presStyleCnt="10" custRadScaleRad="101439" custRadScaleInc="4026">
        <dgm:presLayoutVars>
          <dgm:bulletEnabled val="1"/>
        </dgm:presLayoutVars>
      </dgm:prSet>
      <dgm:spPr/>
    </dgm:pt>
    <dgm:pt modelId="{C2F562AC-A3FF-4013-93D3-CFB3D38D2A95}" type="pres">
      <dgm:prSet presAssocID="{BFA6FD60-972A-48F5-BFBA-4329AF23261D}" presName="spNode" presStyleCnt="0"/>
      <dgm:spPr/>
    </dgm:pt>
    <dgm:pt modelId="{F047C452-BB02-4356-91B2-300F2BF3AE63}" type="pres">
      <dgm:prSet presAssocID="{AF6BA02F-A336-4FB3-87BC-67427EF9D392}" presName="sibTrans" presStyleLbl="sibTrans1D1" presStyleIdx="1" presStyleCnt="10"/>
      <dgm:spPr/>
    </dgm:pt>
    <dgm:pt modelId="{0AEFBE4D-C4C7-4659-B866-FDB85D49FFAC}" type="pres">
      <dgm:prSet presAssocID="{6B9D5383-3709-42C0-829C-414C1C083614}" presName="node" presStyleLbl="node1" presStyleIdx="2" presStyleCnt="10" custScaleX="144268">
        <dgm:presLayoutVars>
          <dgm:bulletEnabled val="1"/>
        </dgm:presLayoutVars>
      </dgm:prSet>
      <dgm:spPr/>
    </dgm:pt>
    <dgm:pt modelId="{377417BC-DD3C-48BE-8B22-89A0AFBE9DF7}" type="pres">
      <dgm:prSet presAssocID="{6B9D5383-3709-42C0-829C-414C1C083614}" presName="spNode" presStyleCnt="0"/>
      <dgm:spPr/>
    </dgm:pt>
    <dgm:pt modelId="{066FABD8-26D9-486C-803B-092BBCCEB60B}" type="pres">
      <dgm:prSet presAssocID="{C87E6DF3-1987-489A-AFBA-28620E17E44F}" presName="sibTrans" presStyleLbl="sibTrans1D1" presStyleIdx="2" presStyleCnt="10"/>
      <dgm:spPr/>
    </dgm:pt>
    <dgm:pt modelId="{69EEF2CA-1A34-436F-AFAC-F1A5FCE876C9}" type="pres">
      <dgm:prSet presAssocID="{E46EDF7B-71F8-40FE-90AC-F3478FEB36F2}" presName="node" presStyleLbl="node1" presStyleIdx="3" presStyleCnt="10" custScaleX="254837">
        <dgm:presLayoutVars>
          <dgm:bulletEnabled val="1"/>
        </dgm:presLayoutVars>
      </dgm:prSet>
      <dgm:spPr/>
    </dgm:pt>
    <dgm:pt modelId="{E33D12AC-15F1-4A11-B90C-604001D255A2}" type="pres">
      <dgm:prSet presAssocID="{E46EDF7B-71F8-40FE-90AC-F3478FEB36F2}" presName="spNode" presStyleCnt="0"/>
      <dgm:spPr/>
    </dgm:pt>
    <dgm:pt modelId="{C74C0649-5EE6-4238-94E9-8984B6C4CB98}" type="pres">
      <dgm:prSet presAssocID="{93BA329F-E419-4BC8-B6B3-C72EDBDD3485}" presName="sibTrans" presStyleLbl="sibTrans1D1" presStyleIdx="3" presStyleCnt="10"/>
      <dgm:spPr/>
    </dgm:pt>
    <dgm:pt modelId="{9C5FD011-11E6-4499-B90B-A2BB8C06F626}" type="pres">
      <dgm:prSet presAssocID="{2E60C5AE-8587-4334-96FF-5E2836098373}" presName="node" presStyleLbl="node1" presStyleIdx="4" presStyleCnt="10" custScaleX="211882">
        <dgm:presLayoutVars>
          <dgm:bulletEnabled val="1"/>
        </dgm:presLayoutVars>
      </dgm:prSet>
      <dgm:spPr/>
    </dgm:pt>
    <dgm:pt modelId="{F49FF3AA-923B-47F5-A58A-34F097C3EDD6}" type="pres">
      <dgm:prSet presAssocID="{2E60C5AE-8587-4334-96FF-5E2836098373}" presName="spNode" presStyleCnt="0"/>
      <dgm:spPr/>
    </dgm:pt>
    <dgm:pt modelId="{B58CFFE9-DDB2-448A-9ECC-64D01EC1345F}" type="pres">
      <dgm:prSet presAssocID="{1B6AC548-C800-4D2E-8CA3-91DFCBA8412A}" presName="sibTrans" presStyleLbl="sibTrans1D1" presStyleIdx="4" presStyleCnt="10"/>
      <dgm:spPr/>
    </dgm:pt>
    <dgm:pt modelId="{EC23BCDD-8594-409A-B768-0FEC8ED546C2}" type="pres">
      <dgm:prSet presAssocID="{202AAA5A-8743-4240-8587-39FBB5EE9B31}" presName="node" presStyleLbl="node1" presStyleIdx="5" presStyleCnt="10">
        <dgm:presLayoutVars>
          <dgm:bulletEnabled val="1"/>
        </dgm:presLayoutVars>
      </dgm:prSet>
      <dgm:spPr/>
    </dgm:pt>
    <dgm:pt modelId="{44D46F4B-47F0-4654-A4F5-C0378698B067}" type="pres">
      <dgm:prSet presAssocID="{202AAA5A-8743-4240-8587-39FBB5EE9B31}" presName="spNode" presStyleCnt="0"/>
      <dgm:spPr/>
    </dgm:pt>
    <dgm:pt modelId="{6229DEE8-03C8-4319-A9A8-AEF95FC534DC}" type="pres">
      <dgm:prSet presAssocID="{D8A26346-E6E9-4AC4-8E10-0D816C0595E8}" presName="sibTrans" presStyleLbl="sibTrans1D1" presStyleIdx="5" presStyleCnt="10"/>
      <dgm:spPr/>
    </dgm:pt>
    <dgm:pt modelId="{147255C1-A79E-4387-8498-07AD533D1427}" type="pres">
      <dgm:prSet presAssocID="{1230A498-4074-4225-84DE-204AE3E8BB3B}" presName="node" presStyleLbl="node1" presStyleIdx="6" presStyleCnt="10" custScaleX="182428">
        <dgm:presLayoutVars>
          <dgm:bulletEnabled val="1"/>
        </dgm:presLayoutVars>
      </dgm:prSet>
      <dgm:spPr/>
    </dgm:pt>
    <dgm:pt modelId="{FA6D2F5D-AB1A-4847-87C4-6EB42441FD65}" type="pres">
      <dgm:prSet presAssocID="{1230A498-4074-4225-84DE-204AE3E8BB3B}" presName="spNode" presStyleCnt="0"/>
      <dgm:spPr/>
    </dgm:pt>
    <dgm:pt modelId="{DAA50192-B00B-4961-A559-55D27557AD51}" type="pres">
      <dgm:prSet presAssocID="{6626FED2-4F48-44C2-AA42-A4F6BA2BC51A}" presName="sibTrans" presStyleLbl="sibTrans1D1" presStyleIdx="6" presStyleCnt="10"/>
      <dgm:spPr/>
    </dgm:pt>
    <dgm:pt modelId="{8DF6D6C8-CC8D-4D54-96C7-A2B6AC622540}" type="pres">
      <dgm:prSet presAssocID="{9A844BC8-237F-4BE3-84A6-3F713BDBB4E4}" presName="node" presStyleLbl="node1" presStyleIdx="7" presStyleCnt="10" custScaleX="156561">
        <dgm:presLayoutVars>
          <dgm:bulletEnabled val="1"/>
        </dgm:presLayoutVars>
      </dgm:prSet>
      <dgm:spPr/>
    </dgm:pt>
    <dgm:pt modelId="{613E539C-1806-4C15-85F2-26EB1252F9A7}" type="pres">
      <dgm:prSet presAssocID="{9A844BC8-237F-4BE3-84A6-3F713BDBB4E4}" presName="spNode" presStyleCnt="0"/>
      <dgm:spPr/>
    </dgm:pt>
    <dgm:pt modelId="{2297B5C1-DB3B-42EF-A69D-92BC645E0440}" type="pres">
      <dgm:prSet presAssocID="{919AF222-E591-4948-8B5C-7358F6EE55B4}" presName="sibTrans" presStyleLbl="sibTrans1D1" presStyleIdx="7" presStyleCnt="10"/>
      <dgm:spPr/>
    </dgm:pt>
    <dgm:pt modelId="{1D83B02E-3DFA-4445-A4F7-A2910EB0713E}" type="pres">
      <dgm:prSet presAssocID="{87D60CD5-43FE-4F90-897C-CD38B383D502}" presName="node" presStyleLbl="node1" presStyleIdx="8" presStyleCnt="10" custScaleX="253528">
        <dgm:presLayoutVars>
          <dgm:bulletEnabled val="1"/>
        </dgm:presLayoutVars>
      </dgm:prSet>
      <dgm:spPr/>
    </dgm:pt>
    <dgm:pt modelId="{9EF3FF02-FAF7-4F70-9823-6B78E3AF2DD0}" type="pres">
      <dgm:prSet presAssocID="{87D60CD5-43FE-4F90-897C-CD38B383D502}" presName="spNode" presStyleCnt="0"/>
      <dgm:spPr/>
    </dgm:pt>
    <dgm:pt modelId="{DD148907-4794-4CD5-B5E3-FA96F26C68E5}" type="pres">
      <dgm:prSet presAssocID="{B4E00B8E-0B05-4EED-947D-CB487246D317}" presName="sibTrans" presStyleLbl="sibTrans1D1" presStyleIdx="8" presStyleCnt="10"/>
      <dgm:spPr/>
    </dgm:pt>
    <dgm:pt modelId="{132D6374-5CCB-48DB-9AC0-E280F820E5BA}" type="pres">
      <dgm:prSet presAssocID="{2FF78BEC-9FBB-4F92-B1EC-B45863F9A26E}" presName="node" presStyleLbl="node1" presStyleIdx="9" presStyleCnt="10" custScaleX="122206">
        <dgm:presLayoutVars>
          <dgm:bulletEnabled val="1"/>
        </dgm:presLayoutVars>
      </dgm:prSet>
      <dgm:spPr/>
    </dgm:pt>
    <dgm:pt modelId="{C32A63BB-CFF7-4712-B8AD-8B8CE7957916}" type="pres">
      <dgm:prSet presAssocID="{2FF78BEC-9FBB-4F92-B1EC-B45863F9A26E}" presName="spNode" presStyleCnt="0"/>
      <dgm:spPr/>
    </dgm:pt>
    <dgm:pt modelId="{BF8B2AC9-B0DA-4A2C-A585-8839894B471A}" type="pres">
      <dgm:prSet presAssocID="{4AB142F5-4D7B-4A4E-A6EB-0E445FEBBA72}" presName="sibTrans" presStyleLbl="sibTrans1D1" presStyleIdx="9" presStyleCnt="10"/>
      <dgm:spPr/>
    </dgm:pt>
  </dgm:ptLst>
  <dgm:cxnLst>
    <dgm:cxn modelId="{43912888-B707-4CB0-9110-A118666DB260}" type="presOf" srcId="{2E60C5AE-8587-4334-96FF-5E2836098373}" destId="{9C5FD011-11E6-4499-B90B-A2BB8C06F626}" srcOrd="0" destOrd="0" presId="urn:microsoft.com/office/officeart/2005/8/layout/cycle6"/>
    <dgm:cxn modelId="{F305A180-1D8E-4C19-9692-1FC78E9BF2DF}" type="presOf" srcId="{8B134094-735F-473F-8A85-A90E64849E29}" destId="{AE5A1B51-3A51-478F-A74D-7F408A29DC05}" srcOrd="0" destOrd="0" presId="urn:microsoft.com/office/officeart/2005/8/layout/cycle6"/>
    <dgm:cxn modelId="{0670CE2F-B55E-46B8-8F06-D8B55A944FAD}" srcId="{8B134094-735F-473F-8A85-A90E64849E29}" destId="{87D60CD5-43FE-4F90-897C-CD38B383D502}" srcOrd="8" destOrd="0" parTransId="{06AE05EA-EF66-4CAF-BCAF-2DDA4B3C3040}" sibTransId="{B4E00B8E-0B05-4EED-947D-CB487246D317}"/>
    <dgm:cxn modelId="{A2B9F692-657E-4198-A12E-6EF2A950B2BD}" type="presOf" srcId="{93BA329F-E419-4BC8-B6B3-C72EDBDD3485}" destId="{C74C0649-5EE6-4238-94E9-8984B6C4CB98}" srcOrd="0" destOrd="0" presId="urn:microsoft.com/office/officeart/2005/8/layout/cycle6"/>
    <dgm:cxn modelId="{4BC90020-8769-4784-BAAA-83BFC75A4A49}" type="presOf" srcId="{C041C44E-537F-4131-9050-F3102C5C46FB}" destId="{39A6071B-7744-43A2-8A76-3B905E585C76}" srcOrd="0" destOrd="0" presId="urn:microsoft.com/office/officeart/2005/8/layout/cycle6"/>
    <dgm:cxn modelId="{A39FB2B6-9B4C-4815-BBC2-5BB07DF449AD}" type="presOf" srcId="{1230A498-4074-4225-84DE-204AE3E8BB3B}" destId="{147255C1-A79E-4387-8498-07AD533D1427}" srcOrd="0" destOrd="0" presId="urn:microsoft.com/office/officeart/2005/8/layout/cycle6"/>
    <dgm:cxn modelId="{61DE6759-38B1-4C1A-B1FF-110713F54516}" type="presOf" srcId="{B4E00B8E-0B05-4EED-947D-CB487246D317}" destId="{DD148907-4794-4CD5-B5E3-FA96F26C68E5}" srcOrd="0" destOrd="0" presId="urn:microsoft.com/office/officeart/2005/8/layout/cycle6"/>
    <dgm:cxn modelId="{698623BB-260A-41A4-B2C8-B4E4328B570B}" type="presOf" srcId="{919AF222-E591-4948-8B5C-7358F6EE55B4}" destId="{2297B5C1-DB3B-42EF-A69D-92BC645E0440}" srcOrd="0" destOrd="0" presId="urn:microsoft.com/office/officeart/2005/8/layout/cycle6"/>
    <dgm:cxn modelId="{06D0AF2B-5A6D-4371-B216-383C5A578215}" type="presOf" srcId="{87D60CD5-43FE-4F90-897C-CD38B383D502}" destId="{1D83B02E-3DFA-4445-A4F7-A2910EB0713E}" srcOrd="0" destOrd="0" presId="urn:microsoft.com/office/officeart/2005/8/layout/cycle6"/>
    <dgm:cxn modelId="{2DE56A31-7D20-4AD7-909F-61AD021ACE49}" type="presOf" srcId="{6B9D5383-3709-42C0-829C-414C1C083614}" destId="{0AEFBE4D-C4C7-4659-B866-FDB85D49FFAC}" srcOrd="0" destOrd="0" presId="urn:microsoft.com/office/officeart/2005/8/layout/cycle6"/>
    <dgm:cxn modelId="{350F4074-45A0-493C-9DB9-C188FEAA7114}" srcId="{8B134094-735F-473F-8A85-A90E64849E29}" destId="{E46EDF7B-71F8-40FE-90AC-F3478FEB36F2}" srcOrd="3" destOrd="0" parTransId="{6FFA274D-E377-436D-8A86-2E2B1EEADF7F}" sibTransId="{93BA329F-E419-4BC8-B6B3-C72EDBDD3485}"/>
    <dgm:cxn modelId="{6649792F-46FF-46CE-931D-F965B6B3CCB4}" srcId="{8B134094-735F-473F-8A85-A90E64849E29}" destId="{6B9D5383-3709-42C0-829C-414C1C083614}" srcOrd="2" destOrd="0" parTransId="{082E0AC6-1AE1-4A69-912D-D41ABD212222}" sibTransId="{C87E6DF3-1987-489A-AFBA-28620E17E44F}"/>
    <dgm:cxn modelId="{3710B626-61A7-43AD-82CB-51E273073684}" type="presOf" srcId="{1B6AC548-C800-4D2E-8CA3-91DFCBA8412A}" destId="{B58CFFE9-DDB2-448A-9ECC-64D01EC1345F}" srcOrd="0" destOrd="0" presId="urn:microsoft.com/office/officeart/2005/8/layout/cycle6"/>
    <dgm:cxn modelId="{56129F4E-4CB2-4692-B537-B4E62A23DDEC}" type="presOf" srcId="{6626FED2-4F48-44C2-AA42-A4F6BA2BC51A}" destId="{DAA50192-B00B-4961-A559-55D27557AD51}" srcOrd="0" destOrd="0" presId="urn:microsoft.com/office/officeart/2005/8/layout/cycle6"/>
    <dgm:cxn modelId="{795CDD83-D7DD-41A1-8B08-E39BCDA04D67}" srcId="{8B134094-735F-473F-8A85-A90E64849E29}" destId="{C041C44E-537F-4131-9050-F3102C5C46FB}" srcOrd="0" destOrd="0" parTransId="{620EC2AE-A6EF-4F48-883E-875E3CA0B9BD}" sibTransId="{741D4964-7D6F-4C28-B6A9-892497B5A7CA}"/>
    <dgm:cxn modelId="{0F81B3EF-527A-4ECC-81DB-D0A229494E98}" type="presOf" srcId="{AF6BA02F-A336-4FB3-87BC-67427EF9D392}" destId="{F047C452-BB02-4356-91B2-300F2BF3AE63}" srcOrd="0" destOrd="0" presId="urn:microsoft.com/office/officeart/2005/8/layout/cycle6"/>
    <dgm:cxn modelId="{CEE7ADBE-5DD3-4A8B-BA1A-6786C8FF6CE6}" srcId="{8B134094-735F-473F-8A85-A90E64849E29}" destId="{1230A498-4074-4225-84DE-204AE3E8BB3B}" srcOrd="6" destOrd="0" parTransId="{68AD62CD-C7DD-4455-9124-144C473E723F}" sibTransId="{6626FED2-4F48-44C2-AA42-A4F6BA2BC51A}"/>
    <dgm:cxn modelId="{F181304E-B052-4729-BF26-8D55B233C135}" type="presOf" srcId="{E46EDF7B-71F8-40FE-90AC-F3478FEB36F2}" destId="{69EEF2CA-1A34-436F-AFAC-F1A5FCE876C9}" srcOrd="0" destOrd="0" presId="urn:microsoft.com/office/officeart/2005/8/layout/cycle6"/>
    <dgm:cxn modelId="{EB0FD2C2-526C-4809-BD01-FB8841DCD6E9}" type="presOf" srcId="{D8A26346-E6E9-4AC4-8E10-0D816C0595E8}" destId="{6229DEE8-03C8-4319-A9A8-AEF95FC534DC}" srcOrd="0" destOrd="0" presId="urn:microsoft.com/office/officeart/2005/8/layout/cycle6"/>
    <dgm:cxn modelId="{926A3107-A87D-4213-BA4F-20B9463A3297}" type="presOf" srcId="{9A844BC8-237F-4BE3-84A6-3F713BDBB4E4}" destId="{8DF6D6C8-CC8D-4D54-96C7-A2B6AC622540}" srcOrd="0" destOrd="0" presId="urn:microsoft.com/office/officeart/2005/8/layout/cycle6"/>
    <dgm:cxn modelId="{EED47A5C-6EDE-4643-9FD4-4E8B4D55E720}" srcId="{8B134094-735F-473F-8A85-A90E64849E29}" destId="{2FF78BEC-9FBB-4F92-B1EC-B45863F9A26E}" srcOrd="9" destOrd="0" parTransId="{50ACE534-BD55-48E1-A49F-3D0ACB4BF599}" sibTransId="{4AB142F5-4D7B-4A4E-A6EB-0E445FEBBA72}"/>
    <dgm:cxn modelId="{D7E67402-0D52-4775-9CB1-4336C9DB5351}" srcId="{8B134094-735F-473F-8A85-A90E64849E29}" destId="{202AAA5A-8743-4240-8587-39FBB5EE9B31}" srcOrd="5" destOrd="0" parTransId="{31849841-626D-47F3-A205-8B047DEA1FF1}" sibTransId="{D8A26346-E6E9-4AC4-8E10-0D816C0595E8}"/>
    <dgm:cxn modelId="{3552F691-F85A-4440-BBA2-121C7AE72906}" srcId="{8B134094-735F-473F-8A85-A90E64849E29}" destId="{2E60C5AE-8587-4334-96FF-5E2836098373}" srcOrd="4" destOrd="0" parTransId="{91232FA9-DE6B-4EF4-9D71-6E71709FE926}" sibTransId="{1B6AC548-C800-4D2E-8CA3-91DFCBA8412A}"/>
    <dgm:cxn modelId="{7E8C7ADB-01C4-43B6-995E-84EFE8AB1CE3}" type="presOf" srcId="{4AB142F5-4D7B-4A4E-A6EB-0E445FEBBA72}" destId="{BF8B2AC9-B0DA-4A2C-A585-8839894B471A}" srcOrd="0" destOrd="0" presId="urn:microsoft.com/office/officeart/2005/8/layout/cycle6"/>
    <dgm:cxn modelId="{33F84614-E76A-4825-AE0E-3549C0764EAD}" srcId="{8B134094-735F-473F-8A85-A90E64849E29}" destId="{BFA6FD60-972A-48F5-BFBA-4329AF23261D}" srcOrd="1" destOrd="0" parTransId="{F34534F0-7BE9-44B0-B3FC-29B2ED8B098F}" sibTransId="{AF6BA02F-A336-4FB3-87BC-67427EF9D392}"/>
    <dgm:cxn modelId="{96E03389-FCD7-4935-BA9A-1A995D681A36}" type="presOf" srcId="{C87E6DF3-1987-489A-AFBA-28620E17E44F}" destId="{066FABD8-26D9-486C-803B-092BBCCEB60B}" srcOrd="0" destOrd="0" presId="urn:microsoft.com/office/officeart/2005/8/layout/cycle6"/>
    <dgm:cxn modelId="{5094C734-A706-44B8-8864-4E5A69632985}" type="presOf" srcId="{202AAA5A-8743-4240-8587-39FBB5EE9B31}" destId="{EC23BCDD-8594-409A-B768-0FEC8ED546C2}" srcOrd="0" destOrd="0" presId="urn:microsoft.com/office/officeart/2005/8/layout/cycle6"/>
    <dgm:cxn modelId="{1987D156-A636-4E9F-A439-74CF13A2AC76}" type="presOf" srcId="{741D4964-7D6F-4C28-B6A9-892497B5A7CA}" destId="{263BEB8E-8F90-4B3C-8743-E0B3E3BAF601}" srcOrd="0" destOrd="0" presId="urn:microsoft.com/office/officeart/2005/8/layout/cycle6"/>
    <dgm:cxn modelId="{025595AF-1E65-4132-84B1-29510D3E173F}" srcId="{8B134094-735F-473F-8A85-A90E64849E29}" destId="{9A844BC8-237F-4BE3-84A6-3F713BDBB4E4}" srcOrd="7" destOrd="0" parTransId="{9B1EF2ED-0842-4F54-8BA9-AF88EF8C2748}" sibTransId="{919AF222-E591-4948-8B5C-7358F6EE55B4}"/>
    <dgm:cxn modelId="{86FBBF57-59A4-4FC9-8C3A-2A40700FDD1F}" type="presOf" srcId="{2FF78BEC-9FBB-4F92-B1EC-B45863F9A26E}" destId="{132D6374-5CCB-48DB-9AC0-E280F820E5BA}" srcOrd="0" destOrd="0" presId="urn:microsoft.com/office/officeart/2005/8/layout/cycle6"/>
    <dgm:cxn modelId="{776D9D06-1CE0-4BA5-9D50-F56242AF1602}" type="presOf" srcId="{BFA6FD60-972A-48F5-BFBA-4329AF23261D}" destId="{1FA2837A-9E0F-48AD-88E3-D79CB9B9B5BE}" srcOrd="0" destOrd="0" presId="urn:microsoft.com/office/officeart/2005/8/layout/cycle6"/>
    <dgm:cxn modelId="{2745EDAC-8678-4FE6-B1C5-5AF18E119D71}" type="presParOf" srcId="{AE5A1B51-3A51-478F-A74D-7F408A29DC05}" destId="{39A6071B-7744-43A2-8A76-3B905E585C76}" srcOrd="0" destOrd="0" presId="urn:microsoft.com/office/officeart/2005/8/layout/cycle6"/>
    <dgm:cxn modelId="{B6F2CFA7-66B7-40D3-9707-B05B9CBF81DB}" type="presParOf" srcId="{AE5A1B51-3A51-478F-A74D-7F408A29DC05}" destId="{1816BB2A-6FA6-40AF-B433-445A0D1A54C8}" srcOrd="1" destOrd="0" presId="urn:microsoft.com/office/officeart/2005/8/layout/cycle6"/>
    <dgm:cxn modelId="{D3846DB1-7004-46D9-A0FC-8F01E737A2B1}" type="presParOf" srcId="{AE5A1B51-3A51-478F-A74D-7F408A29DC05}" destId="{263BEB8E-8F90-4B3C-8743-E0B3E3BAF601}" srcOrd="2" destOrd="0" presId="urn:microsoft.com/office/officeart/2005/8/layout/cycle6"/>
    <dgm:cxn modelId="{1DDF86AA-8E06-4A21-A2FA-E504BC394CE0}" type="presParOf" srcId="{AE5A1B51-3A51-478F-A74D-7F408A29DC05}" destId="{1FA2837A-9E0F-48AD-88E3-D79CB9B9B5BE}" srcOrd="3" destOrd="0" presId="urn:microsoft.com/office/officeart/2005/8/layout/cycle6"/>
    <dgm:cxn modelId="{A20896D5-00CA-4694-B0CB-DB151C962FD7}" type="presParOf" srcId="{AE5A1B51-3A51-478F-A74D-7F408A29DC05}" destId="{C2F562AC-A3FF-4013-93D3-CFB3D38D2A95}" srcOrd="4" destOrd="0" presId="urn:microsoft.com/office/officeart/2005/8/layout/cycle6"/>
    <dgm:cxn modelId="{BEC4A9F6-027C-4C2E-B788-C8C8958C5DA7}" type="presParOf" srcId="{AE5A1B51-3A51-478F-A74D-7F408A29DC05}" destId="{F047C452-BB02-4356-91B2-300F2BF3AE63}" srcOrd="5" destOrd="0" presId="urn:microsoft.com/office/officeart/2005/8/layout/cycle6"/>
    <dgm:cxn modelId="{C1852E21-B920-4D69-AF52-BE0AB2F59A6A}" type="presParOf" srcId="{AE5A1B51-3A51-478F-A74D-7F408A29DC05}" destId="{0AEFBE4D-C4C7-4659-B866-FDB85D49FFAC}" srcOrd="6" destOrd="0" presId="urn:microsoft.com/office/officeart/2005/8/layout/cycle6"/>
    <dgm:cxn modelId="{1F5853D3-9570-4208-8AD9-C2A7D43187BA}" type="presParOf" srcId="{AE5A1B51-3A51-478F-A74D-7F408A29DC05}" destId="{377417BC-DD3C-48BE-8B22-89A0AFBE9DF7}" srcOrd="7" destOrd="0" presId="urn:microsoft.com/office/officeart/2005/8/layout/cycle6"/>
    <dgm:cxn modelId="{FE469140-E876-4DB6-8B1F-C18333CBB965}" type="presParOf" srcId="{AE5A1B51-3A51-478F-A74D-7F408A29DC05}" destId="{066FABD8-26D9-486C-803B-092BBCCEB60B}" srcOrd="8" destOrd="0" presId="urn:microsoft.com/office/officeart/2005/8/layout/cycle6"/>
    <dgm:cxn modelId="{C6DFDF42-E17A-43CF-BB69-751C994CC87B}" type="presParOf" srcId="{AE5A1B51-3A51-478F-A74D-7F408A29DC05}" destId="{69EEF2CA-1A34-436F-AFAC-F1A5FCE876C9}" srcOrd="9" destOrd="0" presId="urn:microsoft.com/office/officeart/2005/8/layout/cycle6"/>
    <dgm:cxn modelId="{F3C3FFE1-E97A-4FCE-9DEB-306AF4ECD3A1}" type="presParOf" srcId="{AE5A1B51-3A51-478F-A74D-7F408A29DC05}" destId="{E33D12AC-15F1-4A11-B90C-604001D255A2}" srcOrd="10" destOrd="0" presId="urn:microsoft.com/office/officeart/2005/8/layout/cycle6"/>
    <dgm:cxn modelId="{1DCCF86C-B8F6-48C3-8978-B0EBD7A802C6}" type="presParOf" srcId="{AE5A1B51-3A51-478F-A74D-7F408A29DC05}" destId="{C74C0649-5EE6-4238-94E9-8984B6C4CB98}" srcOrd="11" destOrd="0" presId="urn:microsoft.com/office/officeart/2005/8/layout/cycle6"/>
    <dgm:cxn modelId="{8EE64605-BADF-450D-BEB5-DE9CD127F6E1}" type="presParOf" srcId="{AE5A1B51-3A51-478F-A74D-7F408A29DC05}" destId="{9C5FD011-11E6-4499-B90B-A2BB8C06F626}" srcOrd="12" destOrd="0" presId="urn:microsoft.com/office/officeart/2005/8/layout/cycle6"/>
    <dgm:cxn modelId="{4AFAA8B4-4686-4EAC-B8FD-16665BCE9FD6}" type="presParOf" srcId="{AE5A1B51-3A51-478F-A74D-7F408A29DC05}" destId="{F49FF3AA-923B-47F5-A58A-34F097C3EDD6}" srcOrd="13" destOrd="0" presId="urn:microsoft.com/office/officeart/2005/8/layout/cycle6"/>
    <dgm:cxn modelId="{F4AA9DF9-4B84-4A7A-9993-E21F486E338F}" type="presParOf" srcId="{AE5A1B51-3A51-478F-A74D-7F408A29DC05}" destId="{B58CFFE9-DDB2-448A-9ECC-64D01EC1345F}" srcOrd="14" destOrd="0" presId="urn:microsoft.com/office/officeart/2005/8/layout/cycle6"/>
    <dgm:cxn modelId="{9EAA1114-5182-4E54-AA95-E19FA48DF479}" type="presParOf" srcId="{AE5A1B51-3A51-478F-A74D-7F408A29DC05}" destId="{EC23BCDD-8594-409A-B768-0FEC8ED546C2}" srcOrd="15" destOrd="0" presId="urn:microsoft.com/office/officeart/2005/8/layout/cycle6"/>
    <dgm:cxn modelId="{8963E70E-09E1-468C-B16F-054A62104C41}" type="presParOf" srcId="{AE5A1B51-3A51-478F-A74D-7F408A29DC05}" destId="{44D46F4B-47F0-4654-A4F5-C0378698B067}" srcOrd="16" destOrd="0" presId="urn:microsoft.com/office/officeart/2005/8/layout/cycle6"/>
    <dgm:cxn modelId="{87E60C6A-3DC1-4037-AEC4-975CE9C6374A}" type="presParOf" srcId="{AE5A1B51-3A51-478F-A74D-7F408A29DC05}" destId="{6229DEE8-03C8-4319-A9A8-AEF95FC534DC}" srcOrd="17" destOrd="0" presId="urn:microsoft.com/office/officeart/2005/8/layout/cycle6"/>
    <dgm:cxn modelId="{C9A287DA-633D-4F87-9F23-4DAC76EC8996}" type="presParOf" srcId="{AE5A1B51-3A51-478F-A74D-7F408A29DC05}" destId="{147255C1-A79E-4387-8498-07AD533D1427}" srcOrd="18" destOrd="0" presId="urn:microsoft.com/office/officeart/2005/8/layout/cycle6"/>
    <dgm:cxn modelId="{910882D1-06A5-44DB-B41F-17E471785DA8}" type="presParOf" srcId="{AE5A1B51-3A51-478F-A74D-7F408A29DC05}" destId="{FA6D2F5D-AB1A-4847-87C4-6EB42441FD65}" srcOrd="19" destOrd="0" presId="urn:microsoft.com/office/officeart/2005/8/layout/cycle6"/>
    <dgm:cxn modelId="{7180588C-93C1-474E-8000-DA3FD82FEC26}" type="presParOf" srcId="{AE5A1B51-3A51-478F-A74D-7F408A29DC05}" destId="{DAA50192-B00B-4961-A559-55D27557AD51}" srcOrd="20" destOrd="0" presId="urn:microsoft.com/office/officeart/2005/8/layout/cycle6"/>
    <dgm:cxn modelId="{31F4C1B2-CCEF-47DA-83FE-8B4C31B2094C}" type="presParOf" srcId="{AE5A1B51-3A51-478F-A74D-7F408A29DC05}" destId="{8DF6D6C8-CC8D-4D54-96C7-A2B6AC622540}" srcOrd="21" destOrd="0" presId="urn:microsoft.com/office/officeart/2005/8/layout/cycle6"/>
    <dgm:cxn modelId="{4BBEAB2D-902D-4E38-9F29-120AE86C633D}" type="presParOf" srcId="{AE5A1B51-3A51-478F-A74D-7F408A29DC05}" destId="{613E539C-1806-4C15-85F2-26EB1252F9A7}" srcOrd="22" destOrd="0" presId="urn:microsoft.com/office/officeart/2005/8/layout/cycle6"/>
    <dgm:cxn modelId="{FE7ACAF4-C70B-4BBA-9A7C-A62F6A0B5180}" type="presParOf" srcId="{AE5A1B51-3A51-478F-A74D-7F408A29DC05}" destId="{2297B5C1-DB3B-42EF-A69D-92BC645E0440}" srcOrd="23" destOrd="0" presId="urn:microsoft.com/office/officeart/2005/8/layout/cycle6"/>
    <dgm:cxn modelId="{7A7FBEFE-6100-4723-AEB2-6A779BE62095}" type="presParOf" srcId="{AE5A1B51-3A51-478F-A74D-7F408A29DC05}" destId="{1D83B02E-3DFA-4445-A4F7-A2910EB0713E}" srcOrd="24" destOrd="0" presId="urn:microsoft.com/office/officeart/2005/8/layout/cycle6"/>
    <dgm:cxn modelId="{FF04D915-A5B6-4C67-B9EB-08F135290824}" type="presParOf" srcId="{AE5A1B51-3A51-478F-A74D-7F408A29DC05}" destId="{9EF3FF02-FAF7-4F70-9823-6B78E3AF2DD0}" srcOrd="25" destOrd="0" presId="urn:microsoft.com/office/officeart/2005/8/layout/cycle6"/>
    <dgm:cxn modelId="{48CAA38A-4306-4FEF-A81C-C017F00BB73F}" type="presParOf" srcId="{AE5A1B51-3A51-478F-A74D-7F408A29DC05}" destId="{DD148907-4794-4CD5-B5E3-FA96F26C68E5}" srcOrd="26" destOrd="0" presId="urn:microsoft.com/office/officeart/2005/8/layout/cycle6"/>
    <dgm:cxn modelId="{EB4A221B-B45F-4449-9B08-020A600910D3}" type="presParOf" srcId="{AE5A1B51-3A51-478F-A74D-7F408A29DC05}" destId="{132D6374-5CCB-48DB-9AC0-E280F820E5BA}" srcOrd="27" destOrd="0" presId="urn:microsoft.com/office/officeart/2005/8/layout/cycle6"/>
    <dgm:cxn modelId="{07187F6D-E496-4678-879B-811BEF994E6F}" type="presParOf" srcId="{AE5A1B51-3A51-478F-A74D-7F408A29DC05}" destId="{C32A63BB-CFF7-4712-B8AD-8B8CE7957916}" srcOrd="28" destOrd="0" presId="urn:microsoft.com/office/officeart/2005/8/layout/cycle6"/>
    <dgm:cxn modelId="{C0F2C66E-B55A-45A5-9B86-C4E7F3A36E3D}" type="presParOf" srcId="{AE5A1B51-3A51-478F-A74D-7F408A29DC05}" destId="{BF8B2AC9-B0DA-4A2C-A585-8839894B471A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6071B-7744-43A2-8A76-3B905E585C76}">
      <dsp:nvSpPr>
        <dsp:cNvPr id="0" name=""/>
        <dsp:cNvSpPr/>
      </dsp:nvSpPr>
      <dsp:spPr>
        <a:xfrm>
          <a:off x="5671566" y="3043"/>
          <a:ext cx="1281156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Experiment</a:t>
          </a:r>
        </a:p>
      </dsp:txBody>
      <dsp:txXfrm>
        <a:off x="5703317" y="34794"/>
        <a:ext cx="1217654" cy="586927"/>
      </dsp:txXfrm>
    </dsp:sp>
    <dsp:sp modelId="{263BEB8E-8F90-4B3C-8743-E0B3E3BAF601}">
      <dsp:nvSpPr>
        <dsp:cNvPr id="0" name=""/>
        <dsp:cNvSpPr/>
      </dsp:nvSpPr>
      <dsp:spPr>
        <a:xfrm>
          <a:off x="3810323" y="369884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3147414" y="36083"/>
              </a:moveTo>
              <a:arcTo wR="2706908" hR="2706908" stAng="16761937" swAng="6335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837A-9E0F-48AD-88E3-D79CB9B9B5BE}">
      <dsp:nvSpPr>
        <dsp:cNvPr id="0" name=""/>
        <dsp:cNvSpPr/>
      </dsp:nvSpPr>
      <dsp:spPr>
        <a:xfrm>
          <a:off x="7444464" y="502191"/>
          <a:ext cx="1000660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Raw data</a:t>
          </a:r>
        </a:p>
      </dsp:txBody>
      <dsp:txXfrm>
        <a:off x="7476215" y="533942"/>
        <a:ext cx="937158" cy="586927"/>
      </dsp:txXfrm>
    </dsp:sp>
    <dsp:sp modelId="{F047C452-BB02-4356-91B2-300F2BF3AE63}">
      <dsp:nvSpPr>
        <dsp:cNvPr id="0" name=""/>
        <dsp:cNvSpPr/>
      </dsp:nvSpPr>
      <dsp:spPr>
        <a:xfrm>
          <a:off x="3553665" y="212841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4762946" y="946209"/>
              </a:moveTo>
              <a:arcTo wR="2706908" hR="2706908" stAng="19165484" swAng="10594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FBE4D-C4C7-4659-B866-FDB85D49FFAC}">
      <dsp:nvSpPr>
        <dsp:cNvPr id="0" name=""/>
        <dsp:cNvSpPr/>
      </dsp:nvSpPr>
      <dsp:spPr>
        <a:xfrm>
          <a:off x="8164750" y="1873471"/>
          <a:ext cx="1443633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frame?</a:t>
          </a:r>
        </a:p>
      </dsp:txBody>
      <dsp:txXfrm>
        <a:off x="8196501" y="1905222"/>
        <a:ext cx="1380131" cy="586927"/>
      </dsp:txXfrm>
    </dsp:sp>
    <dsp:sp modelId="{066FABD8-26D9-486C-803B-092BBCCEB60B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5367008" y="2205687"/>
              </a:moveTo>
              <a:arcTo wR="2706908" hR="2706908" stAng="20959760" swAng="12804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EF2CA-1A34-436F-AFAC-F1A5FCE876C9}">
      <dsp:nvSpPr>
        <dsp:cNvPr id="0" name=""/>
        <dsp:cNvSpPr/>
      </dsp:nvSpPr>
      <dsp:spPr>
        <a:xfrm>
          <a:off x="7611540" y="3546432"/>
          <a:ext cx="2550054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Getting data in R</a:t>
          </a:r>
        </a:p>
      </dsp:txBody>
      <dsp:txXfrm>
        <a:off x="7643291" y="3578183"/>
        <a:ext cx="2486552" cy="586927"/>
      </dsp:txXfrm>
    </dsp:sp>
    <dsp:sp modelId="{C74C0649-5EE6-4238-94E9-8984B6C4CB98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5148193" y="3876301"/>
              </a:moveTo>
              <a:arcTo wR="2706908" hR="2706908" stAng="1535685" swAng="10659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FD011-11E6-4499-B90B-A2BB8C06F626}">
      <dsp:nvSpPr>
        <dsp:cNvPr id="0" name=""/>
        <dsp:cNvSpPr/>
      </dsp:nvSpPr>
      <dsp:spPr>
        <a:xfrm>
          <a:off x="6843115" y="4899886"/>
          <a:ext cx="2120220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to data frame</a:t>
          </a:r>
        </a:p>
      </dsp:txBody>
      <dsp:txXfrm>
        <a:off x="6874866" y="4931637"/>
        <a:ext cx="2056718" cy="586927"/>
      </dsp:txXfrm>
    </dsp:sp>
    <dsp:sp modelId="{B58CFFE9-DDB2-448A-9ECC-64D01EC1345F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3702753" y="5223979"/>
              </a:moveTo>
              <a:arcTo wR="2706908" hR="2706908" stAng="4104867" swAng="6494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3BCDD-8594-409A-B768-0FEC8ED546C2}">
      <dsp:nvSpPr>
        <dsp:cNvPr id="0" name=""/>
        <dsp:cNvSpPr/>
      </dsp:nvSpPr>
      <dsp:spPr>
        <a:xfrm>
          <a:off x="5811813" y="5416860"/>
          <a:ext cx="1000660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 data</a:t>
          </a:r>
        </a:p>
      </dsp:txBody>
      <dsp:txXfrm>
        <a:off x="5843564" y="5448611"/>
        <a:ext cx="937158" cy="586927"/>
      </dsp:txXfrm>
    </dsp:sp>
    <dsp:sp modelId="{6229DEE8-03C8-4319-A9A8-AEF95FC534DC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2201458" y="5366207"/>
              </a:moveTo>
              <a:arcTo wR="2706908" hR="2706908" stAng="6045706" swAng="6494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255C1-A79E-4387-8498-07AD533D1427}">
      <dsp:nvSpPr>
        <dsp:cNvPr id="0" name=""/>
        <dsp:cNvSpPr/>
      </dsp:nvSpPr>
      <dsp:spPr>
        <a:xfrm>
          <a:off x="3808320" y="4899886"/>
          <a:ext cx="1825485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data analysis</a:t>
          </a:r>
        </a:p>
      </dsp:txBody>
      <dsp:txXfrm>
        <a:off x="3840071" y="4931637"/>
        <a:ext cx="1761983" cy="586927"/>
      </dsp:txXfrm>
    </dsp:sp>
    <dsp:sp modelId="{DAA50192-B00B-4961-A559-55D27557AD51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738857" y="4565437"/>
              </a:moveTo>
              <a:arcTo wR="2706908" hR="2706908" stAng="8198366" swAng="10659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6D6C8-CC8D-4D54-96C7-A2B6AC622540}">
      <dsp:nvSpPr>
        <dsp:cNvPr id="0" name=""/>
        <dsp:cNvSpPr/>
      </dsp:nvSpPr>
      <dsp:spPr>
        <a:xfrm>
          <a:off x="2954399" y="3546432"/>
          <a:ext cx="1566644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assumptions</a:t>
          </a:r>
        </a:p>
      </dsp:txBody>
      <dsp:txXfrm>
        <a:off x="2986150" y="3578183"/>
        <a:ext cx="1503142" cy="586927"/>
      </dsp:txXfrm>
    </dsp:sp>
    <dsp:sp modelId="{2297B5C1-DB3B-42EF-A69D-92BC645E0440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46808" y="3208129"/>
              </a:moveTo>
              <a:arcTo wR="2706908" hR="2706908" stAng="10159760" swAng="12804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3B02E-3DFA-4445-A4F7-A2910EB0713E}">
      <dsp:nvSpPr>
        <dsp:cNvPr id="0" name=""/>
        <dsp:cNvSpPr/>
      </dsp:nvSpPr>
      <dsp:spPr>
        <a:xfrm>
          <a:off x="2469243" y="1873471"/>
          <a:ext cx="2536955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 statistical analysis</a:t>
          </a:r>
        </a:p>
      </dsp:txBody>
      <dsp:txXfrm>
        <a:off x="2500994" y="1905222"/>
        <a:ext cx="2473453" cy="586927"/>
      </dsp:txXfrm>
    </dsp:sp>
    <dsp:sp modelId="{DD148907-4794-4CD5-B5E3-FA96F26C68E5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265623" y="1537515"/>
              </a:moveTo>
              <a:arcTo wR="2706908" hR="2706908" stAng="12335685" swAng="10659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D6374-5CCB-48DB-9AC0-E280F820E5BA}">
      <dsp:nvSpPr>
        <dsp:cNvPr id="0" name=""/>
        <dsp:cNvSpPr/>
      </dsp:nvSpPr>
      <dsp:spPr>
        <a:xfrm>
          <a:off x="4109629" y="520016"/>
          <a:ext cx="1222867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4141380" y="551767"/>
        <a:ext cx="1159365" cy="586927"/>
      </dsp:txXfrm>
    </dsp:sp>
    <dsp:sp modelId="{BF8B2AC9-B0DA-4A2C-A585-8839894B471A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1709734" y="190363"/>
              </a:moveTo>
              <a:arcTo wR="2706908" hR="2706908" stAng="14903051" swAng="47083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596D7-7D64-4A2B-A250-AE34BA603E9B}" type="datetimeFigureOut">
              <a:rPr lang="nl-NL" smtClean="0"/>
              <a:t>20-10-2016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4B15A-F529-4E2E-8F06-5484B6C33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69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4B15A-F529-4E2E-8F06-5484B6C333C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98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CRAN:</a:t>
            </a:r>
            <a:r>
              <a:rPr lang="en-US" baseline="0" dirty="0"/>
              <a:t> </a:t>
            </a:r>
            <a:r>
              <a:rPr lang="en-GB" baseline="0" dirty="0"/>
              <a:t>The Comprehensive R Archive Network</a:t>
            </a:r>
          </a:p>
          <a:p>
            <a:r>
              <a:rPr lang="en-GB" dirty="0"/>
              <a:t>The File Transfer Protocol (</a:t>
            </a:r>
            <a:r>
              <a:rPr lang="en-GB" b="1" dirty="0"/>
              <a:t>FTP</a:t>
            </a:r>
            <a:r>
              <a:rPr lang="en-GB" dirty="0"/>
              <a:t>) is a standard network protocol used to transfer computer files between a client and server on a computer network.</a:t>
            </a:r>
          </a:p>
          <a:p>
            <a:r>
              <a:rPr lang="en-GB" dirty="0"/>
              <a:t>GUI: graphical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9D2D-1B47-48AB-A129-BDD338F5A80F}" type="datetime1">
              <a:rPr lang="nl-NL" smtClean="0"/>
              <a:t>20-10-2016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0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7FF6-FD9C-4260-944C-DCE4E2FEFF52}" type="datetime1">
              <a:rPr lang="nl-NL" smtClean="0"/>
              <a:t>20-10-2016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7EBF-3395-4F48-968E-622312E9C6D5}" type="datetime1">
              <a:rPr lang="nl-NL" smtClean="0"/>
              <a:t>20-10-2016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5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3CD-F75F-48F2-9806-37CB3078392B}" type="datetime1">
              <a:rPr lang="nl-NL" smtClean="0"/>
              <a:t>20-10-2016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FB6-C6B3-41FB-B57D-9B7C37F3C66E}" type="datetime1">
              <a:rPr lang="nl-NL" smtClean="0"/>
              <a:t>20-10-2016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07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08E3-5A0D-4114-9CDB-F98FA6D8DB37}" type="datetime1">
              <a:rPr lang="nl-NL" smtClean="0"/>
              <a:t>20-10-2016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2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2D42-01B9-473C-9F0C-CD1119B272E8}" type="datetime1">
              <a:rPr lang="nl-NL" smtClean="0"/>
              <a:t>20-10-2016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96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7F05-788F-4270-8BF7-FD32A4AB75B7}" type="datetime1">
              <a:rPr lang="nl-NL" smtClean="0"/>
              <a:t>20-10-2016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09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4ED2-D431-4413-91A7-5BE2D170DE6A}" type="datetime1">
              <a:rPr lang="nl-NL" smtClean="0"/>
              <a:t>20-10-2016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07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8CE2-2B4E-4F6F-81F0-B15739EC504E}" type="datetime1">
              <a:rPr lang="nl-NL" smtClean="0"/>
              <a:t>20-10-2016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53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DE1C-BE6A-4B2B-A153-EAB105E6CF8B}" type="datetime1">
              <a:rPr lang="nl-NL" smtClean="0"/>
              <a:t>20-10-2016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1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A922-F446-4979-B4AA-B07331B62C22}" type="datetime1">
              <a:rPr lang="nl-NL" smtClean="0"/>
              <a:t>20-10-2016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7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vativetesting.nl/cprprogram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previ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nnovativetesting.nl/sites/default/files/attachment/workshop_r_fp.R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mag.com/Assets/Image/Imports/20130101/010113_CS_R&amp;D_Fig5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306" y="-9276"/>
            <a:ext cx="10515600" cy="1325563"/>
          </a:xfrm>
        </p:spPr>
        <p:txBody>
          <a:bodyPr/>
          <a:lstStyle/>
          <a:p>
            <a:r>
              <a:rPr lang="en-US" b="1" noProof="0" dirty="0"/>
              <a:t>An introduction to data analysis</a:t>
            </a:r>
            <a:br>
              <a:rPr lang="en-US" b="1" noProof="0" dirty="0"/>
            </a:br>
            <a:r>
              <a:rPr lang="en-US" b="1" noProof="0" dirty="0"/>
              <a:t>using R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7471" y="1692962"/>
            <a:ext cx="8597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Marc A.T. Teunis, Ph.D.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dirty="0"/>
              <a:t>see slides @: </a:t>
            </a:r>
            <a:r>
              <a:rPr lang="en-US" dirty="0">
                <a:hlinkClick r:id="rId3"/>
              </a:rPr>
              <a:t>http://www.innovativetesting.nl/cprprogramming</a:t>
            </a:r>
            <a:r>
              <a:rPr lang="en-US" dirty="0"/>
              <a:t> 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data analysis using 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</a:t>
            </a:fld>
            <a:endParaRPr lang="nl-NL"/>
          </a:p>
        </p:txBody>
      </p:sp>
      <p:pic>
        <p:nvPicPr>
          <p:cNvPr id="3074" name="Picture 2" descr="https://www.r-project.org/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74" y="169863"/>
            <a:ext cx="4325311" cy="33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277-A0DD-4483-8A89-19336F028DC4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28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8031" y="4650"/>
            <a:ext cx="10515600" cy="1325563"/>
          </a:xfrm>
        </p:spPr>
        <p:txBody>
          <a:bodyPr/>
          <a:lstStyle/>
          <a:p>
            <a:r>
              <a:rPr lang="en-US" noProof="0" dirty="0"/>
              <a:t>The data frame  -  "Tidy data"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73434"/>
            <a:ext cx="10712116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b="0" i="0" u="none" strike="noStrike" cap="none" normalizeH="0" baseline="0" noProof="0" dirty="0">
                <a:ln>
                  <a:noFill/>
                </a:ln>
                <a:effectLst/>
              </a:rPr>
              <a:t>Tidy data is formatted in a standard way that facilitates exploration and analysis and works seamlessly with other tidy data tools.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b="0" i="0" u="none" strike="noStrike" cap="none" normalizeH="0" baseline="0" noProof="0" dirty="0">
                <a:ln>
                  <a:noFill/>
                </a:ln>
                <a:effectLst/>
              </a:rPr>
              <a:t>Specifically, tidy data satisfies at least the conditions: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nl-NL" b="0" i="0" u="none" strike="noStrike" cap="none" normalizeH="0" baseline="0" noProof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nl-NL" b="0" i="0" u="none" strike="noStrike" cap="none" normalizeH="0" baseline="0" noProof="0" dirty="0">
                <a:ln>
                  <a:noFill/>
                </a:ln>
                <a:effectLst/>
              </a:rPr>
              <a:t>Sta</a:t>
            </a:r>
            <a:r>
              <a:rPr lang="en-US" altLang="nl-NL" noProof="0" dirty="0"/>
              <a:t>rt at cell A1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nl-NL" b="0" i="0" u="none" strike="noStrike" cap="none" normalizeH="0" baseline="0" noProof="0" dirty="0">
                <a:ln>
                  <a:noFill/>
                </a:ln>
                <a:effectLst/>
              </a:rPr>
              <a:t>First row is header with variable names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nl-NL" b="0" i="0" u="none" strike="noStrike" cap="none" normalizeH="0" baseline="0" noProof="0" dirty="0">
                <a:ln>
                  <a:noFill/>
                </a:ln>
                <a:effectLst/>
              </a:rPr>
              <a:t>Each variable forms a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nl-NL" noProof="0" dirty="0"/>
              <a:t>2)</a:t>
            </a:r>
            <a:r>
              <a:rPr kumimoji="0" lang="en-US" altLang="nl-NL" b="0" i="0" u="none" strike="noStrike" cap="none" normalizeH="0" baseline="0" noProof="0" dirty="0">
                <a:ln>
                  <a:noFill/>
                </a:ln>
                <a:effectLst/>
              </a:rPr>
              <a:t> Each observation forms a row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nl-NL" b="0" i="0" u="none" strike="noStrike" cap="none" normalizeH="0" baseline="0" noProof="0" dirty="0">
                <a:ln>
                  <a:noFill/>
                </a:ln>
                <a:effectLst/>
              </a:rPr>
              <a:t>3) Each type of observational unit forms a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nl-NL" noProof="0" dirty="0"/>
              <a:t>4) Variables are named according a few strict rules</a:t>
            </a:r>
            <a:br>
              <a:rPr kumimoji="0" lang="en-US" altLang="nl-NL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kumimoji="0" lang="en-US" altLang="nl-NL" b="0" i="0" u="none" strike="noStrike" cap="none" normalizeH="0" baseline="0" noProof="0" dirty="0">
              <a:ln>
                <a:noFill/>
              </a:ln>
              <a:effectLst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C7D-57C2-4C36-A587-935C44BC6E59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1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Things we want to know about the data frame -&gt; README.txt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925321"/>
            <a:ext cx="10972800" cy="4525963"/>
          </a:xfrm>
        </p:spPr>
        <p:txBody>
          <a:bodyPr/>
          <a:lstStyle/>
          <a:p>
            <a:r>
              <a:rPr lang="en-US" noProof="0" dirty="0"/>
              <a:t>Name</a:t>
            </a:r>
          </a:p>
          <a:p>
            <a:r>
              <a:rPr lang="en-US" noProof="0" dirty="0"/>
              <a:t>Date</a:t>
            </a:r>
          </a:p>
          <a:p>
            <a:r>
              <a:rPr lang="en-US" noProof="0" dirty="0"/>
              <a:t>Type of experiment</a:t>
            </a:r>
          </a:p>
          <a:p>
            <a:r>
              <a:rPr lang="en-US" noProof="0" dirty="0"/>
              <a:t>Name and Type of variables</a:t>
            </a:r>
          </a:p>
          <a:p>
            <a:r>
              <a:rPr lang="en-US" noProof="0" dirty="0"/>
              <a:t>Units of variables, possible outcomes </a:t>
            </a:r>
          </a:p>
          <a:p>
            <a:r>
              <a:rPr lang="en-US" noProof="0" dirty="0"/>
              <a:t>Dimensions of the data frame</a:t>
            </a:r>
          </a:p>
          <a:p>
            <a:r>
              <a:rPr lang="en-US" noProof="0" dirty="0"/>
              <a:t>Type of data frame</a:t>
            </a:r>
          </a:p>
          <a:p>
            <a:r>
              <a:rPr lang="en-US" noProof="0" dirty="0"/>
              <a:t>Version?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F10-838F-413B-ACB9-544D49535E5D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4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6200" y="0"/>
            <a:ext cx="5793776" cy="1143000"/>
          </a:xfrm>
        </p:spPr>
        <p:txBody>
          <a:bodyPr>
            <a:noAutofit/>
          </a:bodyPr>
          <a:lstStyle/>
          <a:p>
            <a:r>
              <a:rPr lang="en-US" sz="4800" b="1" noProof="0" dirty="0"/>
              <a:t>Missing values?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1" y="1786128"/>
            <a:ext cx="5995916" cy="4525963"/>
          </a:xfrm>
        </p:spPr>
        <p:txBody>
          <a:bodyPr>
            <a:normAutofit/>
          </a:bodyPr>
          <a:lstStyle/>
          <a:p>
            <a:r>
              <a:rPr lang="en-US" sz="3200" noProof="0" dirty="0"/>
              <a:t>Do not leave cells blank</a:t>
            </a:r>
          </a:p>
          <a:p>
            <a:r>
              <a:rPr lang="en-US" sz="3200" noProof="0" dirty="0"/>
              <a:t>Do not delete or change any observation from the data file</a:t>
            </a:r>
          </a:p>
          <a:p>
            <a:r>
              <a:rPr lang="en-US" sz="3200" noProof="0" dirty="0"/>
              <a:t>Use </a:t>
            </a:r>
            <a:r>
              <a:rPr lang="en-US" sz="3200" i="1" noProof="0" dirty="0"/>
              <a:t>NA</a:t>
            </a:r>
            <a:r>
              <a:rPr lang="en-US" sz="3200" noProof="0" dirty="0"/>
              <a:t> as designator </a:t>
            </a:r>
          </a:p>
          <a:p>
            <a:r>
              <a:rPr lang="en-US" sz="3200" noProof="0" dirty="0"/>
              <a:t>Using </a:t>
            </a:r>
            <a:r>
              <a:rPr lang="en-US" sz="3200" i="1" noProof="0" dirty="0"/>
              <a:t>NA</a:t>
            </a:r>
            <a:r>
              <a:rPr lang="en-US" sz="3200" noProof="0" dirty="0"/>
              <a:t> ensures possibility to combine data from different experiments (include index variable "unique </a:t>
            </a:r>
            <a:r>
              <a:rPr lang="en-US" sz="3200" noProof="0" dirty="0" err="1"/>
              <a:t>SampleID</a:t>
            </a:r>
            <a:r>
              <a:rPr lang="en-US" sz="3200" noProof="0" dirty="0"/>
              <a:t>")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D965-6C98-4084-8A88-8B3BFAC69AB0}" type="slidenum">
              <a:rPr lang="nl-NL" smtClean="0"/>
              <a:t>12</a:t>
            </a:fld>
            <a:endParaRPr lang="nl-NL"/>
          </a:p>
        </p:txBody>
      </p:sp>
      <p:pic>
        <p:nvPicPr>
          <p:cNvPr id="2050" name="Picture 2" descr="http://2.bp.blogspot.com/-8a1OT70HBUc/UH450vZ4tYI/AAAAAAAAAWM/mOl_9H9Y00Y/s1600/Sandtroopers-h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3" y="1786128"/>
            <a:ext cx="5724793" cy="29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E3E0-3F0A-4C41-937B-D4842E3AE7C3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95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125" y="0"/>
            <a:ext cx="10183258" cy="2387600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An introduction to R-programming</a:t>
            </a:r>
            <a:br>
              <a:rPr lang="en-US" b="1" noProof="0" dirty="0"/>
            </a:br>
            <a:endParaRPr lang="en-US" b="1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95600" y="2387600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noProof="0" dirty="0"/>
              <a:t>Marc A.T. Teunis, PhD</a:t>
            </a:r>
          </a:p>
          <a:p>
            <a:pPr>
              <a:defRPr/>
            </a:pPr>
            <a:endParaRPr lang="en-US" sz="3200" noProof="0" dirty="0"/>
          </a:p>
          <a:p>
            <a:pPr>
              <a:defRPr/>
            </a:pPr>
            <a:r>
              <a:rPr lang="en-US" sz="3200" noProof="0" dirty="0"/>
              <a:t>Adapted from</a:t>
            </a:r>
          </a:p>
          <a:p>
            <a:pPr>
              <a:defRPr/>
            </a:pPr>
            <a:r>
              <a:rPr lang="en-US" sz="3200" noProof="0" dirty="0" err="1"/>
              <a:t>Els</a:t>
            </a:r>
            <a:r>
              <a:rPr lang="en-US" sz="3200" noProof="0" dirty="0"/>
              <a:t> </a:t>
            </a:r>
            <a:r>
              <a:rPr lang="en-US" sz="3200" noProof="0" dirty="0" err="1"/>
              <a:t>Adriaens</a:t>
            </a:r>
            <a:r>
              <a:rPr lang="en-US" sz="3200" noProof="0" dirty="0"/>
              <a:t>, PhD, May 2016</a:t>
            </a:r>
          </a:p>
          <a:p>
            <a:pPr>
              <a:defRPr/>
            </a:pPr>
            <a:endParaRPr lang="nl-NL" sz="3200" dirty="0"/>
          </a:p>
          <a:p>
            <a:pPr>
              <a:defRPr/>
            </a:pPr>
            <a:endParaRPr lang="en-US" sz="3200" noProof="0" dirty="0"/>
          </a:p>
          <a:p>
            <a:pPr>
              <a:defRPr/>
            </a:pPr>
            <a:endParaRPr lang="en-US" noProof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38282" y="6356351"/>
            <a:ext cx="2133600" cy="365125"/>
          </a:xfrm>
        </p:spPr>
        <p:txBody>
          <a:bodyPr/>
          <a:lstStyle/>
          <a:p>
            <a:fld id="{75242480-8515-4C35-A78A-5A8292AD289B}" type="datetime1">
              <a:rPr lang="nl-NL" smtClean="0"/>
              <a:t>20-10-2016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</a:p>
        </p:txBody>
      </p:sp>
    </p:spTree>
    <p:extLst>
      <p:ext uri="{BB962C8B-B14F-4D97-AF65-F5344CB8AC3E}">
        <p14:creationId xmlns:p14="http://schemas.microsoft.com/office/powerpoint/2010/main" val="118425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7A05-A24B-423B-AA55-B0C1573DAD0D}" type="datetime1">
              <a:rPr lang="nl-NL" smtClean="0"/>
              <a:t>20-10-2016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6089" y="1361558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b="1" noProof="0" dirty="0"/>
              <a:t>R</a:t>
            </a:r>
            <a:r>
              <a:rPr lang="en-US" sz="2000" noProof="0" dirty="0"/>
              <a:t> is a free open-source software environment for statistical computing and graphics. R (developed by Robert Gentleman and Ross Ihaka, Statistics Department of the University of Auckland in 1995) is a dialect of the S language (developed by AT&amp;T labs).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b="1" noProof="0" dirty="0"/>
              <a:t>R</a:t>
            </a:r>
            <a:r>
              <a:rPr lang="en-US" sz="2000" noProof="0" dirty="0"/>
              <a:t> is available for Linux, Mac OS X, and Windows platforms.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b="1" noProof="0" dirty="0"/>
              <a:t>R</a:t>
            </a:r>
            <a:r>
              <a:rPr lang="en-US" sz="2000" noProof="0" dirty="0"/>
              <a:t> is mostly command-line driven, it is a </a:t>
            </a:r>
            <a:r>
              <a:rPr lang="en-US" sz="2000" b="1" noProof="0" dirty="0">
                <a:solidFill>
                  <a:srgbClr val="0033CC"/>
                </a:solidFill>
              </a:rPr>
              <a:t>C</a:t>
            </a:r>
            <a:r>
              <a:rPr lang="en-US" sz="2000" noProof="0" dirty="0">
                <a:solidFill>
                  <a:srgbClr val="0033CC"/>
                </a:solidFill>
              </a:rPr>
              <a:t>ase-</a:t>
            </a:r>
            <a:r>
              <a:rPr lang="en-US" sz="2000" b="1" noProof="0" dirty="0">
                <a:solidFill>
                  <a:srgbClr val="0033CC"/>
                </a:solidFill>
              </a:rPr>
              <a:t>S</a:t>
            </a:r>
            <a:r>
              <a:rPr lang="en-US" sz="2000" noProof="0" dirty="0">
                <a:solidFill>
                  <a:srgbClr val="0033CC"/>
                </a:solidFill>
              </a:rPr>
              <a:t>ensitive</a:t>
            </a:r>
            <a:r>
              <a:rPr lang="en-US" sz="2000" noProof="0" dirty="0"/>
              <a:t>, interpreted language. 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noProof="0" dirty="0"/>
              <a:t>Basic functions are available by default, other functions are contained in packages that can be attached (currently more than 8000 packages)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noProof="0" dirty="0"/>
              <a:t>Work directly in R workspace or use a basic code editor e.g. </a:t>
            </a:r>
            <a:r>
              <a:rPr lang="en-US" sz="2000" b="1" noProof="0" dirty="0" err="1">
                <a:solidFill>
                  <a:srgbClr val="0033CC"/>
                </a:solidFill>
              </a:rPr>
              <a:t>RStudio</a:t>
            </a:r>
            <a:r>
              <a:rPr lang="en-US" sz="2000" noProof="0" dirty="0"/>
              <a:t>, a free and open source integrated development environment for R that runs on Windows, Mac, Linux, and even over the web using </a:t>
            </a:r>
            <a:r>
              <a:rPr lang="en-US" sz="2000" noProof="0" dirty="0" err="1"/>
              <a:t>RStudio</a:t>
            </a:r>
            <a:r>
              <a:rPr lang="en-US" sz="2000" noProof="0" dirty="0"/>
              <a:t> Server 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US" sz="1800" noProof="0" dirty="0"/>
              <a:t>syntax highlight, create and manage projects, bookmarks: lines and blocks, …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8738" y="-236037"/>
            <a:ext cx="11230303" cy="1524023"/>
          </a:xfrm>
        </p:spPr>
        <p:txBody>
          <a:bodyPr numCol="3">
            <a:noAutofit/>
          </a:bodyPr>
          <a:lstStyle/>
          <a:p>
            <a:pPr algn="l"/>
            <a:r>
              <a:rPr lang="en-US" b="1" noProof="0" dirty="0"/>
              <a:t>What is R?</a:t>
            </a:r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</a:p>
        </p:txBody>
      </p:sp>
    </p:spTree>
    <p:extLst>
      <p:ext uri="{BB962C8B-B14F-4D97-AF65-F5344CB8AC3E}">
        <p14:creationId xmlns:p14="http://schemas.microsoft.com/office/powerpoint/2010/main" val="68461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EF3-1DC9-410B-A6DB-D3443EEE3474}" type="datetime1">
              <a:rPr lang="nl-NL" smtClean="0"/>
              <a:t>20-10-2016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174" y="197329"/>
            <a:ext cx="9882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>
                <a:latin typeface="+mj-lt"/>
              </a:rPr>
              <a:t>Getting R on your computer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35" y="3144067"/>
            <a:ext cx="6185386" cy="288470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773" y="1180051"/>
            <a:ext cx="83036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Install</a:t>
            </a:r>
            <a:r>
              <a:rPr lang="nl-NL" sz="2800" dirty="0"/>
              <a:t> R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Comprehensive R </a:t>
            </a:r>
            <a:r>
              <a:rPr lang="nl-NL" sz="2800" dirty="0" err="1"/>
              <a:t>Archive</a:t>
            </a:r>
            <a:r>
              <a:rPr lang="nl-NL" sz="2800" dirty="0"/>
              <a:t> </a:t>
            </a:r>
            <a:r>
              <a:rPr lang="nl-NL" sz="2800" dirty="0" err="1"/>
              <a:t>Netwok</a:t>
            </a:r>
            <a:r>
              <a:rPr lang="nl-NL" sz="2800" dirty="0"/>
              <a:t>: </a:t>
            </a:r>
          </a:p>
          <a:p>
            <a:r>
              <a:rPr lang="nl-NL" sz="2800" dirty="0">
                <a:hlinkClick r:id="rId4"/>
              </a:rPr>
              <a:t>https://cran.r-project.org/</a:t>
            </a:r>
            <a:endParaRPr lang="nl-NL" sz="2800" dirty="0"/>
          </a:p>
          <a:p>
            <a:endParaRPr lang="nl-NL" sz="2800" dirty="0"/>
          </a:p>
          <a:p>
            <a:r>
              <a:rPr lang="nl-NL" sz="2800" dirty="0" err="1"/>
              <a:t>Choose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appropriate</a:t>
            </a:r>
            <a:r>
              <a:rPr lang="nl-NL" sz="2800" dirty="0"/>
              <a:t> </a:t>
            </a:r>
            <a:r>
              <a:rPr lang="nl-NL" sz="2800" dirty="0" err="1"/>
              <a:t>version</a:t>
            </a:r>
            <a:r>
              <a:rPr lang="nl-NL" sz="2800" dirty="0"/>
              <a:t> </a:t>
            </a:r>
            <a:r>
              <a:rPr lang="nl-NL" sz="2800" dirty="0" err="1"/>
              <a:t>for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OS.  </a:t>
            </a:r>
            <a:r>
              <a:rPr lang="nl-NL" sz="2800" dirty="0" err="1"/>
              <a:t>Try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</a:t>
            </a:r>
            <a:r>
              <a:rPr lang="nl-NL" sz="2800" dirty="0" err="1"/>
              <a:t>now</a:t>
            </a:r>
            <a:r>
              <a:rPr lang="nl-NL" sz="2800" dirty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517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63" y="2982464"/>
            <a:ext cx="5677385" cy="2867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99" y="229566"/>
            <a:ext cx="11529436" cy="1325563"/>
          </a:xfrm>
        </p:spPr>
        <p:txBody>
          <a:bodyPr>
            <a:noAutofit/>
          </a:bodyPr>
          <a:lstStyle/>
          <a:p>
            <a:r>
              <a:rPr lang="en-US" sz="3600" b="1" noProof="0" dirty="0" err="1"/>
              <a:t>RStudio</a:t>
            </a:r>
            <a:r>
              <a:rPr lang="en-US" sz="3600" b="1" noProof="0" dirty="0"/>
              <a:t>™: An R IDE (Integrated development environment)</a:t>
            </a:r>
            <a:br>
              <a:rPr lang="en-US" sz="3600" b="1" noProof="0" dirty="0"/>
            </a:br>
            <a:r>
              <a:rPr lang="en-US" sz="3600" b="1" noProof="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5274-CFC1-4F4F-9461-A5EE5C2F3778}" type="datetime1">
              <a:rPr lang="nl-NL" smtClean="0"/>
              <a:t>20-10-2016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74284" y="1553088"/>
            <a:ext cx="10079516" cy="4713387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b="1" noProof="0" dirty="0" err="1"/>
              <a:t>RStudio</a:t>
            </a:r>
            <a:r>
              <a:rPr lang="en-US" b="1" noProof="0" dirty="0"/>
              <a:t> v0.99.1292 Preview</a:t>
            </a:r>
          </a:p>
          <a:p>
            <a:pPr>
              <a:spcAft>
                <a:spcPts val="600"/>
              </a:spcAft>
              <a:buNone/>
            </a:pPr>
            <a:r>
              <a:rPr lang="en-US" dirty="0">
                <a:hlinkClick r:id="rId3"/>
              </a:rPr>
              <a:t>https://www.rstudio.com/products/rstudio/download/preview/</a:t>
            </a:r>
            <a:r>
              <a:rPr lang="en-US" dirty="0"/>
              <a:t>  </a:t>
            </a:r>
            <a:r>
              <a:rPr lang="en-US" noProof="0" dirty="0"/>
              <a:t>&lt;click image below to download&gt;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</a:p>
        </p:txBody>
      </p:sp>
    </p:spTree>
    <p:extLst>
      <p:ext uri="{BB962C8B-B14F-4D97-AF65-F5344CB8AC3E}">
        <p14:creationId xmlns:p14="http://schemas.microsoft.com/office/powerpoint/2010/main" val="303601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5686" y="-162344"/>
            <a:ext cx="10515600" cy="1325563"/>
          </a:xfrm>
        </p:spPr>
        <p:txBody>
          <a:bodyPr/>
          <a:lstStyle/>
          <a:p>
            <a:r>
              <a:rPr lang="en-US" b="1" noProof="0" dirty="0"/>
              <a:t>Setting the default working directory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3" y="1475245"/>
            <a:ext cx="11221027" cy="4934204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27D3-802D-426C-BFCD-0B075834F3B5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8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5" y="1536512"/>
            <a:ext cx="7735661" cy="41256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DEE8-3EF7-453B-8EFE-A62D56EC3DA6}" type="datetime1">
              <a:rPr lang="nl-NL" smtClean="0"/>
              <a:t>20-10-2016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3500"/>
            <a:ext cx="8229600" cy="642942"/>
          </a:xfrm>
        </p:spPr>
        <p:txBody>
          <a:bodyPr>
            <a:noAutofit/>
          </a:bodyPr>
          <a:lstStyle/>
          <a:p>
            <a:pPr algn="l"/>
            <a:r>
              <a:rPr lang="en-US" b="1" noProof="0" dirty="0" err="1"/>
              <a:t>RStudio</a:t>
            </a:r>
            <a:r>
              <a:rPr lang="en-US" b="1" noProof="0" dirty="0"/>
              <a:t> Software layout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02218" y="419989"/>
            <a:ext cx="6110700" cy="1796238"/>
            <a:chOff x="2202218" y="419989"/>
            <a:chExt cx="6110700" cy="1796238"/>
          </a:xfrm>
        </p:grpSpPr>
        <p:sp>
          <p:nvSpPr>
            <p:cNvPr id="11" name="Left Arrow 10"/>
            <p:cNvSpPr/>
            <p:nvPr/>
          </p:nvSpPr>
          <p:spPr>
            <a:xfrm rot="19738952">
              <a:off x="2202218" y="1976409"/>
              <a:ext cx="4195065" cy="23981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5831" y="419989"/>
              <a:ext cx="2237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Script editor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74644" y="968740"/>
            <a:ext cx="4817356" cy="1496668"/>
            <a:chOff x="7374644" y="968740"/>
            <a:chExt cx="4817356" cy="1496668"/>
          </a:xfrm>
        </p:grpSpPr>
        <p:sp>
          <p:nvSpPr>
            <p:cNvPr id="7" name="Left Arrow 6"/>
            <p:cNvSpPr/>
            <p:nvPr/>
          </p:nvSpPr>
          <p:spPr>
            <a:xfrm rot="20095485">
              <a:off x="7374644" y="2206814"/>
              <a:ext cx="2549434" cy="25859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93478" y="968740"/>
              <a:ext cx="3498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Global Environment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2745" y="3703841"/>
            <a:ext cx="5204328" cy="1077218"/>
            <a:chOff x="6802745" y="3703841"/>
            <a:chExt cx="5204328" cy="1077218"/>
          </a:xfrm>
        </p:grpSpPr>
        <p:sp>
          <p:nvSpPr>
            <p:cNvPr id="10" name="Left Arrow 9"/>
            <p:cNvSpPr/>
            <p:nvPr/>
          </p:nvSpPr>
          <p:spPr>
            <a:xfrm>
              <a:off x="6802745" y="4253988"/>
              <a:ext cx="2549434" cy="24318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52179" y="3703841"/>
              <a:ext cx="26548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Files, Plots, </a:t>
              </a:r>
            </a:p>
            <a:p>
              <a:r>
                <a:rPr lang="en-US" sz="3200" dirty="0"/>
                <a:t>Help, Packages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87581" y="5372481"/>
            <a:ext cx="7501395" cy="929152"/>
            <a:chOff x="3287581" y="5372481"/>
            <a:chExt cx="7501395" cy="929152"/>
          </a:xfrm>
        </p:grpSpPr>
        <p:sp>
          <p:nvSpPr>
            <p:cNvPr id="12" name="Left Arrow 11"/>
            <p:cNvSpPr/>
            <p:nvPr/>
          </p:nvSpPr>
          <p:spPr>
            <a:xfrm rot="618315">
              <a:off x="3287581" y="5372481"/>
              <a:ext cx="5939357" cy="2726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77024" y="5716858"/>
              <a:ext cx="1511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4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-155575"/>
            <a:ext cx="10515600" cy="1325563"/>
          </a:xfrm>
        </p:spPr>
        <p:txBody>
          <a:bodyPr/>
          <a:lstStyle/>
          <a:p>
            <a:r>
              <a:rPr lang="nl-NL" b="1" dirty="0"/>
              <a:t>Start </a:t>
            </a:r>
            <a:r>
              <a:rPr lang="nl-NL" b="1" dirty="0" err="1"/>
              <a:t>interactive</a:t>
            </a:r>
            <a:r>
              <a:rPr lang="nl-NL" b="1" dirty="0"/>
              <a:t> part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587500"/>
            <a:ext cx="10454588" cy="4351338"/>
          </a:xfrm>
        </p:spPr>
        <p:txBody>
          <a:bodyPr>
            <a:normAutofit lnSpcReduction="10000"/>
          </a:bodyPr>
          <a:lstStyle/>
          <a:p>
            <a:r>
              <a:rPr lang="nl-NL" sz="2400" dirty="0"/>
              <a:t>Interactive </a:t>
            </a:r>
            <a:r>
              <a:rPr lang="nl-NL" sz="2400" dirty="0" err="1"/>
              <a:t>session</a:t>
            </a:r>
            <a:r>
              <a:rPr lang="nl-NL" sz="2400" dirty="0"/>
              <a:t> </a:t>
            </a:r>
            <a:r>
              <a:rPr lang="nl-NL" sz="2400" dirty="0" err="1"/>
              <a:t>using</a:t>
            </a:r>
            <a:r>
              <a:rPr lang="nl-NL" sz="2400" dirty="0"/>
              <a:t> </a:t>
            </a:r>
            <a:r>
              <a:rPr lang="nl-NL" sz="2400" dirty="0" err="1"/>
              <a:t>RStudio</a:t>
            </a:r>
            <a:endParaRPr lang="nl-NL" sz="2400" dirty="0"/>
          </a:p>
          <a:p>
            <a:r>
              <a:rPr lang="nl-NL" sz="2400" dirty="0"/>
              <a:t>Download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Walkthrough</a:t>
            </a:r>
            <a:r>
              <a:rPr lang="nl-NL" sz="2400" dirty="0"/>
              <a:t> "</a:t>
            </a:r>
            <a:r>
              <a:rPr lang="nl-NL" sz="2400" dirty="0" err="1"/>
              <a:t>workshop_r_fp.Rmd</a:t>
            </a:r>
            <a:r>
              <a:rPr lang="nl-NL" sz="2400" dirty="0"/>
              <a:t>" </a:t>
            </a:r>
          </a:p>
          <a:p>
            <a:pPr marL="0" indent="0">
              <a:buNone/>
            </a:pPr>
            <a:r>
              <a:rPr lang="nl-NL" sz="2400" dirty="0" err="1"/>
              <a:t>from</a:t>
            </a:r>
            <a:r>
              <a:rPr lang="nl-NL" sz="2400" dirty="0"/>
              <a:t>: </a:t>
            </a:r>
            <a:r>
              <a:rPr lang="nl-NL" sz="2400" dirty="0">
                <a:hlinkClick r:id="rId2"/>
              </a:rPr>
              <a:t>http://www.innovativetesting.nl/sites/default/files/attachment/workshop_r_fp.Rmd</a:t>
            </a:r>
            <a:r>
              <a:rPr lang="nl-NL" sz="2400" dirty="0"/>
              <a:t>  </a:t>
            </a:r>
            <a:endParaRPr lang="nl-NL" sz="2400" dirty="0">
              <a:sym typeface="Wingdings" panose="05000000000000000000" pitchFamily="2" charset="2"/>
            </a:endParaRPr>
          </a:p>
          <a:p>
            <a:r>
              <a:rPr lang="nl-NL" sz="2400" dirty="0">
                <a:sym typeface="Wingdings" panose="05000000000000000000" pitchFamily="2" charset="2"/>
              </a:rPr>
              <a:t>Put </a:t>
            </a:r>
            <a:r>
              <a:rPr lang="nl-NL" sz="2400" dirty="0" err="1">
                <a:sym typeface="Wingdings" panose="05000000000000000000" pitchFamily="2" charset="2"/>
              </a:rPr>
              <a:t>the</a:t>
            </a:r>
            <a:r>
              <a:rPr lang="nl-NL" sz="2400" dirty="0">
                <a:sym typeface="Wingdings" panose="05000000000000000000" pitchFamily="2" charset="2"/>
              </a:rPr>
              <a:t> file </a:t>
            </a:r>
            <a:r>
              <a:rPr lang="nl-NL" sz="2400" dirty="0" err="1">
                <a:sym typeface="Wingdings" panose="05000000000000000000" pitchFamily="2" charset="2"/>
              </a:rPr>
              <a:t>just</a:t>
            </a:r>
            <a:r>
              <a:rPr lang="nl-NL" sz="2400" dirty="0">
                <a:sym typeface="Wingdings" panose="05000000000000000000" pitchFamily="2" charset="2"/>
              </a:rPr>
              <a:t> </a:t>
            </a:r>
            <a:r>
              <a:rPr lang="nl-NL" sz="2400" dirty="0" err="1">
                <a:sym typeface="Wingdings" panose="05000000000000000000" pitchFamily="2" charset="2"/>
              </a:rPr>
              <a:t>created</a:t>
            </a:r>
            <a:r>
              <a:rPr lang="nl-NL" sz="2400" dirty="0">
                <a:sym typeface="Wingdings" panose="05000000000000000000" pitchFamily="2" charset="2"/>
              </a:rPr>
              <a:t> project folder: "</a:t>
            </a:r>
            <a:r>
              <a:rPr lang="nl-NL" sz="2400" dirty="0" err="1">
                <a:sym typeface="Wingdings" panose="05000000000000000000" pitchFamily="2" charset="2"/>
              </a:rPr>
              <a:t>minor_f_p</a:t>
            </a:r>
            <a:r>
              <a:rPr lang="nl-NL" sz="2400" dirty="0">
                <a:sym typeface="Wingdings" panose="05000000000000000000" pitchFamily="2" charset="2"/>
              </a:rPr>
              <a:t>"</a:t>
            </a:r>
          </a:p>
          <a:p>
            <a:r>
              <a:rPr lang="nl-NL" sz="2400" dirty="0"/>
              <a:t>Run code </a:t>
            </a:r>
            <a:r>
              <a:rPr lang="nl-NL" sz="2400" dirty="0" err="1"/>
              <a:t>chunk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keys</a:t>
            </a:r>
            <a:r>
              <a:rPr lang="nl-NL" sz="2400" dirty="0"/>
              <a:t> "</a:t>
            </a:r>
            <a:r>
              <a:rPr lang="nl-NL" sz="2400" dirty="0" err="1"/>
              <a:t>Cntrl</a:t>
            </a:r>
            <a:r>
              <a:rPr lang="nl-NL" sz="2400" dirty="0"/>
              <a:t>", "Shift" </a:t>
            </a:r>
            <a:r>
              <a:rPr lang="nl-NL" sz="2400" dirty="0" err="1"/>
              <a:t>and</a:t>
            </a:r>
            <a:r>
              <a:rPr lang="nl-NL" sz="2400" dirty="0"/>
              <a:t> "Enter" </a:t>
            </a:r>
            <a:r>
              <a:rPr lang="nl-NL" sz="2400" dirty="0" err="1"/>
              <a:t>simultaneously</a:t>
            </a:r>
            <a:endParaRPr lang="nl-NL" sz="2400" dirty="0"/>
          </a:p>
          <a:p>
            <a:r>
              <a:rPr lang="nl-NL" sz="2400" dirty="0"/>
              <a:t>Run code line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keys</a:t>
            </a:r>
            <a:r>
              <a:rPr lang="nl-NL" sz="2400" dirty="0"/>
              <a:t>: "</a:t>
            </a:r>
            <a:r>
              <a:rPr lang="nl-NL" sz="2400" dirty="0" err="1"/>
              <a:t>Cntrl</a:t>
            </a:r>
            <a:r>
              <a:rPr lang="nl-NL" sz="2400" dirty="0"/>
              <a:t>" </a:t>
            </a:r>
            <a:r>
              <a:rPr lang="nl-NL" sz="2400" dirty="0" err="1"/>
              <a:t>and</a:t>
            </a:r>
            <a:r>
              <a:rPr lang="nl-NL" sz="2400" dirty="0"/>
              <a:t> "Shift" </a:t>
            </a:r>
            <a:r>
              <a:rPr lang="nl-NL" sz="2400" dirty="0" err="1"/>
              <a:t>simultaneously</a:t>
            </a:r>
            <a:endParaRPr lang="nl-NL" sz="2400" dirty="0"/>
          </a:p>
          <a:p>
            <a:r>
              <a:rPr lang="nl-NL" sz="2400" dirty="0"/>
              <a:t>Select code </a:t>
            </a:r>
            <a:r>
              <a:rPr lang="nl-NL" sz="2400" dirty="0" err="1"/>
              <a:t>by</a:t>
            </a:r>
            <a:r>
              <a:rPr lang="nl-NL" sz="2400" dirty="0"/>
              <a:t> </a:t>
            </a:r>
            <a:r>
              <a:rPr lang="nl-NL" sz="2400" dirty="0" err="1"/>
              <a:t>dragging</a:t>
            </a:r>
            <a:r>
              <a:rPr lang="nl-NL" sz="2400" dirty="0"/>
              <a:t> </a:t>
            </a:r>
            <a:r>
              <a:rPr lang="nl-NL" sz="2400" dirty="0" err="1"/>
              <a:t>left</a:t>
            </a:r>
            <a:r>
              <a:rPr lang="nl-NL" sz="2400" dirty="0"/>
              <a:t>-click mouse, run </a:t>
            </a:r>
            <a:r>
              <a:rPr lang="nl-NL" sz="2400" dirty="0" err="1"/>
              <a:t>highlighted</a:t>
            </a:r>
            <a:r>
              <a:rPr lang="nl-NL" sz="2400" dirty="0"/>
              <a:t> code </a:t>
            </a:r>
            <a:r>
              <a:rPr lang="nl-NL" sz="2400" dirty="0" err="1"/>
              <a:t>with</a:t>
            </a:r>
            <a:r>
              <a:rPr lang="nl-NL" sz="2400" dirty="0"/>
              <a:t>: "</a:t>
            </a:r>
            <a:r>
              <a:rPr lang="nl-NL" sz="2400" dirty="0" err="1"/>
              <a:t>Cntl</a:t>
            </a:r>
            <a:r>
              <a:rPr lang="nl-NL" sz="2400" dirty="0"/>
              <a:t>" </a:t>
            </a:r>
            <a:r>
              <a:rPr lang="nl-NL" sz="2400" dirty="0" err="1"/>
              <a:t>and</a:t>
            </a:r>
            <a:r>
              <a:rPr lang="nl-NL" sz="2400" dirty="0"/>
              <a:t> "Shift" </a:t>
            </a:r>
            <a:r>
              <a:rPr lang="nl-NL" sz="2400" dirty="0" err="1"/>
              <a:t>simultaneously</a:t>
            </a:r>
            <a:endParaRPr lang="nl-NL" sz="2400" dirty="0"/>
          </a:p>
          <a:p>
            <a:r>
              <a:rPr lang="nl-NL" sz="2400" dirty="0"/>
              <a:t>Go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RStudio</a:t>
            </a:r>
            <a:r>
              <a:rPr lang="nl-NL" sz="2400" dirty="0"/>
              <a:t>: On Windows run program as "administrator"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3CD-F75F-48F2-9806-37CB3078392B}" type="datetime1">
              <a:rPr lang="nl-NL" smtClean="0"/>
              <a:t>20-10-2016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19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201" t="70935" r="63661"/>
          <a:stretch/>
        </p:blipFill>
        <p:spPr>
          <a:xfrm>
            <a:off x="8509000" y="-18854"/>
            <a:ext cx="3683000" cy="2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of the day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Today's aims:</a:t>
            </a:r>
          </a:p>
          <a:p>
            <a:pPr marL="0" indent="0">
              <a:buNone/>
            </a:pPr>
            <a:r>
              <a:rPr lang="en-US" dirty="0"/>
              <a:t>1) demonstrate (some) of the possibilities of using R for data analysis</a:t>
            </a:r>
          </a:p>
          <a:p>
            <a:pPr marL="0" indent="0">
              <a:buNone/>
            </a:pPr>
            <a:r>
              <a:rPr lang="en-US" dirty="0"/>
              <a:t>2) Explain a few basic concepts:</a:t>
            </a:r>
          </a:p>
          <a:p>
            <a:pPr marL="0" indent="0">
              <a:buNone/>
            </a:pPr>
            <a:r>
              <a:rPr lang="en-US" dirty="0"/>
              <a:t>- Literate programming</a:t>
            </a:r>
          </a:p>
          <a:p>
            <a:pPr>
              <a:buFontTx/>
              <a:buChar char="-"/>
            </a:pPr>
            <a:r>
              <a:rPr lang="en-US" dirty="0"/>
              <a:t>Reproducible research</a:t>
            </a:r>
          </a:p>
          <a:p>
            <a:pPr>
              <a:buFontTx/>
              <a:buChar char="-"/>
            </a:pPr>
            <a:r>
              <a:rPr lang="en-US" dirty="0"/>
              <a:t>Open source software</a:t>
            </a:r>
          </a:p>
          <a:p>
            <a:pPr>
              <a:buFontTx/>
              <a:buChar char="-"/>
            </a:pPr>
            <a:r>
              <a:rPr lang="en-US" dirty="0"/>
              <a:t>Data analysis workflow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3CD-F75F-48F2-9806-37CB3078392B}" type="datetime1">
              <a:rPr lang="nl-NL" smtClean="0"/>
              <a:t>20-10-2016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4" descr="https://imdevsoftware.files.wordpress.com/2012/12/seed-respiration-networ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2814"/>
          <a:stretch/>
        </p:blipFill>
        <p:spPr bwMode="auto">
          <a:xfrm>
            <a:off x="7479279" y="3415550"/>
            <a:ext cx="3690651" cy="24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7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0239" y="-152668"/>
            <a:ext cx="10515600" cy="1325563"/>
          </a:xfrm>
        </p:spPr>
        <p:txBody>
          <a:bodyPr/>
          <a:lstStyle/>
          <a:p>
            <a:r>
              <a:rPr lang="en-US" b="1" noProof="0" dirty="0"/>
              <a:t>The amount of data is growing</a:t>
            </a:r>
          </a:p>
        </p:txBody>
      </p:sp>
      <p:pic>
        <p:nvPicPr>
          <p:cNvPr id="1026" name="Picture 2" descr="http://www.powermag.com/Assets/Image/Imports/20130101/010113_CS_R&amp;D_Fig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7" y="1168738"/>
            <a:ext cx="7939356" cy="45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1090668" y="5694171"/>
            <a:ext cx="9551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3"/>
              </a:rPr>
              <a:t>http://www.powermag.com/Assets/Image/Imports/20130101/010113_CS_R&amp;D_Fig5.jpg</a:t>
            </a:r>
            <a:r>
              <a:rPr lang="nl-NL" sz="1600" dirty="0"/>
              <a:t> 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BC-9D8C-4464-99CA-39E039F28035}" type="datetime1">
              <a:rPr lang="nl-NL" smtClean="0"/>
              <a:t>20-10-2016</a:t>
            </a:fld>
            <a:endParaRPr lang="nl-NL"/>
          </a:p>
        </p:txBody>
      </p:sp>
      <p:pic>
        <p:nvPicPr>
          <p:cNvPr id="9" name="Picture 2" descr="http://www.lix.polytechnique.fr/datascience/wp-content/themes/twentyfourteen/images/Big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94" y="465216"/>
            <a:ext cx="3385415" cy="171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3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73739"/>
            <a:ext cx="10515600" cy="1325563"/>
          </a:xfrm>
        </p:spPr>
        <p:txBody>
          <a:bodyPr/>
          <a:lstStyle/>
          <a:p>
            <a:r>
              <a:rPr lang="en-US" b="1" noProof="0" dirty="0"/>
              <a:t>Why I use 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687398"/>
            <a:ext cx="10515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It makes reproduction of analyses and making graphs possible</a:t>
            </a:r>
          </a:p>
          <a:p>
            <a:r>
              <a:rPr lang="en-US" noProof="0" dirty="0"/>
              <a:t>Many, many applications (packages/libraries)</a:t>
            </a:r>
          </a:p>
          <a:p>
            <a:r>
              <a:rPr lang="en-US" noProof="0" dirty="0"/>
              <a:t>Good resources available (web, books, </a:t>
            </a:r>
            <a:r>
              <a:rPr lang="en-US" noProof="0" dirty="0" err="1"/>
              <a:t>moocs</a:t>
            </a:r>
            <a:r>
              <a:rPr lang="en-US" noProof="0" dirty="0"/>
              <a:t>, courses)</a:t>
            </a:r>
          </a:p>
          <a:p>
            <a:r>
              <a:rPr lang="en-US" noProof="0" dirty="0"/>
              <a:t>It's free!</a:t>
            </a:r>
          </a:p>
          <a:p>
            <a:r>
              <a:rPr lang="en-US" noProof="0" dirty="0"/>
              <a:t>It's open source!</a:t>
            </a:r>
          </a:p>
          <a:p>
            <a:r>
              <a:rPr lang="en-US" noProof="0" dirty="0"/>
              <a:t>There is a very large R community of developers (100.000 LinkedIn)</a:t>
            </a:r>
          </a:p>
          <a:p>
            <a:r>
              <a:rPr lang="en-US" noProof="0" dirty="0"/>
              <a:t>Number possible applications is enormous</a:t>
            </a:r>
          </a:p>
          <a:p>
            <a:r>
              <a:rPr lang="en-US" dirty="0"/>
              <a:t>It can be combined in a ‘literate programming’ approach</a:t>
            </a:r>
            <a:endParaRPr lang="en-US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41B-A6C1-4FE0-B74E-90B184C34779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33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266" y="35514"/>
            <a:ext cx="10515600" cy="1325563"/>
          </a:xfrm>
        </p:spPr>
        <p:txBody>
          <a:bodyPr/>
          <a:lstStyle/>
          <a:p>
            <a:r>
              <a:rPr lang="en-US" b="1" noProof="0" dirty="0"/>
              <a:t>Number of packages – 2006 to 1 </a:t>
            </a:r>
            <a:r>
              <a:rPr lang="en-US" b="1" noProof="0" dirty="0" err="1"/>
              <a:t>june</a:t>
            </a:r>
            <a:r>
              <a:rPr lang="en-US" b="1" noProof="0" dirty="0"/>
              <a:t> 2016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/>
          <a:srcRect t="21079" r="1071" b="9365"/>
          <a:stretch/>
        </p:blipFill>
        <p:spPr>
          <a:xfrm>
            <a:off x="149468" y="1685715"/>
            <a:ext cx="12063798" cy="4768251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545559" y="1606690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100" dirty="0" err="1">
                <a:latin typeface="Courier" pitchFamily="49" charset="0"/>
              </a:rPr>
              <a:t>url</a:t>
            </a:r>
            <a:r>
              <a:rPr lang="nl-NL" sz="1100" dirty="0">
                <a:latin typeface="Courier" pitchFamily="49" charset="0"/>
              </a:rPr>
              <a:t> &lt;- "https://cran.r-project.org/web/packages/available_packages_by_date.html"</a:t>
            </a:r>
          </a:p>
          <a:p>
            <a:endParaRPr lang="nl-NL" sz="1100" dirty="0">
              <a:latin typeface="Courier" pitchFamily="49" charset="0"/>
            </a:endParaRPr>
          </a:p>
          <a:p>
            <a:r>
              <a:rPr lang="nl-NL" sz="1100" dirty="0">
                <a:latin typeface="Courier" pitchFamily="49" charset="0"/>
              </a:rPr>
              <a:t>page &lt;- </a:t>
            </a:r>
            <a:r>
              <a:rPr lang="nl-NL" sz="1100" dirty="0" err="1">
                <a:latin typeface="Courier" pitchFamily="49" charset="0"/>
              </a:rPr>
              <a:t>read_html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url</a:t>
            </a:r>
            <a:r>
              <a:rPr lang="nl-NL" sz="1100" dirty="0">
                <a:latin typeface="Courier" pitchFamily="49" charset="0"/>
              </a:rPr>
              <a:t>)</a:t>
            </a:r>
          </a:p>
          <a:p>
            <a:r>
              <a:rPr lang="nl-NL" sz="1100" dirty="0">
                <a:latin typeface="Courier" pitchFamily="49" charset="0"/>
              </a:rPr>
              <a:t>page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html_node</a:t>
            </a:r>
            <a:r>
              <a:rPr lang="nl-NL" sz="1100" dirty="0">
                <a:latin typeface="Courier" pitchFamily="49" charset="0"/>
              </a:rPr>
              <a:t>("</a:t>
            </a:r>
            <a:r>
              <a:rPr lang="nl-NL" sz="1100" dirty="0" err="1">
                <a:latin typeface="Courier" pitchFamily="49" charset="0"/>
              </a:rPr>
              <a:t>table</a:t>
            </a:r>
            <a:r>
              <a:rPr lang="nl-NL" sz="1100" dirty="0">
                <a:latin typeface="Courier" pitchFamily="49" charset="0"/>
              </a:rPr>
              <a:t>")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html_table</a:t>
            </a:r>
            <a:r>
              <a:rPr lang="nl-NL" sz="1100" dirty="0">
                <a:latin typeface="Courier" pitchFamily="49" charset="0"/>
              </a:rPr>
              <a:t>()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mutate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count</a:t>
            </a:r>
            <a:r>
              <a:rPr lang="nl-NL" sz="1100" dirty="0">
                <a:latin typeface="Courier" pitchFamily="49" charset="0"/>
              </a:rPr>
              <a:t> = </a:t>
            </a:r>
            <a:r>
              <a:rPr lang="nl-NL" sz="1100" dirty="0" err="1">
                <a:latin typeface="Courier" pitchFamily="49" charset="0"/>
              </a:rPr>
              <a:t>rev</a:t>
            </a:r>
            <a:r>
              <a:rPr lang="nl-NL" sz="1100" dirty="0">
                <a:latin typeface="Courier" pitchFamily="49" charset="0"/>
              </a:rPr>
              <a:t>(1:nrow(.)))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mutate</a:t>
            </a:r>
            <a:r>
              <a:rPr lang="nl-NL" sz="1100" dirty="0">
                <a:latin typeface="Courier" pitchFamily="49" charset="0"/>
              </a:rPr>
              <a:t>(Date = </a:t>
            </a:r>
            <a:r>
              <a:rPr lang="nl-NL" sz="1100" dirty="0" err="1">
                <a:latin typeface="Courier" pitchFamily="49" charset="0"/>
              </a:rPr>
              <a:t>as.Date</a:t>
            </a:r>
            <a:r>
              <a:rPr lang="nl-NL" sz="1100" dirty="0">
                <a:latin typeface="Courier" pitchFamily="49" charset="0"/>
              </a:rPr>
              <a:t>(Date))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mutate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Month</a:t>
            </a:r>
            <a:r>
              <a:rPr lang="nl-NL" sz="1100" dirty="0">
                <a:latin typeface="Courier" pitchFamily="49" charset="0"/>
              </a:rPr>
              <a:t> = format(Date, format="%Y-%m"))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group_by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Month</a:t>
            </a:r>
            <a:r>
              <a:rPr lang="nl-NL" sz="1100" dirty="0">
                <a:latin typeface="Courier" pitchFamily="49" charset="0"/>
              </a:rPr>
              <a:t>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summarise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published</a:t>
            </a:r>
            <a:r>
              <a:rPr lang="nl-NL" sz="1100" dirty="0">
                <a:latin typeface="Courier" pitchFamily="49" charset="0"/>
              </a:rPr>
              <a:t> = min(</a:t>
            </a:r>
            <a:r>
              <a:rPr lang="nl-NL" sz="1100" dirty="0" err="1">
                <a:latin typeface="Courier" pitchFamily="49" charset="0"/>
              </a:rPr>
              <a:t>count</a:t>
            </a:r>
            <a:r>
              <a:rPr lang="nl-NL" sz="1100" dirty="0">
                <a:latin typeface="Courier" pitchFamily="49" charset="0"/>
              </a:rPr>
              <a:t>))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mutate</a:t>
            </a:r>
            <a:r>
              <a:rPr lang="nl-NL" sz="1100" dirty="0">
                <a:latin typeface="Courier" pitchFamily="49" charset="0"/>
              </a:rPr>
              <a:t>(Date = </a:t>
            </a:r>
            <a:r>
              <a:rPr lang="nl-NL" sz="1100" dirty="0" err="1">
                <a:latin typeface="Courier" pitchFamily="49" charset="0"/>
              </a:rPr>
              <a:t>as.Date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as.yearmon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Month</a:t>
            </a:r>
            <a:r>
              <a:rPr lang="nl-NL" sz="1100" dirty="0">
                <a:latin typeface="Courier" pitchFamily="49" charset="0"/>
              </a:rPr>
              <a:t>))) -&gt; </a:t>
            </a:r>
            <a:r>
              <a:rPr lang="nl-NL" sz="1100" dirty="0" err="1">
                <a:latin typeface="Courier" pitchFamily="49" charset="0"/>
              </a:rPr>
              <a:t>pkgs</a:t>
            </a:r>
            <a:endParaRPr lang="nl-NL" sz="1100" dirty="0">
              <a:latin typeface="Courier" pitchFamily="49" charset="0"/>
            </a:endParaRPr>
          </a:p>
          <a:p>
            <a:endParaRPr lang="nl-NL" sz="1100" dirty="0">
              <a:latin typeface="Courier" pitchFamily="49" charset="0"/>
            </a:endParaRPr>
          </a:p>
          <a:p>
            <a:r>
              <a:rPr lang="nl-NL" sz="1100" dirty="0" err="1">
                <a:latin typeface="Courier" pitchFamily="49" charset="0"/>
              </a:rPr>
              <a:t>margins</a:t>
            </a:r>
            <a:r>
              <a:rPr lang="nl-NL" sz="1100" dirty="0">
                <a:latin typeface="Courier" pitchFamily="49" charset="0"/>
              </a:rPr>
              <a:t> = list(l = 100, r = 100, b = 100, t = 100, pad = 4)</a:t>
            </a:r>
          </a:p>
          <a:p>
            <a:r>
              <a:rPr lang="nl-NL" sz="1100" dirty="0" err="1">
                <a:latin typeface="Courier" pitchFamily="49" charset="0"/>
              </a:rPr>
              <a:t>pkgs</a:t>
            </a:r>
            <a:r>
              <a:rPr lang="nl-NL" sz="1100" dirty="0">
                <a:latin typeface="Courier" pitchFamily="49" charset="0"/>
              </a:rPr>
              <a:t>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plot_ly</a:t>
            </a:r>
            <a:r>
              <a:rPr lang="nl-NL" sz="1100" dirty="0">
                <a:latin typeface="Courier" pitchFamily="49" charset="0"/>
              </a:rPr>
              <a:t>(x=Date, y=</a:t>
            </a:r>
            <a:r>
              <a:rPr lang="nl-NL" sz="1100" dirty="0" err="1">
                <a:latin typeface="Courier" pitchFamily="49" charset="0"/>
              </a:rPr>
              <a:t>published</a:t>
            </a:r>
            <a:r>
              <a:rPr lang="nl-NL" sz="1100" dirty="0">
                <a:latin typeface="Courier" pitchFamily="49" charset="0"/>
              </a:rPr>
              <a:t>, name="</a:t>
            </a:r>
            <a:r>
              <a:rPr lang="nl-NL" sz="1100" dirty="0" err="1">
                <a:latin typeface="Courier" pitchFamily="49" charset="0"/>
              </a:rPr>
              <a:t>Published</a:t>
            </a:r>
            <a:r>
              <a:rPr lang="nl-NL" sz="1100" dirty="0">
                <a:latin typeface="Courier" pitchFamily="49" charset="0"/>
              </a:rPr>
              <a:t> packages")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layout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title</a:t>
            </a:r>
            <a:r>
              <a:rPr lang="nl-NL" sz="1100" dirty="0">
                <a:latin typeface="Courier" pitchFamily="49" charset="0"/>
              </a:rPr>
              <a:t> = "CRAN packages </a:t>
            </a:r>
            <a:r>
              <a:rPr lang="nl-NL" sz="1100" dirty="0" err="1">
                <a:latin typeface="Courier" pitchFamily="49" charset="0"/>
              </a:rPr>
              <a:t>published</a:t>
            </a:r>
            <a:r>
              <a:rPr lang="nl-NL" sz="1100" dirty="0">
                <a:latin typeface="Courier" pitchFamily="49" charset="0"/>
              </a:rPr>
              <a:t> ever </a:t>
            </a:r>
            <a:r>
              <a:rPr lang="nl-NL" sz="1100" dirty="0" err="1">
                <a:latin typeface="Courier" pitchFamily="49" charset="0"/>
              </a:rPr>
              <a:t>since</a:t>
            </a:r>
            <a:r>
              <a:rPr lang="nl-NL" sz="1100" dirty="0">
                <a:latin typeface="Courier" pitchFamily="49" charset="0"/>
              </a:rPr>
              <a:t>.", </a:t>
            </a:r>
            <a:r>
              <a:rPr lang="nl-NL" sz="1100" dirty="0" err="1">
                <a:latin typeface="Courier" pitchFamily="49" charset="0"/>
              </a:rPr>
              <a:t>margin</a:t>
            </a:r>
            <a:r>
              <a:rPr lang="nl-NL" sz="1100" dirty="0">
                <a:latin typeface="Courier" pitchFamily="49" charset="0"/>
              </a:rPr>
              <a:t> = </a:t>
            </a:r>
            <a:r>
              <a:rPr lang="nl-NL" sz="1100" dirty="0" err="1">
                <a:latin typeface="Courier" pitchFamily="49" charset="0"/>
              </a:rPr>
              <a:t>margins</a:t>
            </a:r>
            <a:r>
              <a:rPr lang="nl-NL" sz="1100" dirty="0">
                <a:latin typeface="Courier" pitchFamily="49" charset="0"/>
              </a:rPr>
              <a:t>)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5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E011-E630-466E-AAE4-63A2CE9ECAEE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6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06" y="-185718"/>
            <a:ext cx="10515600" cy="1325563"/>
          </a:xfrm>
        </p:spPr>
        <p:txBody>
          <a:bodyPr/>
          <a:lstStyle/>
          <a:p>
            <a:r>
              <a:rPr lang="en-US" b="1" noProof="0" dirty="0"/>
              <a:t>Data analysis work flow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93566"/>
              </p:ext>
            </p:extLst>
          </p:nvPr>
        </p:nvGraphicFramePr>
        <p:xfrm>
          <a:off x="1631262" y="286017"/>
          <a:ext cx="12630838" cy="607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6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13EA-3C9C-42A6-BAC2-588687008BEC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172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042" y="0"/>
            <a:ext cx="10515600" cy="1325563"/>
          </a:xfrm>
        </p:spPr>
        <p:txBody>
          <a:bodyPr/>
          <a:lstStyle/>
          <a:p>
            <a:r>
              <a:rPr lang="en-US" noProof="0" dirty="0"/>
              <a:t>Data analysis starts with a (raw) data 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489" y="1527913"/>
            <a:ext cx="10515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Data file = data frame / matrix / text file / webpage / raw data file</a:t>
            </a:r>
          </a:p>
          <a:p>
            <a:r>
              <a:rPr lang="en-US" noProof="0" dirty="0"/>
              <a:t>User must be sure to use the correct (raw) data -&gt; README.txt</a:t>
            </a:r>
          </a:p>
          <a:p>
            <a:r>
              <a:rPr lang="en-US" noProof="0" dirty="0"/>
              <a:t>No graphs etc. included in the MS Excel tab with raw data  </a:t>
            </a:r>
          </a:p>
          <a:p>
            <a:r>
              <a:rPr lang="en-US" noProof="0" dirty="0"/>
              <a:t>Non-proprietary formats: *.csv / *.txt are the best!</a:t>
            </a:r>
          </a:p>
          <a:p>
            <a:r>
              <a:rPr lang="en-US" noProof="0" dirty="0"/>
              <a:t>Reading MS Excel files is possible</a:t>
            </a:r>
          </a:p>
          <a:p>
            <a:r>
              <a:rPr lang="en-US" b="1" u="sng" noProof="0" dirty="0"/>
              <a:t>Never edit data (cells) in the original data file!!</a:t>
            </a:r>
          </a:p>
          <a:p>
            <a:endParaRPr lang="en-US" b="1" u="sng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A822-AF7B-4D7F-846A-7ACD3C62C574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45" y="-207529"/>
            <a:ext cx="10515600" cy="1325563"/>
          </a:xfrm>
        </p:spPr>
        <p:txBody>
          <a:bodyPr/>
          <a:lstStyle/>
          <a:p>
            <a:r>
              <a:rPr lang="en-US" b="1" noProof="0" dirty="0"/>
              <a:t>A 96 wells experimental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8</a:t>
            </a:fld>
            <a:endParaRPr lang="nl-NL"/>
          </a:p>
        </p:txBody>
      </p:sp>
      <p:pic>
        <p:nvPicPr>
          <p:cNvPr id="16386" name="Picture 2" descr="Afbeeldingsresultaat voor 96 wells plat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5" y="2898871"/>
            <a:ext cx="5639297" cy="34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19405"/>
              </p:ext>
            </p:extLst>
          </p:nvPr>
        </p:nvGraphicFramePr>
        <p:xfrm>
          <a:off x="5295690" y="1053813"/>
          <a:ext cx="6629820" cy="214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2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0.926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0.954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0.333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0.695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0.473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0.276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0.197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0.241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0.194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0.332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0342-14F3-43B7-AF58-53811BA49B0E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02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8590" y="211016"/>
            <a:ext cx="7853916" cy="846603"/>
          </a:xfrm>
        </p:spPr>
        <p:txBody>
          <a:bodyPr/>
          <a:lstStyle/>
          <a:p>
            <a:r>
              <a:rPr lang="en-US" noProof="0" dirty="0"/>
              <a:t>From experiment to data frame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3457" y="4455259"/>
            <a:ext cx="11696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Name the variables according </a:t>
            </a:r>
            <a:r>
              <a:rPr lang="en-US" sz="2400" i="1" dirty="0"/>
              <a:t>rules on next slide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Start a README.txt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Use one Excel tab to automatically generate a data frame in </a:t>
            </a:r>
            <a:r>
              <a:rPr lang="en-US" sz="2400" dirty="0" err="1"/>
              <a:t>Excell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Save the data in *.csv or tab </a:t>
            </a:r>
            <a:r>
              <a:rPr lang="en-US" sz="2400" dirty="0" err="1"/>
              <a:t>delim</a:t>
            </a:r>
            <a:r>
              <a:rPr lang="en-US" sz="2400" dirty="0"/>
              <a:t>. (*.txt)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9</a:t>
            </a:fld>
            <a:endParaRPr lang="nl-N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57090"/>
              </p:ext>
            </p:extLst>
          </p:nvPr>
        </p:nvGraphicFramePr>
        <p:xfrm>
          <a:off x="353457" y="1273079"/>
          <a:ext cx="73702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sample_id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optic_density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mte_1_a01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polysterene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empty_wells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mte_1_a02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polysterene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empty_wells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mte_1_a03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poly-l-lysine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empty_wells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mte_1_c04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poly-l-lysine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gfp_msc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mte_1_h12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empty_wells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Picture 2" descr="Afbeeldingsresultaat voor 96 wells plate templ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87" y="1306129"/>
            <a:ext cx="4104884" cy="25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BD8-2AB7-4EA4-96A4-FC5F9E062D36}" type="datetime1">
              <a:rPr lang="nl-NL" smtClean="0"/>
              <a:t>20-10-2016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297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1247</Words>
  <Application>Microsoft Office PowerPoint</Application>
  <PresentationFormat>Widescreen</PresentationFormat>
  <Paragraphs>320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Kantoorthema</vt:lpstr>
      <vt:lpstr>An introduction to data analysis using R </vt:lpstr>
      <vt:lpstr>Aim of the day</vt:lpstr>
      <vt:lpstr>The amount of data is growing</vt:lpstr>
      <vt:lpstr>Why I use R</vt:lpstr>
      <vt:lpstr>Number of packages – 2006 to 1 june 2016</vt:lpstr>
      <vt:lpstr>Data analysis work flow</vt:lpstr>
      <vt:lpstr>Data analysis starts with a (raw) data file</vt:lpstr>
      <vt:lpstr>A 96 wells experimental format</vt:lpstr>
      <vt:lpstr>From experiment to data frame</vt:lpstr>
      <vt:lpstr>The data frame  -  "Tidy data" </vt:lpstr>
      <vt:lpstr>Things we want to know about the data frame -&gt; README.txt</vt:lpstr>
      <vt:lpstr>Missing values?</vt:lpstr>
      <vt:lpstr>An introduction to R-programming </vt:lpstr>
      <vt:lpstr>What is R?</vt:lpstr>
      <vt:lpstr>PowerPoint Presentation</vt:lpstr>
      <vt:lpstr>RStudio™: An R IDE (Integrated development environment)  </vt:lpstr>
      <vt:lpstr>Setting the default working directory</vt:lpstr>
      <vt:lpstr>RStudio Software layout</vt:lpstr>
      <vt:lpstr>Start interactive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for INT</dc:title>
  <dc:creator>Marc Teunis</dc:creator>
  <cp:lastModifiedBy>marc teunis</cp:lastModifiedBy>
  <cp:revision>126</cp:revision>
  <dcterms:created xsi:type="dcterms:W3CDTF">2016-01-06T10:41:23Z</dcterms:created>
  <dcterms:modified xsi:type="dcterms:W3CDTF">2016-10-20T21:15:21Z</dcterms:modified>
</cp:coreProperties>
</file>