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5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8.png" ContentType="image/png"/>
  <Override PartName="/ppt/media/image2.jpeg" ContentType="image/jpe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24.jpeg" ContentType="image/jpeg"/>
  <Override PartName="/ppt/media/image17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98D3C72-7B65-47B5-ACA3-69E788F0B68C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2DA8A4-F38E-4347-8419-993D381F76A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FB5315-D50E-4ABF-8188-5D31672420F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580C22-3A19-4EC5-8708-F8E378535BD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16DF36-EFE0-417D-B329-6EFBA9E1E43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ECF62A-C565-46B2-8C42-942A2363EAB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BC8B46-7BB5-4E9B-9B97-B61B8F895E5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068DAB-C8D0-4D8E-912F-21A2016061F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8964A8-14DC-4F8D-9DC5-D5AFA1C56EC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0C3058-C494-48A2-BBFA-C7748C31B57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5D9006-2F3B-4170-BD98-9FB52A93870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0A0617-6231-4F9C-BF32-A06D3DEEF4B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971F13-148E-4352-8665-1360F0314C1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DF5014-FBA8-41B8-9F3E-9ED1091FAB2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9ADB6E-0439-4EF0-BF96-C5B8DC2E390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369A9F-7F2A-462C-9180-86299BE53B3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4D3E42-E782-4750-88DA-34C27CC2B78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CFC783-D61D-4611-8F74-0FBA6EC7A55A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E4E146-0A85-43FA-BE69-5435BFA86FA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DA934F-D4C4-4687-B269-457523BF247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90DDB7-1723-4B1D-B8E8-BC702A630D4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C2963C-0A47-4FCF-B783-87F8A29535A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AD4C31-971D-4E77-A035-355F805F972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1AE36F4-310E-4E59-9035-2E2BD3F8D26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5A4162-3E82-4BE2-8227-ADBB62E2D50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AE115F-343F-49A9-9CE3-E57AF69A4C5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E1DBC3-682C-427C-927C-1A1F3E995AD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70D9AC-B497-4AF3-91F7-BD7AB5C98CBD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E01436-D3F1-4353-B26E-B1C2C9DD439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28B0B6-3F56-4AE9-980E-E97C4544044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84A154-84A2-44F4-964F-991D5501CCC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05F95F-450C-40AF-86FF-F363962FC6E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CD0C7D-CC32-4A1B-A8E8-A6B84AB3C72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2D6C9B-D306-4938-8D65-83DC61E5EE2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3A1D97-2A41-465A-B946-B7EC224BA69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AB9565-640E-45DB-9380-33F6CB2785A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4C4421-F8CD-4C9B-8A3B-ECA97B18087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66220D-BD93-4974-ABA3-7A17422E85E2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C8A641-E80E-4CC0-A278-E36FBACAD66E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4B2160-0D4E-42A5-9031-BBB2E788728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895746-28B9-4DFD-B740-C20FF251EB3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086507-136F-40BA-BE45-050656BDFB21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C68E16-AE76-4DBE-A027-AE850FED01D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03BA66-F32A-409A-B3F3-08FD248ABD29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AD401B-925F-4B2A-B66A-9533CE85454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7AF816-784D-4B8C-81BD-865338151E6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FA2F50-6FFA-4E66-B4CB-16E53BD95B24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E2C8A8-69ED-4181-803D-12C5ED5DF85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5878C1-5120-418D-93D9-7ABD53FE4E9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948BA0-3F97-4A3E-BAC2-C4D23FA883DC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94389A-B69C-4829-A326-AB0049FD7B0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AA028FE-2BB1-4355-9713-AB204303FAA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77C2E9-08FC-4E5C-B7A2-313B2CCEEA1B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8960" cy="784800"/>
          </a:xfrm>
          <a:prstGeom prst="rect">
            <a:avLst/>
          </a:prstGeom>
          <a:ln>
            <a:noFill/>
          </a:ln>
        </p:spPr>
      </p:pic>
      <p:pic>
        <p:nvPicPr>
          <p:cNvPr id="1" name="Imagem 4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8960" cy="78480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8960" cy="784800"/>
          </a:xfrm>
          <a:prstGeom prst="rect">
            <a:avLst/>
          </a:prstGeom>
          <a:ln>
            <a:noFill/>
          </a:ln>
        </p:spPr>
      </p:pic>
      <p:pic>
        <p:nvPicPr>
          <p:cNvPr id="76" name="Imagem 4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68960" cy="784800"/>
          </a:xfrm>
          <a:prstGeom prst="rect">
            <a:avLst/>
          </a:prstGeom>
          <a:ln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48000" y="180000"/>
            <a:ext cx="966600" cy="6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439920" y="756000"/>
            <a:ext cx="8199360" cy="19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808080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inserção de registros duplicados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808080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Mantém a ordem definida da inserção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DE77807-AC56-4481-AB88-05B0CD55C82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52680" y="144000"/>
            <a:ext cx="966600" cy="6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AA5E928-7A00-4B67-A8AB-73BF8232E03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graphicFrame>
        <p:nvGraphicFramePr>
          <p:cNvPr id="286" name="Table 3"/>
          <p:cNvGraphicFramePr/>
          <p:nvPr/>
        </p:nvGraphicFramePr>
        <p:xfrm>
          <a:off x="637200" y="909720"/>
          <a:ext cx="8103960" cy="4967640"/>
        </p:xfrm>
        <a:graphic>
          <a:graphicData uri="http://schemas.openxmlformats.org/drawingml/2006/table">
            <a:tbl>
              <a:tblPr/>
              <a:tblGrid>
                <a:gridCol w="4487400"/>
                <a:gridCol w="3616920"/>
              </a:tblGrid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add(E 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lastIndexOf(Object o)</a:t>
                      </a:r>
                      <a:endParaRPr/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add(int index, E element)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addAll(Collection&lt;?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listIterator(int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addAll(int index, 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remove(int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clear()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remove(Object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contains(Object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removeAll(Collection&lt;?&gt;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containsAll(Collection&lt;?&gt;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retainAll(Collection&lt;?&gt;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equals(Object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set(int index, E element)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get(int 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hashCode()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subList(int fromIndex, int toIndex)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indexOf(Object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toArray()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16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isEmpty()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toArray(T[ ] a)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8800">
                <a:tc>
                  <a:txBody>
                    <a:bodyPr lIns="90000" rIns="90000"/>
                    <a:p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7" name="CustomShape 4"/>
          <p:cNvSpPr/>
          <p:nvPr/>
        </p:nvSpPr>
        <p:spPr>
          <a:xfrm>
            <a:off x="2599560" y="333720"/>
            <a:ext cx="31989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da Interface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0" y="4248000"/>
            <a:ext cx="34570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9C9CFFF-E3F0-4E15-ADE7-6F43A76AD5E2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349200" y="194040"/>
            <a:ext cx="256608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/>
          </a:p>
        </p:txBody>
      </p:sp>
      <p:sp>
        <p:nvSpPr>
          <p:cNvPr id="326" name="CustomShape 4"/>
          <p:cNvSpPr/>
          <p:nvPr/>
        </p:nvSpPr>
        <p:spPr>
          <a:xfrm>
            <a:off x="360000" y="1224000"/>
            <a:ext cx="8228160" cy="48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Acesso direto via métodos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get()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set() 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Trabalha com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internamente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começa com um tamanho fixo – 10 por padrão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Pode-se definir o tamanho inicial no construtor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</a:t>
            </a:r>
            <a:r>
              <a:rPr b="1" i="1" lang="pt-BR" sz="2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b="1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ArrayList&lt;Conta&gt;(40)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808080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Alocação dinâmica aumenta em 50%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07BE3CC-00FE-407E-A04C-ADCE0378D29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504000" y="165600"/>
            <a:ext cx="230328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/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792000" y="1098720"/>
            <a:ext cx="7631280" cy="4879440"/>
          </a:xfrm>
          <a:prstGeom prst="rect">
            <a:avLst/>
          </a:prstGeom>
          <a:ln>
            <a:noFill/>
          </a:ln>
        </p:spPr>
      </p:pic>
      <p:sp>
        <p:nvSpPr>
          <p:cNvPr id="331" name="CustomShape 4"/>
          <p:cNvSpPr/>
          <p:nvPr/>
        </p:nvSpPr>
        <p:spPr>
          <a:xfrm>
            <a:off x="3888000" y="1224000"/>
            <a:ext cx="291384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List&lt;Conta&gt; </a:t>
            </a:r>
            <a:r>
              <a:rPr lang="pt-BR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contas</a:t>
            </a:r>
            <a:r>
              <a:rPr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pt-BR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ArrayList&lt;&gt;();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680000" y="4320000"/>
            <a:ext cx="334728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16680" y="230040"/>
            <a:ext cx="25509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485640" y="1190520"/>
            <a:ext cx="8199360" cy="23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Melhor performance nos métodos add e remove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 uma lista duplamente encadeada</a:t>
            </a:r>
            <a:endParaRPr/>
          </a:p>
          <a:p>
            <a:pPr>
              <a:lnSpc>
                <a:spcPct val="15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(guarda a posição do próximo e do anterior)</a:t>
            </a: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69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1F2A871-9A32-489E-995B-2C501B483B5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2736000" y="3197160"/>
            <a:ext cx="3361320" cy="30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16680" y="230040"/>
            <a:ext cx="233496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485640" y="1190520"/>
            <a:ext cx="819936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08E6A84-91DF-4C9E-B281-B12D3C4B215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764280" y="1149480"/>
            <a:ext cx="7515000" cy="47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5616000" y="4320000"/>
            <a:ext cx="237528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52680" y="144000"/>
            <a:ext cx="15786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612000" y="1224000"/>
            <a:ext cx="8063280" cy="22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 algn="just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Implementada igual ao ArrayList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Alocação dinâmica de Vector aumenta o dobro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 ser sincronizado (Thread-safe)</a:t>
            </a:r>
            <a:endParaRPr/>
          </a:p>
          <a:p>
            <a:pPr marL="228600" indent="-22680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27095E4-A4EC-4C52-819B-26DAED9B511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52680" y="302040"/>
            <a:ext cx="20826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07DB5EE-4813-4EC8-B24D-5D87E47BAFB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612000" y="766440"/>
            <a:ext cx="298728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Introdução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 Framework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/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/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/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HashCode &amp; Equals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Tabelas Hash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4356000" y="720000"/>
            <a:ext cx="298728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Font typeface="StarSymbol"/>
              <a:buAutoNum type="arabicPeriod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 Exceptions</a:t>
            </a:r>
            <a:endParaRPr/>
          </a:p>
          <a:p>
            <a:pPr marL="216000" indent="-215280">
              <a:lnSpc>
                <a:spcPct val="100000"/>
              </a:lnSpc>
              <a:buFont typeface="StarSymbol"/>
              <a:buAutoNum type="arabicPeriod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52680" y="144000"/>
            <a:ext cx="15786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Vector</a:t>
            </a:r>
            <a:endParaRPr/>
          </a:p>
        </p:txBody>
      </p:sp>
      <p:sp>
        <p:nvSpPr>
          <p:cNvPr id="414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C79CA6F-3174-4AFD-B823-747AD4FFB22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1002240" y="918000"/>
            <a:ext cx="6773040" cy="499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572000" y="4248000"/>
            <a:ext cx="3527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HashCode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Equals</a:t>
            </a: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688680" y="180000"/>
            <a:ext cx="507060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 Code &amp; Equals</a:t>
            </a:r>
            <a:endParaRPr/>
          </a:p>
        </p:txBody>
      </p:sp>
      <p:sp>
        <p:nvSpPr>
          <p:cNvPr id="452" name="CustomShape 2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CEA4A53-14C8-4277-A245-3BAAD14348C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54" name="CustomShape 4"/>
          <p:cNvSpPr/>
          <p:nvPr/>
        </p:nvSpPr>
        <p:spPr>
          <a:xfrm>
            <a:off x="612360" y="2160000"/>
            <a:ext cx="806328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400" spc="-1" strike="noStrike">
                <a:solidFill>
                  <a:srgbClr val="801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se</a:t>
            </a: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 a.equals(b) </a:t>
            </a:r>
            <a:r>
              <a:rPr b="1" lang="pt-BR" sz="2400" spc="-1" strike="noStrike">
                <a:solidFill>
                  <a:srgbClr val="801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então</a:t>
            </a: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 a.hashCode() == b.hashCode()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Usado </a:t>
            </a: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normalmente</a:t>
            </a: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 para agilizar a busca em Collections.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R</a:t>
            </a: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etorna um código hash de um objeto</a:t>
            </a:r>
            <a:endParaRPr/>
          </a:p>
        </p:txBody>
      </p:sp>
      <p:sp>
        <p:nvSpPr>
          <p:cNvPr id="455" name="CustomShape 5"/>
          <p:cNvSpPr/>
          <p:nvPr/>
        </p:nvSpPr>
        <p:spPr>
          <a:xfrm>
            <a:off x="612000" y="1738800"/>
            <a:ext cx="201564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 Code</a:t>
            </a:r>
            <a:endParaRPr/>
          </a:p>
        </p:txBody>
      </p:sp>
      <p:sp>
        <p:nvSpPr>
          <p:cNvPr id="456" name="CustomShape 6"/>
          <p:cNvSpPr/>
          <p:nvPr/>
        </p:nvSpPr>
        <p:spPr>
          <a:xfrm>
            <a:off x="622440" y="1093680"/>
            <a:ext cx="5144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métodos herdados da classe object</a:t>
            </a:r>
            <a:endParaRPr/>
          </a:p>
        </p:txBody>
      </p:sp>
      <p:sp>
        <p:nvSpPr>
          <p:cNvPr id="457" name="CustomShape 7"/>
          <p:cNvSpPr/>
          <p:nvPr/>
        </p:nvSpPr>
        <p:spPr>
          <a:xfrm>
            <a:off x="652680" y="3888000"/>
            <a:ext cx="125496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Equals</a:t>
            </a:r>
            <a:endParaRPr/>
          </a:p>
        </p:txBody>
      </p:sp>
      <p:sp>
        <p:nvSpPr>
          <p:cNvPr id="458" name="CustomShape 8"/>
          <p:cNvSpPr/>
          <p:nvPr/>
        </p:nvSpPr>
        <p:spPr>
          <a:xfrm>
            <a:off x="612000" y="4572000"/>
            <a:ext cx="7699680" cy="12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Verifica se dois objetos são iguais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"Um objeto é igual a outro caso seja a mesma instância na memória"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688680" y="180000"/>
            <a:ext cx="507060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 Code &amp; Equals</a:t>
            </a:r>
            <a:endParaRPr/>
          </a:p>
        </p:txBody>
      </p:sp>
      <p:sp>
        <p:nvSpPr>
          <p:cNvPr id="460" name="CustomShape 2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0CACB8F-51A6-4582-8F04-822D27D4A84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462" name="CustomShape 4"/>
          <p:cNvSpPr/>
          <p:nvPr/>
        </p:nvSpPr>
        <p:spPr>
          <a:xfrm>
            <a:off x="792000" y="1080000"/>
            <a:ext cx="7559280" cy="45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pt-BR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hashCode() {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1" lang="pt-BR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pt-BR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hash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1" lang="pt-BR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== 0 &amp;&amp; </a:t>
            </a:r>
            <a:r>
              <a:rPr b="1" lang="pt-BR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lang="pt-BR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length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&gt; 0) {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</a:t>
            </a:r>
            <a:r>
              <a:rPr b="1" lang="pt-BR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char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[] = </a:t>
            </a:r>
            <a:r>
              <a:rPr b="1" lang="pt-BR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</a:t>
            </a:r>
            <a:r>
              <a:rPr b="1" lang="pt-BR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for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</a:t>
            </a:r>
            <a:r>
              <a:rPr b="1" lang="pt-BR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0;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&lt; </a:t>
            </a:r>
            <a:r>
              <a:rPr b="1" lang="pt-BR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lang="pt-BR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length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++) {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   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31 *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+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];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</a:t>
            </a:r>
            <a:r>
              <a:rPr b="1" lang="pt-BR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hash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1" lang="pt-BR" sz="1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pt-BR" sz="18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b="1" lang="pt-BR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 boolean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equals(</a:t>
            </a:r>
            <a:r>
              <a:rPr b="1" lang="pt-BR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pt-BR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{</a:t>
            </a:r>
            <a:endParaRPr/>
          </a:p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</a:t>
            </a:r>
            <a:r>
              <a:rPr b="1" lang="pt-BR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</a:t>
            </a:r>
            <a:r>
              <a:rPr b="1" lang="pt-BR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this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== </a:t>
            </a:r>
            <a:r>
              <a:rPr lang="pt-BR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688680" y="144000"/>
            <a:ext cx="370260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Tabelas Hash</a:t>
            </a:r>
            <a:endParaRPr/>
          </a:p>
        </p:txBody>
      </p:sp>
      <p:sp>
        <p:nvSpPr>
          <p:cNvPr id="464" name="CustomShape 2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940219C-12C2-4F85-9E28-AAD35EB6470C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792000" y="1405800"/>
            <a:ext cx="7622640" cy="363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6696000" y="4464000"/>
            <a:ext cx="12970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/>
          </a:p>
        </p:txBody>
      </p:sp>
      <p:sp>
        <p:nvSpPr>
          <p:cNvPr id="468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652680" y="122040"/>
            <a:ext cx="32706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6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Set - Interface</a:t>
            </a:r>
            <a:endParaRPr/>
          </a:p>
        </p:txBody>
      </p:sp>
      <p:sp>
        <p:nvSpPr>
          <p:cNvPr id="503" name="CustomShape 2"/>
          <p:cNvSpPr/>
          <p:nvPr/>
        </p:nvSpPr>
        <p:spPr>
          <a:xfrm>
            <a:off x="485640" y="1190520"/>
            <a:ext cx="819936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504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3ECBEF3-531D-48C1-91FF-ABD7EECC0FB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648360" y="1677960"/>
            <a:ext cx="7316640" cy="45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688680" y="86040"/>
            <a:ext cx="10386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Set</a:t>
            </a:r>
            <a:endParaRPr/>
          </a:p>
        </p:txBody>
      </p:sp>
      <p:sp>
        <p:nvSpPr>
          <p:cNvPr id="507" name="CustomShape 2"/>
          <p:cNvSpPr/>
          <p:nvPr/>
        </p:nvSpPr>
        <p:spPr>
          <a:xfrm>
            <a:off x="629640" y="1080000"/>
            <a:ext cx="779364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216000" indent="-21528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itens duplicados</a:t>
            </a:r>
            <a:endParaRPr/>
          </a:p>
          <a:p>
            <a:pPr marL="216000" indent="-21528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Segue a ideia dos conjuntos Matemáticos</a:t>
            </a: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508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FEE6ED2-BCA2-4E8F-A808-6A4306A4C05D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2304000" y="2206800"/>
            <a:ext cx="3228120" cy="29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652680" y="230040"/>
            <a:ext cx="103860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Set</a:t>
            </a:r>
            <a:endParaRPr/>
          </a:p>
        </p:txBody>
      </p:sp>
      <p:sp>
        <p:nvSpPr>
          <p:cNvPr id="511" name="CustomShape 2"/>
          <p:cNvSpPr/>
          <p:nvPr/>
        </p:nvSpPr>
        <p:spPr>
          <a:xfrm>
            <a:off x="485640" y="1190520"/>
            <a:ext cx="819936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512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C4B301C-1CFF-4F1D-833D-60156C15D600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graphicFrame>
        <p:nvGraphicFramePr>
          <p:cNvPr id="513" name="Table 4"/>
          <p:cNvGraphicFramePr/>
          <p:nvPr/>
        </p:nvGraphicFramePr>
        <p:xfrm>
          <a:off x="506880" y="1266480"/>
          <a:ext cx="8265960" cy="4257720"/>
        </p:xfrm>
        <a:graphic>
          <a:graphicData uri="http://schemas.openxmlformats.org/drawingml/2006/table">
            <a:tbl>
              <a:tblPr/>
              <a:tblGrid>
                <a:gridCol w="4132440"/>
                <a:gridCol w="4133880"/>
              </a:tblGrid>
              <a:tr h="53208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add(E 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iterator()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53208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addAll(Collection&lt;? extends E&gt;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remove(Object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clear()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removeAll(Collection&lt;?&gt;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208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contains(Object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retainAll(Collection&lt;?&gt;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containsAll(Collection&lt;?&gt; c)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size()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208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equals(Object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toArray()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08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hashCode()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toArray(T[ ] a)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352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isEmpty()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14" name="CustomShape 5"/>
          <p:cNvSpPr/>
          <p:nvPr/>
        </p:nvSpPr>
        <p:spPr>
          <a:xfrm>
            <a:off x="2742840" y="333360"/>
            <a:ext cx="312444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da Interface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184000" y="4284000"/>
            <a:ext cx="280728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  <p:sp>
        <p:nvSpPr>
          <p:cNvPr id="516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688000" y="4392000"/>
            <a:ext cx="2377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3A99342-76EE-4C1C-9059-30DA1F1808C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52" name="CustomShape 3"/>
          <p:cNvSpPr/>
          <p:nvPr/>
        </p:nvSpPr>
        <p:spPr>
          <a:xfrm>
            <a:off x="792000" y="1080000"/>
            <a:ext cx="7919280" cy="44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Possui melhor performance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usa HashTable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seus elementos não são ordenados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complexidade desta estrutura é O(1)( tempo de execução sempre será o mesmo)- hashcode equals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garantir a performance sem se importar com a ordem </a:t>
            </a:r>
            <a:endParaRPr/>
          </a:p>
        </p:txBody>
      </p:sp>
      <p:sp>
        <p:nvSpPr>
          <p:cNvPr id="553" name="CustomShape 4"/>
          <p:cNvSpPr/>
          <p:nvPr/>
        </p:nvSpPr>
        <p:spPr>
          <a:xfrm>
            <a:off x="637200" y="202320"/>
            <a:ext cx="19180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59C4AA1-88C2-4686-9EB5-271B220792A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56" name="CustomShape 3"/>
          <p:cNvSpPr/>
          <p:nvPr/>
        </p:nvSpPr>
        <p:spPr>
          <a:xfrm>
            <a:off x="601200" y="166320"/>
            <a:ext cx="19180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</p:txBody>
      </p:sp>
      <p:pic>
        <p:nvPicPr>
          <p:cNvPr id="557" name="" descr=""/>
          <p:cNvPicPr/>
          <p:nvPr/>
        </p:nvPicPr>
        <p:blipFill>
          <a:blip r:embed="rId1"/>
          <a:stretch/>
        </p:blipFill>
        <p:spPr>
          <a:xfrm>
            <a:off x="712800" y="864000"/>
            <a:ext cx="6094800" cy="50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364000" y="4320000"/>
            <a:ext cx="273528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r>
              <a:rPr b="1" lang="pt-BR" sz="4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559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923F3C7-D5EC-41E0-84A5-9323828C746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595" name="CustomShape 3"/>
          <p:cNvSpPr/>
          <p:nvPr/>
        </p:nvSpPr>
        <p:spPr>
          <a:xfrm>
            <a:off x="612000" y="1260000"/>
            <a:ext cx="79192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 o algoritmo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red-black tree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 </a:t>
            </a:r>
            <a:endParaRPr/>
          </a:p>
        </p:txBody>
      </p:sp>
      <p:sp>
        <p:nvSpPr>
          <p:cNvPr id="596" name="CustomShape 4"/>
          <p:cNvSpPr/>
          <p:nvPr/>
        </p:nvSpPr>
        <p:spPr>
          <a:xfrm>
            <a:off x="621000" y="166320"/>
            <a:ext cx="18982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  <p:pic>
        <p:nvPicPr>
          <p:cNvPr id="597" name="" descr=""/>
          <p:cNvPicPr/>
          <p:nvPr/>
        </p:nvPicPr>
        <p:blipFill>
          <a:blip r:embed="rId1"/>
          <a:stretch/>
        </p:blipFill>
        <p:spPr>
          <a:xfrm>
            <a:off x="763200" y="1854000"/>
            <a:ext cx="7372440" cy="358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AD5D76B-F8F4-4F8A-BAF2-80C98354B9A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00" name="CustomShape 3"/>
          <p:cNvSpPr/>
          <p:nvPr/>
        </p:nvSpPr>
        <p:spPr>
          <a:xfrm>
            <a:off x="621000" y="576000"/>
            <a:ext cx="79192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 a interface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SortedSet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 os elementos  automaticamente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Complexidade é  maior que a do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necessário implementar a interface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Comparable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</a:t>
            </a:r>
            <a:r>
              <a:rPr b="1" i="1" lang="pt-BR" sz="2800" spc="-1" strike="noStrike" u="sng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ClassCastException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nsolas"/>
              </a:rPr>
              <a:t> </a:t>
            </a:r>
            <a:endParaRPr/>
          </a:p>
        </p:txBody>
      </p:sp>
      <p:sp>
        <p:nvSpPr>
          <p:cNvPr id="601" name="CustomShape 4"/>
          <p:cNvSpPr/>
          <p:nvPr/>
        </p:nvSpPr>
        <p:spPr>
          <a:xfrm>
            <a:off x="621000" y="166320"/>
            <a:ext cx="18982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2285359-B598-412A-B703-97714597B4D9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04" name="CustomShape 3"/>
          <p:cNvSpPr/>
          <p:nvPr/>
        </p:nvSpPr>
        <p:spPr>
          <a:xfrm>
            <a:off x="621000" y="166320"/>
            <a:ext cx="18982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 </a:t>
            </a:r>
            <a:endParaRPr/>
          </a:p>
        </p:txBody>
      </p:sp>
      <p:pic>
        <p:nvPicPr>
          <p:cNvPr id="605" name="" descr=""/>
          <p:cNvPicPr/>
          <p:nvPr/>
        </p:nvPicPr>
        <p:blipFill>
          <a:blip r:embed="rId1"/>
          <a:stretch/>
        </p:blipFill>
        <p:spPr>
          <a:xfrm>
            <a:off x="716400" y="828000"/>
            <a:ext cx="6918480" cy="51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3276000" y="4248000"/>
            <a:ext cx="49672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  <p:sp>
        <p:nvSpPr>
          <p:cNvPr id="607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AF5A2A4-A23F-4A48-AEBF-BE42EC5BA2E2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43" name="CustomShape 3"/>
          <p:cNvSpPr/>
          <p:nvPr/>
        </p:nvSpPr>
        <p:spPr>
          <a:xfrm>
            <a:off x="792000" y="1260000"/>
            <a:ext cx="791928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meio termo entre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pouco da performance do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pouco do poder de ordenação do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elementos continuam na ordem que são inseridos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complexidade é O(1) para operações básicas</a:t>
            </a: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644" name="CustomShape 4"/>
          <p:cNvSpPr/>
          <p:nvPr/>
        </p:nvSpPr>
        <p:spPr>
          <a:xfrm>
            <a:off x="612000" y="166320"/>
            <a:ext cx="33112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5C5717F-ABA0-4EE9-990A-5DA39511940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47" name="CustomShape 3"/>
          <p:cNvSpPr/>
          <p:nvPr/>
        </p:nvSpPr>
        <p:spPr>
          <a:xfrm>
            <a:off x="576000" y="158040"/>
            <a:ext cx="334728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LinkedHashSet</a:t>
            </a:r>
            <a:endParaRPr/>
          </a:p>
        </p:txBody>
      </p:sp>
      <p:pic>
        <p:nvPicPr>
          <p:cNvPr id="648" name="" descr=""/>
          <p:cNvPicPr/>
          <p:nvPr/>
        </p:nvPicPr>
        <p:blipFill>
          <a:blip r:embed="rId1"/>
          <a:stretch/>
        </p:blipFill>
        <p:spPr>
          <a:xfrm>
            <a:off x="792000" y="826560"/>
            <a:ext cx="5380920" cy="522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6120000" y="4392000"/>
            <a:ext cx="1871280" cy="8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/>
          </a:p>
        </p:txBody>
      </p:sp>
      <p:sp>
        <p:nvSpPr>
          <p:cNvPr id="650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52680" y="230040"/>
            <a:ext cx="165060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97E54D0-0A7D-4931-89B0-8262C135227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628560" y="1728000"/>
            <a:ext cx="8063280" cy="33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 Arrays em Java são coleções de tamanho fixo baseadas em índices</a:t>
            </a:r>
            <a:endParaRPr/>
          </a:p>
          <a:p>
            <a:endParaRPr/>
          </a:p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 valores padrão da Arrays: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"0" no caso de primitivas; 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"nulo" no caso de Objetos;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"falso" no caso de booleano.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principal vantagem é que podemos representar vários valores com o mesmo nome. O que melhora a legibilidade do código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EF524BB-AFC1-499E-A9E0-CA65567B3877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86" name="CustomShape 3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4"/>
          <p:cNvSpPr/>
          <p:nvPr/>
        </p:nvSpPr>
        <p:spPr>
          <a:xfrm>
            <a:off x="648000" y="180000"/>
            <a:ext cx="122328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</a:t>
            </a:r>
            <a:endParaRPr/>
          </a:p>
        </p:txBody>
      </p:sp>
      <p:pic>
        <p:nvPicPr>
          <p:cNvPr id="688" name="" descr=""/>
          <p:cNvPicPr/>
          <p:nvPr/>
        </p:nvPicPr>
        <p:blipFill>
          <a:blip r:embed="rId1"/>
          <a:stretch/>
        </p:blipFill>
        <p:spPr>
          <a:xfrm>
            <a:off x="552240" y="1104120"/>
            <a:ext cx="8087040" cy="485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C0D32FB-AFA3-460A-A8E7-0924B030F7F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91" name="CustomShape 3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4"/>
          <p:cNvSpPr/>
          <p:nvPr/>
        </p:nvSpPr>
        <p:spPr>
          <a:xfrm>
            <a:off x="648000" y="180000"/>
            <a:ext cx="381528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 - Interface</a:t>
            </a:r>
            <a:endParaRPr/>
          </a:p>
        </p:txBody>
      </p:sp>
      <p:sp>
        <p:nvSpPr>
          <p:cNvPr id="693" name="CustomShape 5"/>
          <p:cNvSpPr/>
          <p:nvPr/>
        </p:nvSpPr>
        <p:spPr>
          <a:xfrm>
            <a:off x="612000" y="1107720"/>
            <a:ext cx="6191280" cy="13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 objeto que mapeia chaves para valores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Não implementa a interface Collections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BD888E6-57B7-49A4-99A3-02645EEC1254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696" name="CustomShape 3"/>
          <p:cNvSpPr/>
          <p:nvPr/>
        </p:nvSpPr>
        <p:spPr>
          <a:xfrm>
            <a:off x="648000" y="252360"/>
            <a:ext cx="122328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</a:t>
            </a:r>
            <a:endParaRPr/>
          </a:p>
        </p:txBody>
      </p:sp>
      <p:graphicFrame>
        <p:nvGraphicFramePr>
          <p:cNvPr id="697" name="Table 4"/>
          <p:cNvGraphicFramePr/>
          <p:nvPr/>
        </p:nvGraphicFramePr>
        <p:xfrm>
          <a:off x="700200" y="1505880"/>
          <a:ext cx="7930080" cy="2436480"/>
        </p:xfrm>
        <a:graphic>
          <a:graphicData uri="http://schemas.openxmlformats.org/drawingml/2006/table">
            <a:tbl>
              <a:tblPr/>
              <a:tblGrid>
                <a:gridCol w="3358440"/>
                <a:gridCol w="4572000"/>
              </a:tblGrid>
              <a:tr h="34812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clear()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isEmpty()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containsKey(Object key)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keySet()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containsValue(Object value)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put(K key, V value)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entrySet()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putAll(Map&lt;? extends K,? extends V&gt; m)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equals(Object 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remove(Object key)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get(Object key)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size()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hashCode()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pt-BR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values()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98" name="CustomShape 5"/>
          <p:cNvSpPr/>
          <p:nvPr/>
        </p:nvSpPr>
        <p:spPr>
          <a:xfrm>
            <a:off x="2778840" y="324000"/>
            <a:ext cx="312444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da Interface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4716000" y="4320000"/>
            <a:ext cx="33112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/>
          </a:p>
        </p:txBody>
      </p:sp>
      <p:sp>
        <p:nvSpPr>
          <p:cNvPr id="700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14CC2B3-1F1B-428C-9C60-08C01B6557E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36" name="CustomShape 3"/>
          <p:cNvSpPr/>
          <p:nvPr/>
        </p:nvSpPr>
        <p:spPr>
          <a:xfrm>
            <a:off x="648000" y="612000"/>
            <a:ext cx="8135280" cy="48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Baseada na tabela Hash da interface do Map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valores nulos e a chave nula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garante a ordem do mapa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garante que a ordem permaneça constante ao longo do tempo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desempenho com tempo constante para as operações básicas (get and put)</a:t>
            </a:r>
            <a:endParaRPr/>
          </a:p>
        </p:txBody>
      </p:sp>
      <p:sp>
        <p:nvSpPr>
          <p:cNvPr id="737" name="CustomShape 4"/>
          <p:cNvSpPr/>
          <p:nvPr/>
        </p:nvSpPr>
        <p:spPr>
          <a:xfrm>
            <a:off x="648000" y="144000"/>
            <a:ext cx="349632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 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35B77BD-8D12-418E-812C-60F0DA69B75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40" name="CustomShape 3"/>
          <p:cNvSpPr/>
          <p:nvPr/>
        </p:nvSpPr>
        <p:spPr>
          <a:xfrm>
            <a:off x="612000" y="180000"/>
            <a:ext cx="220032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/>
          </a:p>
        </p:txBody>
      </p:sp>
      <p:pic>
        <p:nvPicPr>
          <p:cNvPr id="741" name="" descr=""/>
          <p:cNvPicPr/>
          <p:nvPr/>
        </p:nvPicPr>
        <p:blipFill>
          <a:blip r:embed="rId1"/>
          <a:stretch/>
        </p:blipFill>
        <p:spPr>
          <a:xfrm>
            <a:off x="864000" y="1296000"/>
            <a:ext cx="7592760" cy="433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4644000" y="4284000"/>
            <a:ext cx="338328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</p:txBody>
      </p:sp>
      <p:sp>
        <p:nvSpPr>
          <p:cNvPr id="743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9A1BA8A-2A53-48A1-9823-BD3911D846C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79" name="CustomShape 3"/>
          <p:cNvSpPr/>
          <p:nvPr/>
        </p:nvSpPr>
        <p:spPr>
          <a:xfrm>
            <a:off x="612000" y="1044000"/>
            <a:ext cx="7919280" cy="46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baseada na tabela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da interface do Map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permite valores nulos para a chave e valor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Objetos usados  como chaves devem implementar os métodos 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equals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hashCode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/>
          </a:p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sincronizados (thread-safe)</a:t>
            </a:r>
            <a:endParaRPr/>
          </a:p>
        </p:txBody>
      </p:sp>
      <p:sp>
        <p:nvSpPr>
          <p:cNvPr id="780" name="CustomShape 4"/>
          <p:cNvSpPr/>
          <p:nvPr/>
        </p:nvSpPr>
        <p:spPr>
          <a:xfrm>
            <a:off x="612000" y="180000"/>
            <a:ext cx="23392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66DC957-E634-4F2D-950B-12EBFF0246A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783" name="CustomShape 3"/>
          <p:cNvSpPr/>
          <p:nvPr/>
        </p:nvSpPr>
        <p:spPr>
          <a:xfrm>
            <a:off x="612000" y="180000"/>
            <a:ext cx="23032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Hashtable</a:t>
            </a:r>
            <a:endParaRPr/>
          </a:p>
        </p:txBody>
      </p:sp>
      <p:pic>
        <p:nvPicPr>
          <p:cNvPr id="784" name="" descr=""/>
          <p:cNvPicPr/>
          <p:nvPr/>
        </p:nvPicPr>
        <p:blipFill>
          <a:blip r:embed="rId1"/>
          <a:stretch/>
        </p:blipFill>
        <p:spPr>
          <a:xfrm>
            <a:off x="720000" y="889200"/>
            <a:ext cx="4990680" cy="499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4896000" y="4392000"/>
            <a:ext cx="3095280" cy="8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  <p:sp>
        <p:nvSpPr>
          <p:cNvPr id="786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52680" y="230040"/>
            <a:ext cx="165060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Arrays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C5A1D24-1368-4D90-9279-9A31360BE02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629640" y="3276000"/>
            <a:ext cx="8225640" cy="18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Int[] a = </a:t>
            </a:r>
            <a:r>
              <a:rPr b="1" lang="pt-BR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new </a:t>
            </a:r>
            <a:r>
              <a:rPr b="1" lang="pt-B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int[];  </a:t>
            </a:r>
            <a:r>
              <a:rPr b="1" lang="pt-BR" sz="1800" spc="-1" strike="noStrike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//Compilation Error</a:t>
            </a:r>
            <a:endParaRPr/>
          </a:p>
          <a:p>
            <a:endParaRPr/>
          </a:p>
          <a:p>
            <a:r>
              <a:rPr b="1" lang="pt-B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Int[] a = </a:t>
            </a:r>
            <a:r>
              <a:rPr b="1" lang="pt-BR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new </a:t>
            </a:r>
            <a:r>
              <a:rPr b="1" lang="pt-B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int[</a:t>
            </a:r>
            <a:r>
              <a:rPr b="1" lang="pt-BR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-1]; </a:t>
            </a:r>
            <a:r>
              <a:rPr b="1" lang="pt-BR" sz="1300" spc="-1" strike="noStrike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//Runtime Exception (NegativeArraySizeException)</a:t>
            </a:r>
            <a:endParaRPr/>
          </a:p>
          <a:p>
            <a:endParaRPr/>
          </a:p>
          <a:p>
            <a:r>
              <a:rPr b="1" lang="pt-B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Int[] a = </a:t>
            </a:r>
            <a:r>
              <a:rPr b="1" lang="pt-BR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new </a:t>
            </a:r>
            <a:r>
              <a:rPr b="1" lang="pt-B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int[</a:t>
            </a:r>
            <a:r>
              <a:rPr b="1" lang="pt-BR" sz="18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10];   </a:t>
            </a:r>
            <a:r>
              <a:rPr b="1" lang="pt-BR" sz="1800" spc="-1" strike="noStrike">
                <a:solidFill>
                  <a:srgbClr val="007826"/>
                </a:solidFill>
                <a:uFill>
                  <a:solidFill>
                    <a:srgbClr val="ffffff"/>
                  </a:solidFill>
                </a:uFill>
                <a:latin typeface="Lucida Console"/>
                <a:ea typeface="DejaVu Sans"/>
              </a:rPr>
              <a:t>//Legal</a:t>
            </a:r>
            <a:endParaRPr/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944000" y="1080000"/>
            <a:ext cx="5058000" cy="18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0F842FE-AA8A-42E0-BBA7-BB2E79927A6E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822" name="CustomShape 3"/>
          <p:cNvSpPr/>
          <p:nvPr/>
        </p:nvSpPr>
        <p:spPr>
          <a:xfrm>
            <a:off x="612000" y="1044000"/>
            <a:ext cx="791928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baseada na tabela </a:t>
            </a:r>
            <a:r>
              <a:rPr b="1" i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</a:t>
            </a: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da interface do Map</a:t>
            </a:r>
            <a:endParaRPr/>
          </a:p>
          <a:p>
            <a:pPr marL="216000" indent="-215280">
              <a:lnSpc>
                <a:spcPct val="15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 o TreeMap, a saída é com a ordenação.</a:t>
            </a:r>
            <a:endParaRPr/>
          </a:p>
        </p:txBody>
      </p:sp>
      <p:sp>
        <p:nvSpPr>
          <p:cNvPr id="823" name="CustomShape 4"/>
          <p:cNvSpPr/>
          <p:nvPr/>
        </p:nvSpPr>
        <p:spPr>
          <a:xfrm>
            <a:off x="612000" y="166320"/>
            <a:ext cx="211752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16921F0-6897-41B6-9F17-94616719A880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826" name="CustomShape 3"/>
          <p:cNvSpPr/>
          <p:nvPr/>
        </p:nvSpPr>
        <p:spPr>
          <a:xfrm>
            <a:off x="540000" y="166320"/>
            <a:ext cx="218952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/>
          </a:p>
        </p:txBody>
      </p:sp>
      <p:pic>
        <p:nvPicPr>
          <p:cNvPr id="827" name="" descr=""/>
          <p:cNvPicPr/>
          <p:nvPr/>
        </p:nvPicPr>
        <p:blipFill>
          <a:blip r:embed="rId1"/>
          <a:stretch/>
        </p:blipFill>
        <p:spPr>
          <a:xfrm>
            <a:off x="756000" y="793800"/>
            <a:ext cx="6485400" cy="51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4284000" y="4320000"/>
            <a:ext cx="374328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  <p:sp>
        <p:nvSpPr>
          <p:cNvPr id="829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4153362-98ED-4498-AFEE-94594BBDA21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865" name="CustomShape 3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4"/>
          <p:cNvSpPr/>
          <p:nvPr/>
        </p:nvSpPr>
        <p:spPr>
          <a:xfrm>
            <a:off x="541440" y="167760"/>
            <a:ext cx="255384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D637A4F-C2E7-4330-B62B-81C358443F34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869" name="CustomShape 3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  <p:pic>
        <p:nvPicPr>
          <p:cNvPr id="870" name="" descr=""/>
          <p:cNvPicPr/>
          <p:nvPr/>
        </p:nvPicPr>
        <p:blipFill>
          <a:blip r:embed="rId1"/>
          <a:stretch/>
        </p:blipFill>
        <p:spPr>
          <a:xfrm>
            <a:off x="1306800" y="360000"/>
            <a:ext cx="6762960" cy="4967280"/>
          </a:xfrm>
          <a:prstGeom prst="rect">
            <a:avLst/>
          </a:prstGeom>
          <a:ln>
            <a:noFill/>
          </a:ln>
        </p:spPr>
      </p:pic>
      <p:sp>
        <p:nvSpPr>
          <p:cNvPr id="871" name="CustomShape 4"/>
          <p:cNvSpPr/>
          <p:nvPr/>
        </p:nvSpPr>
        <p:spPr>
          <a:xfrm>
            <a:off x="576000" y="5472000"/>
            <a:ext cx="82072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http://www.makeinjava.com/difference-bw-checked-unchecked-exception-class-hierarchy-example/</a:t>
            </a:r>
            <a:endParaRPr/>
          </a:p>
        </p:txBody>
      </p:sp>
      <p:sp>
        <p:nvSpPr>
          <p:cNvPr id="872" name="CustomShape 5"/>
          <p:cNvSpPr/>
          <p:nvPr/>
        </p:nvSpPr>
        <p:spPr>
          <a:xfrm>
            <a:off x="678960" y="150120"/>
            <a:ext cx="243252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184680" y="158040"/>
            <a:ext cx="788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C3F2392-D368-4C24-BC54-856935D5C46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sp>
        <p:nvSpPr>
          <p:cNvPr id="875" name="CustomShape 3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Imagem 4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  <p:sp>
        <p:nvSpPr>
          <p:cNvPr id="877" name="CustomShape 1"/>
          <p:cNvSpPr/>
          <p:nvPr/>
        </p:nvSpPr>
        <p:spPr>
          <a:xfrm>
            <a:off x="3571200" y="3234960"/>
            <a:ext cx="222120" cy="30888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2"/>
          <p:cNvSpPr/>
          <p:nvPr/>
        </p:nvSpPr>
        <p:spPr>
          <a:xfrm>
            <a:off x="3841920" y="3161520"/>
            <a:ext cx="194040" cy="3812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3"/>
          <p:cNvSpPr/>
          <p:nvPr/>
        </p:nvSpPr>
        <p:spPr>
          <a:xfrm>
            <a:off x="4088880" y="3235320"/>
            <a:ext cx="280080" cy="3074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4"/>
          <p:cNvSpPr/>
          <p:nvPr/>
        </p:nvSpPr>
        <p:spPr>
          <a:xfrm>
            <a:off x="4414680" y="3101400"/>
            <a:ext cx="205560" cy="43524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5"/>
          <p:cNvSpPr/>
          <p:nvPr/>
        </p:nvSpPr>
        <p:spPr>
          <a:xfrm>
            <a:off x="4647600" y="3234960"/>
            <a:ext cx="270000" cy="30888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6"/>
          <p:cNvSpPr/>
          <p:nvPr/>
        </p:nvSpPr>
        <p:spPr>
          <a:xfrm>
            <a:off x="5002560" y="3235320"/>
            <a:ext cx="281520" cy="3013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7"/>
          <p:cNvSpPr/>
          <p:nvPr/>
        </p:nvSpPr>
        <p:spPr>
          <a:xfrm>
            <a:off x="5377680" y="3241800"/>
            <a:ext cx="90000" cy="294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8"/>
          <p:cNvSpPr/>
          <p:nvPr/>
        </p:nvSpPr>
        <p:spPr>
          <a:xfrm>
            <a:off x="5558040" y="3235320"/>
            <a:ext cx="281880" cy="3013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9"/>
          <p:cNvSpPr/>
          <p:nvPr/>
        </p:nvSpPr>
        <p:spPr>
          <a:xfrm>
            <a:off x="5933520" y="3241800"/>
            <a:ext cx="90000" cy="294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0"/>
          <p:cNvSpPr/>
          <p:nvPr/>
        </p:nvSpPr>
        <p:spPr>
          <a:xfrm>
            <a:off x="4455360" y="3633120"/>
            <a:ext cx="52920" cy="8604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1"/>
          <p:cNvSpPr/>
          <p:nvPr/>
        </p:nvSpPr>
        <p:spPr>
          <a:xfrm>
            <a:off x="4529160" y="3633120"/>
            <a:ext cx="62640" cy="87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2"/>
          <p:cNvSpPr/>
          <p:nvPr/>
        </p:nvSpPr>
        <p:spPr>
          <a:xfrm>
            <a:off x="4610520" y="3633480"/>
            <a:ext cx="95400" cy="8568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3"/>
          <p:cNvSpPr/>
          <p:nvPr/>
        </p:nvSpPr>
        <p:spPr>
          <a:xfrm>
            <a:off x="4727880" y="3633480"/>
            <a:ext cx="39600" cy="8568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4"/>
          <p:cNvSpPr/>
          <p:nvPr/>
        </p:nvSpPr>
        <p:spPr>
          <a:xfrm>
            <a:off x="4792320" y="3633120"/>
            <a:ext cx="56160" cy="8604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5"/>
          <p:cNvSpPr/>
          <p:nvPr/>
        </p:nvSpPr>
        <p:spPr>
          <a:xfrm>
            <a:off x="4871520" y="3633480"/>
            <a:ext cx="14040" cy="8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6"/>
          <p:cNvSpPr/>
          <p:nvPr/>
        </p:nvSpPr>
        <p:spPr>
          <a:xfrm>
            <a:off x="4913640" y="3633480"/>
            <a:ext cx="61560" cy="85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7"/>
          <p:cNvSpPr/>
          <p:nvPr/>
        </p:nvSpPr>
        <p:spPr>
          <a:xfrm>
            <a:off x="5000040" y="3633120"/>
            <a:ext cx="59040" cy="8712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8"/>
          <p:cNvSpPr/>
          <p:nvPr/>
        </p:nvSpPr>
        <p:spPr>
          <a:xfrm>
            <a:off x="5119920" y="3633480"/>
            <a:ext cx="61200" cy="8568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9"/>
          <p:cNvSpPr/>
          <p:nvPr/>
        </p:nvSpPr>
        <p:spPr>
          <a:xfrm>
            <a:off x="5195880" y="3633120"/>
            <a:ext cx="62640" cy="87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0"/>
          <p:cNvSpPr/>
          <p:nvPr/>
        </p:nvSpPr>
        <p:spPr>
          <a:xfrm>
            <a:off x="5283000" y="3633480"/>
            <a:ext cx="55800" cy="8676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1"/>
          <p:cNvSpPr/>
          <p:nvPr/>
        </p:nvSpPr>
        <p:spPr>
          <a:xfrm>
            <a:off x="5366520" y="3633120"/>
            <a:ext cx="55800" cy="8604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22"/>
          <p:cNvSpPr/>
          <p:nvPr/>
        </p:nvSpPr>
        <p:spPr>
          <a:xfrm>
            <a:off x="5487480" y="3633120"/>
            <a:ext cx="56160" cy="8712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3"/>
          <p:cNvSpPr/>
          <p:nvPr/>
        </p:nvSpPr>
        <p:spPr>
          <a:xfrm>
            <a:off x="5567760" y="3633480"/>
            <a:ext cx="55080" cy="8676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24"/>
          <p:cNvSpPr/>
          <p:nvPr/>
        </p:nvSpPr>
        <p:spPr>
          <a:xfrm>
            <a:off x="5645880" y="3633120"/>
            <a:ext cx="47520" cy="8712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25"/>
          <p:cNvSpPr/>
          <p:nvPr/>
        </p:nvSpPr>
        <p:spPr>
          <a:xfrm>
            <a:off x="5718600" y="3633480"/>
            <a:ext cx="14040" cy="8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26"/>
          <p:cNvSpPr/>
          <p:nvPr/>
        </p:nvSpPr>
        <p:spPr>
          <a:xfrm>
            <a:off x="5761080" y="3633480"/>
            <a:ext cx="61560" cy="8568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27"/>
          <p:cNvSpPr/>
          <p:nvPr/>
        </p:nvSpPr>
        <p:spPr>
          <a:xfrm>
            <a:off x="5850000" y="3633480"/>
            <a:ext cx="40680" cy="8568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28"/>
          <p:cNvSpPr/>
          <p:nvPr/>
        </p:nvSpPr>
        <p:spPr>
          <a:xfrm>
            <a:off x="5910840" y="3633120"/>
            <a:ext cx="46440" cy="87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29"/>
          <p:cNvSpPr/>
          <p:nvPr/>
        </p:nvSpPr>
        <p:spPr>
          <a:xfrm>
            <a:off x="5977080" y="3633120"/>
            <a:ext cx="46440" cy="87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30"/>
          <p:cNvSpPr/>
          <p:nvPr/>
        </p:nvSpPr>
        <p:spPr>
          <a:xfrm>
            <a:off x="3141000" y="3249720"/>
            <a:ext cx="133920" cy="12888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31"/>
          <p:cNvSpPr/>
          <p:nvPr/>
        </p:nvSpPr>
        <p:spPr>
          <a:xfrm>
            <a:off x="3149640" y="3320640"/>
            <a:ext cx="322560" cy="33948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32"/>
          <p:cNvSpPr/>
          <p:nvPr/>
        </p:nvSpPr>
        <p:spPr>
          <a:xfrm>
            <a:off x="3121560" y="3301560"/>
            <a:ext cx="150480" cy="2329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33"/>
          <p:cNvSpPr/>
          <p:nvPr/>
        </p:nvSpPr>
        <p:spPr>
          <a:xfrm>
            <a:off x="3241440" y="3454560"/>
            <a:ext cx="248760" cy="26388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34"/>
          <p:cNvSpPr/>
          <p:nvPr/>
        </p:nvSpPr>
        <p:spPr>
          <a:xfrm>
            <a:off x="3366720" y="3579840"/>
            <a:ext cx="135000" cy="13428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248000" y="3456000"/>
            <a:ext cx="4103280" cy="17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 Framework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52680" y="50040"/>
            <a:ext cx="48546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</a:t>
            </a:r>
            <a:r>
              <a:rPr b="1" lang="pt-BR" sz="4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628560" y="1190520"/>
            <a:ext cx="7885080" cy="49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57C6FB-D83C-4295-A166-24CEBD9FE84F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10600" y="1728000"/>
            <a:ext cx="8572680" cy="165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552000" y="4284000"/>
            <a:ext cx="1439280" cy="8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7070400" y="546480"/>
            <a:ext cx="151920" cy="21132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7255800" y="496440"/>
            <a:ext cx="132480" cy="26064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7425000" y="546840"/>
            <a:ext cx="191520" cy="21024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7648560" y="455040"/>
            <a:ext cx="140400" cy="2977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7808040" y="546480"/>
            <a:ext cx="184320" cy="21132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"/>
          <p:cNvSpPr/>
          <p:nvPr/>
        </p:nvSpPr>
        <p:spPr>
          <a:xfrm>
            <a:off x="8051760" y="546840"/>
            <a:ext cx="192240" cy="20592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8"/>
          <p:cNvSpPr/>
          <p:nvPr/>
        </p:nvSpPr>
        <p:spPr>
          <a:xfrm>
            <a:off x="830844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9"/>
          <p:cNvSpPr/>
          <p:nvPr/>
        </p:nvSpPr>
        <p:spPr>
          <a:xfrm>
            <a:off x="8432280" y="546840"/>
            <a:ext cx="192600" cy="20592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0"/>
          <p:cNvSpPr/>
          <p:nvPr/>
        </p:nvSpPr>
        <p:spPr>
          <a:xfrm>
            <a:off x="8689680" y="551520"/>
            <a:ext cx="612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1"/>
          <p:cNvSpPr/>
          <p:nvPr/>
        </p:nvSpPr>
        <p:spPr>
          <a:xfrm>
            <a:off x="7676280" y="819360"/>
            <a:ext cx="35640" cy="583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772704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3"/>
          <p:cNvSpPr/>
          <p:nvPr/>
        </p:nvSpPr>
        <p:spPr>
          <a:xfrm>
            <a:off x="7782840" y="819720"/>
            <a:ext cx="64800" cy="579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4"/>
          <p:cNvSpPr/>
          <p:nvPr/>
        </p:nvSpPr>
        <p:spPr>
          <a:xfrm>
            <a:off x="7863120" y="819720"/>
            <a:ext cx="26280" cy="579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5"/>
          <p:cNvSpPr/>
          <p:nvPr/>
        </p:nvSpPr>
        <p:spPr>
          <a:xfrm>
            <a:off x="7907400" y="819360"/>
            <a:ext cx="38160" cy="583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6"/>
          <p:cNvSpPr/>
          <p:nvPr/>
        </p:nvSpPr>
        <p:spPr>
          <a:xfrm>
            <a:off x="796176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7"/>
          <p:cNvSpPr/>
          <p:nvPr/>
        </p:nvSpPr>
        <p:spPr>
          <a:xfrm>
            <a:off x="799056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"/>
          <p:cNvSpPr/>
          <p:nvPr/>
        </p:nvSpPr>
        <p:spPr>
          <a:xfrm>
            <a:off x="8049600" y="819360"/>
            <a:ext cx="39960" cy="5904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9"/>
          <p:cNvSpPr/>
          <p:nvPr/>
        </p:nvSpPr>
        <p:spPr>
          <a:xfrm>
            <a:off x="8132040" y="819720"/>
            <a:ext cx="41400" cy="579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0"/>
          <p:cNvSpPr/>
          <p:nvPr/>
        </p:nvSpPr>
        <p:spPr>
          <a:xfrm>
            <a:off x="8183880" y="819360"/>
            <a:ext cx="42480" cy="5904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>
            <a:off x="8244000" y="819720"/>
            <a:ext cx="37440" cy="5868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"/>
          <p:cNvSpPr/>
          <p:nvPr/>
        </p:nvSpPr>
        <p:spPr>
          <a:xfrm>
            <a:off x="8301240" y="819360"/>
            <a:ext cx="37440" cy="583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3"/>
          <p:cNvSpPr/>
          <p:nvPr/>
        </p:nvSpPr>
        <p:spPr>
          <a:xfrm>
            <a:off x="8384040" y="819360"/>
            <a:ext cx="38160" cy="5904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4"/>
          <p:cNvSpPr/>
          <p:nvPr/>
        </p:nvSpPr>
        <p:spPr>
          <a:xfrm>
            <a:off x="8439120" y="819720"/>
            <a:ext cx="37080" cy="5868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5"/>
          <p:cNvSpPr/>
          <p:nvPr/>
        </p:nvSpPr>
        <p:spPr>
          <a:xfrm>
            <a:off x="8492400" y="819360"/>
            <a:ext cx="32040" cy="5904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"/>
          <p:cNvSpPr/>
          <p:nvPr/>
        </p:nvSpPr>
        <p:spPr>
          <a:xfrm>
            <a:off x="8542440" y="819720"/>
            <a:ext cx="9000" cy="5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7"/>
          <p:cNvSpPr/>
          <p:nvPr/>
        </p:nvSpPr>
        <p:spPr>
          <a:xfrm>
            <a:off x="8571240" y="819720"/>
            <a:ext cx="41760" cy="579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8"/>
          <p:cNvSpPr/>
          <p:nvPr/>
        </p:nvSpPr>
        <p:spPr>
          <a:xfrm>
            <a:off x="8632440" y="819720"/>
            <a:ext cx="27360" cy="579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9"/>
          <p:cNvSpPr/>
          <p:nvPr/>
        </p:nvSpPr>
        <p:spPr>
          <a:xfrm>
            <a:off x="867420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0"/>
          <p:cNvSpPr/>
          <p:nvPr/>
        </p:nvSpPr>
        <p:spPr>
          <a:xfrm>
            <a:off x="8719560" y="819360"/>
            <a:ext cx="31320" cy="5904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1"/>
          <p:cNvSpPr/>
          <p:nvPr/>
        </p:nvSpPr>
        <p:spPr>
          <a:xfrm>
            <a:off x="6775560" y="556560"/>
            <a:ext cx="91080" cy="8784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2"/>
          <p:cNvSpPr/>
          <p:nvPr/>
        </p:nvSpPr>
        <p:spPr>
          <a:xfrm>
            <a:off x="6781320" y="605160"/>
            <a:ext cx="220680" cy="23220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3"/>
          <p:cNvSpPr/>
          <p:nvPr/>
        </p:nvSpPr>
        <p:spPr>
          <a:xfrm>
            <a:off x="6762240" y="592200"/>
            <a:ext cx="102600" cy="15912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4"/>
          <p:cNvSpPr/>
          <p:nvPr/>
        </p:nvSpPr>
        <p:spPr>
          <a:xfrm>
            <a:off x="6844320" y="697320"/>
            <a:ext cx="169920" cy="1803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5"/>
          <p:cNvSpPr/>
          <p:nvPr/>
        </p:nvSpPr>
        <p:spPr>
          <a:xfrm>
            <a:off x="6930000" y="783000"/>
            <a:ext cx="91800" cy="9144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88680" y="144000"/>
            <a:ext cx="966600" cy="6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1" lang="pt-BR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17280" y="645552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03A3ACB-0BAA-403B-A83A-23F3F6E64E94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&lt;número&gt;</a:t>
            </a:fld>
            <a:endParaRPr/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76000" y="1080000"/>
            <a:ext cx="8199360" cy="38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2017-07-18T16:07:08Z</dcterms:modified>
  <cp:revision>28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18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27</vt:i4>
  </property>
</Properties>
</file>