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9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D4901C-F2C1-479B-8856-C7442B8A6916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2A11FB-6E99-48E0-883C-09F6DD99106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88D026-ECFC-458E-BBFD-904D9A764EB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CB7595-E104-451E-AE3A-DD04869CADA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1663B2-0624-4976-BBBC-66396597BF9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F24312-DDE4-4A5F-A480-E598BC890AA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C05201-8A61-4CD8-9FF4-8142079539C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57E5C7-9AA6-4E2B-A677-419B992B011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988180-C9E5-4DA6-B9F4-BCA1F73A860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5E83AE-EE19-41DE-AC2A-FE5DDC3089D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2F89AB-F967-4370-A7BB-609D2C5DB5A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4FC96B-B9B2-45CC-A655-87B014D9247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FC4166-0876-4AD8-AE39-C2394D17121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7D64FA-FDFF-4A23-8375-54F12857C37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09B76A-4C65-419F-B7C1-E013C2A6DE0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050166-A1BF-45ED-958E-8FBBC7F511E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E581D4-52F5-4607-AFEE-F5A82C25353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53C18E-B7CF-40F5-9097-27460695531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DF6554-0AE7-496E-95F0-772EBB5CA68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F896B1-DC2D-4E31-AB1F-16112046C92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1955D1-A0FF-4187-8003-FBAA1DCF50F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CF5269-84E8-4C3D-AA8B-9EEA6AB6450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6D250C-3407-4424-B94B-D6E7C2E9768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918480-A1F4-45AC-8277-24C83748773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2E070F-A650-456A-AC89-6238CCFCDFB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E4C7E0-AB8E-41A7-BE08-80218B6A2D4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450857-D9B9-4DBC-B411-BCD5F6B38BA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02F749-714E-4AEF-9759-972E35D0BAE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3ED578-79B5-484F-81A9-30F37810764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2FAC8D-200C-4630-8B9D-41780BDF7A4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2500CE-BB47-43DE-AC62-11D5D79E751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631B84-2CD9-4381-A8BF-42FD4285844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34A027-E36E-4D3B-BD47-3F3541B552C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8A7455-965A-463D-8239-EFFB3FEF9DD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9EB08C-28D7-4795-98C3-A57A0A21384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915644-755E-4137-96A6-E5CD7E11EE2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899C33-FD8B-455B-8AD6-C36B557A927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F61894-0FC4-4545-AB21-CCADCCA1AB8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C701EC-32FD-41DE-A6B7-0C82B94F6CB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FC9E44-DDCF-4723-87C9-B8D2FEC8640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F955E8-88CA-4E7A-AE79-1DF8C7B17F7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ACBA17-5CF9-4A87-A054-D8477DF14BF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AF5701-F66A-4977-8986-A2AE3A7417D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pic>
        <p:nvPicPr>
          <p:cNvPr id="1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FE99A1C-181C-48F0-82A5-930BB256D23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349200" y="194040"/>
            <a:ext cx="256680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endParaRPr/>
          </a:p>
        </p:txBody>
      </p:sp>
      <p:sp>
        <p:nvSpPr>
          <p:cNvPr id="243" name="CustomShape 4"/>
          <p:cNvSpPr/>
          <p:nvPr/>
        </p:nvSpPr>
        <p:spPr>
          <a:xfrm>
            <a:off x="360000" y="1224000"/>
            <a:ext cx="822888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Acesso direto via métodos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get()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set() 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Trabalha com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internamente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começa com um tamanho fixo – 10 por padrão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Pode-se definir o tamanho inicial no construtor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</a:t>
            </a:r>
            <a:r>
              <a:rPr b="1" i="1" lang="pt-BR" sz="2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b="1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ArrayList&lt;Conta&gt;(40)</a:t>
            </a:r>
            <a:endParaRPr/>
          </a:p>
          <a:p>
            <a:pPr marL="216000" indent="-216000">
              <a:lnSpc>
                <a:spcPct val="150000"/>
              </a:lnSpc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aumenta em 50%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E75C436-C408-4D0F-A39F-4C949B49DF26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432000" y="1186560"/>
            <a:ext cx="8279640" cy="4073040"/>
          </a:xfrm>
          <a:prstGeom prst="rect">
            <a:avLst/>
          </a:prstGeom>
          <a:ln>
            <a:noFill/>
          </a:ln>
        </p:spPr>
      </p:pic>
      <p:sp>
        <p:nvSpPr>
          <p:cNvPr id="248" name="TextShape 4"/>
          <p:cNvSpPr txBox="1"/>
          <p:nvPr/>
        </p:nvSpPr>
        <p:spPr>
          <a:xfrm>
            <a:off x="504000" y="165600"/>
            <a:ext cx="2422800" cy="7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680000" y="4320000"/>
            <a:ext cx="334800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485640" y="1190520"/>
            <a:ext cx="8200080" cy="23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Melhor performance nos métodos add e remove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 uma lista duplamente encadeada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(guarda a posição do próximo e do anterior)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81BB0A-C7DD-42AA-AF63-880286AC767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2736000" y="3197160"/>
            <a:ext cx="3362040" cy="30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85640" y="1190520"/>
            <a:ext cx="82000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443A3E7-E56A-4362-8005-A0AC7874FB8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608400" y="1717560"/>
            <a:ext cx="8077320" cy="29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616000" y="4320000"/>
            <a:ext cx="2376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52680" y="144000"/>
            <a:ext cx="1831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612000" y="1224000"/>
            <a:ext cx="806400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6000" algn="just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Implementada igual ao ArrayList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Alocação dinâmica de Vector aumenta o dobro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 ser sincronizado (Thread-safe)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29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300ABA2-0F0B-4C4C-83C5-BE6504DD3A6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696000" y="4464000"/>
            <a:ext cx="12978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472680" y="158040"/>
            <a:ext cx="3919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>
                <a:solidFill>
                  <a:srgbClr val="0066ff"/>
                </a:solidFill>
                <a:latin typeface="Arial"/>
                <a:ea typeface="Microsoft YaHei"/>
              </a:rPr>
              <a:t>Set&lt;&lt;Interface&gt;&gt;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485640" y="1190520"/>
            <a:ext cx="82000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26CEC8-C7E3-4DD4-9633-989B23C6D07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648360" y="1677960"/>
            <a:ext cx="7317360" cy="45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88680" y="122040"/>
            <a:ext cx="1039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>
                <a:solidFill>
                  <a:srgbClr val="0066ff"/>
                </a:solidFill>
                <a:latin typeface="Arial"/>
                <a:ea typeface="Microsoft YaHei"/>
              </a:rPr>
              <a:t>Set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629640" y="1188000"/>
            <a:ext cx="47703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71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EE9F8C2-0962-42BF-89FB-3076251F525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8000" y="222084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 Framework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72680" y="158040"/>
            <a:ext cx="3919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>
                <a:solidFill>
                  <a:srgbClr val="0066ff"/>
                </a:solidFill>
                <a:latin typeface="Arial"/>
                <a:ea typeface="Microsoft YaHei"/>
              </a:rPr>
              <a:t>Set&lt;&lt;Interface&gt;&gt;</a:t>
            </a:r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485640" y="1190520"/>
            <a:ext cx="82000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B102B73-F624-4F41-B773-4B94E7DEFBE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graphicFrame>
        <p:nvGraphicFramePr>
          <p:cNvPr id="375" name="Table 4"/>
          <p:cNvGraphicFramePr/>
          <p:nvPr/>
        </p:nvGraphicFramePr>
        <p:xfrm>
          <a:off x="500040" y="1749960"/>
          <a:ext cx="8266320" cy="4258080"/>
        </p:xfrm>
        <a:graphic>
          <a:graphicData uri="http://schemas.openxmlformats.org/drawingml/2006/table">
            <a:tbl>
              <a:tblPr/>
              <a:tblGrid>
                <a:gridCol w="4132440"/>
                <a:gridCol w="4133880"/>
              </a:tblGrid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add(E 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addAll(Collection&lt;?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remove(Object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removeAll(Collection&lt;?&gt;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contains(Object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 </a:t>
                      </a:r>
                      <a:r>
                        <a:rPr lang="pt-BR" sz="1800" spc="-1">
                          <a:latin typeface="Arial"/>
                        </a:rPr>
                        <a:t>retainAll(Collection&lt;?&gt;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containsAll(Collection&lt;?&gt;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toArray()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toArray(T[ ] a)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352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184000" y="4284000"/>
            <a:ext cx="2808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sp>
        <p:nvSpPr>
          <p:cNvPr id="377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728D0A4-6D40-4D5B-9888-DA5A413E36A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13" name="TextShape 3"/>
          <p:cNvSpPr txBox="1"/>
          <p:nvPr/>
        </p:nvSpPr>
        <p:spPr>
          <a:xfrm>
            <a:off x="792000" y="1080000"/>
            <a:ext cx="7920000" cy="443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Possui melhor performance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usa HashTable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seus elementos não são ordenados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desta estrutura é O(1)( tempo de execução sempre será o mesmo)- hashcode equals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garantir a performance sem se importar com a ordem</a:t>
            </a:r>
            <a:r>
              <a:rPr b="1" lang="pt-BR" sz="2800" spc="-1">
                <a:latin typeface="Calibri"/>
              </a:rPr>
              <a:t> </a:t>
            </a:r>
            <a:endParaRPr/>
          </a:p>
        </p:txBody>
      </p:sp>
      <p:sp>
        <p:nvSpPr>
          <p:cNvPr id="414" name="TextShape 4"/>
          <p:cNvSpPr txBox="1"/>
          <p:nvPr/>
        </p:nvSpPr>
        <p:spPr>
          <a:xfrm>
            <a:off x="637200" y="202320"/>
            <a:ext cx="19188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7EC09FB-342E-4371-AF7F-E7F6EBAB644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17" name="TextShape 3"/>
          <p:cNvSpPr txBox="1"/>
          <p:nvPr/>
        </p:nvSpPr>
        <p:spPr>
          <a:xfrm>
            <a:off x="601200" y="166320"/>
            <a:ext cx="19188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750240" y="940680"/>
            <a:ext cx="7889760" cy="507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5364000" y="4320000"/>
            <a:ext cx="2736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20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FEC5596-D902-4680-B19E-E7A62D4B2C6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56" name="TextShape 3"/>
          <p:cNvSpPr txBox="1"/>
          <p:nvPr/>
        </p:nvSpPr>
        <p:spPr>
          <a:xfrm>
            <a:off x="792000" y="1152000"/>
            <a:ext cx="7920000" cy="481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 um algoritmo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red-black tree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 a interface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SortedSet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possui elementos ordenados automaticamente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é  maior que a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implementar a interface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Comparable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–</a:t>
            </a:r>
            <a:r>
              <a:rPr b="1" i="1" lang="pt-BR" sz="2800" spc="-1" strike="noStrike" u="sng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ClassCastException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57" name="TextShape 4"/>
          <p:cNvSpPr txBox="1"/>
          <p:nvPr/>
        </p:nvSpPr>
        <p:spPr>
          <a:xfrm>
            <a:off x="621000" y="166320"/>
            <a:ext cx="1899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96AAA41-E867-49F8-AFFA-C94AC663A36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60" name="TextShape 3"/>
          <p:cNvSpPr txBox="1"/>
          <p:nvPr/>
        </p:nvSpPr>
        <p:spPr>
          <a:xfrm>
            <a:off x="621000" y="166320"/>
            <a:ext cx="1899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207000" y="1389960"/>
            <a:ext cx="8867880" cy="41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024000" y="4248000"/>
            <a:ext cx="49680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  <p:sp>
        <p:nvSpPr>
          <p:cNvPr id="463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81FA890-B14C-45C6-B35A-8CC4D80C5B3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99" name="TextShape 3"/>
          <p:cNvSpPr txBox="1"/>
          <p:nvPr/>
        </p:nvSpPr>
        <p:spPr>
          <a:xfrm>
            <a:off x="792000" y="1152000"/>
            <a:ext cx="792000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meio termo entre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TreeSet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um pouco da performance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um pouco do poder de ordenação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TreeSet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elementos continuam na ordem que são inseridos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é O(1) para operações básicas</a:t>
            </a:r>
            <a:r>
              <a:rPr lang="pt-BR" sz="2800" spc="-1">
                <a:latin typeface="Calibri"/>
              </a:rPr>
              <a:t> </a:t>
            </a:r>
            <a:endParaRPr/>
          </a:p>
        </p:txBody>
      </p:sp>
      <p:sp>
        <p:nvSpPr>
          <p:cNvPr id="500" name="TextShape 4"/>
          <p:cNvSpPr txBox="1"/>
          <p:nvPr/>
        </p:nvSpPr>
        <p:spPr>
          <a:xfrm>
            <a:off x="612000" y="202320"/>
            <a:ext cx="302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EC1BAB8-475E-4CCF-8F8E-80EBCF2603F1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231120" y="1756800"/>
            <a:ext cx="8820000" cy="3448080"/>
          </a:xfrm>
          <a:prstGeom prst="rect">
            <a:avLst/>
          </a:prstGeom>
          <a:ln>
            <a:noFill/>
          </a:ln>
        </p:spPr>
      </p:pic>
      <p:sp>
        <p:nvSpPr>
          <p:cNvPr id="504" name="TextShape 3"/>
          <p:cNvSpPr txBox="1"/>
          <p:nvPr/>
        </p:nvSpPr>
        <p:spPr>
          <a:xfrm>
            <a:off x="612000" y="216000"/>
            <a:ext cx="302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8FAE8B5-59BC-4E9B-82E4-9D3F7E14BE5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120000" y="4392000"/>
            <a:ext cx="1872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/>
          </a:p>
        </p:txBody>
      </p:sp>
      <p:sp>
        <p:nvSpPr>
          <p:cNvPr id="506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9EE58F1-ABDE-4BE7-8C37-EEA69F425F1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42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TextShape 4"/>
          <p:cNvSpPr txBox="1"/>
          <p:nvPr/>
        </p:nvSpPr>
        <p:spPr>
          <a:xfrm>
            <a:off x="648000" y="2520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3600" spc="-1">
                <a:solidFill>
                  <a:srgbClr val="0066ff"/>
                </a:solidFill>
                <a:latin typeface="Arial"/>
              </a:rPr>
              <a:t>Map &lt;&lt;Interface&gt;&gt;</a:t>
            </a:r>
            <a:endParaRPr/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552240" y="1104120"/>
            <a:ext cx="8087760" cy="4852800"/>
          </a:xfrm>
          <a:prstGeom prst="rect">
            <a:avLst/>
          </a:prstGeom>
          <a:ln>
            <a:noFill/>
          </a:ln>
        </p:spPr>
      </p:pic>
      <p:sp>
        <p:nvSpPr>
          <p:cNvPr id="545" name="TextShape 5"/>
          <p:cNvSpPr txBox="1"/>
          <p:nvPr/>
        </p:nvSpPr>
        <p:spPr>
          <a:xfrm>
            <a:off x="360000" y="3771720"/>
            <a:ext cx="6192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Um objeto que mapeia chaves para valores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Não implementa a interface Collections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F9CF9B1-EE0D-452C-8B9A-113FE8EE004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48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TextShape 4"/>
          <p:cNvSpPr txBox="1"/>
          <p:nvPr/>
        </p:nvSpPr>
        <p:spPr>
          <a:xfrm>
            <a:off x="648000" y="2520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3600" spc="-1">
                <a:solidFill>
                  <a:srgbClr val="0066ff"/>
                </a:solidFill>
                <a:latin typeface="Arial"/>
              </a:rPr>
              <a:t>Map &lt;&lt;Interface&gt;&gt;</a:t>
            </a:r>
            <a:endParaRPr/>
          </a:p>
        </p:txBody>
      </p:sp>
      <p:sp>
        <p:nvSpPr>
          <p:cNvPr id="550" name="TextShape 5"/>
          <p:cNvSpPr txBox="1"/>
          <p:nvPr/>
        </p:nvSpPr>
        <p:spPr>
          <a:xfrm>
            <a:off x="612000" y="1107720"/>
            <a:ext cx="6192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Um objeto que mapeia chaves para valores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Não implementa a interface Collections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716000" y="4320000"/>
            <a:ext cx="331200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/>
          </a:p>
        </p:txBody>
      </p:sp>
      <p:sp>
        <p:nvSpPr>
          <p:cNvPr id="552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D20AE54-254C-42A4-B4A4-068C1125AC2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88" name="TextShape 3"/>
          <p:cNvSpPr txBox="1"/>
          <p:nvPr/>
        </p:nvSpPr>
        <p:spPr>
          <a:xfrm>
            <a:off x="648000" y="612000"/>
            <a:ext cx="8136000" cy="48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Baseada na tabela Hash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Permite valores nulos e a chave nula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666666"/>
                </a:solidFill>
                <a:latin typeface="Calibri"/>
              </a:rPr>
              <a:t>Não garante a ordem do mapa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Não garante que a ordem permaneça constante ao longo do tempo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desempenho com tempo constante para as operações básicas (get and put)</a:t>
            </a:r>
            <a:endParaRPr/>
          </a:p>
        </p:txBody>
      </p:sp>
      <p:sp>
        <p:nvSpPr>
          <p:cNvPr id="589" name="TextShape 4"/>
          <p:cNvSpPr txBox="1"/>
          <p:nvPr/>
        </p:nvSpPr>
        <p:spPr>
          <a:xfrm>
            <a:off x="648000" y="144000"/>
            <a:ext cx="34970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&lt;K,V&gt;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9E8A45C-7368-4A04-8747-A6BEADAF324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92" name="TextShape 3"/>
          <p:cNvSpPr txBox="1"/>
          <p:nvPr/>
        </p:nvSpPr>
        <p:spPr>
          <a:xfrm>
            <a:off x="792000" y="432000"/>
            <a:ext cx="34970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&lt;K,V&gt;</a:t>
            </a:r>
            <a:endParaRPr/>
          </a:p>
        </p:txBody>
      </p:sp>
      <p:pic>
        <p:nvPicPr>
          <p:cNvPr id="593" name="" descr=""/>
          <p:cNvPicPr/>
          <p:nvPr/>
        </p:nvPicPr>
        <p:blipFill>
          <a:blip r:embed="rId1"/>
          <a:stretch/>
        </p:blipFill>
        <p:spPr>
          <a:xfrm>
            <a:off x="864000" y="1296000"/>
            <a:ext cx="7593480" cy="43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Hashtable&lt;K,V&gt;;</a:t>
            </a:r>
            <a:endParaRPr/>
          </a:p>
        </p:txBody>
      </p:sp>
      <p:sp>
        <p:nvSpPr>
          <p:cNvPr id="595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982717A-F4C4-42D5-966F-5F552E2D119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31" name="TextShape 3"/>
          <p:cNvSpPr txBox="1"/>
          <p:nvPr/>
        </p:nvSpPr>
        <p:spPr>
          <a:xfrm>
            <a:off x="612000" y="1044000"/>
            <a:ext cx="792000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baseada na tabela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Não permite valores nulos para a chave e valor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Objetos usados  como chaves devem implementar os métodos 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equals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hashCode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.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Métodos sincronizados (thread-safe)</a:t>
            </a:r>
            <a:endParaRPr/>
          </a:p>
        </p:txBody>
      </p:sp>
      <p:sp>
        <p:nvSpPr>
          <p:cNvPr id="632" name="TextShape 4"/>
          <p:cNvSpPr txBox="1"/>
          <p:nvPr/>
        </p:nvSpPr>
        <p:spPr>
          <a:xfrm>
            <a:off x="612000" y="180000"/>
            <a:ext cx="2340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DFB5E95-4E9F-415A-AA25-D899384E352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35" name="TextShape 3"/>
          <p:cNvSpPr txBox="1"/>
          <p:nvPr/>
        </p:nvSpPr>
        <p:spPr>
          <a:xfrm>
            <a:off x="612000" y="180000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  <p:pic>
        <p:nvPicPr>
          <p:cNvPr id="636" name="" descr=""/>
          <p:cNvPicPr/>
          <p:nvPr/>
        </p:nvPicPr>
        <p:blipFill>
          <a:blip r:embed="rId1"/>
          <a:stretch/>
        </p:blipFill>
        <p:spPr>
          <a:xfrm>
            <a:off x="366120" y="1296000"/>
            <a:ext cx="8417880" cy="430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4896000" y="4392000"/>
            <a:ext cx="3096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  <p:sp>
        <p:nvSpPr>
          <p:cNvPr id="638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</a:t>
            </a:r>
            <a:r>
              <a:rPr b="1" lang="pt-BR" sz="4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5CAC867-F2BA-4DD6-8D8B-8F1E43EBDD21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10600" y="1728000"/>
            <a:ext cx="8573400" cy="16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A02A01F-66ED-436B-810B-A843CA42864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74" name="TextShape 3"/>
          <p:cNvSpPr txBox="1"/>
          <p:nvPr/>
        </p:nvSpPr>
        <p:spPr>
          <a:xfrm>
            <a:off x="612000" y="1044000"/>
            <a:ext cx="792000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baseada na tabela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 o TreeMap, a saída é com a ordenação.</a:t>
            </a:r>
            <a:endParaRPr/>
          </a:p>
        </p:txBody>
      </p:sp>
      <p:sp>
        <p:nvSpPr>
          <p:cNvPr id="675" name="TextShape 4"/>
          <p:cNvSpPr txBox="1"/>
          <p:nvPr/>
        </p:nvSpPr>
        <p:spPr>
          <a:xfrm>
            <a:off x="612000" y="166320"/>
            <a:ext cx="2118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50BCA52-83CB-439E-90C6-43E2E26CED0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78" name="TextShape 3"/>
          <p:cNvSpPr txBox="1"/>
          <p:nvPr/>
        </p:nvSpPr>
        <p:spPr>
          <a:xfrm>
            <a:off x="540000" y="166320"/>
            <a:ext cx="2190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  <p:pic>
        <p:nvPicPr>
          <p:cNvPr id="679" name="" descr=""/>
          <p:cNvPicPr/>
          <p:nvPr/>
        </p:nvPicPr>
        <p:blipFill>
          <a:blip r:embed="rId1"/>
          <a:stretch/>
        </p:blipFill>
        <p:spPr>
          <a:xfrm>
            <a:off x="348840" y="1296000"/>
            <a:ext cx="8507160" cy="43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  <p:sp>
        <p:nvSpPr>
          <p:cNvPr id="681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68B9A07-9DF1-44E4-8058-F342E81C091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17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TextShape 4"/>
          <p:cNvSpPr txBox="1"/>
          <p:nvPr/>
        </p:nvSpPr>
        <p:spPr>
          <a:xfrm>
            <a:off x="541440" y="167760"/>
            <a:ext cx="2554560" cy="70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C040815-E86A-44EF-9221-94873E8F700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21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  <p:pic>
        <p:nvPicPr>
          <p:cNvPr id="722" name="" descr=""/>
          <p:cNvPicPr/>
          <p:nvPr/>
        </p:nvPicPr>
        <p:blipFill>
          <a:blip r:embed="rId1"/>
          <a:stretch/>
        </p:blipFill>
        <p:spPr>
          <a:xfrm>
            <a:off x="1306800" y="360000"/>
            <a:ext cx="6763680" cy="4968000"/>
          </a:xfrm>
          <a:prstGeom prst="rect">
            <a:avLst/>
          </a:prstGeom>
          <a:ln>
            <a:noFill/>
          </a:ln>
        </p:spPr>
      </p:pic>
      <p:sp>
        <p:nvSpPr>
          <p:cNvPr id="723" name="TextShape 4"/>
          <p:cNvSpPr txBox="1"/>
          <p:nvPr/>
        </p:nvSpPr>
        <p:spPr>
          <a:xfrm>
            <a:off x="576000" y="5472000"/>
            <a:ext cx="82080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800" spc="-1">
                <a:latin typeface="Arial"/>
              </a:rPr>
              <a:t>http://www.makeinjava.com/difference-bw-checked-unchecked-exception-class-hierarchy-example/</a:t>
            </a:r>
            <a:endParaRPr/>
          </a:p>
        </p:txBody>
      </p:sp>
      <p:sp>
        <p:nvSpPr>
          <p:cNvPr id="724" name="TextShape 5"/>
          <p:cNvSpPr txBox="1"/>
          <p:nvPr/>
        </p:nvSpPr>
        <p:spPr>
          <a:xfrm>
            <a:off x="678960" y="150120"/>
            <a:ext cx="2433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64B5214-6B31-47FA-937D-E950961CCD3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27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Imagem 4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3571200" y="3234960"/>
            <a:ext cx="222840" cy="3096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2"/>
          <p:cNvSpPr/>
          <p:nvPr/>
        </p:nvSpPr>
        <p:spPr>
          <a:xfrm>
            <a:off x="3841920" y="3161520"/>
            <a:ext cx="194760" cy="3819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3"/>
          <p:cNvSpPr/>
          <p:nvPr/>
        </p:nvSpPr>
        <p:spPr>
          <a:xfrm>
            <a:off x="4088880" y="3235320"/>
            <a:ext cx="280800" cy="3081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4"/>
          <p:cNvSpPr/>
          <p:nvPr/>
        </p:nvSpPr>
        <p:spPr>
          <a:xfrm>
            <a:off x="4414680" y="3101400"/>
            <a:ext cx="206280" cy="43596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5"/>
          <p:cNvSpPr/>
          <p:nvPr/>
        </p:nvSpPr>
        <p:spPr>
          <a:xfrm>
            <a:off x="4647600" y="3234960"/>
            <a:ext cx="270720" cy="3096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6"/>
          <p:cNvSpPr/>
          <p:nvPr/>
        </p:nvSpPr>
        <p:spPr>
          <a:xfrm>
            <a:off x="5002560" y="3235320"/>
            <a:ext cx="282240" cy="3020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7"/>
          <p:cNvSpPr/>
          <p:nvPr/>
        </p:nvSpPr>
        <p:spPr>
          <a:xfrm>
            <a:off x="537768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8"/>
          <p:cNvSpPr/>
          <p:nvPr/>
        </p:nvSpPr>
        <p:spPr>
          <a:xfrm>
            <a:off x="5558040" y="3235320"/>
            <a:ext cx="282600" cy="3020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9"/>
          <p:cNvSpPr/>
          <p:nvPr/>
        </p:nvSpPr>
        <p:spPr>
          <a:xfrm>
            <a:off x="593352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0"/>
          <p:cNvSpPr/>
          <p:nvPr/>
        </p:nvSpPr>
        <p:spPr>
          <a:xfrm>
            <a:off x="4455360" y="3633120"/>
            <a:ext cx="53640" cy="8676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1"/>
          <p:cNvSpPr/>
          <p:nvPr/>
        </p:nvSpPr>
        <p:spPr>
          <a:xfrm>
            <a:off x="452916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2"/>
          <p:cNvSpPr/>
          <p:nvPr/>
        </p:nvSpPr>
        <p:spPr>
          <a:xfrm>
            <a:off x="4610520" y="3633480"/>
            <a:ext cx="96120" cy="8640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3"/>
          <p:cNvSpPr/>
          <p:nvPr/>
        </p:nvSpPr>
        <p:spPr>
          <a:xfrm>
            <a:off x="4727880" y="3633480"/>
            <a:ext cx="40320" cy="8640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4"/>
          <p:cNvSpPr/>
          <p:nvPr/>
        </p:nvSpPr>
        <p:spPr>
          <a:xfrm>
            <a:off x="4792320" y="3633120"/>
            <a:ext cx="56880" cy="8676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5"/>
          <p:cNvSpPr/>
          <p:nvPr/>
        </p:nvSpPr>
        <p:spPr>
          <a:xfrm>
            <a:off x="487152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6"/>
          <p:cNvSpPr/>
          <p:nvPr/>
        </p:nvSpPr>
        <p:spPr>
          <a:xfrm>
            <a:off x="491364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7"/>
          <p:cNvSpPr/>
          <p:nvPr/>
        </p:nvSpPr>
        <p:spPr>
          <a:xfrm>
            <a:off x="5000040" y="3633120"/>
            <a:ext cx="59760" cy="878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8"/>
          <p:cNvSpPr/>
          <p:nvPr/>
        </p:nvSpPr>
        <p:spPr>
          <a:xfrm>
            <a:off x="5119920" y="3633480"/>
            <a:ext cx="61920" cy="8640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9"/>
          <p:cNvSpPr/>
          <p:nvPr/>
        </p:nvSpPr>
        <p:spPr>
          <a:xfrm>
            <a:off x="519588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20"/>
          <p:cNvSpPr/>
          <p:nvPr/>
        </p:nvSpPr>
        <p:spPr>
          <a:xfrm>
            <a:off x="5283000" y="3633480"/>
            <a:ext cx="56520" cy="874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21"/>
          <p:cNvSpPr/>
          <p:nvPr/>
        </p:nvSpPr>
        <p:spPr>
          <a:xfrm>
            <a:off x="5366520" y="3633120"/>
            <a:ext cx="56520" cy="8676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22"/>
          <p:cNvSpPr/>
          <p:nvPr/>
        </p:nvSpPr>
        <p:spPr>
          <a:xfrm>
            <a:off x="5487480" y="3633120"/>
            <a:ext cx="56880" cy="878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3"/>
          <p:cNvSpPr/>
          <p:nvPr/>
        </p:nvSpPr>
        <p:spPr>
          <a:xfrm>
            <a:off x="5567760" y="3633480"/>
            <a:ext cx="55800" cy="874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24"/>
          <p:cNvSpPr/>
          <p:nvPr/>
        </p:nvSpPr>
        <p:spPr>
          <a:xfrm>
            <a:off x="5645880" y="3633120"/>
            <a:ext cx="48240" cy="878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5"/>
          <p:cNvSpPr/>
          <p:nvPr/>
        </p:nvSpPr>
        <p:spPr>
          <a:xfrm>
            <a:off x="571860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6"/>
          <p:cNvSpPr/>
          <p:nvPr/>
        </p:nvSpPr>
        <p:spPr>
          <a:xfrm>
            <a:off x="576108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27"/>
          <p:cNvSpPr/>
          <p:nvPr/>
        </p:nvSpPr>
        <p:spPr>
          <a:xfrm>
            <a:off x="5850000" y="3633480"/>
            <a:ext cx="41400" cy="8640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8"/>
          <p:cNvSpPr/>
          <p:nvPr/>
        </p:nvSpPr>
        <p:spPr>
          <a:xfrm>
            <a:off x="591084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9"/>
          <p:cNvSpPr/>
          <p:nvPr/>
        </p:nvSpPr>
        <p:spPr>
          <a:xfrm>
            <a:off x="597708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30"/>
          <p:cNvSpPr/>
          <p:nvPr/>
        </p:nvSpPr>
        <p:spPr>
          <a:xfrm>
            <a:off x="3141000" y="3249720"/>
            <a:ext cx="134640" cy="12960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31"/>
          <p:cNvSpPr/>
          <p:nvPr/>
        </p:nvSpPr>
        <p:spPr>
          <a:xfrm>
            <a:off x="3149640" y="3320640"/>
            <a:ext cx="323280" cy="340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32"/>
          <p:cNvSpPr/>
          <p:nvPr/>
        </p:nvSpPr>
        <p:spPr>
          <a:xfrm>
            <a:off x="3121560" y="3301560"/>
            <a:ext cx="151200" cy="2336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33"/>
          <p:cNvSpPr/>
          <p:nvPr/>
        </p:nvSpPr>
        <p:spPr>
          <a:xfrm>
            <a:off x="3241440" y="3454560"/>
            <a:ext cx="249480" cy="26460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34"/>
          <p:cNvSpPr/>
          <p:nvPr/>
        </p:nvSpPr>
        <p:spPr>
          <a:xfrm>
            <a:off x="3366720" y="3579840"/>
            <a:ext cx="135720" cy="13500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552000" y="4284000"/>
            <a:ext cx="1440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8680" y="14400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 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87F93AF-D513-41B4-AD12-60064B9FD54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576000" y="1080000"/>
            <a:ext cx="820008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48000" y="18000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39920" y="1944000"/>
            <a:ext cx="8200080" cy="15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elementos duplicados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Mantém uma ordem definida da inserção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85767EA-3D1B-49EF-A073-82CF826C2FF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4000" y="19404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221C46A-9A6B-4286-B66A-7122895D639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graphicFrame>
        <p:nvGraphicFramePr>
          <p:cNvPr id="203" name="Table 3"/>
          <p:cNvGraphicFramePr/>
          <p:nvPr/>
        </p:nvGraphicFramePr>
        <p:xfrm>
          <a:off x="637200" y="909720"/>
          <a:ext cx="8104320" cy="5446440"/>
        </p:xfrm>
        <a:graphic>
          <a:graphicData uri="http://schemas.openxmlformats.org/drawingml/2006/table">
            <a:tbl>
              <a:tblPr/>
              <a:tblGrid>
                <a:gridCol w="4487400"/>
                <a:gridCol w="3616920"/>
              </a:tblGrid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add(E 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lastIndexOf(Object o)</a:t>
                      </a:r>
                      <a:endParaRPr/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add(int index, E element)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listIterator()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addAll(Collection&lt;?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listIterator(int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addAll(int index, 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remove(int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remove(Object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contains(Object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removeAll(Collection&lt;?&gt;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containsAll(Collection&lt;?&gt;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retainAll(Collection&lt;?&gt;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set(int index, E element)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get(int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subList(int fromIndex, int toIndex)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indexOf(Object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toArray()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toArray(T[ ] a)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88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04" name="TextShape 4"/>
          <p:cNvSpPr txBox="1"/>
          <p:nvPr/>
        </p:nvSpPr>
        <p:spPr>
          <a:xfrm>
            <a:off x="2599560" y="333720"/>
            <a:ext cx="3199680" cy="49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600" spc="-1">
                <a:solidFill>
                  <a:srgbClr val="808080"/>
                </a:solidFill>
                <a:latin typeface="Calibri"/>
              </a:rPr>
              <a:t>Métodos da Interface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0" y="4248000"/>
            <a:ext cx="34578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2017-07-13T11:59:23Z</dcterms:modified>
  <cp:revision>16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18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27</vt:i4>
  </property>
</Properties>
</file>