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_rels/notesSlide4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48.xml.rels" ContentType="application/vnd.openxmlformats-package.relationship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9.png" ContentType="image/png"/>
  <Override PartName="/ppt/media/image28.jpeg" ContentType="image/jpeg"/>
  <Override PartName="/ppt/media/image1.png" ContentType="image/png"/>
  <Override PartName="/ppt/media/image8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10.png" ContentType="image/png"/>
  <Override PartName="/ppt/media/image11.jpeg" ContentType="image/jpeg"/>
  <Override PartName="/ppt/media/image18.jpeg" ContentType="image/jpeg"/>
  <Override PartName="/ppt/media/image12.png" ContentType="image/png"/>
  <Override PartName="/ppt/media/image19.png" ContentType="image/png"/>
  <Override PartName="/ppt/media/image13.jpeg" ContentType="image/jpe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50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pt-BR" sz="2000" spc="-1">
                <a:latin typeface="Arial"/>
              </a:rPr>
              <a:t>Clique para editar o formato de notas</a:t>
            </a:r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pt-BR" sz="1400" spc="-1">
                <a:latin typeface="Times New Roman"/>
              </a:rPr>
              <a:t>&lt;cabeçalho&gt;</a:t>
            </a:r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pt-BR" sz="1400" spc="-1">
                <a:latin typeface="Times New Roman"/>
              </a:rPr>
              <a:t>&lt;data/hora&gt;</a:t>
            </a:r>
            <a:endParaRPr/>
          </a:p>
        </p:txBody>
      </p:sp>
      <p:sp>
        <p:nvSpPr>
          <p:cNvPr id="11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pt-BR" sz="1400" spc="-1">
                <a:latin typeface="Times New Roman"/>
              </a:rPr>
              <a:t>&lt;rodapé&gt;</a:t>
            </a:r>
            <a:endParaRPr/>
          </a:p>
        </p:txBody>
      </p:sp>
      <p:sp>
        <p:nvSpPr>
          <p:cNvPr id="11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B27F887-5ECE-405E-9B41-85C1F055777B}" type="slidenum">
              <a:rPr lang="pt-BR" sz="1400" spc="-1">
                <a:latin typeface="Times New Roman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0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903B44C-97B5-47EE-A06A-BF87434AF59C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2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95B8F8D-BDF1-400E-B43F-E3026B34C046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4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E6D409B-CCFB-4BF7-8BA1-7F30D7658F2B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6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A66CDF8-4D23-4862-ADDC-F395745F60A8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8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F8BDC38-26B8-4D62-A5FB-3BE09C58E9DD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0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7CD1BBA-9F01-4FB5-A24D-75DAEF7B862E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2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A20E026-EDD5-471B-9415-022E92AF83F6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4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1EA89A8-7C2F-4F97-93BE-8383E4571F40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6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014B472-E2C4-4F4D-A70C-D8EB42ADB679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8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5404169-2B5E-4DDF-9B3F-96D1A715D5BA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6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9B57B61-78C7-4B5F-B3B6-F32465CEB96A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0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1919BEE-0B4F-418F-863D-7E697731B109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2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60BE60C-DFD8-48DF-8471-5BC7D0F2FF63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4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8CC8587-ABFF-45C1-BA18-1C56D200EAF5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6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B8E7209-FE14-4255-B413-F13482475392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8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596EE8A-7BF6-44B8-842E-1FDAAA01DC47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0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054889F-5480-4D97-95CD-876C7FCF701B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2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DF94706-F01D-41BA-8CD6-532D8753408B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4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6D33CE6-A212-4666-B868-3DF4EB438211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6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E435B84-1F6B-4954-9D5D-7B794B8C8584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8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F826E85-71A8-4F56-9016-BD9C3688FB1F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8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47AB02D-4FDD-4F45-BD19-6EEB86D4F2B3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0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9EED9F7-C298-44DE-AA8F-A285DE1A28CA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2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5FAE09D-8E97-44C6-86D1-7068116366F3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4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99767DE-BECA-4097-BDDE-C71F4A1DFE0A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6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B96A4EC-9203-47A8-8B1A-E33FA8C53091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8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D7343A2-4AE8-4C36-851C-E7C66040A767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0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1648CBF-EE69-4966-881C-94D6EA2CE01B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2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934BE97-F4CE-466D-BB40-9E7F0922A66B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4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4DA87D7-0E80-4EF5-A349-A1DBF150A90B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6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1B16D3E-85D1-4D8C-8719-EC35AA4654AE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0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C73925E-C04C-4D8A-B9EF-C7A7D70E5CC2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8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FE52AA6-0C49-438F-9BE2-9C182FB6BA2C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0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3D01FFD-2DE4-4BE9-8720-6E3814E8B5E2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2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28AD74E-A4FD-4DCC-A868-15EB68D43908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4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F06CA79-C599-40FE-A41A-3E639AC37B87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6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7230929-4B53-46A9-BDAB-6948C2A16008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8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8D99AAA-F8A0-479A-B10D-EED52F589E6B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0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D97DA7D-ABF5-4473-8C41-C1D14A0CDCF2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2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9047D77-AFDE-461B-99B9-1EA4951FEC5D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4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B6E338A-F87E-4E84-A2F3-D9A7C4C7B5B7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6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47E6920-0221-4ADC-ACFB-A8A4A29BD36D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2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6F8245B-DF43-4791-A810-7A501C4016E2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4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0CD6E80-0BB5-4265-A110-A5F3C9CBA217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6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F4872C4-2D76-4E3B-9BD5-1FD81EEBF0E1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8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3EAF455-393C-44E3-8F17-43695E50062D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m 6" descr=""/>
          <p:cNvPicPr/>
          <p:nvPr/>
        </p:nvPicPr>
        <p:blipFill>
          <a:blip r:embed="rId2"/>
          <a:stretch/>
        </p:blipFill>
        <p:spPr>
          <a:xfrm>
            <a:off x="0" y="6071400"/>
            <a:ext cx="8869680" cy="785520"/>
          </a:xfrm>
          <a:prstGeom prst="rect">
            <a:avLst/>
          </a:prstGeom>
          <a:ln>
            <a:noFill/>
          </a:ln>
        </p:spPr>
      </p:pic>
      <p:pic>
        <p:nvPicPr>
          <p:cNvPr id="1" name="Imagem 4" descr=""/>
          <p:cNvPicPr/>
          <p:nvPr/>
        </p:nvPicPr>
        <p:blipFill>
          <a:blip r:embed="rId3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 spc="-1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3200" spc="-1">
                <a:latin typeface="Arial"/>
              </a:rPr>
              <a:t>Clique para editar o formato do texto da estrutura de tópicos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t-BR" sz="2800" spc="-1">
                <a:latin typeface="Arial"/>
              </a:rPr>
              <a:t>2.º nível da estrutura de tópicos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400" spc="-1">
                <a:latin typeface="Arial"/>
              </a:rPr>
              <a:t>3.º nível da estrutura de tópicos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t-BR" sz="2000" spc="-1">
                <a:latin typeface="Arial"/>
              </a:rPr>
              <a:t>4.º nível da estrutura de tópicos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5.º nível da estrutura de tópicos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6.º nível da estrutura de tópicos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m 6" descr=""/>
          <p:cNvPicPr/>
          <p:nvPr/>
        </p:nvPicPr>
        <p:blipFill>
          <a:blip r:embed="rId2"/>
          <a:stretch/>
        </p:blipFill>
        <p:spPr>
          <a:xfrm>
            <a:off x="0" y="6071400"/>
            <a:ext cx="8869680" cy="785520"/>
          </a:xfrm>
          <a:prstGeom prst="rect">
            <a:avLst/>
          </a:prstGeom>
          <a:ln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 spc="-1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3200" spc="-1">
                <a:latin typeface="Arial"/>
              </a:rPr>
              <a:t>Clique para editar o formato do texto da estrutura de tópicos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t-BR" sz="2800" spc="-1">
                <a:latin typeface="Arial"/>
              </a:rPr>
              <a:t>2.º nível da estrutura de tópicos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400" spc="-1">
                <a:latin typeface="Arial"/>
              </a:rPr>
              <a:t>3.º nível da estrutura de tópicos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t-BR" sz="2000" spc="-1">
                <a:latin typeface="Arial"/>
              </a:rPr>
              <a:t>4.º nível da estrutura de tópicos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5.º nível da estrutura de tópicos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6.º nível da estrutura de tópicos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m 6" descr=""/>
          <p:cNvPicPr/>
          <p:nvPr/>
        </p:nvPicPr>
        <p:blipFill>
          <a:blip r:embed="rId2"/>
          <a:stretch/>
        </p:blipFill>
        <p:spPr>
          <a:xfrm>
            <a:off x="0" y="6071400"/>
            <a:ext cx="8869680" cy="785520"/>
          </a:xfrm>
          <a:prstGeom prst="rect">
            <a:avLst/>
          </a:prstGeom>
          <a:ln>
            <a:noFill/>
          </a:ln>
        </p:spPr>
      </p:pic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3200" spc="-1">
                <a:latin typeface="Arial"/>
              </a:rPr>
              <a:t>Clique para editar o formato do texto da estrutura de tópicos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t-BR" sz="2800" spc="-1">
                <a:latin typeface="Arial"/>
              </a:rPr>
              <a:t>2.º nível da estrutura de tópicos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400" spc="-1">
                <a:latin typeface="Arial"/>
              </a:rPr>
              <a:t>3.º nível da estrutura de tópicos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t-BR" sz="2000" spc="-1">
                <a:latin typeface="Arial"/>
              </a:rPr>
              <a:t>4.º nível da estrutura de tópicos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5.º nível da estrutura de tópicos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6.º nível da estrutura de tópicos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Imagem 2" descr=""/>
          <p:cNvPicPr/>
          <p:nvPr/>
        </p:nvPicPr>
        <p:blipFill>
          <a:blip r:embed="rId1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2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1E2F2719-78AE-4D4E-9B21-ADEFA91751EC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244" name="CustomShape 3"/>
          <p:cNvSpPr/>
          <p:nvPr/>
        </p:nvSpPr>
        <p:spPr>
          <a:xfrm>
            <a:off x="349200" y="194040"/>
            <a:ext cx="2566800" cy="59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90000"/>
              </a:lnSpc>
            </a:pPr>
            <a:r>
              <a:rPr b="1" lang="pt-BR" sz="3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ArrayList</a:t>
            </a:r>
            <a:endParaRPr/>
          </a:p>
        </p:txBody>
      </p:sp>
      <p:sp>
        <p:nvSpPr>
          <p:cNvPr id="245" name="CustomShape 4"/>
          <p:cNvSpPr/>
          <p:nvPr/>
        </p:nvSpPr>
        <p:spPr>
          <a:xfrm>
            <a:off x="360000" y="1224000"/>
            <a:ext cx="8228880" cy="48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6000">
              <a:lnSpc>
                <a:spcPct val="9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Acesso direto via métodos </a:t>
            </a:r>
            <a:r>
              <a:rPr b="1" i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get()</a:t>
            </a: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 </a:t>
            </a:r>
            <a:r>
              <a:rPr b="1" i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set() 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Trabalha com </a:t>
            </a:r>
            <a:r>
              <a:rPr b="1" i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Array</a:t>
            </a: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internamente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i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ArrayList</a:t>
            </a: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começa com um tamanho fixo – 10 por padrão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Pode-se definir o tamanho inicial no construtor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ex: </a:t>
            </a:r>
            <a:r>
              <a:rPr b="1" i="1" lang="pt-BR" sz="2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new</a:t>
            </a:r>
            <a:r>
              <a:rPr b="1" i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ArrayList&lt;Conta&gt;(40)</a:t>
            </a:r>
            <a:endParaRPr/>
          </a:p>
          <a:p>
            <a:pPr marL="216000" indent="-216000">
              <a:lnSpc>
                <a:spcPct val="150000"/>
              </a:lnSpc>
              <a:buSzPct val="45000"/>
              <a:buFont typeface="StarSymbol"/>
              <a:buChar char="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Alocação dinâmica aumenta em 50%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2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F353F107-3AFE-40D0-B8A4-A33111CA5B93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248" name="CustomShape 3"/>
          <p:cNvSpPr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9" name="" descr=""/>
          <p:cNvPicPr/>
          <p:nvPr/>
        </p:nvPicPr>
        <p:blipFill>
          <a:blip r:embed="rId1"/>
          <a:stretch/>
        </p:blipFill>
        <p:spPr>
          <a:xfrm>
            <a:off x="432000" y="1186560"/>
            <a:ext cx="8279640" cy="4073040"/>
          </a:xfrm>
          <a:prstGeom prst="rect">
            <a:avLst/>
          </a:prstGeom>
          <a:ln>
            <a:noFill/>
          </a:ln>
        </p:spPr>
      </p:pic>
      <p:sp>
        <p:nvSpPr>
          <p:cNvPr id="250" name="TextShape 4"/>
          <p:cNvSpPr txBox="1"/>
          <p:nvPr/>
        </p:nvSpPr>
        <p:spPr>
          <a:xfrm>
            <a:off x="504000" y="165600"/>
            <a:ext cx="2422800" cy="71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90000"/>
              </a:lnSpc>
            </a:pPr>
            <a:r>
              <a:rPr b="1" lang="pt-BR" sz="4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ArrayList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>
                <p:childTnLst>
                  <p:par>
                    <p:cTn id="23" fill="freeze">
                      <p:stCondLst>
                        <p:cond delay="indefinite"/>
                      </p:stCondLst>
                      <p:childTnLst>
                        <p:par>
                          <p:cTn id="24" fill="freeze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2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2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4680000" y="4320000"/>
            <a:ext cx="3348000" cy="83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pt-BR" sz="60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LinkedList</a:t>
            </a:r>
            <a:endParaRPr/>
          </a:p>
        </p:txBody>
      </p:sp>
      <p:sp>
        <p:nvSpPr>
          <p:cNvPr id="252" name="CustomShape 2"/>
          <p:cNvSpPr/>
          <p:nvPr/>
        </p:nvSpPr>
        <p:spPr>
          <a:xfrm>
            <a:off x="7070400" y="546480"/>
            <a:ext cx="152640" cy="21204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3"/>
          <p:cNvSpPr/>
          <p:nvPr/>
        </p:nvSpPr>
        <p:spPr>
          <a:xfrm>
            <a:off x="7255800" y="496440"/>
            <a:ext cx="133200" cy="26136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4"/>
          <p:cNvSpPr/>
          <p:nvPr/>
        </p:nvSpPr>
        <p:spPr>
          <a:xfrm>
            <a:off x="7425000" y="546840"/>
            <a:ext cx="192240" cy="21096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5"/>
          <p:cNvSpPr/>
          <p:nvPr/>
        </p:nvSpPr>
        <p:spPr>
          <a:xfrm>
            <a:off x="7648560" y="455040"/>
            <a:ext cx="141120" cy="29844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6"/>
          <p:cNvSpPr/>
          <p:nvPr/>
        </p:nvSpPr>
        <p:spPr>
          <a:xfrm>
            <a:off x="7808040" y="546480"/>
            <a:ext cx="185040" cy="21204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7"/>
          <p:cNvSpPr/>
          <p:nvPr/>
        </p:nvSpPr>
        <p:spPr>
          <a:xfrm>
            <a:off x="8051760" y="546840"/>
            <a:ext cx="192960" cy="20664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8"/>
          <p:cNvSpPr/>
          <p:nvPr/>
        </p:nvSpPr>
        <p:spPr>
          <a:xfrm>
            <a:off x="830844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9"/>
          <p:cNvSpPr/>
          <p:nvPr/>
        </p:nvSpPr>
        <p:spPr>
          <a:xfrm>
            <a:off x="8432280" y="546840"/>
            <a:ext cx="193320" cy="20664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10"/>
          <p:cNvSpPr/>
          <p:nvPr/>
        </p:nvSpPr>
        <p:spPr>
          <a:xfrm>
            <a:off x="868968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11"/>
          <p:cNvSpPr/>
          <p:nvPr/>
        </p:nvSpPr>
        <p:spPr>
          <a:xfrm>
            <a:off x="7676280" y="819360"/>
            <a:ext cx="36360" cy="5904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12"/>
          <p:cNvSpPr/>
          <p:nvPr/>
        </p:nvSpPr>
        <p:spPr>
          <a:xfrm>
            <a:off x="772704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13"/>
          <p:cNvSpPr/>
          <p:nvPr/>
        </p:nvSpPr>
        <p:spPr>
          <a:xfrm>
            <a:off x="7782840" y="819720"/>
            <a:ext cx="65520" cy="5868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14"/>
          <p:cNvSpPr/>
          <p:nvPr/>
        </p:nvSpPr>
        <p:spPr>
          <a:xfrm>
            <a:off x="7863120" y="819720"/>
            <a:ext cx="27000" cy="5868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15"/>
          <p:cNvSpPr/>
          <p:nvPr/>
        </p:nvSpPr>
        <p:spPr>
          <a:xfrm>
            <a:off x="7907400" y="819360"/>
            <a:ext cx="38880" cy="5904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16"/>
          <p:cNvSpPr/>
          <p:nvPr/>
        </p:nvSpPr>
        <p:spPr>
          <a:xfrm>
            <a:off x="796176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17"/>
          <p:cNvSpPr/>
          <p:nvPr/>
        </p:nvSpPr>
        <p:spPr>
          <a:xfrm>
            <a:off x="799056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18"/>
          <p:cNvSpPr/>
          <p:nvPr/>
        </p:nvSpPr>
        <p:spPr>
          <a:xfrm>
            <a:off x="8049600" y="819360"/>
            <a:ext cx="40680" cy="5976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19"/>
          <p:cNvSpPr/>
          <p:nvPr/>
        </p:nvSpPr>
        <p:spPr>
          <a:xfrm>
            <a:off x="8132040" y="819720"/>
            <a:ext cx="42120" cy="5868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20"/>
          <p:cNvSpPr/>
          <p:nvPr/>
        </p:nvSpPr>
        <p:spPr>
          <a:xfrm>
            <a:off x="818388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21"/>
          <p:cNvSpPr/>
          <p:nvPr/>
        </p:nvSpPr>
        <p:spPr>
          <a:xfrm>
            <a:off x="8244000" y="819720"/>
            <a:ext cx="38160" cy="5940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22"/>
          <p:cNvSpPr/>
          <p:nvPr/>
        </p:nvSpPr>
        <p:spPr>
          <a:xfrm>
            <a:off x="8301240" y="819360"/>
            <a:ext cx="38160" cy="5904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23"/>
          <p:cNvSpPr/>
          <p:nvPr/>
        </p:nvSpPr>
        <p:spPr>
          <a:xfrm>
            <a:off x="8384040" y="819360"/>
            <a:ext cx="38880" cy="5976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24"/>
          <p:cNvSpPr/>
          <p:nvPr/>
        </p:nvSpPr>
        <p:spPr>
          <a:xfrm>
            <a:off x="8439120" y="819720"/>
            <a:ext cx="37800" cy="5940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25"/>
          <p:cNvSpPr/>
          <p:nvPr/>
        </p:nvSpPr>
        <p:spPr>
          <a:xfrm>
            <a:off x="8492400" y="819360"/>
            <a:ext cx="32760" cy="5976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26"/>
          <p:cNvSpPr/>
          <p:nvPr/>
        </p:nvSpPr>
        <p:spPr>
          <a:xfrm>
            <a:off x="854244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27"/>
          <p:cNvSpPr/>
          <p:nvPr/>
        </p:nvSpPr>
        <p:spPr>
          <a:xfrm>
            <a:off x="857124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28"/>
          <p:cNvSpPr/>
          <p:nvPr/>
        </p:nvSpPr>
        <p:spPr>
          <a:xfrm>
            <a:off x="8632440" y="819720"/>
            <a:ext cx="28080" cy="5868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29"/>
          <p:cNvSpPr/>
          <p:nvPr/>
        </p:nvSpPr>
        <p:spPr>
          <a:xfrm>
            <a:off x="867420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30"/>
          <p:cNvSpPr/>
          <p:nvPr/>
        </p:nvSpPr>
        <p:spPr>
          <a:xfrm>
            <a:off x="871956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31"/>
          <p:cNvSpPr/>
          <p:nvPr/>
        </p:nvSpPr>
        <p:spPr>
          <a:xfrm>
            <a:off x="6775560" y="556560"/>
            <a:ext cx="91800" cy="8856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32"/>
          <p:cNvSpPr/>
          <p:nvPr/>
        </p:nvSpPr>
        <p:spPr>
          <a:xfrm>
            <a:off x="6781320" y="605160"/>
            <a:ext cx="221400" cy="23292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33"/>
          <p:cNvSpPr/>
          <p:nvPr/>
        </p:nvSpPr>
        <p:spPr>
          <a:xfrm>
            <a:off x="6762240" y="592200"/>
            <a:ext cx="103320" cy="15984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34"/>
          <p:cNvSpPr/>
          <p:nvPr/>
        </p:nvSpPr>
        <p:spPr>
          <a:xfrm>
            <a:off x="6844320" y="697320"/>
            <a:ext cx="170640" cy="18108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35"/>
          <p:cNvSpPr/>
          <p:nvPr/>
        </p:nvSpPr>
        <p:spPr>
          <a:xfrm>
            <a:off x="6930000" y="783000"/>
            <a:ext cx="92520" cy="9216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pt-BR" sz="36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LinkedList</a:t>
            </a:r>
            <a:endParaRPr/>
          </a:p>
        </p:txBody>
      </p:sp>
      <p:sp>
        <p:nvSpPr>
          <p:cNvPr id="287" name="CustomShape 2"/>
          <p:cNvSpPr/>
          <p:nvPr/>
        </p:nvSpPr>
        <p:spPr>
          <a:xfrm>
            <a:off x="485640" y="1190520"/>
            <a:ext cx="8200080" cy="233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50000"/>
              </a:lnSpc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Melhor performance nos métodos add e remove</a:t>
            </a:r>
            <a:endParaRPr/>
          </a:p>
          <a:p>
            <a:pPr>
              <a:lnSpc>
                <a:spcPct val="150000"/>
              </a:lnSpc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implementa uma lista duplamente encadeada</a:t>
            </a:r>
            <a:endParaRPr/>
          </a:p>
          <a:p>
            <a:pPr>
              <a:lnSpc>
                <a:spcPct val="150000"/>
              </a:lnSpc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(guarda a posição do próximo e do anterior)</a:t>
            </a:r>
            <a:r>
              <a:rPr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288" name="CustomShape 3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FF63F033-12D7-4C85-B3EE-00AFEF406DDA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pic>
        <p:nvPicPr>
          <p:cNvPr id="289" name="" descr=""/>
          <p:cNvPicPr/>
          <p:nvPr/>
        </p:nvPicPr>
        <p:blipFill>
          <a:blip r:embed="rId1"/>
          <a:stretch/>
        </p:blipFill>
        <p:spPr>
          <a:xfrm>
            <a:off x="2736000" y="3197160"/>
            <a:ext cx="3362040" cy="306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pt-BR" sz="36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LinkedList</a:t>
            </a:r>
            <a:endParaRPr/>
          </a:p>
        </p:txBody>
      </p:sp>
      <p:sp>
        <p:nvSpPr>
          <p:cNvPr id="291" name="CustomShape 2"/>
          <p:cNvSpPr/>
          <p:nvPr/>
        </p:nvSpPr>
        <p:spPr>
          <a:xfrm>
            <a:off x="485640" y="1190520"/>
            <a:ext cx="8200080" cy="49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292" name="CustomShape 3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B245507C-9189-4BAB-AC95-7451A4B081A3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pic>
        <p:nvPicPr>
          <p:cNvPr id="293" name="" descr=""/>
          <p:cNvPicPr/>
          <p:nvPr/>
        </p:nvPicPr>
        <p:blipFill>
          <a:blip r:embed="rId1"/>
          <a:stretch/>
        </p:blipFill>
        <p:spPr>
          <a:xfrm>
            <a:off x="608400" y="1717560"/>
            <a:ext cx="8077320" cy="2962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5616000" y="4320000"/>
            <a:ext cx="2376000" cy="87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pt-BR" sz="60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Vector</a:t>
            </a:r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7070400" y="546480"/>
            <a:ext cx="152640" cy="21204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3"/>
          <p:cNvSpPr/>
          <p:nvPr/>
        </p:nvSpPr>
        <p:spPr>
          <a:xfrm>
            <a:off x="7255800" y="496440"/>
            <a:ext cx="133200" cy="26136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4"/>
          <p:cNvSpPr/>
          <p:nvPr/>
        </p:nvSpPr>
        <p:spPr>
          <a:xfrm>
            <a:off x="7425000" y="546840"/>
            <a:ext cx="192240" cy="21096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5"/>
          <p:cNvSpPr/>
          <p:nvPr/>
        </p:nvSpPr>
        <p:spPr>
          <a:xfrm>
            <a:off x="7648560" y="455040"/>
            <a:ext cx="141120" cy="29844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6"/>
          <p:cNvSpPr/>
          <p:nvPr/>
        </p:nvSpPr>
        <p:spPr>
          <a:xfrm>
            <a:off x="7808040" y="546480"/>
            <a:ext cx="185040" cy="21204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7"/>
          <p:cNvSpPr/>
          <p:nvPr/>
        </p:nvSpPr>
        <p:spPr>
          <a:xfrm>
            <a:off x="8051760" y="546840"/>
            <a:ext cx="192960" cy="20664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8"/>
          <p:cNvSpPr/>
          <p:nvPr/>
        </p:nvSpPr>
        <p:spPr>
          <a:xfrm>
            <a:off x="830844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9"/>
          <p:cNvSpPr/>
          <p:nvPr/>
        </p:nvSpPr>
        <p:spPr>
          <a:xfrm>
            <a:off x="8432280" y="546840"/>
            <a:ext cx="193320" cy="20664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10"/>
          <p:cNvSpPr/>
          <p:nvPr/>
        </p:nvSpPr>
        <p:spPr>
          <a:xfrm>
            <a:off x="868968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11"/>
          <p:cNvSpPr/>
          <p:nvPr/>
        </p:nvSpPr>
        <p:spPr>
          <a:xfrm>
            <a:off x="7676280" y="819360"/>
            <a:ext cx="36360" cy="5904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12"/>
          <p:cNvSpPr/>
          <p:nvPr/>
        </p:nvSpPr>
        <p:spPr>
          <a:xfrm>
            <a:off x="772704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13"/>
          <p:cNvSpPr/>
          <p:nvPr/>
        </p:nvSpPr>
        <p:spPr>
          <a:xfrm>
            <a:off x="7782840" y="819720"/>
            <a:ext cx="65520" cy="5868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14"/>
          <p:cNvSpPr/>
          <p:nvPr/>
        </p:nvSpPr>
        <p:spPr>
          <a:xfrm>
            <a:off x="7863120" y="819720"/>
            <a:ext cx="27000" cy="5868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15"/>
          <p:cNvSpPr/>
          <p:nvPr/>
        </p:nvSpPr>
        <p:spPr>
          <a:xfrm>
            <a:off x="7907400" y="819360"/>
            <a:ext cx="38880" cy="5904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16"/>
          <p:cNvSpPr/>
          <p:nvPr/>
        </p:nvSpPr>
        <p:spPr>
          <a:xfrm>
            <a:off x="796176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17"/>
          <p:cNvSpPr/>
          <p:nvPr/>
        </p:nvSpPr>
        <p:spPr>
          <a:xfrm>
            <a:off x="799056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18"/>
          <p:cNvSpPr/>
          <p:nvPr/>
        </p:nvSpPr>
        <p:spPr>
          <a:xfrm>
            <a:off x="8049600" y="819360"/>
            <a:ext cx="40680" cy="5976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19"/>
          <p:cNvSpPr/>
          <p:nvPr/>
        </p:nvSpPr>
        <p:spPr>
          <a:xfrm>
            <a:off x="8132040" y="819720"/>
            <a:ext cx="42120" cy="5868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20"/>
          <p:cNvSpPr/>
          <p:nvPr/>
        </p:nvSpPr>
        <p:spPr>
          <a:xfrm>
            <a:off x="818388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21"/>
          <p:cNvSpPr/>
          <p:nvPr/>
        </p:nvSpPr>
        <p:spPr>
          <a:xfrm>
            <a:off x="8244000" y="819720"/>
            <a:ext cx="38160" cy="5940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22"/>
          <p:cNvSpPr/>
          <p:nvPr/>
        </p:nvSpPr>
        <p:spPr>
          <a:xfrm>
            <a:off x="8301240" y="819360"/>
            <a:ext cx="38160" cy="5904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23"/>
          <p:cNvSpPr/>
          <p:nvPr/>
        </p:nvSpPr>
        <p:spPr>
          <a:xfrm>
            <a:off x="8384040" y="819360"/>
            <a:ext cx="38880" cy="5976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24"/>
          <p:cNvSpPr/>
          <p:nvPr/>
        </p:nvSpPr>
        <p:spPr>
          <a:xfrm>
            <a:off x="8439120" y="819720"/>
            <a:ext cx="37800" cy="5940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25"/>
          <p:cNvSpPr/>
          <p:nvPr/>
        </p:nvSpPr>
        <p:spPr>
          <a:xfrm>
            <a:off x="8492400" y="819360"/>
            <a:ext cx="32760" cy="5976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26"/>
          <p:cNvSpPr/>
          <p:nvPr/>
        </p:nvSpPr>
        <p:spPr>
          <a:xfrm>
            <a:off x="854244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27"/>
          <p:cNvSpPr/>
          <p:nvPr/>
        </p:nvSpPr>
        <p:spPr>
          <a:xfrm>
            <a:off x="857124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28"/>
          <p:cNvSpPr/>
          <p:nvPr/>
        </p:nvSpPr>
        <p:spPr>
          <a:xfrm>
            <a:off x="8632440" y="819720"/>
            <a:ext cx="28080" cy="5868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29"/>
          <p:cNvSpPr/>
          <p:nvPr/>
        </p:nvSpPr>
        <p:spPr>
          <a:xfrm>
            <a:off x="867420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30"/>
          <p:cNvSpPr/>
          <p:nvPr/>
        </p:nvSpPr>
        <p:spPr>
          <a:xfrm>
            <a:off x="871956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31"/>
          <p:cNvSpPr/>
          <p:nvPr/>
        </p:nvSpPr>
        <p:spPr>
          <a:xfrm>
            <a:off x="6775560" y="556560"/>
            <a:ext cx="91800" cy="8856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32"/>
          <p:cNvSpPr/>
          <p:nvPr/>
        </p:nvSpPr>
        <p:spPr>
          <a:xfrm>
            <a:off x="6781320" y="605160"/>
            <a:ext cx="221400" cy="23292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33"/>
          <p:cNvSpPr/>
          <p:nvPr/>
        </p:nvSpPr>
        <p:spPr>
          <a:xfrm>
            <a:off x="6762240" y="592200"/>
            <a:ext cx="103320" cy="15984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34"/>
          <p:cNvSpPr/>
          <p:nvPr/>
        </p:nvSpPr>
        <p:spPr>
          <a:xfrm>
            <a:off x="6844320" y="697320"/>
            <a:ext cx="170640" cy="18108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35"/>
          <p:cNvSpPr/>
          <p:nvPr/>
        </p:nvSpPr>
        <p:spPr>
          <a:xfrm>
            <a:off x="6930000" y="783000"/>
            <a:ext cx="92520" cy="9216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652680" y="144000"/>
            <a:ext cx="183132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pt-BR" sz="40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Vector</a:t>
            </a:r>
            <a:endParaRPr/>
          </a:p>
        </p:txBody>
      </p:sp>
      <p:sp>
        <p:nvSpPr>
          <p:cNvPr id="330" name="CustomShape 2"/>
          <p:cNvSpPr/>
          <p:nvPr/>
        </p:nvSpPr>
        <p:spPr>
          <a:xfrm>
            <a:off x="612000" y="1224000"/>
            <a:ext cx="8064000" cy="22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16000" indent="-216000" algn="just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Implementada igual ao ArrayList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Alocação dinâmica de Vector aumenta o dobro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Vector ser sincronizado (Thread-safe)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marL="228600" indent="-227520">
              <a:lnSpc>
                <a:spcPct val="90000"/>
              </a:lnSpc>
              <a:buFont typeface="Arial"/>
              <a:buChar char="•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</p:txBody>
      </p:sp>
      <p:sp>
        <p:nvSpPr>
          <p:cNvPr id="331" name="CustomShape 3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A2E12390-599D-4D52-97CA-3F661FD2FAF9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4572000" y="4248000"/>
            <a:ext cx="3528000" cy="93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pt-BR" sz="60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HashCode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pt-BR" sz="60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Equals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pt-BR" sz="60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HashTable</a:t>
            </a:r>
            <a:endParaRPr/>
          </a:p>
        </p:txBody>
      </p:sp>
      <p:sp>
        <p:nvSpPr>
          <p:cNvPr id="333" name="CustomShape 2"/>
          <p:cNvSpPr/>
          <p:nvPr/>
        </p:nvSpPr>
        <p:spPr>
          <a:xfrm>
            <a:off x="7070400" y="546480"/>
            <a:ext cx="152640" cy="21204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3"/>
          <p:cNvSpPr/>
          <p:nvPr/>
        </p:nvSpPr>
        <p:spPr>
          <a:xfrm>
            <a:off x="7255800" y="496440"/>
            <a:ext cx="133200" cy="26136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4"/>
          <p:cNvSpPr/>
          <p:nvPr/>
        </p:nvSpPr>
        <p:spPr>
          <a:xfrm>
            <a:off x="7425000" y="546840"/>
            <a:ext cx="192240" cy="21096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5"/>
          <p:cNvSpPr/>
          <p:nvPr/>
        </p:nvSpPr>
        <p:spPr>
          <a:xfrm>
            <a:off x="7648560" y="455040"/>
            <a:ext cx="141120" cy="29844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6"/>
          <p:cNvSpPr/>
          <p:nvPr/>
        </p:nvSpPr>
        <p:spPr>
          <a:xfrm>
            <a:off x="7808040" y="546480"/>
            <a:ext cx="185040" cy="21204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7"/>
          <p:cNvSpPr/>
          <p:nvPr/>
        </p:nvSpPr>
        <p:spPr>
          <a:xfrm>
            <a:off x="8051760" y="546840"/>
            <a:ext cx="192960" cy="20664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8"/>
          <p:cNvSpPr/>
          <p:nvPr/>
        </p:nvSpPr>
        <p:spPr>
          <a:xfrm>
            <a:off x="830844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9"/>
          <p:cNvSpPr/>
          <p:nvPr/>
        </p:nvSpPr>
        <p:spPr>
          <a:xfrm>
            <a:off x="8432280" y="546840"/>
            <a:ext cx="193320" cy="20664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10"/>
          <p:cNvSpPr/>
          <p:nvPr/>
        </p:nvSpPr>
        <p:spPr>
          <a:xfrm>
            <a:off x="868968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11"/>
          <p:cNvSpPr/>
          <p:nvPr/>
        </p:nvSpPr>
        <p:spPr>
          <a:xfrm>
            <a:off x="7676280" y="819360"/>
            <a:ext cx="36360" cy="5904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12"/>
          <p:cNvSpPr/>
          <p:nvPr/>
        </p:nvSpPr>
        <p:spPr>
          <a:xfrm>
            <a:off x="772704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13"/>
          <p:cNvSpPr/>
          <p:nvPr/>
        </p:nvSpPr>
        <p:spPr>
          <a:xfrm>
            <a:off x="7782840" y="819720"/>
            <a:ext cx="65520" cy="5868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14"/>
          <p:cNvSpPr/>
          <p:nvPr/>
        </p:nvSpPr>
        <p:spPr>
          <a:xfrm>
            <a:off x="7863120" y="819720"/>
            <a:ext cx="27000" cy="5868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15"/>
          <p:cNvSpPr/>
          <p:nvPr/>
        </p:nvSpPr>
        <p:spPr>
          <a:xfrm>
            <a:off x="7907400" y="819360"/>
            <a:ext cx="38880" cy="5904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16"/>
          <p:cNvSpPr/>
          <p:nvPr/>
        </p:nvSpPr>
        <p:spPr>
          <a:xfrm>
            <a:off x="796176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17"/>
          <p:cNvSpPr/>
          <p:nvPr/>
        </p:nvSpPr>
        <p:spPr>
          <a:xfrm>
            <a:off x="799056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18"/>
          <p:cNvSpPr/>
          <p:nvPr/>
        </p:nvSpPr>
        <p:spPr>
          <a:xfrm>
            <a:off x="8049600" y="819360"/>
            <a:ext cx="40680" cy="5976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19"/>
          <p:cNvSpPr/>
          <p:nvPr/>
        </p:nvSpPr>
        <p:spPr>
          <a:xfrm>
            <a:off x="8132040" y="819720"/>
            <a:ext cx="42120" cy="5868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20"/>
          <p:cNvSpPr/>
          <p:nvPr/>
        </p:nvSpPr>
        <p:spPr>
          <a:xfrm>
            <a:off x="818388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21"/>
          <p:cNvSpPr/>
          <p:nvPr/>
        </p:nvSpPr>
        <p:spPr>
          <a:xfrm>
            <a:off x="8244000" y="819720"/>
            <a:ext cx="38160" cy="5940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22"/>
          <p:cNvSpPr/>
          <p:nvPr/>
        </p:nvSpPr>
        <p:spPr>
          <a:xfrm>
            <a:off x="8301240" y="819360"/>
            <a:ext cx="38160" cy="5904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23"/>
          <p:cNvSpPr/>
          <p:nvPr/>
        </p:nvSpPr>
        <p:spPr>
          <a:xfrm>
            <a:off x="8384040" y="819360"/>
            <a:ext cx="38880" cy="5976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24"/>
          <p:cNvSpPr/>
          <p:nvPr/>
        </p:nvSpPr>
        <p:spPr>
          <a:xfrm>
            <a:off x="8439120" y="819720"/>
            <a:ext cx="37800" cy="5940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25"/>
          <p:cNvSpPr/>
          <p:nvPr/>
        </p:nvSpPr>
        <p:spPr>
          <a:xfrm>
            <a:off x="8492400" y="819360"/>
            <a:ext cx="32760" cy="5976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26"/>
          <p:cNvSpPr/>
          <p:nvPr/>
        </p:nvSpPr>
        <p:spPr>
          <a:xfrm>
            <a:off x="854244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27"/>
          <p:cNvSpPr/>
          <p:nvPr/>
        </p:nvSpPr>
        <p:spPr>
          <a:xfrm>
            <a:off x="857124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28"/>
          <p:cNvSpPr/>
          <p:nvPr/>
        </p:nvSpPr>
        <p:spPr>
          <a:xfrm>
            <a:off x="8632440" y="819720"/>
            <a:ext cx="28080" cy="5868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29"/>
          <p:cNvSpPr/>
          <p:nvPr/>
        </p:nvSpPr>
        <p:spPr>
          <a:xfrm>
            <a:off x="867420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30"/>
          <p:cNvSpPr/>
          <p:nvPr/>
        </p:nvSpPr>
        <p:spPr>
          <a:xfrm>
            <a:off x="871956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31"/>
          <p:cNvSpPr/>
          <p:nvPr/>
        </p:nvSpPr>
        <p:spPr>
          <a:xfrm>
            <a:off x="6775560" y="556560"/>
            <a:ext cx="91800" cy="8856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32"/>
          <p:cNvSpPr/>
          <p:nvPr/>
        </p:nvSpPr>
        <p:spPr>
          <a:xfrm>
            <a:off x="6781320" y="605160"/>
            <a:ext cx="221400" cy="23292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33"/>
          <p:cNvSpPr/>
          <p:nvPr/>
        </p:nvSpPr>
        <p:spPr>
          <a:xfrm>
            <a:off x="6762240" y="592200"/>
            <a:ext cx="103320" cy="15984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34"/>
          <p:cNvSpPr/>
          <p:nvPr/>
        </p:nvSpPr>
        <p:spPr>
          <a:xfrm>
            <a:off x="6844320" y="697320"/>
            <a:ext cx="170640" cy="18108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35"/>
          <p:cNvSpPr/>
          <p:nvPr/>
        </p:nvSpPr>
        <p:spPr>
          <a:xfrm>
            <a:off x="6930000" y="783000"/>
            <a:ext cx="92520" cy="9216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688680" y="180000"/>
            <a:ext cx="507132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pt-BR" sz="4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Hash Code &amp; Equals</a:t>
            </a:r>
            <a:endParaRPr/>
          </a:p>
        </p:txBody>
      </p:sp>
      <p:sp>
        <p:nvSpPr>
          <p:cNvPr id="368" name="CustomShape 2"/>
          <p:cNvSpPr/>
          <p:nvPr/>
        </p:nvSpPr>
        <p:spPr>
          <a:xfrm>
            <a:off x="628560" y="1190520"/>
            <a:ext cx="7885800" cy="49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3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20FCD316-D2BF-43E4-8479-66F45755F979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370" name="TextShape 4"/>
          <p:cNvSpPr txBox="1"/>
          <p:nvPr/>
        </p:nvSpPr>
        <p:spPr>
          <a:xfrm>
            <a:off x="864000" y="1961280"/>
            <a:ext cx="7560000" cy="4014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pt-BR" sz="2400" spc="-1">
                <a:solidFill>
                  <a:srgbClr val="7f0055"/>
                </a:solidFill>
                <a:latin typeface="Consolas"/>
                <a:ea typeface="Consolas"/>
              </a:rPr>
              <a:t>public</a:t>
            </a:r>
            <a:r>
              <a:rPr b="1" lang="pt-BR" sz="2400" spc="-1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1" lang="pt-BR" sz="2400" spc="-1">
                <a:solidFill>
                  <a:srgbClr val="7f0055"/>
                </a:solidFill>
                <a:latin typeface="Consolas"/>
                <a:ea typeface="Consolas"/>
              </a:rPr>
              <a:t>int</a:t>
            </a:r>
            <a:r>
              <a:rPr b="1" lang="pt-BR" sz="2400" spc="-1">
                <a:solidFill>
                  <a:srgbClr val="000000"/>
                </a:solidFill>
                <a:latin typeface="Consolas"/>
                <a:ea typeface="Consolas"/>
              </a:rPr>
              <a:t> hashCode() {</a:t>
            </a:r>
            <a:endParaRPr/>
          </a:p>
          <a:p>
            <a:r>
              <a:rPr b="1" lang="pt-BR" sz="2400" spc="-1">
                <a:solidFill>
                  <a:srgbClr val="000000"/>
                </a:solidFill>
                <a:latin typeface="Consolas"/>
                <a:ea typeface="Consolas"/>
              </a:rPr>
              <a:t>        </a:t>
            </a:r>
            <a:r>
              <a:rPr b="1" lang="pt-BR" sz="2400" spc="-1">
                <a:solidFill>
                  <a:srgbClr val="7f0055"/>
                </a:solidFill>
                <a:latin typeface="Consolas"/>
                <a:ea typeface="Consolas"/>
              </a:rPr>
              <a:t>return</a:t>
            </a:r>
            <a:r>
              <a:rPr b="1" lang="pt-BR" sz="2400" spc="-1">
                <a:solidFill>
                  <a:srgbClr val="000000"/>
                </a:solidFill>
                <a:latin typeface="Consolas"/>
                <a:ea typeface="Consolas"/>
              </a:rPr>
              <a:t> Integer.hashCode(</a:t>
            </a:r>
            <a:r>
              <a:rPr b="1" lang="pt-BR" sz="2400" spc="-1">
                <a:solidFill>
                  <a:srgbClr val="0000c0"/>
                </a:solidFill>
                <a:latin typeface="Consolas"/>
                <a:ea typeface="Consolas"/>
              </a:rPr>
              <a:t>value</a:t>
            </a:r>
            <a:r>
              <a:rPr b="1" lang="pt-BR" sz="2400" spc="-1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/>
          </a:p>
          <a:p>
            <a:r>
              <a:rPr b="1" lang="pt-BR" sz="2400" spc="-1">
                <a:latin typeface="Consolas"/>
              </a:rPr>
              <a:t>    </a:t>
            </a:r>
            <a:r>
              <a:rPr b="1" lang="pt-BR" sz="2400" spc="-1">
                <a:latin typeface="Consolas"/>
              </a:rPr>
              <a:t>}</a:t>
            </a:r>
            <a:endParaRPr/>
          </a:p>
          <a:p>
            <a:endParaRPr/>
          </a:p>
          <a:p>
            <a:r>
              <a:rPr b="1" lang="pt-BR" sz="2400" spc="-1">
                <a:solidFill>
                  <a:srgbClr val="7f0055"/>
                </a:solidFill>
                <a:latin typeface="Consolas"/>
                <a:ea typeface="Consolas"/>
              </a:rPr>
              <a:t>public</a:t>
            </a:r>
            <a:r>
              <a:rPr b="1" lang="pt-BR" sz="2400" spc="-1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1" lang="pt-BR" sz="2400" spc="-1">
                <a:solidFill>
                  <a:srgbClr val="7f0055"/>
                </a:solidFill>
                <a:latin typeface="Consolas"/>
                <a:ea typeface="Consolas"/>
              </a:rPr>
              <a:t>static</a:t>
            </a:r>
            <a:r>
              <a:rPr b="1" lang="pt-BR" sz="2400" spc="-1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1" lang="pt-BR" sz="2400" spc="-1">
                <a:solidFill>
                  <a:srgbClr val="7f0055"/>
                </a:solidFill>
                <a:latin typeface="Consolas"/>
                <a:ea typeface="Consolas"/>
              </a:rPr>
              <a:t>int</a:t>
            </a:r>
            <a:r>
              <a:rPr b="1" lang="pt-BR" sz="2400" spc="-1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1" lang="pt-BR" sz="2400" spc="-1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hashCode</a:t>
            </a:r>
            <a:r>
              <a:rPr b="1" lang="pt-BR" sz="2400" spc="-1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1" lang="pt-BR" sz="2400" spc="-1">
                <a:solidFill>
                  <a:srgbClr val="7f0055"/>
                </a:solidFill>
                <a:latin typeface="Consolas"/>
                <a:ea typeface="Consolas"/>
              </a:rPr>
              <a:t>int</a:t>
            </a:r>
            <a:r>
              <a:rPr b="1" lang="pt-BR" sz="2400" spc="-1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1" lang="pt-BR" sz="2400" spc="-1">
                <a:solidFill>
                  <a:srgbClr val="6a3e3e"/>
                </a:solidFill>
                <a:latin typeface="Consolas"/>
                <a:ea typeface="Consolas"/>
              </a:rPr>
              <a:t>value</a:t>
            </a:r>
            <a:r>
              <a:rPr b="1" lang="pt-BR" sz="2400" spc="-1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endParaRPr/>
          </a:p>
          <a:p>
            <a:r>
              <a:rPr b="1" lang="pt-BR" sz="2400" spc="-1">
                <a:solidFill>
                  <a:srgbClr val="000000"/>
                </a:solidFill>
                <a:latin typeface="Consolas"/>
                <a:ea typeface="Consolas"/>
              </a:rPr>
              <a:t>        </a:t>
            </a:r>
            <a:r>
              <a:rPr b="1" lang="pt-BR" sz="2400" spc="-1">
                <a:solidFill>
                  <a:srgbClr val="7f0055"/>
                </a:solidFill>
                <a:latin typeface="Consolas"/>
                <a:ea typeface="Consolas"/>
              </a:rPr>
              <a:t>return</a:t>
            </a:r>
            <a:r>
              <a:rPr b="1" lang="pt-BR" sz="2400" spc="-1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1" lang="pt-BR" sz="2400" spc="-1">
                <a:solidFill>
                  <a:srgbClr val="6a3e3e"/>
                </a:solidFill>
                <a:latin typeface="Consolas"/>
                <a:ea typeface="Consolas"/>
              </a:rPr>
              <a:t>value</a:t>
            </a:r>
            <a:r>
              <a:rPr b="1" lang="pt-BR" sz="2400" spc="-1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endParaRPr/>
          </a:p>
          <a:p>
            <a:r>
              <a:rPr b="1" lang="pt-BR" sz="2400" spc="-1">
                <a:latin typeface="Consolas"/>
              </a:rPr>
              <a:t>    </a:t>
            </a:r>
            <a:r>
              <a:rPr b="1" lang="pt-BR" sz="2400" spc="-1">
                <a:latin typeface="Consolas"/>
              </a:rPr>
              <a:t>}</a:t>
            </a:r>
            <a:endParaRPr/>
          </a:p>
          <a:p>
            <a:endParaRPr/>
          </a:p>
          <a:p>
            <a:r>
              <a:rPr b="1" lang="pt-BR" sz="2400" spc="-1">
                <a:solidFill>
                  <a:srgbClr val="7f0055"/>
                </a:solidFill>
                <a:latin typeface="Consolas"/>
                <a:ea typeface="Consolas"/>
              </a:rPr>
              <a:t>public</a:t>
            </a:r>
            <a:r>
              <a:rPr b="1" lang="pt-BR" sz="2400" spc="-1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1" lang="pt-BR" sz="2400" spc="-1">
                <a:solidFill>
                  <a:srgbClr val="7f0055"/>
                </a:solidFill>
                <a:latin typeface="Consolas"/>
                <a:ea typeface="Consolas"/>
              </a:rPr>
              <a:t>boolean</a:t>
            </a:r>
            <a:r>
              <a:rPr b="1" lang="pt-BR" sz="2400" spc="-1">
                <a:solidFill>
                  <a:srgbClr val="000000"/>
                </a:solidFill>
                <a:latin typeface="Consolas"/>
                <a:ea typeface="Consolas"/>
              </a:rPr>
              <a:t> equals(Object </a:t>
            </a:r>
            <a:r>
              <a:rPr b="1" lang="pt-BR" sz="2400" spc="-1">
                <a:solidFill>
                  <a:srgbClr val="6a3e3e"/>
                </a:solidFill>
                <a:latin typeface="Consolas"/>
                <a:ea typeface="Consolas"/>
              </a:rPr>
              <a:t>obj</a:t>
            </a:r>
            <a:r>
              <a:rPr b="1" lang="pt-BR" sz="2400" spc="-1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endParaRPr/>
          </a:p>
          <a:p>
            <a:r>
              <a:rPr lang="pt-BR" sz="2400" spc="-1">
                <a:solidFill>
                  <a:srgbClr val="000000"/>
                </a:solidFill>
                <a:latin typeface="Consolas"/>
                <a:ea typeface="Consolas"/>
              </a:rPr>
              <a:t>        </a:t>
            </a:r>
            <a:r>
              <a:rPr b="1" lang="pt-BR" sz="2400" spc="-1">
                <a:solidFill>
                  <a:srgbClr val="7f0055"/>
                </a:solidFill>
                <a:latin typeface="Consolas"/>
                <a:ea typeface="Consolas"/>
              </a:rPr>
              <a:t>return</a:t>
            </a:r>
            <a:r>
              <a:rPr lang="pt-BR" sz="2400" spc="-1">
                <a:solidFill>
                  <a:srgbClr val="000000"/>
                </a:solidFill>
                <a:latin typeface="Consolas"/>
                <a:ea typeface="Consolas"/>
              </a:rPr>
              <a:t> (</a:t>
            </a:r>
            <a:r>
              <a:rPr b="1" lang="pt-BR" sz="2400" spc="-1">
                <a:solidFill>
                  <a:srgbClr val="7f0055"/>
                </a:solidFill>
                <a:latin typeface="Consolas"/>
                <a:ea typeface="Consolas"/>
              </a:rPr>
              <a:t>this</a:t>
            </a:r>
            <a:r>
              <a:rPr lang="pt-BR" sz="2400" spc="-1">
                <a:solidFill>
                  <a:srgbClr val="000000"/>
                </a:solidFill>
                <a:latin typeface="Consolas"/>
                <a:ea typeface="Consolas"/>
              </a:rPr>
              <a:t> == </a:t>
            </a:r>
            <a:r>
              <a:rPr lang="pt-BR" sz="2400" spc="-1">
                <a:solidFill>
                  <a:srgbClr val="6a3e3e"/>
                </a:solidFill>
                <a:latin typeface="Consolas"/>
                <a:ea typeface="Consolas"/>
              </a:rPr>
              <a:t>obj</a:t>
            </a:r>
            <a:r>
              <a:rPr lang="pt-BR" sz="2400" spc="-1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/>
          </a:p>
          <a:p>
            <a:r>
              <a:rPr lang="pt-BR" sz="2400" spc="-1">
                <a:latin typeface="Consolas"/>
              </a:rPr>
              <a:t>    </a:t>
            </a:r>
            <a:r>
              <a:rPr lang="pt-BR" sz="2400" spc="-1">
                <a:latin typeface="Consolas"/>
              </a:rPr>
              <a:t>}</a:t>
            </a:r>
            <a:endParaRPr/>
          </a:p>
        </p:txBody>
      </p:sp>
      <p:sp>
        <p:nvSpPr>
          <p:cNvPr id="371" name="TextShape 5"/>
          <p:cNvSpPr txBox="1"/>
          <p:nvPr/>
        </p:nvSpPr>
        <p:spPr>
          <a:xfrm>
            <a:off x="648000" y="1008000"/>
            <a:ext cx="3312000" cy="79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nsolas"/>
              </a:rPr>
              <a:t>Object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688680" y="180000"/>
            <a:ext cx="269532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pt-BR" sz="4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Hash Table</a:t>
            </a:r>
            <a:endParaRPr/>
          </a:p>
        </p:txBody>
      </p:sp>
      <p:sp>
        <p:nvSpPr>
          <p:cNvPr id="373" name="CustomShape 2"/>
          <p:cNvSpPr/>
          <p:nvPr/>
        </p:nvSpPr>
        <p:spPr>
          <a:xfrm>
            <a:off x="628560" y="1190520"/>
            <a:ext cx="7885800" cy="49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3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A20C91FF-91F2-4290-B3EB-BCC19D60F2D4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pic>
        <p:nvPicPr>
          <p:cNvPr id="375" name="" descr=""/>
          <p:cNvPicPr/>
          <p:nvPr/>
        </p:nvPicPr>
        <p:blipFill>
          <a:blip r:embed="rId1"/>
          <a:stretch/>
        </p:blipFill>
        <p:spPr>
          <a:xfrm>
            <a:off x="792000" y="1045440"/>
            <a:ext cx="6264000" cy="298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888000" y="2220840"/>
            <a:ext cx="460980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pt-BR" sz="60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Collections Framework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7070400" y="546480"/>
            <a:ext cx="152640" cy="21204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3"/>
          <p:cNvSpPr/>
          <p:nvPr/>
        </p:nvSpPr>
        <p:spPr>
          <a:xfrm>
            <a:off x="7255800" y="496440"/>
            <a:ext cx="133200" cy="26136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4"/>
          <p:cNvSpPr/>
          <p:nvPr/>
        </p:nvSpPr>
        <p:spPr>
          <a:xfrm>
            <a:off x="7425000" y="546840"/>
            <a:ext cx="192240" cy="21096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5"/>
          <p:cNvSpPr/>
          <p:nvPr/>
        </p:nvSpPr>
        <p:spPr>
          <a:xfrm>
            <a:off x="7648560" y="455040"/>
            <a:ext cx="141120" cy="29844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6"/>
          <p:cNvSpPr/>
          <p:nvPr/>
        </p:nvSpPr>
        <p:spPr>
          <a:xfrm>
            <a:off x="7808040" y="546480"/>
            <a:ext cx="185040" cy="21204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7"/>
          <p:cNvSpPr/>
          <p:nvPr/>
        </p:nvSpPr>
        <p:spPr>
          <a:xfrm>
            <a:off x="8051760" y="546840"/>
            <a:ext cx="192960" cy="20664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8"/>
          <p:cNvSpPr/>
          <p:nvPr/>
        </p:nvSpPr>
        <p:spPr>
          <a:xfrm>
            <a:off x="830844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9"/>
          <p:cNvSpPr/>
          <p:nvPr/>
        </p:nvSpPr>
        <p:spPr>
          <a:xfrm>
            <a:off x="8432280" y="546840"/>
            <a:ext cx="193320" cy="20664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10"/>
          <p:cNvSpPr/>
          <p:nvPr/>
        </p:nvSpPr>
        <p:spPr>
          <a:xfrm>
            <a:off x="868968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11"/>
          <p:cNvSpPr/>
          <p:nvPr/>
        </p:nvSpPr>
        <p:spPr>
          <a:xfrm>
            <a:off x="7676280" y="819360"/>
            <a:ext cx="36360" cy="5904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12"/>
          <p:cNvSpPr/>
          <p:nvPr/>
        </p:nvSpPr>
        <p:spPr>
          <a:xfrm>
            <a:off x="772704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13"/>
          <p:cNvSpPr/>
          <p:nvPr/>
        </p:nvSpPr>
        <p:spPr>
          <a:xfrm>
            <a:off x="7782840" y="819720"/>
            <a:ext cx="65520" cy="5868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14"/>
          <p:cNvSpPr/>
          <p:nvPr/>
        </p:nvSpPr>
        <p:spPr>
          <a:xfrm>
            <a:off x="7863120" y="819720"/>
            <a:ext cx="27000" cy="5868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15"/>
          <p:cNvSpPr/>
          <p:nvPr/>
        </p:nvSpPr>
        <p:spPr>
          <a:xfrm>
            <a:off x="7907400" y="819360"/>
            <a:ext cx="38880" cy="5904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16"/>
          <p:cNvSpPr/>
          <p:nvPr/>
        </p:nvSpPr>
        <p:spPr>
          <a:xfrm>
            <a:off x="796176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17"/>
          <p:cNvSpPr/>
          <p:nvPr/>
        </p:nvSpPr>
        <p:spPr>
          <a:xfrm>
            <a:off x="799056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8"/>
          <p:cNvSpPr/>
          <p:nvPr/>
        </p:nvSpPr>
        <p:spPr>
          <a:xfrm>
            <a:off x="8049600" y="819360"/>
            <a:ext cx="40680" cy="5976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9"/>
          <p:cNvSpPr/>
          <p:nvPr/>
        </p:nvSpPr>
        <p:spPr>
          <a:xfrm>
            <a:off x="8132040" y="819720"/>
            <a:ext cx="42120" cy="5868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20"/>
          <p:cNvSpPr/>
          <p:nvPr/>
        </p:nvSpPr>
        <p:spPr>
          <a:xfrm>
            <a:off x="818388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21"/>
          <p:cNvSpPr/>
          <p:nvPr/>
        </p:nvSpPr>
        <p:spPr>
          <a:xfrm>
            <a:off x="8244000" y="819720"/>
            <a:ext cx="38160" cy="5940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22"/>
          <p:cNvSpPr/>
          <p:nvPr/>
        </p:nvSpPr>
        <p:spPr>
          <a:xfrm>
            <a:off x="8301240" y="819360"/>
            <a:ext cx="38160" cy="5904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23"/>
          <p:cNvSpPr/>
          <p:nvPr/>
        </p:nvSpPr>
        <p:spPr>
          <a:xfrm>
            <a:off x="8384040" y="819360"/>
            <a:ext cx="38880" cy="5976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24"/>
          <p:cNvSpPr/>
          <p:nvPr/>
        </p:nvSpPr>
        <p:spPr>
          <a:xfrm>
            <a:off x="8439120" y="819720"/>
            <a:ext cx="37800" cy="5940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25"/>
          <p:cNvSpPr/>
          <p:nvPr/>
        </p:nvSpPr>
        <p:spPr>
          <a:xfrm>
            <a:off x="8492400" y="819360"/>
            <a:ext cx="32760" cy="5976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26"/>
          <p:cNvSpPr/>
          <p:nvPr/>
        </p:nvSpPr>
        <p:spPr>
          <a:xfrm>
            <a:off x="854244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27"/>
          <p:cNvSpPr/>
          <p:nvPr/>
        </p:nvSpPr>
        <p:spPr>
          <a:xfrm>
            <a:off x="857124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28"/>
          <p:cNvSpPr/>
          <p:nvPr/>
        </p:nvSpPr>
        <p:spPr>
          <a:xfrm>
            <a:off x="8632440" y="819720"/>
            <a:ext cx="28080" cy="5868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29"/>
          <p:cNvSpPr/>
          <p:nvPr/>
        </p:nvSpPr>
        <p:spPr>
          <a:xfrm>
            <a:off x="867420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30"/>
          <p:cNvSpPr/>
          <p:nvPr/>
        </p:nvSpPr>
        <p:spPr>
          <a:xfrm>
            <a:off x="871956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31"/>
          <p:cNvSpPr/>
          <p:nvPr/>
        </p:nvSpPr>
        <p:spPr>
          <a:xfrm>
            <a:off x="6775560" y="556560"/>
            <a:ext cx="91800" cy="8856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32"/>
          <p:cNvSpPr/>
          <p:nvPr/>
        </p:nvSpPr>
        <p:spPr>
          <a:xfrm>
            <a:off x="6781320" y="605160"/>
            <a:ext cx="221400" cy="23292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33"/>
          <p:cNvSpPr/>
          <p:nvPr/>
        </p:nvSpPr>
        <p:spPr>
          <a:xfrm>
            <a:off x="6762240" y="592200"/>
            <a:ext cx="103320" cy="15984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34"/>
          <p:cNvSpPr/>
          <p:nvPr/>
        </p:nvSpPr>
        <p:spPr>
          <a:xfrm>
            <a:off x="6844320" y="697320"/>
            <a:ext cx="170640" cy="18108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35"/>
          <p:cNvSpPr/>
          <p:nvPr/>
        </p:nvSpPr>
        <p:spPr>
          <a:xfrm>
            <a:off x="6930000" y="783000"/>
            <a:ext cx="92520" cy="9216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6696000" y="4464000"/>
            <a:ext cx="129780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pt-BR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Set</a:t>
            </a:r>
            <a:endParaRPr/>
          </a:p>
        </p:txBody>
      </p:sp>
      <p:sp>
        <p:nvSpPr>
          <p:cNvPr id="377" name="CustomShape 2"/>
          <p:cNvSpPr/>
          <p:nvPr/>
        </p:nvSpPr>
        <p:spPr>
          <a:xfrm>
            <a:off x="7070400" y="546480"/>
            <a:ext cx="152640" cy="21204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3"/>
          <p:cNvSpPr/>
          <p:nvPr/>
        </p:nvSpPr>
        <p:spPr>
          <a:xfrm>
            <a:off x="7255800" y="496440"/>
            <a:ext cx="133200" cy="26136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4"/>
          <p:cNvSpPr/>
          <p:nvPr/>
        </p:nvSpPr>
        <p:spPr>
          <a:xfrm>
            <a:off x="7425000" y="546840"/>
            <a:ext cx="192240" cy="21096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5"/>
          <p:cNvSpPr/>
          <p:nvPr/>
        </p:nvSpPr>
        <p:spPr>
          <a:xfrm>
            <a:off x="7648560" y="455040"/>
            <a:ext cx="141120" cy="29844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6"/>
          <p:cNvSpPr/>
          <p:nvPr/>
        </p:nvSpPr>
        <p:spPr>
          <a:xfrm>
            <a:off x="7808040" y="546480"/>
            <a:ext cx="185040" cy="21204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7"/>
          <p:cNvSpPr/>
          <p:nvPr/>
        </p:nvSpPr>
        <p:spPr>
          <a:xfrm>
            <a:off x="8051760" y="546840"/>
            <a:ext cx="192960" cy="20664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8"/>
          <p:cNvSpPr/>
          <p:nvPr/>
        </p:nvSpPr>
        <p:spPr>
          <a:xfrm>
            <a:off x="830844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9"/>
          <p:cNvSpPr/>
          <p:nvPr/>
        </p:nvSpPr>
        <p:spPr>
          <a:xfrm>
            <a:off x="8432280" y="546840"/>
            <a:ext cx="193320" cy="20664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10"/>
          <p:cNvSpPr/>
          <p:nvPr/>
        </p:nvSpPr>
        <p:spPr>
          <a:xfrm>
            <a:off x="868968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11"/>
          <p:cNvSpPr/>
          <p:nvPr/>
        </p:nvSpPr>
        <p:spPr>
          <a:xfrm>
            <a:off x="7676280" y="819360"/>
            <a:ext cx="36360" cy="5904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12"/>
          <p:cNvSpPr/>
          <p:nvPr/>
        </p:nvSpPr>
        <p:spPr>
          <a:xfrm>
            <a:off x="772704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13"/>
          <p:cNvSpPr/>
          <p:nvPr/>
        </p:nvSpPr>
        <p:spPr>
          <a:xfrm>
            <a:off x="7782840" y="819720"/>
            <a:ext cx="65520" cy="5868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14"/>
          <p:cNvSpPr/>
          <p:nvPr/>
        </p:nvSpPr>
        <p:spPr>
          <a:xfrm>
            <a:off x="7863120" y="819720"/>
            <a:ext cx="27000" cy="5868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15"/>
          <p:cNvSpPr/>
          <p:nvPr/>
        </p:nvSpPr>
        <p:spPr>
          <a:xfrm>
            <a:off x="7907400" y="819360"/>
            <a:ext cx="38880" cy="5904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16"/>
          <p:cNvSpPr/>
          <p:nvPr/>
        </p:nvSpPr>
        <p:spPr>
          <a:xfrm>
            <a:off x="796176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17"/>
          <p:cNvSpPr/>
          <p:nvPr/>
        </p:nvSpPr>
        <p:spPr>
          <a:xfrm>
            <a:off x="799056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18"/>
          <p:cNvSpPr/>
          <p:nvPr/>
        </p:nvSpPr>
        <p:spPr>
          <a:xfrm>
            <a:off x="8049600" y="819360"/>
            <a:ext cx="40680" cy="5976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19"/>
          <p:cNvSpPr/>
          <p:nvPr/>
        </p:nvSpPr>
        <p:spPr>
          <a:xfrm>
            <a:off x="8132040" y="819720"/>
            <a:ext cx="42120" cy="5868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20"/>
          <p:cNvSpPr/>
          <p:nvPr/>
        </p:nvSpPr>
        <p:spPr>
          <a:xfrm>
            <a:off x="818388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21"/>
          <p:cNvSpPr/>
          <p:nvPr/>
        </p:nvSpPr>
        <p:spPr>
          <a:xfrm>
            <a:off x="8244000" y="819720"/>
            <a:ext cx="38160" cy="5940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22"/>
          <p:cNvSpPr/>
          <p:nvPr/>
        </p:nvSpPr>
        <p:spPr>
          <a:xfrm>
            <a:off x="8301240" y="819360"/>
            <a:ext cx="38160" cy="5904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23"/>
          <p:cNvSpPr/>
          <p:nvPr/>
        </p:nvSpPr>
        <p:spPr>
          <a:xfrm>
            <a:off x="8384040" y="819360"/>
            <a:ext cx="38880" cy="5976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24"/>
          <p:cNvSpPr/>
          <p:nvPr/>
        </p:nvSpPr>
        <p:spPr>
          <a:xfrm>
            <a:off x="8439120" y="819720"/>
            <a:ext cx="37800" cy="5940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25"/>
          <p:cNvSpPr/>
          <p:nvPr/>
        </p:nvSpPr>
        <p:spPr>
          <a:xfrm>
            <a:off x="8492400" y="819360"/>
            <a:ext cx="32760" cy="5976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26"/>
          <p:cNvSpPr/>
          <p:nvPr/>
        </p:nvSpPr>
        <p:spPr>
          <a:xfrm>
            <a:off x="854244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27"/>
          <p:cNvSpPr/>
          <p:nvPr/>
        </p:nvSpPr>
        <p:spPr>
          <a:xfrm>
            <a:off x="857124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28"/>
          <p:cNvSpPr/>
          <p:nvPr/>
        </p:nvSpPr>
        <p:spPr>
          <a:xfrm>
            <a:off x="8632440" y="819720"/>
            <a:ext cx="28080" cy="5868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29"/>
          <p:cNvSpPr/>
          <p:nvPr/>
        </p:nvSpPr>
        <p:spPr>
          <a:xfrm>
            <a:off x="867420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30"/>
          <p:cNvSpPr/>
          <p:nvPr/>
        </p:nvSpPr>
        <p:spPr>
          <a:xfrm>
            <a:off x="871956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31"/>
          <p:cNvSpPr/>
          <p:nvPr/>
        </p:nvSpPr>
        <p:spPr>
          <a:xfrm>
            <a:off x="6775560" y="556560"/>
            <a:ext cx="91800" cy="8856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32"/>
          <p:cNvSpPr/>
          <p:nvPr/>
        </p:nvSpPr>
        <p:spPr>
          <a:xfrm>
            <a:off x="6781320" y="605160"/>
            <a:ext cx="221400" cy="23292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33"/>
          <p:cNvSpPr/>
          <p:nvPr/>
        </p:nvSpPr>
        <p:spPr>
          <a:xfrm>
            <a:off x="6762240" y="592200"/>
            <a:ext cx="103320" cy="15984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34"/>
          <p:cNvSpPr/>
          <p:nvPr/>
        </p:nvSpPr>
        <p:spPr>
          <a:xfrm>
            <a:off x="6844320" y="697320"/>
            <a:ext cx="170640" cy="18108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35"/>
          <p:cNvSpPr/>
          <p:nvPr/>
        </p:nvSpPr>
        <p:spPr>
          <a:xfrm>
            <a:off x="6930000" y="783000"/>
            <a:ext cx="92520" cy="9216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472680" y="158040"/>
            <a:ext cx="391932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pt-BR" sz="3600" spc="-1">
                <a:solidFill>
                  <a:srgbClr val="0066ff"/>
                </a:solidFill>
                <a:latin typeface="Arial"/>
                <a:ea typeface="Microsoft YaHei"/>
              </a:rPr>
              <a:t>Set&lt;&lt;Interface&gt;&gt;</a:t>
            </a:r>
            <a:endParaRPr/>
          </a:p>
        </p:txBody>
      </p:sp>
      <p:sp>
        <p:nvSpPr>
          <p:cNvPr id="412" name="CustomShape 2"/>
          <p:cNvSpPr/>
          <p:nvPr/>
        </p:nvSpPr>
        <p:spPr>
          <a:xfrm>
            <a:off x="485640" y="1190520"/>
            <a:ext cx="8200080" cy="6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Não permite itens duplicados</a:t>
            </a:r>
            <a:endParaRPr/>
          </a:p>
          <a:p>
            <a:pPr>
              <a:lnSpc>
                <a:spcPct val="100000"/>
              </a:lnSpc>
            </a:pPr>
            <a:r>
              <a:rPr lang="pt-BR" sz="28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413" name="CustomShape 3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0E9D080A-F3D0-4B5E-9CDE-2E29477D8292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pic>
        <p:nvPicPr>
          <p:cNvPr id="414" name="" descr=""/>
          <p:cNvPicPr/>
          <p:nvPr/>
        </p:nvPicPr>
        <p:blipFill>
          <a:blip r:embed="rId1"/>
          <a:stretch/>
        </p:blipFill>
        <p:spPr>
          <a:xfrm>
            <a:off x="648360" y="1677960"/>
            <a:ext cx="7317360" cy="451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688680" y="122040"/>
            <a:ext cx="103932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pt-BR" sz="4000" spc="-1">
                <a:solidFill>
                  <a:srgbClr val="0066ff"/>
                </a:solidFill>
                <a:latin typeface="Arial"/>
                <a:ea typeface="Microsoft YaHei"/>
              </a:rPr>
              <a:t>Set</a:t>
            </a:r>
            <a:endParaRPr/>
          </a:p>
        </p:txBody>
      </p:sp>
      <p:sp>
        <p:nvSpPr>
          <p:cNvPr id="416" name="CustomShape 2"/>
          <p:cNvSpPr/>
          <p:nvPr/>
        </p:nvSpPr>
        <p:spPr>
          <a:xfrm>
            <a:off x="629640" y="1080000"/>
            <a:ext cx="7794360" cy="12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 marL="216000" indent="-216000">
              <a:lnSpc>
                <a:spcPct val="9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Não permite itens duplicados</a:t>
            </a:r>
            <a:endParaRPr/>
          </a:p>
          <a:p>
            <a:pPr marL="216000" indent="-216000">
              <a:lnSpc>
                <a:spcPct val="9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Segue a ideia dos conjuntos Matemáticos</a:t>
            </a:r>
            <a:endParaRPr/>
          </a:p>
          <a:p>
            <a:pPr>
              <a:lnSpc>
                <a:spcPct val="100000"/>
              </a:lnSpc>
            </a:pPr>
            <a:r>
              <a:rPr lang="pt-BR" sz="28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417" name="CustomShape 3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1989836D-566B-47BD-8681-8F9478BEDD0C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pic>
        <p:nvPicPr>
          <p:cNvPr id="418" name="" descr=""/>
          <p:cNvPicPr/>
          <p:nvPr/>
        </p:nvPicPr>
        <p:blipFill>
          <a:blip r:embed="rId1"/>
          <a:stretch/>
        </p:blipFill>
        <p:spPr>
          <a:xfrm>
            <a:off x="2304000" y="2206800"/>
            <a:ext cx="3228840" cy="290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CustomShape 1"/>
          <p:cNvSpPr/>
          <p:nvPr/>
        </p:nvSpPr>
        <p:spPr>
          <a:xfrm>
            <a:off x="472680" y="158040"/>
            <a:ext cx="391932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pt-BR" sz="3600" spc="-1">
                <a:solidFill>
                  <a:srgbClr val="0066ff"/>
                </a:solidFill>
                <a:latin typeface="Arial"/>
                <a:ea typeface="Microsoft YaHei"/>
              </a:rPr>
              <a:t>Set</a:t>
            </a:r>
            <a:endParaRPr/>
          </a:p>
        </p:txBody>
      </p:sp>
      <p:sp>
        <p:nvSpPr>
          <p:cNvPr id="420" name="CustomShape 2"/>
          <p:cNvSpPr/>
          <p:nvPr/>
        </p:nvSpPr>
        <p:spPr>
          <a:xfrm>
            <a:off x="485640" y="1190520"/>
            <a:ext cx="8200080" cy="6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28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421" name="CustomShape 3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A88E5294-C193-4192-B6FE-87F73D4157E9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graphicFrame>
        <p:nvGraphicFramePr>
          <p:cNvPr id="422" name="Table 4"/>
          <p:cNvGraphicFramePr/>
          <p:nvPr/>
        </p:nvGraphicFramePr>
        <p:xfrm>
          <a:off x="506880" y="1266480"/>
          <a:ext cx="8266320" cy="4258080"/>
        </p:xfrm>
        <a:graphic>
          <a:graphicData uri="http://schemas.openxmlformats.org/drawingml/2006/table">
            <a:tbl>
              <a:tblPr/>
              <a:tblGrid>
                <a:gridCol w="4132440"/>
                <a:gridCol w="4133880"/>
              </a:tblGrid>
              <a:tr h="532080">
                <a:tc>
                  <a:txBody>
                    <a:bodyPr lIns="90000" rIns="90000" tIns="46800" bIns="46800"/>
                    <a:p>
                      <a:r>
                        <a:rPr lang="pt-BR" sz="1800" spc="-1">
                          <a:latin typeface="Arial"/>
                        </a:rPr>
                        <a:t>add(E e)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pt-BR" sz="1800" spc="-1">
                          <a:latin typeface="Arial"/>
                        </a:rPr>
                        <a:t>iterator()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</a:tr>
              <a:tr h="532080">
                <a:tc>
                  <a:txBody>
                    <a:bodyPr lIns="90000" rIns="90000" tIns="46800" bIns="46800"/>
                    <a:p>
                      <a:r>
                        <a:rPr lang="pt-BR" sz="1800" spc="-1">
                          <a:latin typeface="Arial"/>
                        </a:rPr>
                        <a:t>addAll(Collection&lt;? extends E&gt; c)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pt-BR" sz="1800" spc="-1">
                          <a:latin typeface="Arial"/>
                        </a:rPr>
                        <a:t>remove(Object o)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32080">
                <a:tc>
                  <a:txBody>
                    <a:bodyPr lIns="90000" rIns="90000" tIns="46800" bIns="46800"/>
                    <a:p>
                      <a:r>
                        <a:rPr lang="pt-BR" sz="1800" spc="-1">
                          <a:latin typeface="Arial"/>
                        </a:rPr>
                        <a:t>clear()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pt-BR" sz="1800" spc="-1">
                          <a:latin typeface="Arial"/>
                        </a:rPr>
                        <a:t>removeAll(Collection&lt;?&gt; c)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32080">
                <a:tc>
                  <a:txBody>
                    <a:bodyPr lIns="90000" rIns="90000" tIns="46800" bIns="46800"/>
                    <a:p>
                      <a:r>
                        <a:rPr lang="pt-BR" sz="1800" spc="-1">
                          <a:latin typeface="Arial"/>
                        </a:rPr>
                        <a:t>contains(Object o)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pt-BR" sz="1800" spc="-1">
                          <a:latin typeface="Arial"/>
                        </a:rPr>
                        <a:t> </a:t>
                      </a:r>
                      <a:r>
                        <a:rPr lang="pt-BR" sz="1800" spc="-1">
                          <a:latin typeface="Arial"/>
                        </a:rPr>
                        <a:t>retainAll(Collection&lt;?&gt; c)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32080">
                <a:tc>
                  <a:txBody>
                    <a:bodyPr lIns="90000" rIns="90000" tIns="46800" bIns="46800"/>
                    <a:p>
                      <a:r>
                        <a:rPr lang="pt-BR" sz="1800" spc="-1">
                          <a:latin typeface="Arial"/>
                        </a:rPr>
                        <a:t>containsAll(Collection&lt;?&gt; c)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pt-BR" sz="1800" spc="-1">
                          <a:latin typeface="Arial"/>
                        </a:rPr>
                        <a:t>size()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32080">
                <a:tc>
                  <a:txBody>
                    <a:bodyPr lIns="90000" rIns="90000" tIns="46800" bIns="46800"/>
                    <a:p>
                      <a:r>
                        <a:rPr lang="pt-BR" sz="1800" spc="-1">
                          <a:latin typeface="Arial"/>
                        </a:rPr>
                        <a:t>equals(Object o)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pt-BR" sz="1800" spc="-1">
                          <a:latin typeface="Arial"/>
                        </a:rPr>
                        <a:t>toArray()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32080">
                <a:tc>
                  <a:txBody>
                    <a:bodyPr lIns="90000" rIns="90000" tIns="46800" bIns="46800"/>
                    <a:p>
                      <a:r>
                        <a:rPr lang="pt-BR" sz="1800" spc="-1">
                          <a:latin typeface="Arial"/>
                        </a:rPr>
                        <a:t>hashCode()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pt-BR" sz="1800" spc="-1">
                          <a:latin typeface="Arial"/>
                        </a:rPr>
                        <a:t>toArray(T[ ] a)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33520">
                <a:tc>
                  <a:txBody>
                    <a:bodyPr lIns="90000" rIns="90000" tIns="46800" bIns="46800"/>
                    <a:p>
                      <a:r>
                        <a:rPr lang="pt-BR" sz="1800" spc="-1">
                          <a:latin typeface="Arial"/>
                        </a:rPr>
                        <a:t>isEmpty()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423" name="TextShape 5"/>
          <p:cNvSpPr txBox="1"/>
          <p:nvPr/>
        </p:nvSpPr>
        <p:spPr>
          <a:xfrm>
            <a:off x="2742840" y="333360"/>
            <a:ext cx="3125160" cy="49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pt-BR" sz="2600" spc="-1">
                <a:solidFill>
                  <a:srgbClr val="808080"/>
                </a:solidFill>
                <a:latin typeface="Calibri"/>
              </a:rPr>
              <a:t>Métodos da Interface</a:t>
            </a: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1"/>
          <p:cNvSpPr/>
          <p:nvPr/>
        </p:nvSpPr>
        <p:spPr>
          <a:xfrm>
            <a:off x="5184000" y="4284000"/>
            <a:ext cx="2808000" cy="87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pt-BR" sz="60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HashSet</a:t>
            </a:r>
            <a:endParaRPr/>
          </a:p>
        </p:txBody>
      </p:sp>
      <p:sp>
        <p:nvSpPr>
          <p:cNvPr id="425" name="CustomShape 2"/>
          <p:cNvSpPr/>
          <p:nvPr/>
        </p:nvSpPr>
        <p:spPr>
          <a:xfrm>
            <a:off x="7070400" y="546480"/>
            <a:ext cx="152640" cy="21204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3"/>
          <p:cNvSpPr/>
          <p:nvPr/>
        </p:nvSpPr>
        <p:spPr>
          <a:xfrm>
            <a:off x="7255800" y="496440"/>
            <a:ext cx="133200" cy="26136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4"/>
          <p:cNvSpPr/>
          <p:nvPr/>
        </p:nvSpPr>
        <p:spPr>
          <a:xfrm>
            <a:off x="7425000" y="546840"/>
            <a:ext cx="192240" cy="21096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5"/>
          <p:cNvSpPr/>
          <p:nvPr/>
        </p:nvSpPr>
        <p:spPr>
          <a:xfrm>
            <a:off x="7648560" y="455040"/>
            <a:ext cx="141120" cy="29844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6"/>
          <p:cNvSpPr/>
          <p:nvPr/>
        </p:nvSpPr>
        <p:spPr>
          <a:xfrm>
            <a:off x="7808040" y="546480"/>
            <a:ext cx="185040" cy="21204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7"/>
          <p:cNvSpPr/>
          <p:nvPr/>
        </p:nvSpPr>
        <p:spPr>
          <a:xfrm>
            <a:off x="8051760" y="546840"/>
            <a:ext cx="192960" cy="20664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8"/>
          <p:cNvSpPr/>
          <p:nvPr/>
        </p:nvSpPr>
        <p:spPr>
          <a:xfrm>
            <a:off x="830844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9"/>
          <p:cNvSpPr/>
          <p:nvPr/>
        </p:nvSpPr>
        <p:spPr>
          <a:xfrm>
            <a:off x="8432280" y="546840"/>
            <a:ext cx="193320" cy="20664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10"/>
          <p:cNvSpPr/>
          <p:nvPr/>
        </p:nvSpPr>
        <p:spPr>
          <a:xfrm>
            <a:off x="868968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11"/>
          <p:cNvSpPr/>
          <p:nvPr/>
        </p:nvSpPr>
        <p:spPr>
          <a:xfrm>
            <a:off x="7676280" y="819360"/>
            <a:ext cx="36360" cy="5904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12"/>
          <p:cNvSpPr/>
          <p:nvPr/>
        </p:nvSpPr>
        <p:spPr>
          <a:xfrm>
            <a:off x="772704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CustomShape 13"/>
          <p:cNvSpPr/>
          <p:nvPr/>
        </p:nvSpPr>
        <p:spPr>
          <a:xfrm>
            <a:off x="7782840" y="819720"/>
            <a:ext cx="65520" cy="5868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CustomShape 14"/>
          <p:cNvSpPr/>
          <p:nvPr/>
        </p:nvSpPr>
        <p:spPr>
          <a:xfrm>
            <a:off x="7863120" y="819720"/>
            <a:ext cx="27000" cy="5868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CustomShape 15"/>
          <p:cNvSpPr/>
          <p:nvPr/>
        </p:nvSpPr>
        <p:spPr>
          <a:xfrm>
            <a:off x="7907400" y="819360"/>
            <a:ext cx="38880" cy="5904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16"/>
          <p:cNvSpPr/>
          <p:nvPr/>
        </p:nvSpPr>
        <p:spPr>
          <a:xfrm>
            <a:off x="796176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CustomShape 17"/>
          <p:cNvSpPr/>
          <p:nvPr/>
        </p:nvSpPr>
        <p:spPr>
          <a:xfrm>
            <a:off x="799056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CustomShape 18"/>
          <p:cNvSpPr/>
          <p:nvPr/>
        </p:nvSpPr>
        <p:spPr>
          <a:xfrm>
            <a:off x="8049600" y="819360"/>
            <a:ext cx="40680" cy="5976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19"/>
          <p:cNvSpPr/>
          <p:nvPr/>
        </p:nvSpPr>
        <p:spPr>
          <a:xfrm>
            <a:off x="8132040" y="819720"/>
            <a:ext cx="42120" cy="5868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20"/>
          <p:cNvSpPr/>
          <p:nvPr/>
        </p:nvSpPr>
        <p:spPr>
          <a:xfrm>
            <a:off x="818388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21"/>
          <p:cNvSpPr/>
          <p:nvPr/>
        </p:nvSpPr>
        <p:spPr>
          <a:xfrm>
            <a:off x="8244000" y="819720"/>
            <a:ext cx="38160" cy="5940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22"/>
          <p:cNvSpPr/>
          <p:nvPr/>
        </p:nvSpPr>
        <p:spPr>
          <a:xfrm>
            <a:off x="8301240" y="819360"/>
            <a:ext cx="38160" cy="5904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23"/>
          <p:cNvSpPr/>
          <p:nvPr/>
        </p:nvSpPr>
        <p:spPr>
          <a:xfrm>
            <a:off x="8384040" y="819360"/>
            <a:ext cx="38880" cy="5976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24"/>
          <p:cNvSpPr/>
          <p:nvPr/>
        </p:nvSpPr>
        <p:spPr>
          <a:xfrm>
            <a:off x="8439120" y="819720"/>
            <a:ext cx="37800" cy="5940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25"/>
          <p:cNvSpPr/>
          <p:nvPr/>
        </p:nvSpPr>
        <p:spPr>
          <a:xfrm>
            <a:off x="8492400" y="819360"/>
            <a:ext cx="32760" cy="5976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26"/>
          <p:cNvSpPr/>
          <p:nvPr/>
        </p:nvSpPr>
        <p:spPr>
          <a:xfrm>
            <a:off x="854244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CustomShape 27"/>
          <p:cNvSpPr/>
          <p:nvPr/>
        </p:nvSpPr>
        <p:spPr>
          <a:xfrm>
            <a:off x="857124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CustomShape 28"/>
          <p:cNvSpPr/>
          <p:nvPr/>
        </p:nvSpPr>
        <p:spPr>
          <a:xfrm>
            <a:off x="8632440" y="819720"/>
            <a:ext cx="28080" cy="5868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ustomShape 29"/>
          <p:cNvSpPr/>
          <p:nvPr/>
        </p:nvSpPr>
        <p:spPr>
          <a:xfrm>
            <a:off x="867420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CustomShape 30"/>
          <p:cNvSpPr/>
          <p:nvPr/>
        </p:nvSpPr>
        <p:spPr>
          <a:xfrm>
            <a:off x="871956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CustomShape 31"/>
          <p:cNvSpPr/>
          <p:nvPr/>
        </p:nvSpPr>
        <p:spPr>
          <a:xfrm>
            <a:off x="6775560" y="556560"/>
            <a:ext cx="91800" cy="8856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32"/>
          <p:cNvSpPr/>
          <p:nvPr/>
        </p:nvSpPr>
        <p:spPr>
          <a:xfrm>
            <a:off x="6781320" y="605160"/>
            <a:ext cx="221400" cy="23292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33"/>
          <p:cNvSpPr/>
          <p:nvPr/>
        </p:nvSpPr>
        <p:spPr>
          <a:xfrm>
            <a:off x="6762240" y="592200"/>
            <a:ext cx="103320" cy="15984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CustomShape 34"/>
          <p:cNvSpPr/>
          <p:nvPr/>
        </p:nvSpPr>
        <p:spPr>
          <a:xfrm>
            <a:off x="6844320" y="697320"/>
            <a:ext cx="170640" cy="18108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35"/>
          <p:cNvSpPr/>
          <p:nvPr/>
        </p:nvSpPr>
        <p:spPr>
          <a:xfrm>
            <a:off x="6930000" y="783000"/>
            <a:ext cx="92520" cy="9216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2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1FF7FD4A-69A4-4444-8360-16177B8C824D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461" name="TextShape 3"/>
          <p:cNvSpPr txBox="1"/>
          <p:nvPr/>
        </p:nvSpPr>
        <p:spPr>
          <a:xfrm>
            <a:off x="792000" y="1080000"/>
            <a:ext cx="7920000" cy="443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808080"/>
                </a:solidFill>
                <a:latin typeface="Calibri"/>
              </a:rPr>
              <a:t>Possui melhor performance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808080"/>
                </a:solidFill>
                <a:latin typeface="Calibri"/>
              </a:rPr>
              <a:t>usa HashTable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808080"/>
                </a:solidFill>
                <a:latin typeface="Calibri"/>
              </a:rPr>
              <a:t> </a:t>
            </a:r>
            <a:r>
              <a:rPr b="1" lang="pt-BR" sz="2800" spc="-1">
                <a:solidFill>
                  <a:srgbClr val="808080"/>
                </a:solidFill>
                <a:latin typeface="Calibri"/>
              </a:rPr>
              <a:t>seus elementos não são ordenados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808080"/>
                </a:solidFill>
                <a:latin typeface="Calibri"/>
              </a:rPr>
              <a:t>complexidade desta estrutura é O(1)( tempo de execução sempre será o mesmo)- hashcode equals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808080"/>
                </a:solidFill>
                <a:latin typeface="Calibri"/>
              </a:rPr>
              <a:t>garantir a performance sem se importar com a ordem</a:t>
            </a:r>
            <a:r>
              <a:rPr b="1" lang="pt-BR" sz="2800" spc="-1">
                <a:latin typeface="Calibri"/>
              </a:rPr>
              <a:t> </a:t>
            </a:r>
            <a:endParaRPr/>
          </a:p>
        </p:txBody>
      </p:sp>
      <p:sp>
        <p:nvSpPr>
          <p:cNvPr id="462" name="TextShape 4"/>
          <p:cNvSpPr txBox="1"/>
          <p:nvPr/>
        </p:nvSpPr>
        <p:spPr>
          <a:xfrm>
            <a:off x="637200" y="202320"/>
            <a:ext cx="1918800" cy="70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pt-BR" sz="40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HashSet</a:t>
            </a: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2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A4CD60C7-22CB-4106-BC23-F832AF650B0A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465" name="TextShape 3"/>
          <p:cNvSpPr txBox="1"/>
          <p:nvPr/>
        </p:nvSpPr>
        <p:spPr>
          <a:xfrm>
            <a:off x="601200" y="166320"/>
            <a:ext cx="1918800" cy="70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pt-BR" sz="40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HashSet</a:t>
            </a:r>
            <a:endParaRPr/>
          </a:p>
        </p:txBody>
      </p:sp>
      <p:pic>
        <p:nvPicPr>
          <p:cNvPr id="466" name="" descr=""/>
          <p:cNvPicPr/>
          <p:nvPr/>
        </p:nvPicPr>
        <p:blipFill>
          <a:blip r:embed="rId1"/>
          <a:stretch/>
        </p:blipFill>
        <p:spPr>
          <a:xfrm>
            <a:off x="750240" y="940680"/>
            <a:ext cx="7889760" cy="5079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CustomShape 1"/>
          <p:cNvSpPr/>
          <p:nvPr/>
        </p:nvSpPr>
        <p:spPr>
          <a:xfrm>
            <a:off x="5364000" y="4320000"/>
            <a:ext cx="2736000" cy="87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pt-BR" sz="60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TreeSet</a:t>
            </a:r>
            <a:r>
              <a:rPr b="1" lang="pt-BR" sz="40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</p:txBody>
      </p:sp>
      <p:sp>
        <p:nvSpPr>
          <p:cNvPr id="468" name="CustomShape 2"/>
          <p:cNvSpPr/>
          <p:nvPr/>
        </p:nvSpPr>
        <p:spPr>
          <a:xfrm>
            <a:off x="7070400" y="546480"/>
            <a:ext cx="152640" cy="21204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3"/>
          <p:cNvSpPr/>
          <p:nvPr/>
        </p:nvSpPr>
        <p:spPr>
          <a:xfrm>
            <a:off x="7255800" y="496440"/>
            <a:ext cx="133200" cy="26136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4"/>
          <p:cNvSpPr/>
          <p:nvPr/>
        </p:nvSpPr>
        <p:spPr>
          <a:xfrm>
            <a:off x="7425000" y="546840"/>
            <a:ext cx="192240" cy="21096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5"/>
          <p:cNvSpPr/>
          <p:nvPr/>
        </p:nvSpPr>
        <p:spPr>
          <a:xfrm>
            <a:off x="7648560" y="455040"/>
            <a:ext cx="141120" cy="29844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6"/>
          <p:cNvSpPr/>
          <p:nvPr/>
        </p:nvSpPr>
        <p:spPr>
          <a:xfrm>
            <a:off x="7808040" y="546480"/>
            <a:ext cx="185040" cy="21204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CustomShape 7"/>
          <p:cNvSpPr/>
          <p:nvPr/>
        </p:nvSpPr>
        <p:spPr>
          <a:xfrm>
            <a:off x="8051760" y="546840"/>
            <a:ext cx="192960" cy="20664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8"/>
          <p:cNvSpPr/>
          <p:nvPr/>
        </p:nvSpPr>
        <p:spPr>
          <a:xfrm>
            <a:off x="830844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CustomShape 9"/>
          <p:cNvSpPr/>
          <p:nvPr/>
        </p:nvSpPr>
        <p:spPr>
          <a:xfrm>
            <a:off x="8432280" y="546840"/>
            <a:ext cx="193320" cy="20664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CustomShape 10"/>
          <p:cNvSpPr/>
          <p:nvPr/>
        </p:nvSpPr>
        <p:spPr>
          <a:xfrm>
            <a:off x="868968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11"/>
          <p:cNvSpPr/>
          <p:nvPr/>
        </p:nvSpPr>
        <p:spPr>
          <a:xfrm>
            <a:off x="7676280" y="819360"/>
            <a:ext cx="36360" cy="5904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CustomShape 12"/>
          <p:cNvSpPr/>
          <p:nvPr/>
        </p:nvSpPr>
        <p:spPr>
          <a:xfrm>
            <a:off x="772704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CustomShape 13"/>
          <p:cNvSpPr/>
          <p:nvPr/>
        </p:nvSpPr>
        <p:spPr>
          <a:xfrm>
            <a:off x="7782840" y="819720"/>
            <a:ext cx="65520" cy="5868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CustomShape 14"/>
          <p:cNvSpPr/>
          <p:nvPr/>
        </p:nvSpPr>
        <p:spPr>
          <a:xfrm>
            <a:off x="7863120" y="819720"/>
            <a:ext cx="27000" cy="5868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CustomShape 15"/>
          <p:cNvSpPr/>
          <p:nvPr/>
        </p:nvSpPr>
        <p:spPr>
          <a:xfrm>
            <a:off x="7907400" y="819360"/>
            <a:ext cx="38880" cy="5904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16"/>
          <p:cNvSpPr/>
          <p:nvPr/>
        </p:nvSpPr>
        <p:spPr>
          <a:xfrm>
            <a:off x="796176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17"/>
          <p:cNvSpPr/>
          <p:nvPr/>
        </p:nvSpPr>
        <p:spPr>
          <a:xfrm>
            <a:off x="799056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ustomShape 18"/>
          <p:cNvSpPr/>
          <p:nvPr/>
        </p:nvSpPr>
        <p:spPr>
          <a:xfrm>
            <a:off x="8049600" y="819360"/>
            <a:ext cx="40680" cy="5976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CustomShape 19"/>
          <p:cNvSpPr/>
          <p:nvPr/>
        </p:nvSpPr>
        <p:spPr>
          <a:xfrm>
            <a:off x="8132040" y="819720"/>
            <a:ext cx="42120" cy="5868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20"/>
          <p:cNvSpPr/>
          <p:nvPr/>
        </p:nvSpPr>
        <p:spPr>
          <a:xfrm>
            <a:off x="818388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CustomShape 21"/>
          <p:cNvSpPr/>
          <p:nvPr/>
        </p:nvSpPr>
        <p:spPr>
          <a:xfrm>
            <a:off x="8244000" y="819720"/>
            <a:ext cx="38160" cy="5940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CustomShape 22"/>
          <p:cNvSpPr/>
          <p:nvPr/>
        </p:nvSpPr>
        <p:spPr>
          <a:xfrm>
            <a:off x="8301240" y="819360"/>
            <a:ext cx="38160" cy="5904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CustomShape 23"/>
          <p:cNvSpPr/>
          <p:nvPr/>
        </p:nvSpPr>
        <p:spPr>
          <a:xfrm>
            <a:off x="8384040" y="819360"/>
            <a:ext cx="38880" cy="5976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CustomShape 24"/>
          <p:cNvSpPr/>
          <p:nvPr/>
        </p:nvSpPr>
        <p:spPr>
          <a:xfrm>
            <a:off x="8439120" y="819720"/>
            <a:ext cx="37800" cy="5940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CustomShape 25"/>
          <p:cNvSpPr/>
          <p:nvPr/>
        </p:nvSpPr>
        <p:spPr>
          <a:xfrm>
            <a:off x="8492400" y="819360"/>
            <a:ext cx="32760" cy="5976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26"/>
          <p:cNvSpPr/>
          <p:nvPr/>
        </p:nvSpPr>
        <p:spPr>
          <a:xfrm>
            <a:off x="854244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27"/>
          <p:cNvSpPr/>
          <p:nvPr/>
        </p:nvSpPr>
        <p:spPr>
          <a:xfrm>
            <a:off x="857124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28"/>
          <p:cNvSpPr/>
          <p:nvPr/>
        </p:nvSpPr>
        <p:spPr>
          <a:xfrm>
            <a:off x="8632440" y="819720"/>
            <a:ext cx="28080" cy="5868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CustomShape 29"/>
          <p:cNvSpPr/>
          <p:nvPr/>
        </p:nvSpPr>
        <p:spPr>
          <a:xfrm>
            <a:off x="867420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CustomShape 30"/>
          <p:cNvSpPr/>
          <p:nvPr/>
        </p:nvSpPr>
        <p:spPr>
          <a:xfrm>
            <a:off x="871956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CustomShape 31"/>
          <p:cNvSpPr/>
          <p:nvPr/>
        </p:nvSpPr>
        <p:spPr>
          <a:xfrm>
            <a:off x="6775560" y="556560"/>
            <a:ext cx="91800" cy="8856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CustomShape 32"/>
          <p:cNvSpPr/>
          <p:nvPr/>
        </p:nvSpPr>
        <p:spPr>
          <a:xfrm>
            <a:off x="6781320" y="605160"/>
            <a:ext cx="221400" cy="23292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CustomShape 33"/>
          <p:cNvSpPr/>
          <p:nvPr/>
        </p:nvSpPr>
        <p:spPr>
          <a:xfrm>
            <a:off x="6762240" y="592200"/>
            <a:ext cx="103320" cy="15984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34"/>
          <p:cNvSpPr/>
          <p:nvPr/>
        </p:nvSpPr>
        <p:spPr>
          <a:xfrm>
            <a:off x="6844320" y="697320"/>
            <a:ext cx="170640" cy="18108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CustomShape 35"/>
          <p:cNvSpPr/>
          <p:nvPr/>
        </p:nvSpPr>
        <p:spPr>
          <a:xfrm>
            <a:off x="6930000" y="783000"/>
            <a:ext cx="92520" cy="9216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CustomShape 2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EB2F6D1D-7827-47A9-B49D-57AFC3AC91F3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504" name="TextShape 3"/>
          <p:cNvSpPr txBox="1"/>
          <p:nvPr/>
        </p:nvSpPr>
        <p:spPr>
          <a:xfrm>
            <a:off x="792000" y="1152000"/>
            <a:ext cx="7920000" cy="481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808080"/>
                </a:solidFill>
                <a:latin typeface="Calibri"/>
              </a:rPr>
              <a:t>implementa um algoritmo </a:t>
            </a:r>
            <a:r>
              <a:rPr b="1" i="1" lang="pt-BR" sz="2800" spc="-1">
                <a:solidFill>
                  <a:srgbClr val="808080"/>
                </a:solidFill>
                <a:latin typeface="Calibri"/>
              </a:rPr>
              <a:t>red-black tree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808080"/>
                </a:solidFill>
                <a:latin typeface="Calibri"/>
              </a:rPr>
              <a:t>implementa a interface </a:t>
            </a:r>
            <a:r>
              <a:rPr b="1" i="1" lang="pt-BR" sz="2800" spc="-1">
                <a:solidFill>
                  <a:srgbClr val="808080"/>
                </a:solidFill>
                <a:latin typeface="Calibri"/>
              </a:rPr>
              <a:t>SortedSet</a:t>
            </a:r>
            <a:r>
              <a:rPr b="1" lang="pt-BR" sz="2800" spc="-1">
                <a:solidFill>
                  <a:srgbClr val="808080"/>
                </a:solidFill>
                <a:latin typeface="Calibri"/>
              </a:rPr>
              <a:t> 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808080"/>
                </a:solidFill>
                <a:latin typeface="Calibri"/>
              </a:rPr>
              <a:t> </a:t>
            </a:r>
            <a:r>
              <a:rPr b="1" lang="pt-BR" sz="2800" spc="-1">
                <a:solidFill>
                  <a:srgbClr val="808080"/>
                </a:solidFill>
                <a:latin typeface="Calibri"/>
              </a:rPr>
              <a:t>possui elementos ordenados automaticamente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808080"/>
                </a:solidFill>
                <a:latin typeface="Calibri"/>
              </a:rPr>
              <a:t>complexidade é  maior que a do </a:t>
            </a:r>
            <a:r>
              <a:rPr b="1" i="1" lang="pt-BR" sz="2800" spc="-1">
                <a:solidFill>
                  <a:srgbClr val="808080"/>
                </a:solidFill>
                <a:latin typeface="Calibri"/>
              </a:rPr>
              <a:t>HashSet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808080"/>
                </a:solidFill>
                <a:latin typeface="Calibri"/>
              </a:rPr>
              <a:t>implementar a interface </a:t>
            </a:r>
            <a:r>
              <a:rPr b="1" i="1" lang="pt-BR" sz="2800" spc="-1">
                <a:solidFill>
                  <a:srgbClr val="808080"/>
                </a:solidFill>
                <a:latin typeface="Calibri"/>
              </a:rPr>
              <a:t>Comparable</a:t>
            </a:r>
            <a:r>
              <a:rPr b="1" lang="pt-BR" sz="2800" spc="-1">
                <a:solidFill>
                  <a:srgbClr val="808080"/>
                </a:solidFill>
                <a:latin typeface="Calibri"/>
              </a:rPr>
              <a:t> –</a:t>
            </a:r>
            <a:r>
              <a:rPr b="1" i="1" lang="pt-BR" sz="2800" spc="-1" strike="noStrike" u="sng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nsolas"/>
              </a:rPr>
              <a:t>ClassCastException</a:t>
            </a:r>
            <a:r>
              <a:rPr b="1" lang="pt-BR" sz="2800" spc="-1">
                <a:solidFill>
                  <a:srgbClr val="808080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505" name="TextShape 4"/>
          <p:cNvSpPr txBox="1"/>
          <p:nvPr/>
        </p:nvSpPr>
        <p:spPr>
          <a:xfrm>
            <a:off x="621000" y="166320"/>
            <a:ext cx="1899000" cy="70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pt-BR" sz="40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TreeSet </a:t>
            </a:r>
            <a:endParaRPr/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CustomShape 2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A01E4263-3932-4C3D-B19F-6D79C047927C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508" name="TextShape 3"/>
          <p:cNvSpPr txBox="1"/>
          <p:nvPr/>
        </p:nvSpPr>
        <p:spPr>
          <a:xfrm>
            <a:off x="621000" y="166320"/>
            <a:ext cx="1899000" cy="70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pt-BR" sz="40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TreeSet </a:t>
            </a:r>
            <a:endParaRPr/>
          </a:p>
        </p:txBody>
      </p:sp>
      <p:pic>
        <p:nvPicPr>
          <p:cNvPr id="509" name="" descr=""/>
          <p:cNvPicPr/>
          <p:nvPr/>
        </p:nvPicPr>
        <p:blipFill>
          <a:blip r:embed="rId1"/>
          <a:stretch/>
        </p:blipFill>
        <p:spPr>
          <a:xfrm>
            <a:off x="207000" y="1389960"/>
            <a:ext cx="8867880" cy="4181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pt-BR" sz="3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Sumário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628560" y="1190520"/>
            <a:ext cx="7885800" cy="49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3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E48EA126-C4A4-400B-AB1D-398D7AD1E446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156" name="TextShape 4"/>
          <p:cNvSpPr txBox="1"/>
          <p:nvPr/>
        </p:nvSpPr>
        <p:spPr>
          <a:xfrm>
            <a:off x="628560" y="1093320"/>
            <a:ext cx="121860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t-BR" sz="1800" spc="-1">
                <a:latin typeface="Arial"/>
              </a:rPr>
              <a:t>hashCode</a:t>
            </a:r>
            <a:endParaRPr/>
          </a:p>
        </p:txBody>
      </p:sp>
      <p:sp>
        <p:nvSpPr>
          <p:cNvPr id="157" name="TextShape 5"/>
          <p:cNvSpPr txBox="1"/>
          <p:nvPr/>
        </p:nvSpPr>
        <p:spPr>
          <a:xfrm>
            <a:off x="732600" y="1872000"/>
            <a:ext cx="85140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t-BR" sz="1800" spc="-1">
                <a:latin typeface="Arial"/>
              </a:rPr>
              <a:t>equals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CustomShape 1"/>
          <p:cNvSpPr/>
          <p:nvPr/>
        </p:nvSpPr>
        <p:spPr>
          <a:xfrm>
            <a:off x="3024000" y="4248000"/>
            <a:ext cx="496800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pt-BR" sz="60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LinkedHashSet</a:t>
            </a:r>
            <a:endParaRPr/>
          </a:p>
        </p:txBody>
      </p:sp>
      <p:sp>
        <p:nvSpPr>
          <p:cNvPr id="511" name="CustomShape 2"/>
          <p:cNvSpPr/>
          <p:nvPr/>
        </p:nvSpPr>
        <p:spPr>
          <a:xfrm>
            <a:off x="7070400" y="546480"/>
            <a:ext cx="152640" cy="21204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CustomShape 3"/>
          <p:cNvSpPr/>
          <p:nvPr/>
        </p:nvSpPr>
        <p:spPr>
          <a:xfrm>
            <a:off x="7255800" y="496440"/>
            <a:ext cx="133200" cy="26136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CustomShape 4"/>
          <p:cNvSpPr/>
          <p:nvPr/>
        </p:nvSpPr>
        <p:spPr>
          <a:xfrm>
            <a:off x="7425000" y="546840"/>
            <a:ext cx="192240" cy="21096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CustomShape 5"/>
          <p:cNvSpPr/>
          <p:nvPr/>
        </p:nvSpPr>
        <p:spPr>
          <a:xfrm>
            <a:off x="7648560" y="455040"/>
            <a:ext cx="141120" cy="29844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CustomShape 6"/>
          <p:cNvSpPr/>
          <p:nvPr/>
        </p:nvSpPr>
        <p:spPr>
          <a:xfrm>
            <a:off x="7808040" y="546480"/>
            <a:ext cx="185040" cy="21204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CustomShape 7"/>
          <p:cNvSpPr/>
          <p:nvPr/>
        </p:nvSpPr>
        <p:spPr>
          <a:xfrm>
            <a:off x="8051760" y="546840"/>
            <a:ext cx="192960" cy="20664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CustomShape 8"/>
          <p:cNvSpPr/>
          <p:nvPr/>
        </p:nvSpPr>
        <p:spPr>
          <a:xfrm>
            <a:off x="830844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CustomShape 9"/>
          <p:cNvSpPr/>
          <p:nvPr/>
        </p:nvSpPr>
        <p:spPr>
          <a:xfrm>
            <a:off x="8432280" y="546840"/>
            <a:ext cx="193320" cy="20664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CustomShape 10"/>
          <p:cNvSpPr/>
          <p:nvPr/>
        </p:nvSpPr>
        <p:spPr>
          <a:xfrm>
            <a:off x="868968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CustomShape 11"/>
          <p:cNvSpPr/>
          <p:nvPr/>
        </p:nvSpPr>
        <p:spPr>
          <a:xfrm>
            <a:off x="7676280" y="819360"/>
            <a:ext cx="36360" cy="5904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CustomShape 12"/>
          <p:cNvSpPr/>
          <p:nvPr/>
        </p:nvSpPr>
        <p:spPr>
          <a:xfrm>
            <a:off x="772704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CustomShape 13"/>
          <p:cNvSpPr/>
          <p:nvPr/>
        </p:nvSpPr>
        <p:spPr>
          <a:xfrm>
            <a:off x="7782840" y="819720"/>
            <a:ext cx="65520" cy="5868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14"/>
          <p:cNvSpPr/>
          <p:nvPr/>
        </p:nvSpPr>
        <p:spPr>
          <a:xfrm>
            <a:off x="7863120" y="819720"/>
            <a:ext cx="27000" cy="5868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CustomShape 15"/>
          <p:cNvSpPr/>
          <p:nvPr/>
        </p:nvSpPr>
        <p:spPr>
          <a:xfrm>
            <a:off x="7907400" y="819360"/>
            <a:ext cx="38880" cy="5904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CustomShape 16"/>
          <p:cNvSpPr/>
          <p:nvPr/>
        </p:nvSpPr>
        <p:spPr>
          <a:xfrm>
            <a:off x="796176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CustomShape 17"/>
          <p:cNvSpPr/>
          <p:nvPr/>
        </p:nvSpPr>
        <p:spPr>
          <a:xfrm>
            <a:off x="799056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CustomShape 18"/>
          <p:cNvSpPr/>
          <p:nvPr/>
        </p:nvSpPr>
        <p:spPr>
          <a:xfrm>
            <a:off x="8049600" y="819360"/>
            <a:ext cx="40680" cy="5976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CustomShape 19"/>
          <p:cNvSpPr/>
          <p:nvPr/>
        </p:nvSpPr>
        <p:spPr>
          <a:xfrm>
            <a:off x="8132040" y="819720"/>
            <a:ext cx="42120" cy="5868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CustomShape 20"/>
          <p:cNvSpPr/>
          <p:nvPr/>
        </p:nvSpPr>
        <p:spPr>
          <a:xfrm>
            <a:off x="818388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CustomShape 21"/>
          <p:cNvSpPr/>
          <p:nvPr/>
        </p:nvSpPr>
        <p:spPr>
          <a:xfrm>
            <a:off x="8244000" y="819720"/>
            <a:ext cx="38160" cy="5940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CustomShape 22"/>
          <p:cNvSpPr/>
          <p:nvPr/>
        </p:nvSpPr>
        <p:spPr>
          <a:xfrm>
            <a:off x="8301240" y="819360"/>
            <a:ext cx="38160" cy="5904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CustomShape 23"/>
          <p:cNvSpPr/>
          <p:nvPr/>
        </p:nvSpPr>
        <p:spPr>
          <a:xfrm>
            <a:off x="8384040" y="819360"/>
            <a:ext cx="38880" cy="5976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CustomShape 24"/>
          <p:cNvSpPr/>
          <p:nvPr/>
        </p:nvSpPr>
        <p:spPr>
          <a:xfrm>
            <a:off x="8439120" y="819720"/>
            <a:ext cx="37800" cy="5940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CustomShape 25"/>
          <p:cNvSpPr/>
          <p:nvPr/>
        </p:nvSpPr>
        <p:spPr>
          <a:xfrm>
            <a:off x="8492400" y="819360"/>
            <a:ext cx="32760" cy="5976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CustomShape 26"/>
          <p:cNvSpPr/>
          <p:nvPr/>
        </p:nvSpPr>
        <p:spPr>
          <a:xfrm>
            <a:off x="854244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CustomShape 27"/>
          <p:cNvSpPr/>
          <p:nvPr/>
        </p:nvSpPr>
        <p:spPr>
          <a:xfrm>
            <a:off x="857124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CustomShape 28"/>
          <p:cNvSpPr/>
          <p:nvPr/>
        </p:nvSpPr>
        <p:spPr>
          <a:xfrm>
            <a:off x="8632440" y="819720"/>
            <a:ext cx="28080" cy="5868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CustomShape 29"/>
          <p:cNvSpPr/>
          <p:nvPr/>
        </p:nvSpPr>
        <p:spPr>
          <a:xfrm>
            <a:off x="867420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CustomShape 30"/>
          <p:cNvSpPr/>
          <p:nvPr/>
        </p:nvSpPr>
        <p:spPr>
          <a:xfrm>
            <a:off x="871956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CustomShape 31"/>
          <p:cNvSpPr/>
          <p:nvPr/>
        </p:nvSpPr>
        <p:spPr>
          <a:xfrm>
            <a:off x="6775560" y="556560"/>
            <a:ext cx="91800" cy="8856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CustomShape 32"/>
          <p:cNvSpPr/>
          <p:nvPr/>
        </p:nvSpPr>
        <p:spPr>
          <a:xfrm>
            <a:off x="6781320" y="605160"/>
            <a:ext cx="221400" cy="23292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CustomShape 33"/>
          <p:cNvSpPr/>
          <p:nvPr/>
        </p:nvSpPr>
        <p:spPr>
          <a:xfrm>
            <a:off x="6762240" y="592200"/>
            <a:ext cx="103320" cy="15984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CustomShape 34"/>
          <p:cNvSpPr/>
          <p:nvPr/>
        </p:nvSpPr>
        <p:spPr>
          <a:xfrm>
            <a:off x="6844320" y="697320"/>
            <a:ext cx="170640" cy="18108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CustomShape 35"/>
          <p:cNvSpPr/>
          <p:nvPr/>
        </p:nvSpPr>
        <p:spPr>
          <a:xfrm>
            <a:off x="6930000" y="783000"/>
            <a:ext cx="92520" cy="9216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CustomShape 2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042B6F8C-E334-4CCA-B3AA-BF3DC1E71CE3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547" name="TextShape 3"/>
          <p:cNvSpPr txBox="1"/>
          <p:nvPr/>
        </p:nvSpPr>
        <p:spPr>
          <a:xfrm>
            <a:off x="792000" y="1152000"/>
            <a:ext cx="7920000" cy="460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808080"/>
                </a:solidFill>
                <a:latin typeface="Calibri"/>
              </a:rPr>
              <a:t>meio termo entre </a:t>
            </a:r>
            <a:r>
              <a:rPr b="1" i="1" lang="pt-BR" sz="2800" spc="-1">
                <a:solidFill>
                  <a:srgbClr val="808080"/>
                </a:solidFill>
                <a:latin typeface="Calibri"/>
              </a:rPr>
              <a:t>HashSet</a:t>
            </a:r>
            <a:r>
              <a:rPr b="1" lang="pt-BR" sz="2800" spc="-1">
                <a:solidFill>
                  <a:srgbClr val="808080"/>
                </a:solidFill>
                <a:latin typeface="Calibri"/>
              </a:rPr>
              <a:t> e </a:t>
            </a:r>
            <a:r>
              <a:rPr b="1" i="1" lang="pt-BR" sz="2800" spc="-1">
                <a:solidFill>
                  <a:srgbClr val="808080"/>
                </a:solidFill>
                <a:latin typeface="Calibri"/>
              </a:rPr>
              <a:t>TreeSet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808080"/>
                </a:solidFill>
                <a:latin typeface="Calibri"/>
              </a:rPr>
              <a:t>um pouco da performance do </a:t>
            </a:r>
            <a:r>
              <a:rPr b="1" i="1" lang="pt-BR" sz="2800" spc="-1">
                <a:solidFill>
                  <a:srgbClr val="808080"/>
                </a:solidFill>
                <a:latin typeface="Calibri"/>
              </a:rPr>
              <a:t>HashSet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808080"/>
                </a:solidFill>
                <a:latin typeface="Calibri"/>
              </a:rPr>
              <a:t>um pouco do poder de ordenação do </a:t>
            </a:r>
            <a:r>
              <a:rPr b="1" i="1" lang="pt-BR" sz="2800" spc="-1">
                <a:solidFill>
                  <a:srgbClr val="808080"/>
                </a:solidFill>
                <a:latin typeface="Calibri"/>
              </a:rPr>
              <a:t>TreeSet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808080"/>
                </a:solidFill>
                <a:latin typeface="Calibri"/>
              </a:rPr>
              <a:t>elementos continuam na ordem que são inseridos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808080"/>
                </a:solidFill>
                <a:latin typeface="Calibri"/>
              </a:rPr>
              <a:t>complexidade é O(1) para operações básicas</a:t>
            </a:r>
            <a:r>
              <a:rPr lang="pt-BR" sz="2800" spc="-1">
                <a:latin typeface="Calibri"/>
              </a:rPr>
              <a:t> </a:t>
            </a:r>
            <a:endParaRPr/>
          </a:p>
        </p:txBody>
      </p:sp>
      <p:sp>
        <p:nvSpPr>
          <p:cNvPr id="548" name="TextShape 4"/>
          <p:cNvSpPr txBox="1"/>
          <p:nvPr/>
        </p:nvSpPr>
        <p:spPr>
          <a:xfrm>
            <a:off x="612000" y="202320"/>
            <a:ext cx="3024000" cy="70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pt-BR" sz="3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LinkedHashSet</a:t>
            </a:r>
            <a:endParaRPr/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CustomShape 2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AC61B8B1-D8F3-4DD4-8D9E-8432BAFA723E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pic>
        <p:nvPicPr>
          <p:cNvPr id="551" name="" descr=""/>
          <p:cNvPicPr/>
          <p:nvPr/>
        </p:nvPicPr>
        <p:blipFill>
          <a:blip r:embed="rId1"/>
          <a:stretch/>
        </p:blipFill>
        <p:spPr>
          <a:xfrm>
            <a:off x="231120" y="1756800"/>
            <a:ext cx="8820000" cy="3448080"/>
          </a:xfrm>
          <a:prstGeom prst="rect">
            <a:avLst/>
          </a:prstGeom>
          <a:ln>
            <a:noFill/>
          </a:ln>
        </p:spPr>
      </p:pic>
      <p:sp>
        <p:nvSpPr>
          <p:cNvPr id="552" name="TextShape 3"/>
          <p:cNvSpPr txBox="1"/>
          <p:nvPr/>
        </p:nvSpPr>
        <p:spPr>
          <a:xfrm>
            <a:off x="612000" y="216000"/>
            <a:ext cx="3024000" cy="70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pt-BR" sz="3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LinkedHashSet</a:t>
            </a:r>
            <a:endParaRPr/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CustomShape 1"/>
          <p:cNvSpPr/>
          <p:nvPr/>
        </p:nvSpPr>
        <p:spPr>
          <a:xfrm>
            <a:off x="6120000" y="4392000"/>
            <a:ext cx="1872000" cy="80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pt-BR" sz="60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Map</a:t>
            </a:r>
            <a:endParaRPr/>
          </a:p>
        </p:txBody>
      </p:sp>
      <p:sp>
        <p:nvSpPr>
          <p:cNvPr id="554" name="CustomShape 2"/>
          <p:cNvSpPr/>
          <p:nvPr/>
        </p:nvSpPr>
        <p:spPr>
          <a:xfrm>
            <a:off x="7070400" y="546480"/>
            <a:ext cx="152640" cy="21204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CustomShape 3"/>
          <p:cNvSpPr/>
          <p:nvPr/>
        </p:nvSpPr>
        <p:spPr>
          <a:xfrm>
            <a:off x="7255800" y="496440"/>
            <a:ext cx="133200" cy="26136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CustomShape 4"/>
          <p:cNvSpPr/>
          <p:nvPr/>
        </p:nvSpPr>
        <p:spPr>
          <a:xfrm>
            <a:off x="7425000" y="546840"/>
            <a:ext cx="192240" cy="21096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CustomShape 5"/>
          <p:cNvSpPr/>
          <p:nvPr/>
        </p:nvSpPr>
        <p:spPr>
          <a:xfrm>
            <a:off x="7648560" y="455040"/>
            <a:ext cx="141120" cy="29844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8" name="CustomShape 6"/>
          <p:cNvSpPr/>
          <p:nvPr/>
        </p:nvSpPr>
        <p:spPr>
          <a:xfrm>
            <a:off x="7808040" y="546480"/>
            <a:ext cx="185040" cy="21204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CustomShape 7"/>
          <p:cNvSpPr/>
          <p:nvPr/>
        </p:nvSpPr>
        <p:spPr>
          <a:xfrm>
            <a:off x="8051760" y="546840"/>
            <a:ext cx="192960" cy="20664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CustomShape 8"/>
          <p:cNvSpPr/>
          <p:nvPr/>
        </p:nvSpPr>
        <p:spPr>
          <a:xfrm>
            <a:off x="830844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CustomShape 9"/>
          <p:cNvSpPr/>
          <p:nvPr/>
        </p:nvSpPr>
        <p:spPr>
          <a:xfrm>
            <a:off x="8432280" y="546840"/>
            <a:ext cx="193320" cy="20664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CustomShape 10"/>
          <p:cNvSpPr/>
          <p:nvPr/>
        </p:nvSpPr>
        <p:spPr>
          <a:xfrm>
            <a:off x="868968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CustomShape 11"/>
          <p:cNvSpPr/>
          <p:nvPr/>
        </p:nvSpPr>
        <p:spPr>
          <a:xfrm>
            <a:off x="7676280" y="819360"/>
            <a:ext cx="36360" cy="5904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CustomShape 12"/>
          <p:cNvSpPr/>
          <p:nvPr/>
        </p:nvSpPr>
        <p:spPr>
          <a:xfrm>
            <a:off x="772704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5" name="CustomShape 13"/>
          <p:cNvSpPr/>
          <p:nvPr/>
        </p:nvSpPr>
        <p:spPr>
          <a:xfrm>
            <a:off x="7782840" y="819720"/>
            <a:ext cx="65520" cy="5868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CustomShape 14"/>
          <p:cNvSpPr/>
          <p:nvPr/>
        </p:nvSpPr>
        <p:spPr>
          <a:xfrm>
            <a:off x="7863120" y="819720"/>
            <a:ext cx="27000" cy="5868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CustomShape 15"/>
          <p:cNvSpPr/>
          <p:nvPr/>
        </p:nvSpPr>
        <p:spPr>
          <a:xfrm>
            <a:off x="7907400" y="819360"/>
            <a:ext cx="38880" cy="5904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CustomShape 16"/>
          <p:cNvSpPr/>
          <p:nvPr/>
        </p:nvSpPr>
        <p:spPr>
          <a:xfrm>
            <a:off x="796176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CustomShape 17"/>
          <p:cNvSpPr/>
          <p:nvPr/>
        </p:nvSpPr>
        <p:spPr>
          <a:xfrm>
            <a:off x="799056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CustomShape 18"/>
          <p:cNvSpPr/>
          <p:nvPr/>
        </p:nvSpPr>
        <p:spPr>
          <a:xfrm>
            <a:off x="8049600" y="819360"/>
            <a:ext cx="40680" cy="5976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CustomShape 19"/>
          <p:cNvSpPr/>
          <p:nvPr/>
        </p:nvSpPr>
        <p:spPr>
          <a:xfrm>
            <a:off x="8132040" y="819720"/>
            <a:ext cx="42120" cy="5868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CustomShape 20"/>
          <p:cNvSpPr/>
          <p:nvPr/>
        </p:nvSpPr>
        <p:spPr>
          <a:xfrm>
            <a:off x="818388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CustomShape 21"/>
          <p:cNvSpPr/>
          <p:nvPr/>
        </p:nvSpPr>
        <p:spPr>
          <a:xfrm>
            <a:off x="8244000" y="819720"/>
            <a:ext cx="38160" cy="5940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CustomShape 22"/>
          <p:cNvSpPr/>
          <p:nvPr/>
        </p:nvSpPr>
        <p:spPr>
          <a:xfrm>
            <a:off x="8301240" y="819360"/>
            <a:ext cx="38160" cy="5904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CustomShape 23"/>
          <p:cNvSpPr/>
          <p:nvPr/>
        </p:nvSpPr>
        <p:spPr>
          <a:xfrm>
            <a:off x="8384040" y="819360"/>
            <a:ext cx="38880" cy="5976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CustomShape 24"/>
          <p:cNvSpPr/>
          <p:nvPr/>
        </p:nvSpPr>
        <p:spPr>
          <a:xfrm>
            <a:off x="8439120" y="819720"/>
            <a:ext cx="37800" cy="5940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CustomShape 25"/>
          <p:cNvSpPr/>
          <p:nvPr/>
        </p:nvSpPr>
        <p:spPr>
          <a:xfrm>
            <a:off x="8492400" y="819360"/>
            <a:ext cx="32760" cy="5976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CustomShape 26"/>
          <p:cNvSpPr/>
          <p:nvPr/>
        </p:nvSpPr>
        <p:spPr>
          <a:xfrm>
            <a:off x="854244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CustomShape 27"/>
          <p:cNvSpPr/>
          <p:nvPr/>
        </p:nvSpPr>
        <p:spPr>
          <a:xfrm>
            <a:off x="857124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CustomShape 28"/>
          <p:cNvSpPr/>
          <p:nvPr/>
        </p:nvSpPr>
        <p:spPr>
          <a:xfrm>
            <a:off x="8632440" y="819720"/>
            <a:ext cx="28080" cy="5868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CustomShape 29"/>
          <p:cNvSpPr/>
          <p:nvPr/>
        </p:nvSpPr>
        <p:spPr>
          <a:xfrm>
            <a:off x="867420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CustomShape 30"/>
          <p:cNvSpPr/>
          <p:nvPr/>
        </p:nvSpPr>
        <p:spPr>
          <a:xfrm>
            <a:off x="871956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CustomShape 31"/>
          <p:cNvSpPr/>
          <p:nvPr/>
        </p:nvSpPr>
        <p:spPr>
          <a:xfrm>
            <a:off x="6775560" y="556560"/>
            <a:ext cx="91800" cy="8856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CustomShape 32"/>
          <p:cNvSpPr/>
          <p:nvPr/>
        </p:nvSpPr>
        <p:spPr>
          <a:xfrm>
            <a:off x="6781320" y="605160"/>
            <a:ext cx="221400" cy="23292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CustomShape 33"/>
          <p:cNvSpPr/>
          <p:nvPr/>
        </p:nvSpPr>
        <p:spPr>
          <a:xfrm>
            <a:off x="6762240" y="592200"/>
            <a:ext cx="103320" cy="15984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CustomShape 34"/>
          <p:cNvSpPr/>
          <p:nvPr/>
        </p:nvSpPr>
        <p:spPr>
          <a:xfrm>
            <a:off x="6844320" y="697320"/>
            <a:ext cx="170640" cy="18108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CustomShape 35"/>
          <p:cNvSpPr/>
          <p:nvPr/>
        </p:nvSpPr>
        <p:spPr>
          <a:xfrm>
            <a:off x="6930000" y="783000"/>
            <a:ext cx="92520" cy="9216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CustomShape 2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99890F4A-E7FF-4524-853B-0C2D5D92F90C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590" name="CustomShape 3"/>
          <p:cNvSpPr/>
          <p:nvPr/>
        </p:nvSpPr>
        <p:spPr>
          <a:xfrm>
            <a:off x="628560" y="1190520"/>
            <a:ext cx="7885800" cy="49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TextShape 4"/>
          <p:cNvSpPr txBox="1"/>
          <p:nvPr/>
        </p:nvSpPr>
        <p:spPr>
          <a:xfrm>
            <a:off x="648000" y="252000"/>
            <a:ext cx="1152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pt-BR" sz="3600" spc="-1">
                <a:solidFill>
                  <a:srgbClr val="0066ff"/>
                </a:solidFill>
                <a:latin typeface="Arial"/>
              </a:rPr>
              <a:t>Map</a:t>
            </a:r>
            <a:endParaRPr/>
          </a:p>
        </p:txBody>
      </p:sp>
      <p:pic>
        <p:nvPicPr>
          <p:cNvPr id="592" name="" descr=""/>
          <p:cNvPicPr/>
          <p:nvPr/>
        </p:nvPicPr>
        <p:blipFill>
          <a:blip r:embed="rId1"/>
          <a:stretch/>
        </p:blipFill>
        <p:spPr>
          <a:xfrm>
            <a:off x="552240" y="1104120"/>
            <a:ext cx="8087760" cy="4852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CustomShape 2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AB54DABE-2BD7-4302-92FD-0F271B056A4C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595" name="CustomShape 3"/>
          <p:cNvSpPr/>
          <p:nvPr/>
        </p:nvSpPr>
        <p:spPr>
          <a:xfrm>
            <a:off x="628560" y="1190520"/>
            <a:ext cx="7885800" cy="49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TextShape 4"/>
          <p:cNvSpPr txBox="1"/>
          <p:nvPr/>
        </p:nvSpPr>
        <p:spPr>
          <a:xfrm>
            <a:off x="648000" y="252000"/>
            <a:ext cx="5112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pt-BR" sz="3600" spc="-1">
                <a:solidFill>
                  <a:srgbClr val="0066ff"/>
                </a:solidFill>
                <a:latin typeface="Arial"/>
              </a:rPr>
              <a:t>Map &lt;&lt;Interface&gt;&gt;</a:t>
            </a:r>
            <a:endParaRPr/>
          </a:p>
        </p:txBody>
      </p:sp>
      <p:sp>
        <p:nvSpPr>
          <p:cNvPr id="597" name="TextShape 5"/>
          <p:cNvSpPr txBox="1"/>
          <p:nvPr/>
        </p:nvSpPr>
        <p:spPr>
          <a:xfrm>
            <a:off x="612000" y="1107720"/>
            <a:ext cx="6192000" cy="134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200" spc="-1">
                <a:solidFill>
                  <a:srgbClr val="666666"/>
                </a:solidFill>
                <a:latin typeface="Arial"/>
              </a:rPr>
              <a:t>Um objeto que mapeia chaves para valores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200" spc="-1">
                <a:solidFill>
                  <a:srgbClr val="666666"/>
                </a:solidFill>
                <a:latin typeface="Arial"/>
              </a:rPr>
              <a:t>Não implementa a interface Collections</a:t>
            </a:r>
            <a:endParaRPr/>
          </a:p>
        </p:txBody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CustomShape 2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50D7A8F4-A355-43D0-92FE-0894CEF25F8A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600" name="TextShape 3"/>
          <p:cNvSpPr txBox="1"/>
          <p:nvPr/>
        </p:nvSpPr>
        <p:spPr>
          <a:xfrm>
            <a:off x="648000" y="252360"/>
            <a:ext cx="1152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pt-BR" sz="3600" spc="-1">
                <a:solidFill>
                  <a:srgbClr val="0066ff"/>
                </a:solidFill>
                <a:latin typeface="Arial"/>
              </a:rPr>
              <a:t>Map</a:t>
            </a:r>
            <a:endParaRPr/>
          </a:p>
        </p:txBody>
      </p:sp>
      <p:graphicFrame>
        <p:nvGraphicFramePr>
          <p:cNvPr id="601" name="Table 4"/>
          <p:cNvGraphicFramePr/>
          <p:nvPr/>
        </p:nvGraphicFramePr>
        <p:xfrm>
          <a:off x="700200" y="1505880"/>
          <a:ext cx="7930080" cy="3000600"/>
        </p:xfrm>
        <a:graphic>
          <a:graphicData uri="http://schemas.openxmlformats.org/drawingml/2006/table">
            <a:tbl>
              <a:tblPr/>
              <a:tblGrid>
                <a:gridCol w="3358440"/>
                <a:gridCol w="4572000"/>
              </a:tblGrid>
              <a:tr h="-226080">
                <a:tc>
                  <a:txBody>
                    <a:bodyPr lIns="90000" rIns="90000" tIns="46800" bIns="46800"/>
                    <a:p>
                      <a:r>
                        <a:rPr lang="pt-BR" sz="1800" spc="-1">
                          <a:latin typeface="Arial"/>
                        </a:rPr>
                        <a:t>clear()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pt-BR" sz="1800" spc="-1">
                          <a:latin typeface="Arial"/>
                        </a:rPr>
                        <a:t>isEmpty()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</a:tr>
              <a:tr h="429480">
                <a:tc>
                  <a:txBody>
                    <a:bodyPr lIns="90000" rIns="90000" tIns="46800" bIns="46800"/>
                    <a:p>
                      <a:r>
                        <a:rPr lang="pt-BR" sz="1800" spc="-1">
                          <a:latin typeface="Arial"/>
                        </a:rPr>
                        <a:t>containsKey(Object key)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pt-BR" sz="1800" spc="-1">
                          <a:latin typeface="Arial"/>
                        </a:rPr>
                        <a:t>keySet()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9480">
                <a:tc>
                  <a:txBody>
                    <a:bodyPr lIns="90000" rIns="90000" tIns="46800" bIns="46800"/>
                    <a:p>
                      <a:r>
                        <a:rPr lang="pt-BR" sz="1800" spc="-1">
                          <a:latin typeface="Arial"/>
                        </a:rPr>
                        <a:t>containsValue(Object value)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pt-BR" sz="1800" spc="-1">
                          <a:latin typeface="Arial"/>
                        </a:rPr>
                        <a:t>put(K key, V value)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9480">
                <a:tc>
                  <a:txBody>
                    <a:bodyPr lIns="90000" rIns="90000" tIns="46800" bIns="46800"/>
                    <a:p>
                      <a:r>
                        <a:rPr lang="pt-BR" sz="1800" spc="-1">
                          <a:latin typeface="Arial"/>
                        </a:rPr>
                        <a:t>entrySet()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pt-BR" sz="1800" spc="-1">
                          <a:latin typeface="Arial"/>
                        </a:rPr>
                        <a:t>putAll(Map&lt;? extends K,? extends V&gt; m)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9480">
                <a:tc>
                  <a:txBody>
                    <a:bodyPr lIns="90000" rIns="90000" tIns="46800" bIns="46800"/>
                    <a:p>
                      <a:r>
                        <a:rPr lang="pt-BR" sz="1800" spc="-1">
                          <a:latin typeface="Arial"/>
                        </a:rPr>
                        <a:t>equals(Object o)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pt-BR" sz="1800" spc="-1">
                          <a:latin typeface="Arial"/>
                        </a:rPr>
                        <a:t>remove(Object key)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9480">
                <a:tc>
                  <a:txBody>
                    <a:bodyPr lIns="90000" rIns="90000" tIns="46800" bIns="46800"/>
                    <a:p>
                      <a:r>
                        <a:rPr lang="pt-BR" sz="1800" spc="-1">
                          <a:latin typeface="Arial"/>
                        </a:rPr>
                        <a:t>get(Object key)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pt-BR" sz="1800" spc="-1">
                          <a:latin typeface="Arial"/>
                        </a:rPr>
                        <a:t>size()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3720">
                <a:tc>
                  <a:txBody>
                    <a:bodyPr lIns="90000" rIns="90000" tIns="46800" bIns="46800"/>
                    <a:p>
                      <a:r>
                        <a:rPr lang="pt-BR" sz="1800" spc="-1">
                          <a:latin typeface="Arial"/>
                        </a:rPr>
                        <a:t>hashCode()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pt-BR" sz="1800" spc="-1">
                          <a:latin typeface="Arial"/>
                        </a:rPr>
                        <a:t>values()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602" name="TextShape 5"/>
          <p:cNvSpPr txBox="1"/>
          <p:nvPr/>
        </p:nvSpPr>
        <p:spPr>
          <a:xfrm>
            <a:off x="2778840" y="324000"/>
            <a:ext cx="3125160" cy="49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pt-BR" sz="2600" spc="-1">
                <a:solidFill>
                  <a:srgbClr val="808080"/>
                </a:solidFill>
                <a:latin typeface="Calibri"/>
              </a:rPr>
              <a:t>Métodos da Interface</a:t>
            </a:r>
            <a:endParaRPr/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CustomShape 1"/>
          <p:cNvSpPr/>
          <p:nvPr/>
        </p:nvSpPr>
        <p:spPr>
          <a:xfrm>
            <a:off x="4716000" y="4320000"/>
            <a:ext cx="331200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pt-BR" sz="60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HashMap</a:t>
            </a:r>
            <a:endParaRPr/>
          </a:p>
        </p:txBody>
      </p:sp>
      <p:sp>
        <p:nvSpPr>
          <p:cNvPr id="604" name="CustomShape 2"/>
          <p:cNvSpPr/>
          <p:nvPr/>
        </p:nvSpPr>
        <p:spPr>
          <a:xfrm>
            <a:off x="7070400" y="546480"/>
            <a:ext cx="152640" cy="21204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5" name="CustomShape 3"/>
          <p:cNvSpPr/>
          <p:nvPr/>
        </p:nvSpPr>
        <p:spPr>
          <a:xfrm>
            <a:off x="7255800" y="496440"/>
            <a:ext cx="133200" cy="26136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CustomShape 4"/>
          <p:cNvSpPr/>
          <p:nvPr/>
        </p:nvSpPr>
        <p:spPr>
          <a:xfrm>
            <a:off x="7425000" y="546840"/>
            <a:ext cx="192240" cy="21096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7" name="CustomShape 5"/>
          <p:cNvSpPr/>
          <p:nvPr/>
        </p:nvSpPr>
        <p:spPr>
          <a:xfrm>
            <a:off x="7648560" y="455040"/>
            <a:ext cx="141120" cy="29844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8" name="CustomShape 6"/>
          <p:cNvSpPr/>
          <p:nvPr/>
        </p:nvSpPr>
        <p:spPr>
          <a:xfrm>
            <a:off x="7808040" y="546480"/>
            <a:ext cx="185040" cy="21204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CustomShape 7"/>
          <p:cNvSpPr/>
          <p:nvPr/>
        </p:nvSpPr>
        <p:spPr>
          <a:xfrm>
            <a:off x="8051760" y="546840"/>
            <a:ext cx="192960" cy="20664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0" name="CustomShape 8"/>
          <p:cNvSpPr/>
          <p:nvPr/>
        </p:nvSpPr>
        <p:spPr>
          <a:xfrm>
            <a:off x="830844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1" name="CustomShape 9"/>
          <p:cNvSpPr/>
          <p:nvPr/>
        </p:nvSpPr>
        <p:spPr>
          <a:xfrm>
            <a:off x="8432280" y="546840"/>
            <a:ext cx="193320" cy="20664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CustomShape 10"/>
          <p:cNvSpPr/>
          <p:nvPr/>
        </p:nvSpPr>
        <p:spPr>
          <a:xfrm>
            <a:off x="868968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CustomShape 11"/>
          <p:cNvSpPr/>
          <p:nvPr/>
        </p:nvSpPr>
        <p:spPr>
          <a:xfrm>
            <a:off x="7676280" y="819360"/>
            <a:ext cx="36360" cy="5904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CustomShape 12"/>
          <p:cNvSpPr/>
          <p:nvPr/>
        </p:nvSpPr>
        <p:spPr>
          <a:xfrm>
            <a:off x="772704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5" name="CustomShape 13"/>
          <p:cNvSpPr/>
          <p:nvPr/>
        </p:nvSpPr>
        <p:spPr>
          <a:xfrm>
            <a:off x="7782840" y="819720"/>
            <a:ext cx="65520" cy="5868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6" name="CustomShape 14"/>
          <p:cNvSpPr/>
          <p:nvPr/>
        </p:nvSpPr>
        <p:spPr>
          <a:xfrm>
            <a:off x="7863120" y="819720"/>
            <a:ext cx="27000" cy="5868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7" name="CustomShape 15"/>
          <p:cNvSpPr/>
          <p:nvPr/>
        </p:nvSpPr>
        <p:spPr>
          <a:xfrm>
            <a:off x="7907400" y="819360"/>
            <a:ext cx="38880" cy="5904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8" name="CustomShape 16"/>
          <p:cNvSpPr/>
          <p:nvPr/>
        </p:nvSpPr>
        <p:spPr>
          <a:xfrm>
            <a:off x="796176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9" name="CustomShape 17"/>
          <p:cNvSpPr/>
          <p:nvPr/>
        </p:nvSpPr>
        <p:spPr>
          <a:xfrm>
            <a:off x="799056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0" name="CustomShape 18"/>
          <p:cNvSpPr/>
          <p:nvPr/>
        </p:nvSpPr>
        <p:spPr>
          <a:xfrm>
            <a:off x="8049600" y="819360"/>
            <a:ext cx="40680" cy="5976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1" name="CustomShape 19"/>
          <p:cNvSpPr/>
          <p:nvPr/>
        </p:nvSpPr>
        <p:spPr>
          <a:xfrm>
            <a:off x="8132040" y="819720"/>
            <a:ext cx="42120" cy="5868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2" name="CustomShape 20"/>
          <p:cNvSpPr/>
          <p:nvPr/>
        </p:nvSpPr>
        <p:spPr>
          <a:xfrm>
            <a:off x="818388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3" name="CustomShape 21"/>
          <p:cNvSpPr/>
          <p:nvPr/>
        </p:nvSpPr>
        <p:spPr>
          <a:xfrm>
            <a:off x="8244000" y="819720"/>
            <a:ext cx="38160" cy="5940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4" name="CustomShape 22"/>
          <p:cNvSpPr/>
          <p:nvPr/>
        </p:nvSpPr>
        <p:spPr>
          <a:xfrm>
            <a:off x="8301240" y="819360"/>
            <a:ext cx="38160" cy="5904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5" name="CustomShape 23"/>
          <p:cNvSpPr/>
          <p:nvPr/>
        </p:nvSpPr>
        <p:spPr>
          <a:xfrm>
            <a:off x="8384040" y="819360"/>
            <a:ext cx="38880" cy="5976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6" name="CustomShape 24"/>
          <p:cNvSpPr/>
          <p:nvPr/>
        </p:nvSpPr>
        <p:spPr>
          <a:xfrm>
            <a:off x="8439120" y="819720"/>
            <a:ext cx="37800" cy="5940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7" name="CustomShape 25"/>
          <p:cNvSpPr/>
          <p:nvPr/>
        </p:nvSpPr>
        <p:spPr>
          <a:xfrm>
            <a:off x="8492400" y="819360"/>
            <a:ext cx="32760" cy="5976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8" name="CustomShape 26"/>
          <p:cNvSpPr/>
          <p:nvPr/>
        </p:nvSpPr>
        <p:spPr>
          <a:xfrm>
            <a:off x="854244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CustomShape 27"/>
          <p:cNvSpPr/>
          <p:nvPr/>
        </p:nvSpPr>
        <p:spPr>
          <a:xfrm>
            <a:off x="857124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0" name="CustomShape 28"/>
          <p:cNvSpPr/>
          <p:nvPr/>
        </p:nvSpPr>
        <p:spPr>
          <a:xfrm>
            <a:off x="8632440" y="819720"/>
            <a:ext cx="28080" cy="5868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1" name="CustomShape 29"/>
          <p:cNvSpPr/>
          <p:nvPr/>
        </p:nvSpPr>
        <p:spPr>
          <a:xfrm>
            <a:off x="867420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CustomShape 30"/>
          <p:cNvSpPr/>
          <p:nvPr/>
        </p:nvSpPr>
        <p:spPr>
          <a:xfrm>
            <a:off x="871956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CustomShape 31"/>
          <p:cNvSpPr/>
          <p:nvPr/>
        </p:nvSpPr>
        <p:spPr>
          <a:xfrm>
            <a:off x="6775560" y="556560"/>
            <a:ext cx="91800" cy="8856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CustomShape 32"/>
          <p:cNvSpPr/>
          <p:nvPr/>
        </p:nvSpPr>
        <p:spPr>
          <a:xfrm>
            <a:off x="6781320" y="605160"/>
            <a:ext cx="221400" cy="23292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5" name="CustomShape 33"/>
          <p:cNvSpPr/>
          <p:nvPr/>
        </p:nvSpPr>
        <p:spPr>
          <a:xfrm>
            <a:off x="6762240" y="592200"/>
            <a:ext cx="103320" cy="15984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6" name="CustomShape 34"/>
          <p:cNvSpPr/>
          <p:nvPr/>
        </p:nvSpPr>
        <p:spPr>
          <a:xfrm>
            <a:off x="6844320" y="697320"/>
            <a:ext cx="170640" cy="18108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CustomShape 35"/>
          <p:cNvSpPr/>
          <p:nvPr/>
        </p:nvSpPr>
        <p:spPr>
          <a:xfrm>
            <a:off x="6930000" y="783000"/>
            <a:ext cx="92520" cy="9216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9" name="CustomShape 2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20EAB910-F31C-4F60-BBE2-5405BCEAE9A3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640" name="TextShape 3"/>
          <p:cNvSpPr txBox="1"/>
          <p:nvPr/>
        </p:nvSpPr>
        <p:spPr>
          <a:xfrm>
            <a:off x="648000" y="612000"/>
            <a:ext cx="8136000" cy="4870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666666"/>
                </a:solidFill>
                <a:latin typeface="Calibri"/>
              </a:rPr>
              <a:t>Baseada na tabela Hash da interface do Map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666666"/>
                </a:solidFill>
                <a:latin typeface="Calibri"/>
              </a:rPr>
              <a:t>Permite valores nulos e a chave nula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666666"/>
                </a:solidFill>
                <a:latin typeface="Calibri"/>
              </a:rPr>
              <a:t> </a:t>
            </a:r>
            <a:r>
              <a:rPr b="1" lang="pt-BR" sz="2800" spc="-1">
                <a:solidFill>
                  <a:srgbClr val="666666"/>
                </a:solidFill>
                <a:latin typeface="Calibri"/>
              </a:rPr>
              <a:t>Não garante a ordem do mapa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666666"/>
                </a:solidFill>
                <a:latin typeface="Calibri"/>
              </a:rPr>
              <a:t>Não garante que a ordem permaneça constante ao longo do tempo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666666"/>
                </a:solidFill>
                <a:latin typeface="Calibri"/>
              </a:rPr>
              <a:t>desempenho com tempo constante para as operações básicas (get and put)</a:t>
            </a:r>
            <a:endParaRPr/>
          </a:p>
        </p:txBody>
      </p:sp>
      <p:sp>
        <p:nvSpPr>
          <p:cNvPr id="641" name="TextShape 4"/>
          <p:cNvSpPr txBox="1"/>
          <p:nvPr/>
        </p:nvSpPr>
        <p:spPr>
          <a:xfrm>
            <a:off x="648000" y="144000"/>
            <a:ext cx="3497040" cy="70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pt-BR" sz="40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HashMap &lt;K,V&gt;</a:t>
            </a:r>
            <a:endParaRPr/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3" name="CustomShape 2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127E389A-9530-4C76-A9D0-4D0463B5631D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644" name="TextShape 3"/>
          <p:cNvSpPr txBox="1"/>
          <p:nvPr/>
        </p:nvSpPr>
        <p:spPr>
          <a:xfrm>
            <a:off x="792000" y="432000"/>
            <a:ext cx="3497040" cy="70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pt-BR" sz="40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HashMap &lt;K,V&gt;</a:t>
            </a:r>
            <a:endParaRPr/>
          </a:p>
        </p:txBody>
      </p:sp>
      <p:pic>
        <p:nvPicPr>
          <p:cNvPr id="645" name="" descr=""/>
          <p:cNvPicPr/>
          <p:nvPr/>
        </p:nvPicPr>
        <p:blipFill>
          <a:blip r:embed="rId1"/>
          <a:stretch/>
        </p:blipFill>
        <p:spPr>
          <a:xfrm>
            <a:off x="864000" y="1296000"/>
            <a:ext cx="7593480" cy="433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pt-BR" sz="3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Collections</a:t>
            </a:r>
            <a:r>
              <a:rPr b="1" lang="pt-BR" sz="4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1" lang="pt-BR" sz="3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Framework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628560" y="1190520"/>
            <a:ext cx="7885800" cy="49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3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6F9BAE6C-1CB2-4128-9DC2-3D81CA0F7D46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210600" y="1728000"/>
            <a:ext cx="8573400" cy="165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CustomShape 1"/>
          <p:cNvSpPr/>
          <p:nvPr/>
        </p:nvSpPr>
        <p:spPr>
          <a:xfrm>
            <a:off x="3094200" y="2376000"/>
            <a:ext cx="460980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pt-BR" sz="40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Hashtable&lt;K,V&gt;;</a:t>
            </a:r>
            <a:endParaRPr/>
          </a:p>
        </p:txBody>
      </p:sp>
      <p:sp>
        <p:nvSpPr>
          <p:cNvPr id="647" name="CustomShape 2"/>
          <p:cNvSpPr/>
          <p:nvPr/>
        </p:nvSpPr>
        <p:spPr>
          <a:xfrm>
            <a:off x="7070400" y="546480"/>
            <a:ext cx="152640" cy="21204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8" name="CustomShape 3"/>
          <p:cNvSpPr/>
          <p:nvPr/>
        </p:nvSpPr>
        <p:spPr>
          <a:xfrm>
            <a:off x="7255800" y="496440"/>
            <a:ext cx="133200" cy="26136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9" name="CustomShape 4"/>
          <p:cNvSpPr/>
          <p:nvPr/>
        </p:nvSpPr>
        <p:spPr>
          <a:xfrm>
            <a:off x="7425000" y="546840"/>
            <a:ext cx="192240" cy="21096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0" name="CustomShape 5"/>
          <p:cNvSpPr/>
          <p:nvPr/>
        </p:nvSpPr>
        <p:spPr>
          <a:xfrm>
            <a:off x="7648560" y="455040"/>
            <a:ext cx="141120" cy="29844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1" name="CustomShape 6"/>
          <p:cNvSpPr/>
          <p:nvPr/>
        </p:nvSpPr>
        <p:spPr>
          <a:xfrm>
            <a:off x="7808040" y="546480"/>
            <a:ext cx="185040" cy="21204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2" name="CustomShape 7"/>
          <p:cNvSpPr/>
          <p:nvPr/>
        </p:nvSpPr>
        <p:spPr>
          <a:xfrm>
            <a:off x="8051760" y="546840"/>
            <a:ext cx="192960" cy="20664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3" name="CustomShape 8"/>
          <p:cNvSpPr/>
          <p:nvPr/>
        </p:nvSpPr>
        <p:spPr>
          <a:xfrm>
            <a:off x="830844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CustomShape 9"/>
          <p:cNvSpPr/>
          <p:nvPr/>
        </p:nvSpPr>
        <p:spPr>
          <a:xfrm>
            <a:off x="8432280" y="546840"/>
            <a:ext cx="193320" cy="20664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5" name="CustomShape 10"/>
          <p:cNvSpPr/>
          <p:nvPr/>
        </p:nvSpPr>
        <p:spPr>
          <a:xfrm>
            <a:off x="868968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6" name="CustomShape 11"/>
          <p:cNvSpPr/>
          <p:nvPr/>
        </p:nvSpPr>
        <p:spPr>
          <a:xfrm>
            <a:off x="7676280" y="819360"/>
            <a:ext cx="36360" cy="5904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7" name="CustomShape 12"/>
          <p:cNvSpPr/>
          <p:nvPr/>
        </p:nvSpPr>
        <p:spPr>
          <a:xfrm>
            <a:off x="772704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8" name="CustomShape 13"/>
          <p:cNvSpPr/>
          <p:nvPr/>
        </p:nvSpPr>
        <p:spPr>
          <a:xfrm>
            <a:off x="7782840" y="819720"/>
            <a:ext cx="65520" cy="5868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9" name="CustomShape 14"/>
          <p:cNvSpPr/>
          <p:nvPr/>
        </p:nvSpPr>
        <p:spPr>
          <a:xfrm>
            <a:off x="7863120" y="819720"/>
            <a:ext cx="27000" cy="5868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0" name="CustomShape 15"/>
          <p:cNvSpPr/>
          <p:nvPr/>
        </p:nvSpPr>
        <p:spPr>
          <a:xfrm>
            <a:off x="7907400" y="819360"/>
            <a:ext cx="38880" cy="5904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1" name="CustomShape 16"/>
          <p:cNvSpPr/>
          <p:nvPr/>
        </p:nvSpPr>
        <p:spPr>
          <a:xfrm>
            <a:off x="796176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2" name="CustomShape 17"/>
          <p:cNvSpPr/>
          <p:nvPr/>
        </p:nvSpPr>
        <p:spPr>
          <a:xfrm>
            <a:off x="799056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3" name="CustomShape 18"/>
          <p:cNvSpPr/>
          <p:nvPr/>
        </p:nvSpPr>
        <p:spPr>
          <a:xfrm>
            <a:off x="8049600" y="819360"/>
            <a:ext cx="40680" cy="5976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4" name="CustomShape 19"/>
          <p:cNvSpPr/>
          <p:nvPr/>
        </p:nvSpPr>
        <p:spPr>
          <a:xfrm>
            <a:off x="8132040" y="819720"/>
            <a:ext cx="42120" cy="5868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5" name="CustomShape 20"/>
          <p:cNvSpPr/>
          <p:nvPr/>
        </p:nvSpPr>
        <p:spPr>
          <a:xfrm>
            <a:off x="818388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CustomShape 21"/>
          <p:cNvSpPr/>
          <p:nvPr/>
        </p:nvSpPr>
        <p:spPr>
          <a:xfrm>
            <a:off x="8244000" y="819720"/>
            <a:ext cx="38160" cy="5940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7" name="CustomShape 22"/>
          <p:cNvSpPr/>
          <p:nvPr/>
        </p:nvSpPr>
        <p:spPr>
          <a:xfrm>
            <a:off x="8301240" y="819360"/>
            <a:ext cx="38160" cy="5904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8" name="CustomShape 23"/>
          <p:cNvSpPr/>
          <p:nvPr/>
        </p:nvSpPr>
        <p:spPr>
          <a:xfrm>
            <a:off x="8384040" y="819360"/>
            <a:ext cx="38880" cy="5976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CustomShape 24"/>
          <p:cNvSpPr/>
          <p:nvPr/>
        </p:nvSpPr>
        <p:spPr>
          <a:xfrm>
            <a:off x="8439120" y="819720"/>
            <a:ext cx="37800" cy="5940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0" name="CustomShape 25"/>
          <p:cNvSpPr/>
          <p:nvPr/>
        </p:nvSpPr>
        <p:spPr>
          <a:xfrm>
            <a:off x="8492400" y="819360"/>
            <a:ext cx="32760" cy="5976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1" name="CustomShape 26"/>
          <p:cNvSpPr/>
          <p:nvPr/>
        </p:nvSpPr>
        <p:spPr>
          <a:xfrm>
            <a:off x="854244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2" name="CustomShape 27"/>
          <p:cNvSpPr/>
          <p:nvPr/>
        </p:nvSpPr>
        <p:spPr>
          <a:xfrm>
            <a:off x="857124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3" name="CustomShape 28"/>
          <p:cNvSpPr/>
          <p:nvPr/>
        </p:nvSpPr>
        <p:spPr>
          <a:xfrm>
            <a:off x="8632440" y="819720"/>
            <a:ext cx="28080" cy="5868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4" name="CustomShape 29"/>
          <p:cNvSpPr/>
          <p:nvPr/>
        </p:nvSpPr>
        <p:spPr>
          <a:xfrm>
            <a:off x="867420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5" name="CustomShape 30"/>
          <p:cNvSpPr/>
          <p:nvPr/>
        </p:nvSpPr>
        <p:spPr>
          <a:xfrm>
            <a:off x="871956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6" name="CustomShape 31"/>
          <p:cNvSpPr/>
          <p:nvPr/>
        </p:nvSpPr>
        <p:spPr>
          <a:xfrm>
            <a:off x="6775560" y="556560"/>
            <a:ext cx="91800" cy="8856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7" name="CustomShape 32"/>
          <p:cNvSpPr/>
          <p:nvPr/>
        </p:nvSpPr>
        <p:spPr>
          <a:xfrm>
            <a:off x="6781320" y="605160"/>
            <a:ext cx="221400" cy="23292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8" name="CustomShape 33"/>
          <p:cNvSpPr/>
          <p:nvPr/>
        </p:nvSpPr>
        <p:spPr>
          <a:xfrm>
            <a:off x="6762240" y="592200"/>
            <a:ext cx="103320" cy="15984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9" name="CustomShape 34"/>
          <p:cNvSpPr/>
          <p:nvPr/>
        </p:nvSpPr>
        <p:spPr>
          <a:xfrm>
            <a:off x="6844320" y="697320"/>
            <a:ext cx="170640" cy="18108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0" name="CustomShape 35"/>
          <p:cNvSpPr/>
          <p:nvPr/>
        </p:nvSpPr>
        <p:spPr>
          <a:xfrm>
            <a:off x="6930000" y="783000"/>
            <a:ext cx="92520" cy="9216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2" name="CustomShape 2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86F64BE1-CD22-43DC-B227-36213419ABD8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683" name="TextShape 3"/>
          <p:cNvSpPr txBox="1"/>
          <p:nvPr/>
        </p:nvSpPr>
        <p:spPr>
          <a:xfrm>
            <a:off x="612000" y="1044000"/>
            <a:ext cx="7920000" cy="460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808080"/>
                </a:solidFill>
                <a:latin typeface="Calibri"/>
              </a:rPr>
              <a:t> </a:t>
            </a:r>
            <a:r>
              <a:rPr b="1" lang="pt-BR" sz="2800" spc="-1">
                <a:solidFill>
                  <a:srgbClr val="808080"/>
                </a:solidFill>
                <a:latin typeface="Calibri"/>
              </a:rPr>
              <a:t>baseada na tabela </a:t>
            </a:r>
            <a:r>
              <a:rPr b="1" i="1" lang="pt-BR" sz="2800" spc="-1">
                <a:solidFill>
                  <a:srgbClr val="808080"/>
                </a:solidFill>
                <a:latin typeface="Calibri"/>
              </a:rPr>
              <a:t>Hash</a:t>
            </a:r>
            <a:r>
              <a:rPr b="1" lang="pt-BR" sz="2800" spc="-1">
                <a:solidFill>
                  <a:srgbClr val="808080"/>
                </a:solidFill>
                <a:latin typeface="Calibri"/>
              </a:rPr>
              <a:t> da interface do Map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808080"/>
                </a:solidFill>
                <a:latin typeface="Calibri"/>
              </a:rPr>
              <a:t>Não permite valores nulos para a chave e valor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808080"/>
                </a:solidFill>
                <a:latin typeface="Calibri"/>
              </a:rPr>
              <a:t>Objetos usados  como chaves devem implementar os métodos  </a:t>
            </a:r>
            <a:r>
              <a:rPr b="1" i="1" lang="pt-BR" sz="2800" spc="-1">
                <a:solidFill>
                  <a:srgbClr val="808080"/>
                </a:solidFill>
                <a:latin typeface="Calibri"/>
              </a:rPr>
              <a:t>equals</a:t>
            </a:r>
            <a:r>
              <a:rPr b="1" lang="pt-BR" sz="2800" spc="-1">
                <a:solidFill>
                  <a:srgbClr val="808080"/>
                </a:solidFill>
                <a:latin typeface="Calibri"/>
              </a:rPr>
              <a:t> </a:t>
            </a:r>
            <a:r>
              <a:rPr b="1" lang="pt-BR" sz="2800" spc="-1">
                <a:solidFill>
                  <a:srgbClr val="808080"/>
                </a:solidFill>
                <a:latin typeface="Calibri"/>
              </a:rPr>
              <a:t>e </a:t>
            </a:r>
            <a:r>
              <a:rPr b="1" i="1" lang="pt-BR" sz="2800" spc="-1">
                <a:solidFill>
                  <a:srgbClr val="808080"/>
                </a:solidFill>
                <a:latin typeface="Calibri"/>
              </a:rPr>
              <a:t>hashCode</a:t>
            </a:r>
            <a:r>
              <a:rPr b="1" lang="pt-BR" sz="2800" spc="-1">
                <a:solidFill>
                  <a:srgbClr val="808080"/>
                </a:solidFill>
                <a:latin typeface="Calibri"/>
              </a:rPr>
              <a:t>.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808080"/>
                </a:solidFill>
                <a:latin typeface="Calibri"/>
              </a:rPr>
              <a:t>Métodos sincronizados (thread-safe)</a:t>
            </a:r>
            <a:endParaRPr/>
          </a:p>
        </p:txBody>
      </p:sp>
      <p:sp>
        <p:nvSpPr>
          <p:cNvPr id="684" name="TextShape 4"/>
          <p:cNvSpPr txBox="1"/>
          <p:nvPr/>
        </p:nvSpPr>
        <p:spPr>
          <a:xfrm>
            <a:off x="612000" y="180000"/>
            <a:ext cx="2340000" cy="70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pt-BR" sz="40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Hashtable</a:t>
            </a:r>
            <a:endParaRPr/>
          </a:p>
        </p:txBody>
      </p:sp>
    </p:spTree>
  </p:cSld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6" name="CustomShape 2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715246D7-D8C6-4036-BEEF-11372C1C1A51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687" name="TextShape 3"/>
          <p:cNvSpPr txBox="1"/>
          <p:nvPr/>
        </p:nvSpPr>
        <p:spPr>
          <a:xfrm>
            <a:off x="612000" y="180000"/>
            <a:ext cx="2304000" cy="70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pt-BR" sz="40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Hashtable</a:t>
            </a:r>
            <a:endParaRPr/>
          </a:p>
        </p:txBody>
      </p:sp>
      <p:pic>
        <p:nvPicPr>
          <p:cNvPr id="688" name="" descr=""/>
          <p:cNvPicPr/>
          <p:nvPr/>
        </p:nvPicPr>
        <p:blipFill>
          <a:blip r:embed="rId1"/>
          <a:stretch/>
        </p:blipFill>
        <p:spPr>
          <a:xfrm>
            <a:off x="366120" y="1296000"/>
            <a:ext cx="8417880" cy="430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CustomShape 1"/>
          <p:cNvSpPr/>
          <p:nvPr/>
        </p:nvSpPr>
        <p:spPr>
          <a:xfrm>
            <a:off x="4896000" y="4392000"/>
            <a:ext cx="3096000" cy="80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pt-BR" sz="60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TreeMap</a:t>
            </a:r>
            <a:endParaRPr/>
          </a:p>
        </p:txBody>
      </p:sp>
      <p:sp>
        <p:nvSpPr>
          <p:cNvPr id="690" name="CustomShape 2"/>
          <p:cNvSpPr/>
          <p:nvPr/>
        </p:nvSpPr>
        <p:spPr>
          <a:xfrm>
            <a:off x="7070400" y="546480"/>
            <a:ext cx="152640" cy="21204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1" name="CustomShape 3"/>
          <p:cNvSpPr/>
          <p:nvPr/>
        </p:nvSpPr>
        <p:spPr>
          <a:xfrm>
            <a:off x="7255800" y="496440"/>
            <a:ext cx="133200" cy="26136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2" name="CustomShape 4"/>
          <p:cNvSpPr/>
          <p:nvPr/>
        </p:nvSpPr>
        <p:spPr>
          <a:xfrm>
            <a:off x="7425000" y="546840"/>
            <a:ext cx="192240" cy="21096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3" name="CustomShape 5"/>
          <p:cNvSpPr/>
          <p:nvPr/>
        </p:nvSpPr>
        <p:spPr>
          <a:xfrm>
            <a:off x="7648560" y="455040"/>
            <a:ext cx="141120" cy="29844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4" name="CustomShape 6"/>
          <p:cNvSpPr/>
          <p:nvPr/>
        </p:nvSpPr>
        <p:spPr>
          <a:xfrm>
            <a:off x="7808040" y="546480"/>
            <a:ext cx="185040" cy="21204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5" name="CustomShape 7"/>
          <p:cNvSpPr/>
          <p:nvPr/>
        </p:nvSpPr>
        <p:spPr>
          <a:xfrm>
            <a:off x="8051760" y="546840"/>
            <a:ext cx="192960" cy="20664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6" name="CustomShape 8"/>
          <p:cNvSpPr/>
          <p:nvPr/>
        </p:nvSpPr>
        <p:spPr>
          <a:xfrm>
            <a:off x="830844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7" name="CustomShape 9"/>
          <p:cNvSpPr/>
          <p:nvPr/>
        </p:nvSpPr>
        <p:spPr>
          <a:xfrm>
            <a:off x="8432280" y="546840"/>
            <a:ext cx="193320" cy="20664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8" name="CustomShape 10"/>
          <p:cNvSpPr/>
          <p:nvPr/>
        </p:nvSpPr>
        <p:spPr>
          <a:xfrm>
            <a:off x="868968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9" name="CustomShape 11"/>
          <p:cNvSpPr/>
          <p:nvPr/>
        </p:nvSpPr>
        <p:spPr>
          <a:xfrm>
            <a:off x="7676280" y="819360"/>
            <a:ext cx="36360" cy="5904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0" name="CustomShape 12"/>
          <p:cNvSpPr/>
          <p:nvPr/>
        </p:nvSpPr>
        <p:spPr>
          <a:xfrm>
            <a:off x="772704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1" name="CustomShape 13"/>
          <p:cNvSpPr/>
          <p:nvPr/>
        </p:nvSpPr>
        <p:spPr>
          <a:xfrm>
            <a:off x="7782840" y="819720"/>
            <a:ext cx="65520" cy="5868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2" name="CustomShape 14"/>
          <p:cNvSpPr/>
          <p:nvPr/>
        </p:nvSpPr>
        <p:spPr>
          <a:xfrm>
            <a:off x="7863120" y="819720"/>
            <a:ext cx="27000" cy="5868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3" name="CustomShape 15"/>
          <p:cNvSpPr/>
          <p:nvPr/>
        </p:nvSpPr>
        <p:spPr>
          <a:xfrm>
            <a:off x="7907400" y="819360"/>
            <a:ext cx="38880" cy="5904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4" name="CustomShape 16"/>
          <p:cNvSpPr/>
          <p:nvPr/>
        </p:nvSpPr>
        <p:spPr>
          <a:xfrm>
            <a:off x="796176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5" name="CustomShape 17"/>
          <p:cNvSpPr/>
          <p:nvPr/>
        </p:nvSpPr>
        <p:spPr>
          <a:xfrm>
            <a:off x="799056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6" name="CustomShape 18"/>
          <p:cNvSpPr/>
          <p:nvPr/>
        </p:nvSpPr>
        <p:spPr>
          <a:xfrm>
            <a:off x="8049600" y="819360"/>
            <a:ext cx="40680" cy="5976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7" name="CustomShape 19"/>
          <p:cNvSpPr/>
          <p:nvPr/>
        </p:nvSpPr>
        <p:spPr>
          <a:xfrm>
            <a:off x="8132040" y="819720"/>
            <a:ext cx="42120" cy="5868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8" name="CustomShape 20"/>
          <p:cNvSpPr/>
          <p:nvPr/>
        </p:nvSpPr>
        <p:spPr>
          <a:xfrm>
            <a:off x="818388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9" name="CustomShape 21"/>
          <p:cNvSpPr/>
          <p:nvPr/>
        </p:nvSpPr>
        <p:spPr>
          <a:xfrm>
            <a:off x="8244000" y="819720"/>
            <a:ext cx="38160" cy="5940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0" name="CustomShape 22"/>
          <p:cNvSpPr/>
          <p:nvPr/>
        </p:nvSpPr>
        <p:spPr>
          <a:xfrm>
            <a:off x="8301240" y="819360"/>
            <a:ext cx="38160" cy="5904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1" name="CustomShape 23"/>
          <p:cNvSpPr/>
          <p:nvPr/>
        </p:nvSpPr>
        <p:spPr>
          <a:xfrm>
            <a:off x="8384040" y="819360"/>
            <a:ext cx="38880" cy="5976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2" name="CustomShape 24"/>
          <p:cNvSpPr/>
          <p:nvPr/>
        </p:nvSpPr>
        <p:spPr>
          <a:xfrm>
            <a:off x="8439120" y="819720"/>
            <a:ext cx="37800" cy="5940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3" name="CustomShape 25"/>
          <p:cNvSpPr/>
          <p:nvPr/>
        </p:nvSpPr>
        <p:spPr>
          <a:xfrm>
            <a:off x="8492400" y="819360"/>
            <a:ext cx="32760" cy="5976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4" name="CustomShape 26"/>
          <p:cNvSpPr/>
          <p:nvPr/>
        </p:nvSpPr>
        <p:spPr>
          <a:xfrm>
            <a:off x="854244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5" name="CustomShape 27"/>
          <p:cNvSpPr/>
          <p:nvPr/>
        </p:nvSpPr>
        <p:spPr>
          <a:xfrm>
            <a:off x="857124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6" name="CustomShape 28"/>
          <p:cNvSpPr/>
          <p:nvPr/>
        </p:nvSpPr>
        <p:spPr>
          <a:xfrm>
            <a:off x="8632440" y="819720"/>
            <a:ext cx="28080" cy="5868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7" name="CustomShape 29"/>
          <p:cNvSpPr/>
          <p:nvPr/>
        </p:nvSpPr>
        <p:spPr>
          <a:xfrm>
            <a:off x="867420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8" name="CustomShape 30"/>
          <p:cNvSpPr/>
          <p:nvPr/>
        </p:nvSpPr>
        <p:spPr>
          <a:xfrm>
            <a:off x="871956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9" name="CustomShape 31"/>
          <p:cNvSpPr/>
          <p:nvPr/>
        </p:nvSpPr>
        <p:spPr>
          <a:xfrm>
            <a:off x="6775560" y="556560"/>
            <a:ext cx="91800" cy="8856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0" name="CustomShape 32"/>
          <p:cNvSpPr/>
          <p:nvPr/>
        </p:nvSpPr>
        <p:spPr>
          <a:xfrm>
            <a:off x="6781320" y="605160"/>
            <a:ext cx="221400" cy="23292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1" name="CustomShape 33"/>
          <p:cNvSpPr/>
          <p:nvPr/>
        </p:nvSpPr>
        <p:spPr>
          <a:xfrm>
            <a:off x="6762240" y="592200"/>
            <a:ext cx="103320" cy="15984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2" name="CustomShape 34"/>
          <p:cNvSpPr/>
          <p:nvPr/>
        </p:nvSpPr>
        <p:spPr>
          <a:xfrm>
            <a:off x="6844320" y="697320"/>
            <a:ext cx="170640" cy="18108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3" name="CustomShape 35"/>
          <p:cNvSpPr/>
          <p:nvPr/>
        </p:nvSpPr>
        <p:spPr>
          <a:xfrm>
            <a:off x="6930000" y="783000"/>
            <a:ext cx="92520" cy="9216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5" name="CustomShape 2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7284DE94-4B1A-423A-B6D0-7B95E2B28D86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726" name="TextShape 3"/>
          <p:cNvSpPr txBox="1"/>
          <p:nvPr/>
        </p:nvSpPr>
        <p:spPr>
          <a:xfrm>
            <a:off x="612000" y="1044000"/>
            <a:ext cx="7920000" cy="172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808080"/>
                </a:solidFill>
                <a:latin typeface="Calibri"/>
              </a:rPr>
              <a:t> </a:t>
            </a:r>
            <a:r>
              <a:rPr b="1" lang="pt-BR" sz="2800" spc="-1">
                <a:solidFill>
                  <a:srgbClr val="808080"/>
                </a:solidFill>
                <a:latin typeface="Calibri"/>
              </a:rPr>
              <a:t>baseada na tabela </a:t>
            </a:r>
            <a:r>
              <a:rPr b="1" i="1" lang="pt-BR" sz="2800" spc="-1">
                <a:solidFill>
                  <a:srgbClr val="808080"/>
                </a:solidFill>
                <a:latin typeface="Calibri"/>
              </a:rPr>
              <a:t>Hash</a:t>
            </a:r>
            <a:r>
              <a:rPr b="1" lang="pt-BR" sz="2800" spc="-1">
                <a:solidFill>
                  <a:srgbClr val="808080"/>
                </a:solidFill>
                <a:latin typeface="Calibri"/>
              </a:rPr>
              <a:t> da interface do Map</a:t>
            </a:r>
            <a:endParaRPr/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pt-BR" sz="2800" spc="-1">
                <a:solidFill>
                  <a:srgbClr val="808080"/>
                </a:solidFill>
                <a:latin typeface="Calibri"/>
              </a:rPr>
              <a:t>Com o TreeMap, a saída é com a ordenação.</a:t>
            </a:r>
            <a:endParaRPr/>
          </a:p>
        </p:txBody>
      </p:sp>
      <p:sp>
        <p:nvSpPr>
          <p:cNvPr id="727" name="TextShape 4"/>
          <p:cNvSpPr txBox="1"/>
          <p:nvPr/>
        </p:nvSpPr>
        <p:spPr>
          <a:xfrm>
            <a:off x="612000" y="166320"/>
            <a:ext cx="2118240" cy="70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pt-BR" sz="40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TreeMap</a:t>
            </a:r>
            <a:endParaRPr/>
          </a:p>
        </p:txBody>
      </p:sp>
    </p:spTree>
  </p:cSld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9" name="CustomShape 2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51AE35EF-B307-4B9E-8D91-8AB0F2403F3B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730" name="TextShape 3"/>
          <p:cNvSpPr txBox="1"/>
          <p:nvPr/>
        </p:nvSpPr>
        <p:spPr>
          <a:xfrm>
            <a:off x="540000" y="166320"/>
            <a:ext cx="2190240" cy="70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pt-BR" sz="40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TreeMap</a:t>
            </a:r>
            <a:endParaRPr/>
          </a:p>
        </p:txBody>
      </p:sp>
      <p:pic>
        <p:nvPicPr>
          <p:cNvPr id="731" name="" descr=""/>
          <p:cNvPicPr/>
          <p:nvPr/>
        </p:nvPicPr>
        <p:blipFill>
          <a:blip r:embed="rId1"/>
          <a:stretch/>
        </p:blipFill>
        <p:spPr>
          <a:xfrm>
            <a:off x="348840" y="1296000"/>
            <a:ext cx="8507160" cy="4325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5" dur="indefinite" restart="never" nodeType="tmRoot">
          <p:childTnLst>
            <p:seq>
              <p:cTn id="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CustomShape 1"/>
          <p:cNvSpPr/>
          <p:nvPr/>
        </p:nvSpPr>
        <p:spPr>
          <a:xfrm>
            <a:off x="3094200" y="2376000"/>
            <a:ext cx="460980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pt-BR" sz="60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Exceptions</a:t>
            </a:r>
            <a:endParaRPr/>
          </a:p>
        </p:txBody>
      </p:sp>
      <p:sp>
        <p:nvSpPr>
          <p:cNvPr id="733" name="CustomShape 2"/>
          <p:cNvSpPr/>
          <p:nvPr/>
        </p:nvSpPr>
        <p:spPr>
          <a:xfrm>
            <a:off x="7070400" y="546480"/>
            <a:ext cx="152640" cy="21204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4" name="CustomShape 3"/>
          <p:cNvSpPr/>
          <p:nvPr/>
        </p:nvSpPr>
        <p:spPr>
          <a:xfrm>
            <a:off x="7255800" y="496440"/>
            <a:ext cx="133200" cy="26136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5" name="CustomShape 4"/>
          <p:cNvSpPr/>
          <p:nvPr/>
        </p:nvSpPr>
        <p:spPr>
          <a:xfrm>
            <a:off x="7425000" y="546840"/>
            <a:ext cx="192240" cy="21096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6" name="CustomShape 5"/>
          <p:cNvSpPr/>
          <p:nvPr/>
        </p:nvSpPr>
        <p:spPr>
          <a:xfrm>
            <a:off x="7648560" y="455040"/>
            <a:ext cx="141120" cy="29844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7" name="CustomShape 6"/>
          <p:cNvSpPr/>
          <p:nvPr/>
        </p:nvSpPr>
        <p:spPr>
          <a:xfrm>
            <a:off x="7808040" y="546480"/>
            <a:ext cx="185040" cy="21204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8" name="CustomShape 7"/>
          <p:cNvSpPr/>
          <p:nvPr/>
        </p:nvSpPr>
        <p:spPr>
          <a:xfrm>
            <a:off x="8051760" y="546840"/>
            <a:ext cx="192960" cy="20664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9" name="CustomShape 8"/>
          <p:cNvSpPr/>
          <p:nvPr/>
        </p:nvSpPr>
        <p:spPr>
          <a:xfrm>
            <a:off x="830844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0" name="CustomShape 9"/>
          <p:cNvSpPr/>
          <p:nvPr/>
        </p:nvSpPr>
        <p:spPr>
          <a:xfrm>
            <a:off x="8432280" y="546840"/>
            <a:ext cx="193320" cy="20664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1" name="CustomShape 10"/>
          <p:cNvSpPr/>
          <p:nvPr/>
        </p:nvSpPr>
        <p:spPr>
          <a:xfrm>
            <a:off x="868968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2" name="CustomShape 11"/>
          <p:cNvSpPr/>
          <p:nvPr/>
        </p:nvSpPr>
        <p:spPr>
          <a:xfrm>
            <a:off x="7676280" y="819360"/>
            <a:ext cx="36360" cy="5904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3" name="CustomShape 12"/>
          <p:cNvSpPr/>
          <p:nvPr/>
        </p:nvSpPr>
        <p:spPr>
          <a:xfrm>
            <a:off x="772704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4" name="CustomShape 13"/>
          <p:cNvSpPr/>
          <p:nvPr/>
        </p:nvSpPr>
        <p:spPr>
          <a:xfrm>
            <a:off x="7782840" y="819720"/>
            <a:ext cx="65520" cy="5868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5" name="CustomShape 14"/>
          <p:cNvSpPr/>
          <p:nvPr/>
        </p:nvSpPr>
        <p:spPr>
          <a:xfrm>
            <a:off x="7863120" y="819720"/>
            <a:ext cx="27000" cy="5868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6" name="CustomShape 15"/>
          <p:cNvSpPr/>
          <p:nvPr/>
        </p:nvSpPr>
        <p:spPr>
          <a:xfrm>
            <a:off x="7907400" y="819360"/>
            <a:ext cx="38880" cy="5904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7" name="CustomShape 16"/>
          <p:cNvSpPr/>
          <p:nvPr/>
        </p:nvSpPr>
        <p:spPr>
          <a:xfrm>
            <a:off x="796176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8" name="CustomShape 17"/>
          <p:cNvSpPr/>
          <p:nvPr/>
        </p:nvSpPr>
        <p:spPr>
          <a:xfrm>
            <a:off x="799056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9" name="CustomShape 18"/>
          <p:cNvSpPr/>
          <p:nvPr/>
        </p:nvSpPr>
        <p:spPr>
          <a:xfrm>
            <a:off x="8049600" y="819360"/>
            <a:ext cx="40680" cy="5976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0" name="CustomShape 19"/>
          <p:cNvSpPr/>
          <p:nvPr/>
        </p:nvSpPr>
        <p:spPr>
          <a:xfrm>
            <a:off x="8132040" y="819720"/>
            <a:ext cx="42120" cy="5868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1" name="CustomShape 20"/>
          <p:cNvSpPr/>
          <p:nvPr/>
        </p:nvSpPr>
        <p:spPr>
          <a:xfrm>
            <a:off x="818388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2" name="CustomShape 21"/>
          <p:cNvSpPr/>
          <p:nvPr/>
        </p:nvSpPr>
        <p:spPr>
          <a:xfrm>
            <a:off x="8244000" y="819720"/>
            <a:ext cx="38160" cy="5940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3" name="CustomShape 22"/>
          <p:cNvSpPr/>
          <p:nvPr/>
        </p:nvSpPr>
        <p:spPr>
          <a:xfrm>
            <a:off x="8301240" y="819360"/>
            <a:ext cx="38160" cy="5904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4" name="CustomShape 23"/>
          <p:cNvSpPr/>
          <p:nvPr/>
        </p:nvSpPr>
        <p:spPr>
          <a:xfrm>
            <a:off x="8384040" y="819360"/>
            <a:ext cx="38880" cy="5976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5" name="CustomShape 24"/>
          <p:cNvSpPr/>
          <p:nvPr/>
        </p:nvSpPr>
        <p:spPr>
          <a:xfrm>
            <a:off x="8439120" y="819720"/>
            <a:ext cx="37800" cy="5940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6" name="CustomShape 25"/>
          <p:cNvSpPr/>
          <p:nvPr/>
        </p:nvSpPr>
        <p:spPr>
          <a:xfrm>
            <a:off x="8492400" y="819360"/>
            <a:ext cx="32760" cy="5976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7" name="CustomShape 26"/>
          <p:cNvSpPr/>
          <p:nvPr/>
        </p:nvSpPr>
        <p:spPr>
          <a:xfrm>
            <a:off x="854244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8" name="CustomShape 27"/>
          <p:cNvSpPr/>
          <p:nvPr/>
        </p:nvSpPr>
        <p:spPr>
          <a:xfrm>
            <a:off x="857124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9" name="CustomShape 28"/>
          <p:cNvSpPr/>
          <p:nvPr/>
        </p:nvSpPr>
        <p:spPr>
          <a:xfrm>
            <a:off x="8632440" y="819720"/>
            <a:ext cx="28080" cy="5868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0" name="CustomShape 29"/>
          <p:cNvSpPr/>
          <p:nvPr/>
        </p:nvSpPr>
        <p:spPr>
          <a:xfrm>
            <a:off x="867420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1" name="CustomShape 30"/>
          <p:cNvSpPr/>
          <p:nvPr/>
        </p:nvSpPr>
        <p:spPr>
          <a:xfrm>
            <a:off x="871956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2" name="CustomShape 31"/>
          <p:cNvSpPr/>
          <p:nvPr/>
        </p:nvSpPr>
        <p:spPr>
          <a:xfrm>
            <a:off x="6775560" y="556560"/>
            <a:ext cx="91800" cy="8856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3" name="CustomShape 32"/>
          <p:cNvSpPr/>
          <p:nvPr/>
        </p:nvSpPr>
        <p:spPr>
          <a:xfrm>
            <a:off x="6781320" y="605160"/>
            <a:ext cx="221400" cy="23292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4" name="CustomShape 33"/>
          <p:cNvSpPr/>
          <p:nvPr/>
        </p:nvSpPr>
        <p:spPr>
          <a:xfrm>
            <a:off x="6762240" y="592200"/>
            <a:ext cx="103320" cy="15984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5" name="CustomShape 34"/>
          <p:cNvSpPr/>
          <p:nvPr/>
        </p:nvSpPr>
        <p:spPr>
          <a:xfrm>
            <a:off x="6844320" y="697320"/>
            <a:ext cx="170640" cy="18108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6" name="CustomShape 35"/>
          <p:cNvSpPr/>
          <p:nvPr/>
        </p:nvSpPr>
        <p:spPr>
          <a:xfrm>
            <a:off x="6930000" y="783000"/>
            <a:ext cx="92520" cy="9216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7" dur="indefinite" restart="never" nodeType="tmRoot">
          <p:childTnLst>
            <p:seq>
              <p:cTn id="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8" name="CustomShape 2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F217E63D-61DC-4DB9-8AD0-2C6731046544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769" name="CustomShape 3"/>
          <p:cNvSpPr/>
          <p:nvPr/>
        </p:nvSpPr>
        <p:spPr>
          <a:xfrm>
            <a:off x="628560" y="1190520"/>
            <a:ext cx="7885800" cy="49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0" name="TextShape 4"/>
          <p:cNvSpPr txBox="1"/>
          <p:nvPr/>
        </p:nvSpPr>
        <p:spPr>
          <a:xfrm>
            <a:off x="541440" y="167760"/>
            <a:ext cx="2554560" cy="709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pt-BR" sz="4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Exceptions</a:t>
            </a:r>
            <a:endParaRPr/>
          </a:p>
        </p:txBody>
      </p:sp>
    </p:spTree>
  </p:cSld>
  <p:timing>
    <p:tnLst>
      <p:par>
        <p:cTn id="99" dur="indefinite" restart="never" nodeType="tmRoot">
          <p:childTnLst>
            <p:seq>
              <p:cTn id="1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2" name="CustomShape 2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D7AFC1B9-B8B2-4479-A844-DC8DDEA75A73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773" name="CustomShape 3"/>
          <p:cNvSpPr/>
          <p:nvPr/>
        </p:nvSpPr>
        <p:spPr>
          <a:xfrm>
            <a:off x="628560" y="1190520"/>
            <a:ext cx="7885800" cy="49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pt-BR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Fim</a:t>
            </a:r>
            <a:endParaRPr/>
          </a:p>
        </p:txBody>
      </p:sp>
      <p:pic>
        <p:nvPicPr>
          <p:cNvPr id="774" name="" descr=""/>
          <p:cNvPicPr/>
          <p:nvPr/>
        </p:nvPicPr>
        <p:blipFill>
          <a:blip r:embed="rId1"/>
          <a:stretch/>
        </p:blipFill>
        <p:spPr>
          <a:xfrm>
            <a:off x="1306800" y="360000"/>
            <a:ext cx="6763680" cy="4968000"/>
          </a:xfrm>
          <a:prstGeom prst="rect">
            <a:avLst/>
          </a:prstGeom>
          <a:ln>
            <a:noFill/>
          </a:ln>
        </p:spPr>
      </p:pic>
      <p:sp>
        <p:nvSpPr>
          <p:cNvPr id="775" name="TextShape 4"/>
          <p:cNvSpPr txBox="1"/>
          <p:nvPr/>
        </p:nvSpPr>
        <p:spPr>
          <a:xfrm>
            <a:off x="576000" y="5472000"/>
            <a:ext cx="8208000" cy="60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t-BR" sz="1800" spc="-1">
                <a:latin typeface="Arial"/>
              </a:rPr>
              <a:t>http://www.makeinjava.com/difference-bw-checked-unchecked-exception-class-hierarchy-example/</a:t>
            </a:r>
            <a:endParaRPr/>
          </a:p>
        </p:txBody>
      </p:sp>
      <p:sp>
        <p:nvSpPr>
          <p:cNvPr id="776" name="TextShape 5"/>
          <p:cNvSpPr txBox="1"/>
          <p:nvPr/>
        </p:nvSpPr>
        <p:spPr>
          <a:xfrm>
            <a:off x="678960" y="150120"/>
            <a:ext cx="2433240" cy="70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pt-BR" sz="4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Exceptions</a:t>
            </a:r>
            <a:endParaRPr/>
          </a:p>
        </p:txBody>
      </p:sp>
    </p:spTree>
  </p:cSld>
  <p:timing>
    <p:tnLst>
      <p:par>
        <p:cTn id="101" dur="indefinite" restart="never" nodeType="tmRoot">
          <p:childTnLst>
            <p:seq>
              <p:cTn id="1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CustomShape 1"/>
          <p:cNvSpPr/>
          <p:nvPr/>
        </p:nvSpPr>
        <p:spPr>
          <a:xfrm>
            <a:off x="184680" y="158040"/>
            <a:ext cx="788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8" name="CustomShape 2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4FB63FB3-5C8B-42CE-BB5D-3715F0462A30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779" name="CustomShape 3"/>
          <p:cNvSpPr/>
          <p:nvPr/>
        </p:nvSpPr>
        <p:spPr>
          <a:xfrm>
            <a:off x="628560" y="1190520"/>
            <a:ext cx="7885800" cy="49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pt-BR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Fim</a:t>
            </a:r>
            <a:endParaRPr/>
          </a:p>
        </p:txBody>
      </p:sp>
    </p:spTree>
  </p:cSld>
  <p:timing>
    <p:tnLst>
      <p:par>
        <p:cTn id="103" dur="indefinite" restart="never" nodeType="tmRoot">
          <p:childTnLst>
            <p:seq>
              <p:cTn id="1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6552000" y="4284000"/>
            <a:ext cx="1440000" cy="87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pt-BR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7070400" y="546480"/>
            <a:ext cx="152640" cy="21204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3"/>
          <p:cNvSpPr/>
          <p:nvPr/>
        </p:nvSpPr>
        <p:spPr>
          <a:xfrm>
            <a:off x="7255800" y="496440"/>
            <a:ext cx="133200" cy="26136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4"/>
          <p:cNvSpPr/>
          <p:nvPr/>
        </p:nvSpPr>
        <p:spPr>
          <a:xfrm>
            <a:off x="7425000" y="546840"/>
            <a:ext cx="192240" cy="21096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5"/>
          <p:cNvSpPr/>
          <p:nvPr/>
        </p:nvSpPr>
        <p:spPr>
          <a:xfrm>
            <a:off x="7648560" y="455040"/>
            <a:ext cx="141120" cy="29844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6"/>
          <p:cNvSpPr/>
          <p:nvPr/>
        </p:nvSpPr>
        <p:spPr>
          <a:xfrm>
            <a:off x="7808040" y="546480"/>
            <a:ext cx="185040" cy="21204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7"/>
          <p:cNvSpPr/>
          <p:nvPr/>
        </p:nvSpPr>
        <p:spPr>
          <a:xfrm>
            <a:off x="8051760" y="546840"/>
            <a:ext cx="192960" cy="20664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8"/>
          <p:cNvSpPr/>
          <p:nvPr/>
        </p:nvSpPr>
        <p:spPr>
          <a:xfrm>
            <a:off x="830844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9"/>
          <p:cNvSpPr/>
          <p:nvPr/>
        </p:nvSpPr>
        <p:spPr>
          <a:xfrm>
            <a:off x="8432280" y="546840"/>
            <a:ext cx="193320" cy="20664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10"/>
          <p:cNvSpPr/>
          <p:nvPr/>
        </p:nvSpPr>
        <p:spPr>
          <a:xfrm>
            <a:off x="868968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11"/>
          <p:cNvSpPr/>
          <p:nvPr/>
        </p:nvSpPr>
        <p:spPr>
          <a:xfrm>
            <a:off x="7676280" y="819360"/>
            <a:ext cx="36360" cy="5904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12"/>
          <p:cNvSpPr/>
          <p:nvPr/>
        </p:nvSpPr>
        <p:spPr>
          <a:xfrm>
            <a:off x="772704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13"/>
          <p:cNvSpPr/>
          <p:nvPr/>
        </p:nvSpPr>
        <p:spPr>
          <a:xfrm>
            <a:off x="7782840" y="819720"/>
            <a:ext cx="65520" cy="5868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14"/>
          <p:cNvSpPr/>
          <p:nvPr/>
        </p:nvSpPr>
        <p:spPr>
          <a:xfrm>
            <a:off x="7863120" y="819720"/>
            <a:ext cx="27000" cy="5868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15"/>
          <p:cNvSpPr/>
          <p:nvPr/>
        </p:nvSpPr>
        <p:spPr>
          <a:xfrm>
            <a:off x="7907400" y="819360"/>
            <a:ext cx="38880" cy="5904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16"/>
          <p:cNvSpPr/>
          <p:nvPr/>
        </p:nvSpPr>
        <p:spPr>
          <a:xfrm>
            <a:off x="796176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17"/>
          <p:cNvSpPr/>
          <p:nvPr/>
        </p:nvSpPr>
        <p:spPr>
          <a:xfrm>
            <a:off x="799056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18"/>
          <p:cNvSpPr/>
          <p:nvPr/>
        </p:nvSpPr>
        <p:spPr>
          <a:xfrm>
            <a:off x="8049600" y="819360"/>
            <a:ext cx="40680" cy="5976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19"/>
          <p:cNvSpPr/>
          <p:nvPr/>
        </p:nvSpPr>
        <p:spPr>
          <a:xfrm>
            <a:off x="8132040" y="819720"/>
            <a:ext cx="42120" cy="5868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20"/>
          <p:cNvSpPr/>
          <p:nvPr/>
        </p:nvSpPr>
        <p:spPr>
          <a:xfrm>
            <a:off x="818388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21"/>
          <p:cNvSpPr/>
          <p:nvPr/>
        </p:nvSpPr>
        <p:spPr>
          <a:xfrm>
            <a:off x="8244000" y="819720"/>
            <a:ext cx="38160" cy="5940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22"/>
          <p:cNvSpPr/>
          <p:nvPr/>
        </p:nvSpPr>
        <p:spPr>
          <a:xfrm>
            <a:off x="8301240" y="819360"/>
            <a:ext cx="38160" cy="5904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23"/>
          <p:cNvSpPr/>
          <p:nvPr/>
        </p:nvSpPr>
        <p:spPr>
          <a:xfrm>
            <a:off x="8384040" y="819360"/>
            <a:ext cx="38880" cy="5976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24"/>
          <p:cNvSpPr/>
          <p:nvPr/>
        </p:nvSpPr>
        <p:spPr>
          <a:xfrm>
            <a:off x="8439120" y="819720"/>
            <a:ext cx="37800" cy="5940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25"/>
          <p:cNvSpPr/>
          <p:nvPr/>
        </p:nvSpPr>
        <p:spPr>
          <a:xfrm>
            <a:off x="8492400" y="819360"/>
            <a:ext cx="32760" cy="5976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26"/>
          <p:cNvSpPr/>
          <p:nvPr/>
        </p:nvSpPr>
        <p:spPr>
          <a:xfrm>
            <a:off x="854244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27"/>
          <p:cNvSpPr/>
          <p:nvPr/>
        </p:nvSpPr>
        <p:spPr>
          <a:xfrm>
            <a:off x="857124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28"/>
          <p:cNvSpPr/>
          <p:nvPr/>
        </p:nvSpPr>
        <p:spPr>
          <a:xfrm>
            <a:off x="8632440" y="819720"/>
            <a:ext cx="28080" cy="5868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29"/>
          <p:cNvSpPr/>
          <p:nvPr/>
        </p:nvSpPr>
        <p:spPr>
          <a:xfrm>
            <a:off x="867420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30"/>
          <p:cNvSpPr/>
          <p:nvPr/>
        </p:nvSpPr>
        <p:spPr>
          <a:xfrm>
            <a:off x="871956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31"/>
          <p:cNvSpPr/>
          <p:nvPr/>
        </p:nvSpPr>
        <p:spPr>
          <a:xfrm>
            <a:off x="6775560" y="556560"/>
            <a:ext cx="91800" cy="8856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32"/>
          <p:cNvSpPr/>
          <p:nvPr/>
        </p:nvSpPr>
        <p:spPr>
          <a:xfrm>
            <a:off x="6781320" y="605160"/>
            <a:ext cx="221400" cy="23292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33"/>
          <p:cNvSpPr/>
          <p:nvPr/>
        </p:nvSpPr>
        <p:spPr>
          <a:xfrm>
            <a:off x="6762240" y="592200"/>
            <a:ext cx="103320" cy="15984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34"/>
          <p:cNvSpPr/>
          <p:nvPr/>
        </p:nvSpPr>
        <p:spPr>
          <a:xfrm>
            <a:off x="6844320" y="697320"/>
            <a:ext cx="170640" cy="18108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35"/>
          <p:cNvSpPr/>
          <p:nvPr/>
        </p:nvSpPr>
        <p:spPr>
          <a:xfrm>
            <a:off x="6930000" y="783000"/>
            <a:ext cx="92520" cy="9216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0" name="Imagem 4" descr=""/>
          <p:cNvPicPr/>
          <p:nvPr/>
        </p:nvPicPr>
        <p:blipFill>
          <a:blip r:embed="rId1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781" name="CustomShape 1"/>
          <p:cNvSpPr/>
          <p:nvPr/>
        </p:nvSpPr>
        <p:spPr>
          <a:xfrm>
            <a:off x="3571200" y="3234960"/>
            <a:ext cx="222840" cy="30960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2" name="CustomShape 2"/>
          <p:cNvSpPr/>
          <p:nvPr/>
        </p:nvSpPr>
        <p:spPr>
          <a:xfrm>
            <a:off x="3841920" y="3161520"/>
            <a:ext cx="194760" cy="38196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3" name="CustomShape 3"/>
          <p:cNvSpPr/>
          <p:nvPr/>
        </p:nvSpPr>
        <p:spPr>
          <a:xfrm>
            <a:off x="4088880" y="3235320"/>
            <a:ext cx="280800" cy="30816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4" name="CustomShape 4"/>
          <p:cNvSpPr/>
          <p:nvPr/>
        </p:nvSpPr>
        <p:spPr>
          <a:xfrm>
            <a:off x="4414680" y="3101400"/>
            <a:ext cx="206280" cy="43596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5" name="CustomShape 5"/>
          <p:cNvSpPr/>
          <p:nvPr/>
        </p:nvSpPr>
        <p:spPr>
          <a:xfrm>
            <a:off x="4647600" y="3234960"/>
            <a:ext cx="270720" cy="30960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6" name="CustomShape 6"/>
          <p:cNvSpPr/>
          <p:nvPr/>
        </p:nvSpPr>
        <p:spPr>
          <a:xfrm>
            <a:off x="5002560" y="3235320"/>
            <a:ext cx="282240" cy="30204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7" name="CustomShape 7"/>
          <p:cNvSpPr/>
          <p:nvPr/>
        </p:nvSpPr>
        <p:spPr>
          <a:xfrm>
            <a:off x="5377680" y="3241800"/>
            <a:ext cx="90720" cy="295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8" name="CustomShape 8"/>
          <p:cNvSpPr/>
          <p:nvPr/>
        </p:nvSpPr>
        <p:spPr>
          <a:xfrm>
            <a:off x="5558040" y="3235320"/>
            <a:ext cx="282600" cy="30204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9" name="CustomShape 9"/>
          <p:cNvSpPr/>
          <p:nvPr/>
        </p:nvSpPr>
        <p:spPr>
          <a:xfrm>
            <a:off x="5933520" y="3241800"/>
            <a:ext cx="90720" cy="295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0" name="CustomShape 10"/>
          <p:cNvSpPr/>
          <p:nvPr/>
        </p:nvSpPr>
        <p:spPr>
          <a:xfrm>
            <a:off x="4455360" y="3633120"/>
            <a:ext cx="53640" cy="8676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1" name="CustomShape 11"/>
          <p:cNvSpPr/>
          <p:nvPr/>
        </p:nvSpPr>
        <p:spPr>
          <a:xfrm>
            <a:off x="4529160" y="3633120"/>
            <a:ext cx="63360" cy="8784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2" name="CustomShape 12"/>
          <p:cNvSpPr/>
          <p:nvPr/>
        </p:nvSpPr>
        <p:spPr>
          <a:xfrm>
            <a:off x="4610520" y="3633480"/>
            <a:ext cx="96120" cy="8640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3" name="CustomShape 13"/>
          <p:cNvSpPr/>
          <p:nvPr/>
        </p:nvSpPr>
        <p:spPr>
          <a:xfrm>
            <a:off x="4727880" y="3633480"/>
            <a:ext cx="40320" cy="8640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4" name="CustomShape 14"/>
          <p:cNvSpPr/>
          <p:nvPr/>
        </p:nvSpPr>
        <p:spPr>
          <a:xfrm>
            <a:off x="4792320" y="3633120"/>
            <a:ext cx="56880" cy="8676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5" name="CustomShape 15"/>
          <p:cNvSpPr/>
          <p:nvPr/>
        </p:nvSpPr>
        <p:spPr>
          <a:xfrm>
            <a:off x="4871520" y="3633480"/>
            <a:ext cx="14760" cy="8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6" name="CustomShape 16"/>
          <p:cNvSpPr/>
          <p:nvPr/>
        </p:nvSpPr>
        <p:spPr>
          <a:xfrm>
            <a:off x="4913640" y="3633480"/>
            <a:ext cx="62280" cy="8640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7" name="CustomShape 17"/>
          <p:cNvSpPr/>
          <p:nvPr/>
        </p:nvSpPr>
        <p:spPr>
          <a:xfrm>
            <a:off x="5000040" y="3633120"/>
            <a:ext cx="59760" cy="8784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8" name="CustomShape 18"/>
          <p:cNvSpPr/>
          <p:nvPr/>
        </p:nvSpPr>
        <p:spPr>
          <a:xfrm>
            <a:off x="5119920" y="3633480"/>
            <a:ext cx="61920" cy="8640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9" name="CustomShape 19"/>
          <p:cNvSpPr/>
          <p:nvPr/>
        </p:nvSpPr>
        <p:spPr>
          <a:xfrm>
            <a:off x="5195880" y="3633120"/>
            <a:ext cx="63360" cy="8784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0" name="CustomShape 20"/>
          <p:cNvSpPr/>
          <p:nvPr/>
        </p:nvSpPr>
        <p:spPr>
          <a:xfrm>
            <a:off x="5283000" y="3633480"/>
            <a:ext cx="56520" cy="8748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1" name="CustomShape 21"/>
          <p:cNvSpPr/>
          <p:nvPr/>
        </p:nvSpPr>
        <p:spPr>
          <a:xfrm>
            <a:off x="5366520" y="3633120"/>
            <a:ext cx="56520" cy="8676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2" name="CustomShape 22"/>
          <p:cNvSpPr/>
          <p:nvPr/>
        </p:nvSpPr>
        <p:spPr>
          <a:xfrm>
            <a:off x="5487480" y="3633120"/>
            <a:ext cx="56880" cy="8784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3" name="CustomShape 23"/>
          <p:cNvSpPr/>
          <p:nvPr/>
        </p:nvSpPr>
        <p:spPr>
          <a:xfrm>
            <a:off x="5567760" y="3633480"/>
            <a:ext cx="55800" cy="8748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4" name="CustomShape 24"/>
          <p:cNvSpPr/>
          <p:nvPr/>
        </p:nvSpPr>
        <p:spPr>
          <a:xfrm>
            <a:off x="5645880" y="3633120"/>
            <a:ext cx="48240" cy="8784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5" name="CustomShape 25"/>
          <p:cNvSpPr/>
          <p:nvPr/>
        </p:nvSpPr>
        <p:spPr>
          <a:xfrm>
            <a:off x="5718600" y="3633480"/>
            <a:ext cx="14760" cy="8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6" name="CustomShape 26"/>
          <p:cNvSpPr/>
          <p:nvPr/>
        </p:nvSpPr>
        <p:spPr>
          <a:xfrm>
            <a:off x="5761080" y="3633480"/>
            <a:ext cx="62280" cy="8640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7" name="CustomShape 27"/>
          <p:cNvSpPr/>
          <p:nvPr/>
        </p:nvSpPr>
        <p:spPr>
          <a:xfrm>
            <a:off x="5850000" y="3633480"/>
            <a:ext cx="41400" cy="8640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8" name="CustomShape 28"/>
          <p:cNvSpPr/>
          <p:nvPr/>
        </p:nvSpPr>
        <p:spPr>
          <a:xfrm>
            <a:off x="5910840" y="3633120"/>
            <a:ext cx="47160" cy="8784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9" name="CustomShape 29"/>
          <p:cNvSpPr/>
          <p:nvPr/>
        </p:nvSpPr>
        <p:spPr>
          <a:xfrm>
            <a:off x="5977080" y="3633120"/>
            <a:ext cx="47160" cy="8784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0" name="CustomShape 30"/>
          <p:cNvSpPr/>
          <p:nvPr/>
        </p:nvSpPr>
        <p:spPr>
          <a:xfrm>
            <a:off x="3141000" y="3249720"/>
            <a:ext cx="134640" cy="12960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1" name="CustomShape 31"/>
          <p:cNvSpPr/>
          <p:nvPr/>
        </p:nvSpPr>
        <p:spPr>
          <a:xfrm>
            <a:off x="3149640" y="3320640"/>
            <a:ext cx="323280" cy="34020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2" name="CustomShape 32"/>
          <p:cNvSpPr/>
          <p:nvPr/>
        </p:nvSpPr>
        <p:spPr>
          <a:xfrm>
            <a:off x="3121560" y="3301560"/>
            <a:ext cx="151200" cy="23364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3" name="CustomShape 33"/>
          <p:cNvSpPr/>
          <p:nvPr/>
        </p:nvSpPr>
        <p:spPr>
          <a:xfrm>
            <a:off x="3241440" y="3454560"/>
            <a:ext cx="249480" cy="26460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4" name="CustomShape 34"/>
          <p:cNvSpPr/>
          <p:nvPr/>
        </p:nvSpPr>
        <p:spPr>
          <a:xfrm>
            <a:off x="3366720" y="3579840"/>
            <a:ext cx="135720" cy="13500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05" dur="indefinite" restart="never" nodeType="tmRoot">
          <p:childTnLst>
            <p:seq>
              <p:cTn id="10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688680" y="144000"/>
            <a:ext cx="967320" cy="63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pt-BR" sz="3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 </a:t>
            </a:r>
            <a:endParaRPr/>
          </a:p>
        </p:txBody>
      </p:sp>
      <p:sp>
        <p:nvSpPr>
          <p:cNvPr id="198" name="CustomShape 2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789391BD-9BE9-4D99-A109-2FA01E995E92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576000" y="1080000"/>
            <a:ext cx="8200080" cy="381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648000" y="180000"/>
            <a:ext cx="967320" cy="63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pt-BR" sz="4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</a:t>
            </a:r>
            <a:r>
              <a:rPr b="1" lang="pt-BR" sz="3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</p:txBody>
      </p:sp>
      <p:sp>
        <p:nvSpPr>
          <p:cNvPr id="201" name="CustomShape 2"/>
          <p:cNvSpPr/>
          <p:nvPr/>
        </p:nvSpPr>
        <p:spPr>
          <a:xfrm>
            <a:off x="439920" y="1944000"/>
            <a:ext cx="8200080" cy="15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Permite elementos duplicados 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Mantém uma ordem definida da inserção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</p:txBody>
      </p:sp>
      <p:sp>
        <p:nvSpPr>
          <p:cNvPr id="202" name="CustomShape 3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FC64E838-1AB6-46CC-9B27-CDC707A525E7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684000" y="194040"/>
            <a:ext cx="967320" cy="63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</a:t>
            </a:r>
            <a:r>
              <a:rPr b="1" lang="pt-BR" sz="3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</p:txBody>
      </p:sp>
      <p:sp>
        <p:nvSpPr>
          <p:cNvPr id="204" name="CustomShape 2"/>
          <p:cNvSpPr/>
          <p:nvPr/>
        </p:nvSpPr>
        <p:spPr>
          <a:xfrm>
            <a:off x="17280" y="64555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F2B88F42-9571-4B36-9800-628068AFB44D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graphicFrame>
        <p:nvGraphicFramePr>
          <p:cNvPr id="205" name="Table 3"/>
          <p:cNvGraphicFramePr/>
          <p:nvPr/>
        </p:nvGraphicFramePr>
        <p:xfrm>
          <a:off x="637200" y="909720"/>
          <a:ext cx="8104320" cy="5446440"/>
        </p:xfrm>
        <a:graphic>
          <a:graphicData uri="http://schemas.openxmlformats.org/drawingml/2006/table">
            <a:tbl>
              <a:tblPr/>
              <a:tblGrid>
                <a:gridCol w="4487400"/>
                <a:gridCol w="3616920"/>
              </a:tblGrid>
              <a:tr h="381600">
                <a:tc>
                  <a:txBody>
                    <a:bodyPr lIns="90000" rIns="90000" tIns="46800" bIns="46800"/>
                    <a:p>
                      <a:r>
                        <a:rPr b="1" lang="pt-BR" sz="1800" spc="-1">
                          <a:latin typeface="Calibri"/>
                        </a:rPr>
                        <a:t>add(E e)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pt-BR" sz="1800" spc="-1">
                          <a:latin typeface="Calibri"/>
                        </a:rPr>
                        <a:t>lastIndexOf(Object o)</a:t>
                      </a:r>
                      <a:endParaRPr/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</a:tr>
              <a:tr h="381600">
                <a:tc>
                  <a:txBody>
                    <a:bodyPr lIns="90000" rIns="90000" tIns="46800" bIns="46800"/>
                    <a:p>
                      <a:r>
                        <a:rPr b="1" lang="pt-BR" sz="1800" spc="-1">
                          <a:latin typeface="Calibri"/>
                        </a:rPr>
                        <a:t>add(int index, E element)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pt-BR" sz="1800" spc="-1">
                          <a:latin typeface="Calibri"/>
                        </a:rPr>
                        <a:t> </a:t>
                      </a:r>
                      <a:r>
                        <a:rPr b="1" lang="pt-BR" sz="1800" spc="-1">
                          <a:latin typeface="Calibri"/>
                        </a:rPr>
                        <a:t>listIterator()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81600">
                <a:tc>
                  <a:txBody>
                    <a:bodyPr lIns="90000" rIns="90000" tIns="46800" bIns="46800"/>
                    <a:p>
                      <a:r>
                        <a:rPr b="1" lang="pt-BR" sz="1800" spc="-1">
                          <a:latin typeface="Calibri"/>
                        </a:rPr>
                        <a:t>addAll(Collection&lt;? extends E&gt; c)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pt-BR" sz="1800" spc="-1">
                          <a:latin typeface="Calibri"/>
                        </a:rPr>
                        <a:t>listIterator(int index)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81600">
                <a:tc>
                  <a:txBody>
                    <a:bodyPr lIns="90000" rIns="90000" tIns="46800" bIns="46800"/>
                    <a:p>
                      <a:r>
                        <a:rPr b="1" lang="pt-BR" sz="1800" spc="-1">
                          <a:latin typeface="Calibri"/>
                        </a:rPr>
                        <a:t>addAll(int index, Collection&lt;? extends E&gt; c)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pt-BR" sz="1800" spc="-1">
                          <a:latin typeface="Calibri"/>
                        </a:rPr>
                        <a:t>remove(int index)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81600">
                <a:tc>
                  <a:txBody>
                    <a:bodyPr lIns="90000" rIns="90000" tIns="46800" bIns="46800"/>
                    <a:p>
                      <a:r>
                        <a:rPr b="1" lang="pt-BR" sz="1800" spc="-1">
                          <a:latin typeface="Calibri"/>
                        </a:rPr>
                        <a:t>clear()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pt-BR" sz="1800" spc="-1">
                          <a:latin typeface="Calibri"/>
                        </a:rPr>
                        <a:t> </a:t>
                      </a:r>
                      <a:r>
                        <a:rPr b="1" lang="pt-BR" sz="1800" spc="-1">
                          <a:latin typeface="Calibri"/>
                        </a:rPr>
                        <a:t>remove(Object o)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81600">
                <a:tc>
                  <a:txBody>
                    <a:bodyPr lIns="90000" rIns="90000" tIns="46800" bIns="46800"/>
                    <a:p>
                      <a:r>
                        <a:rPr b="1" lang="pt-BR" sz="1800" spc="-1">
                          <a:latin typeface="Calibri"/>
                        </a:rPr>
                        <a:t>contains(Object o)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pt-BR" sz="1800" spc="-1">
                          <a:latin typeface="Calibri"/>
                        </a:rPr>
                        <a:t> </a:t>
                      </a:r>
                      <a:r>
                        <a:rPr b="1" lang="pt-BR" sz="1800" spc="-1">
                          <a:latin typeface="Calibri"/>
                        </a:rPr>
                        <a:t>removeAll(Collection&lt;?&gt; c)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81600">
                <a:tc>
                  <a:txBody>
                    <a:bodyPr lIns="90000" rIns="90000" tIns="46800" bIns="46800"/>
                    <a:p>
                      <a:r>
                        <a:rPr b="1" lang="pt-BR" sz="1800" spc="-1">
                          <a:latin typeface="Calibri"/>
                        </a:rPr>
                        <a:t>containsAll(Collection&lt;?&gt; c)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pt-BR" sz="1800" spc="-1">
                          <a:latin typeface="Calibri"/>
                        </a:rPr>
                        <a:t>retainAll(Collection&lt;?&gt; c)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81600">
                <a:tc>
                  <a:txBody>
                    <a:bodyPr lIns="90000" rIns="90000" tIns="46800" bIns="46800"/>
                    <a:p>
                      <a:r>
                        <a:rPr b="1" lang="pt-BR" sz="1800" spc="-1">
                          <a:latin typeface="Calibri"/>
                        </a:rPr>
                        <a:t>equals(Object o)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pt-BR" sz="1800" spc="-1">
                          <a:latin typeface="Calibri"/>
                        </a:rPr>
                        <a:t>set(int index, E element)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81600">
                <a:tc>
                  <a:txBody>
                    <a:bodyPr lIns="90000" rIns="90000" tIns="46800" bIns="46800"/>
                    <a:p>
                      <a:r>
                        <a:rPr b="1" lang="pt-BR" sz="1800" spc="-1">
                          <a:latin typeface="Calibri"/>
                        </a:rPr>
                        <a:t>get(int index)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pt-BR" sz="1800" spc="-1">
                          <a:latin typeface="Calibri"/>
                        </a:rPr>
                        <a:t>size()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81600">
                <a:tc>
                  <a:txBody>
                    <a:bodyPr lIns="90000" rIns="90000" tIns="46800" bIns="46800"/>
                    <a:p>
                      <a:r>
                        <a:rPr b="1" lang="pt-BR" sz="1800" spc="-1">
                          <a:latin typeface="Calibri"/>
                        </a:rPr>
                        <a:t> </a:t>
                      </a:r>
                      <a:r>
                        <a:rPr b="1" lang="pt-BR" sz="1800" spc="-1">
                          <a:latin typeface="Calibri"/>
                        </a:rPr>
                        <a:t>hashCode()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pt-BR" sz="1800" spc="-1">
                          <a:latin typeface="Calibri"/>
                        </a:rPr>
                        <a:t>subList(int fromIndex, int toIndex)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81600">
                <a:tc>
                  <a:txBody>
                    <a:bodyPr lIns="90000" rIns="90000" tIns="46800" bIns="46800"/>
                    <a:p>
                      <a:r>
                        <a:rPr b="1" lang="pt-BR" sz="1800" spc="-1">
                          <a:latin typeface="Calibri"/>
                        </a:rPr>
                        <a:t> </a:t>
                      </a:r>
                      <a:r>
                        <a:rPr b="1" lang="pt-BR" sz="1800" spc="-1">
                          <a:latin typeface="Calibri"/>
                        </a:rPr>
                        <a:t>indexOf(Object o)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pt-BR" sz="1800" spc="-1">
                          <a:latin typeface="Calibri"/>
                        </a:rPr>
                        <a:t>toArray()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81600">
                <a:tc>
                  <a:txBody>
                    <a:bodyPr lIns="90000" rIns="90000" tIns="46800" bIns="46800"/>
                    <a:p>
                      <a:r>
                        <a:rPr b="1" lang="pt-BR" sz="1800" spc="-1">
                          <a:latin typeface="Calibri"/>
                        </a:rPr>
                        <a:t>isEmpty()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pt-BR" sz="1800" spc="-1">
                          <a:latin typeface="Calibri"/>
                        </a:rPr>
                        <a:t> </a:t>
                      </a:r>
                      <a:r>
                        <a:rPr b="1" lang="pt-BR" sz="1800" spc="-1">
                          <a:latin typeface="Calibri"/>
                        </a:rPr>
                        <a:t>toArray(T[ ] a)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88800">
                <a:tc>
                  <a:txBody>
                    <a:bodyPr lIns="90000" rIns="90000" tIns="46800" bIns="46800"/>
                    <a:p>
                      <a:r>
                        <a:rPr b="1" lang="pt-BR" sz="1800" spc="-1">
                          <a:latin typeface="Calibri"/>
                        </a:rPr>
                        <a:t> </a:t>
                      </a:r>
                      <a:r>
                        <a:rPr b="1" lang="pt-BR" sz="1800" spc="-1">
                          <a:latin typeface="Calibri"/>
                        </a:rPr>
                        <a:t>iterator()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06" name="TextShape 4"/>
          <p:cNvSpPr txBox="1"/>
          <p:nvPr/>
        </p:nvSpPr>
        <p:spPr>
          <a:xfrm>
            <a:off x="2599560" y="333720"/>
            <a:ext cx="3199680" cy="49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pt-BR" sz="2600" spc="-1">
                <a:solidFill>
                  <a:srgbClr val="808080"/>
                </a:solidFill>
                <a:latin typeface="Calibri"/>
              </a:rPr>
              <a:t>Métodos da Interface 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4572000" y="4248000"/>
            <a:ext cx="345780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pt-BR" sz="60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ArrayList</a:t>
            </a:r>
            <a:endParaRPr/>
          </a:p>
        </p:txBody>
      </p:sp>
      <p:sp>
        <p:nvSpPr>
          <p:cNvPr id="208" name="CustomShape 2"/>
          <p:cNvSpPr/>
          <p:nvPr/>
        </p:nvSpPr>
        <p:spPr>
          <a:xfrm>
            <a:off x="7070400" y="546480"/>
            <a:ext cx="152640" cy="21204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3"/>
          <p:cNvSpPr/>
          <p:nvPr/>
        </p:nvSpPr>
        <p:spPr>
          <a:xfrm>
            <a:off x="7255800" y="496440"/>
            <a:ext cx="133200" cy="26136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4"/>
          <p:cNvSpPr/>
          <p:nvPr/>
        </p:nvSpPr>
        <p:spPr>
          <a:xfrm>
            <a:off x="7425000" y="546840"/>
            <a:ext cx="192240" cy="21096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5"/>
          <p:cNvSpPr/>
          <p:nvPr/>
        </p:nvSpPr>
        <p:spPr>
          <a:xfrm>
            <a:off x="7648560" y="455040"/>
            <a:ext cx="141120" cy="29844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6"/>
          <p:cNvSpPr/>
          <p:nvPr/>
        </p:nvSpPr>
        <p:spPr>
          <a:xfrm>
            <a:off x="7808040" y="546480"/>
            <a:ext cx="185040" cy="21204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7"/>
          <p:cNvSpPr/>
          <p:nvPr/>
        </p:nvSpPr>
        <p:spPr>
          <a:xfrm>
            <a:off x="8051760" y="546840"/>
            <a:ext cx="192960" cy="20664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8"/>
          <p:cNvSpPr/>
          <p:nvPr/>
        </p:nvSpPr>
        <p:spPr>
          <a:xfrm>
            <a:off x="830844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9"/>
          <p:cNvSpPr/>
          <p:nvPr/>
        </p:nvSpPr>
        <p:spPr>
          <a:xfrm>
            <a:off x="8432280" y="546840"/>
            <a:ext cx="193320" cy="20664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10"/>
          <p:cNvSpPr/>
          <p:nvPr/>
        </p:nvSpPr>
        <p:spPr>
          <a:xfrm>
            <a:off x="8689680" y="551520"/>
            <a:ext cx="61920" cy="20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11"/>
          <p:cNvSpPr/>
          <p:nvPr/>
        </p:nvSpPr>
        <p:spPr>
          <a:xfrm>
            <a:off x="7676280" y="819360"/>
            <a:ext cx="36360" cy="5904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12"/>
          <p:cNvSpPr/>
          <p:nvPr/>
        </p:nvSpPr>
        <p:spPr>
          <a:xfrm>
            <a:off x="772704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13"/>
          <p:cNvSpPr/>
          <p:nvPr/>
        </p:nvSpPr>
        <p:spPr>
          <a:xfrm>
            <a:off x="7782840" y="819720"/>
            <a:ext cx="65520" cy="5868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14"/>
          <p:cNvSpPr/>
          <p:nvPr/>
        </p:nvSpPr>
        <p:spPr>
          <a:xfrm>
            <a:off x="7863120" y="819720"/>
            <a:ext cx="27000" cy="5868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15"/>
          <p:cNvSpPr/>
          <p:nvPr/>
        </p:nvSpPr>
        <p:spPr>
          <a:xfrm>
            <a:off x="7907400" y="819360"/>
            <a:ext cx="38880" cy="5904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16"/>
          <p:cNvSpPr/>
          <p:nvPr/>
        </p:nvSpPr>
        <p:spPr>
          <a:xfrm>
            <a:off x="796176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17"/>
          <p:cNvSpPr/>
          <p:nvPr/>
        </p:nvSpPr>
        <p:spPr>
          <a:xfrm>
            <a:off x="799056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18"/>
          <p:cNvSpPr/>
          <p:nvPr/>
        </p:nvSpPr>
        <p:spPr>
          <a:xfrm>
            <a:off x="8049600" y="819360"/>
            <a:ext cx="40680" cy="5976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19"/>
          <p:cNvSpPr/>
          <p:nvPr/>
        </p:nvSpPr>
        <p:spPr>
          <a:xfrm>
            <a:off x="8132040" y="819720"/>
            <a:ext cx="42120" cy="5868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20"/>
          <p:cNvSpPr/>
          <p:nvPr/>
        </p:nvSpPr>
        <p:spPr>
          <a:xfrm>
            <a:off x="8183880" y="819360"/>
            <a:ext cx="43200" cy="5976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21"/>
          <p:cNvSpPr/>
          <p:nvPr/>
        </p:nvSpPr>
        <p:spPr>
          <a:xfrm>
            <a:off x="8244000" y="819720"/>
            <a:ext cx="38160" cy="5940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22"/>
          <p:cNvSpPr/>
          <p:nvPr/>
        </p:nvSpPr>
        <p:spPr>
          <a:xfrm>
            <a:off x="8301240" y="819360"/>
            <a:ext cx="38160" cy="5904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23"/>
          <p:cNvSpPr/>
          <p:nvPr/>
        </p:nvSpPr>
        <p:spPr>
          <a:xfrm>
            <a:off x="8384040" y="819360"/>
            <a:ext cx="38880" cy="5976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24"/>
          <p:cNvSpPr/>
          <p:nvPr/>
        </p:nvSpPr>
        <p:spPr>
          <a:xfrm>
            <a:off x="8439120" y="819720"/>
            <a:ext cx="37800" cy="5940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25"/>
          <p:cNvSpPr/>
          <p:nvPr/>
        </p:nvSpPr>
        <p:spPr>
          <a:xfrm>
            <a:off x="8492400" y="819360"/>
            <a:ext cx="32760" cy="5976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26"/>
          <p:cNvSpPr/>
          <p:nvPr/>
        </p:nvSpPr>
        <p:spPr>
          <a:xfrm>
            <a:off x="8542440" y="819720"/>
            <a:ext cx="9720" cy="5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27"/>
          <p:cNvSpPr/>
          <p:nvPr/>
        </p:nvSpPr>
        <p:spPr>
          <a:xfrm>
            <a:off x="8571240" y="819720"/>
            <a:ext cx="42480" cy="58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28"/>
          <p:cNvSpPr/>
          <p:nvPr/>
        </p:nvSpPr>
        <p:spPr>
          <a:xfrm>
            <a:off x="8632440" y="819720"/>
            <a:ext cx="28080" cy="5868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29"/>
          <p:cNvSpPr/>
          <p:nvPr/>
        </p:nvSpPr>
        <p:spPr>
          <a:xfrm>
            <a:off x="867420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30"/>
          <p:cNvSpPr/>
          <p:nvPr/>
        </p:nvSpPr>
        <p:spPr>
          <a:xfrm>
            <a:off x="8719560" y="819360"/>
            <a:ext cx="32040" cy="5976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31"/>
          <p:cNvSpPr/>
          <p:nvPr/>
        </p:nvSpPr>
        <p:spPr>
          <a:xfrm>
            <a:off x="6775560" y="556560"/>
            <a:ext cx="91800" cy="8856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32"/>
          <p:cNvSpPr/>
          <p:nvPr/>
        </p:nvSpPr>
        <p:spPr>
          <a:xfrm>
            <a:off x="6781320" y="605160"/>
            <a:ext cx="221400" cy="23292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33"/>
          <p:cNvSpPr/>
          <p:nvPr/>
        </p:nvSpPr>
        <p:spPr>
          <a:xfrm>
            <a:off x="6762240" y="592200"/>
            <a:ext cx="103320" cy="15984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34"/>
          <p:cNvSpPr/>
          <p:nvPr/>
        </p:nvSpPr>
        <p:spPr>
          <a:xfrm>
            <a:off x="6844320" y="697320"/>
            <a:ext cx="170640" cy="18108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35"/>
          <p:cNvSpPr/>
          <p:nvPr/>
        </p:nvSpPr>
        <p:spPr>
          <a:xfrm>
            <a:off x="6930000" y="783000"/>
            <a:ext cx="92520" cy="9216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Application>LibreOffice/5.0.2.2$Windows_x86 LibreOffice_project/37b43f919e4de5eeaca9b9755ed688758a8251fe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pt-BR</dc:language>
  <dcterms:modified xsi:type="dcterms:W3CDTF">2017-07-13T18:29:28Z</dcterms:modified>
  <cp:revision>17</cp:revision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Notes">
    <vt:i4>18</vt:i4>
  </property>
  <property fmtid="{D5CDD505-2E9C-101B-9397-08002B2CF9AE}" pid="7" name="PresentationFormat">
    <vt:lpwstr>On-screen Show (4:3)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27</vt:i4>
  </property>
</Properties>
</file>