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0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8.png" ContentType="image/png"/>
  <Override PartName="/ppt/media/image2.jpeg" ContentType="image/jpeg"/>
  <Override PartName="/ppt/media/image1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0.png" ContentType="image/png"/>
  <Override PartName="/ppt/media/image11.jpeg" ContentType="image/jpeg"/>
  <Override PartName="/ppt/media/image12.png" ContentType="image/png"/>
  <Override PartName="/ppt/media/image19.png" ContentType="image/png"/>
  <Override PartName="/ppt/media/image13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jpeg" ContentType="image/jpe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t-BR" sz="2000" spc="-1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t-BR" sz="1400" spc="-1">
                <a:latin typeface="Times New Roman"/>
              </a:rPr>
              <a:t>&lt;cabeçalho&gt;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 spc="-1">
                <a:latin typeface="Times New Roman"/>
              </a:rPr>
              <a:t>&lt;data/hora&gt;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 spc="-1">
                <a:latin typeface="Times New Roman"/>
              </a:rPr>
              <a:t>&lt;rodapé&gt;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CD9E3D0-3F5B-45DA-B267-BDBFC29BA12A}" type="slidenum">
              <a:rPr lang="pt-BR" sz="1400" spc="-1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E2937CE-F68E-465E-9358-532B904D0F0C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70CA390-EE7D-4B4B-89B5-F80228919FCB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297ED56-10BF-46A7-BC6F-647B6A6DD098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84E9015-4C9E-40BF-8C8C-19E9D2E85B7E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7ACCEF3-23DE-48FD-B7C6-C7AD0DC0B834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F38F809-FDFC-49C1-BE2E-3AB88EE9CA1A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522EC85-29C7-4103-8AD1-ED9961D842F7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755FA1A-71FC-4AA9-A491-5AFF6568CA30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82A52D3-784E-4155-90AA-C3D6B12CD96A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46FA420-A353-4D0B-A2EE-CD8D9285953A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F8E64BE-26D4-4C67-88E7-55F2BC8EFC17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FAF129B-892A-4DE4-A6E2-790697705EB7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5C55627-9816-4E65-B226-6D1137297348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A3C4CA1-92E2-4E4E-81B9-3912DB0B43FD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49033CE-2635-48C0-AECD-D6AF712630FC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DC39A86-5FFF-402B-BEC5-BB577E36435E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F73383A-61B9-4578-B9B8-B175CA3982C7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0A1A068-E8D1-4C50-BD8B-638B94705D28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FF0F318-D478-497C-B39E-5F0366C96379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5589027-231F-4670-B6FC-65B7870A3488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6B3AEBC-AB34-42F3-897E-249B4CF5BCA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0474C62-D01D-46A3-AF53-1C39966EA3B3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5DBD819-5070-47E2-A85D-E5FD2429688C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069A583-BAA5-4646-A515-FA9DB8AC0F91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540A3B8-AE37-43FF-81A9-5B35A07A8545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B718BFA-3E86-473D-9312-ADB9EDDBFEE1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F8A5E51-F8FA-4759-9363-1FAE24881B69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5BF93D2-B860-4C5C-8E74-21348DDA1F20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A0F4055-7048-4163-A768-08373D68D47C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39C936B-F696-462A-AF9A-DD9E5815B688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B70A3DF-0001-44B6-883C-A9B22469C83E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1A127B0-895A-4330-A331-219362909C6A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CA31132-FD31-422E-BBA7-089787E996F8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379C171-EED2-462B-9976-678B7801C0CD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1C91D1-EC22-44C3-87BE-D6F4B848C50D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8138695-F175-41ED-A2B2-C50AE2B94972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62B8D6B-D31D-486C-A22B-554A6D4A8C04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"/>
          <p:cNvPicPr/>
          <p:nvPr/>
        </p:nvPicPr>
        <p:blipFill>
          <a:blip r:embed="rId2"/>
          <a:stretch/>
        </p:blipFill>
        <p:spPr>
          <a:xfrm>
            <a:off x="0" y="6071400"/>
            <a:ext cx="8869680" cy="785520"/>
          </a:xfrm>
          <a:prstGeom prst="rect">
            <a:avLst/>
          </a:prstGeom>
          <a:ln>
            <a:noFill/>
          </a:ln>
        </p:spPr>
      </p:pic>
      <p:pic>
        <p:nvPicPr>
          <p:cNvPr id="1" name="Imagem 4" descr=""/>
          <p:cNvPicPr/>
          <p:nvPr/>
        </p:nvPicPr>
        <p:blipFill>
          <a:blip r:embed="rId3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 descr=""/>
          <p:cNvPicPr/>
          <p:nvPr/>
        </p:nvPicPr>
        <p:blipFill>
          <a:blip r:embed="rId2"/>
          <a:stretch/>
        </p:blipFill>
        <p:spPr>
          <a:xfrm>
            <a:off x="0" y="6071400"/>
            <a:ext cx="8869680" cy="78552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m 6" descr=""/>
          <p:cNvPicPr/>
          <p:nvPr/>
        </p:nvPicPr>
        <p:blipFill>
          <a:blip r:embed="rId2"/>
          <a:stretch/>
        </p:blipFill>
        <p:spPr>
          <a:xfrm>
            <a:off x="0" y="6071400"/>
            <a:ext cx="8869680" cy="785520"/>
          </a:xfrm>
          <a:prstGeom prst="rect">
            <a:avLst/>
          </a:prstGeom>
          <a:ln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m 2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094200" y="237600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</a:t>
            </a: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</a:t>
            </a:r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485640" y="1190520"/>
            <a:ext cx="8200080" cy="23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Melhor performance nos métodos add e remove</a:t>
            </a:r>
            <a:endParaRPr/>
          </a:p>
          <a:p>
            <a:pPr>
              <a:lnSpc>
                <a:spcPct val="150000"/>
              </a:lnSpc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 uma lista duplamente encadeada</a:t>
            </a:r>
            <a:endParaRPr/>
          </a:p>
          <a:p>
            <a:pPr>
              <a:lnSpc>
                <a:spcPct val="150000"/>
              </a:lnSpc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(guarda a posição do próximo e do anterior)</a:t>
            </a: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80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997EA2C-FCB5-44ED-BC9E-CC04AC38DE21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2736000" y="3197160"/>
            <a:ext cx="3362040" cy="306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485640" y="1190520"/>
            <a:ext cx="820008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84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04AF8FC-51B0-4EC7-8551-A5CF08C4E50D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608400" y="1717560"/>
            <a:ext cx="8077320" cy="296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094200" y="237600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Vector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472680" y="288000"/>
            <a:ext cx="183132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Vector</a:t>
            </a:r>
            <a:endParaRPr/>
          </a:p>
        </p:txBody>
      </p:sp>
      <p:sp>
        <p:nvSpPr>
          <p:cNvPr id="322" name="CustomShape 2"/>
          <p:cNvSpPr/>
          <p:nvPr/>
        </p:nvSpPr>
        <p:spPr>
          <a:xfrm>
            <a:off x="144000" y="1190520"/>
            <a:ext cx="8712000" cy="32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640">
              <a:lnSpc>
                <a:spcPct val="150000"/>
              </a:lnSpc>
              <a:buClr>
                <a:srgbClr val="ffffff"/>
              </a:buClr>
              <a:buFont typeface="StarSymbol"/>
              <a:buAutoNum type="arabicParenR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Implementada igual ao ArrayList</a:t>
            </a:r>
            <a:endParaRPr/>
          </a:p>
          <a:p>
            <a:pPr marL="216000" indent="-215640" algn="just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alocação dinâmica de Vector aumenta o dobro</a:t>
            </a:r>
            <a:endParaRPr/>
          </a:p>
          <a:p>
            <a:pPr marL="216000" indent="-21564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Vector ser sincronizado (Thread-safe)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323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8D12739-9C77-4E55-968B-37ACFB4C90F5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2664000" y="194400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</a:t>
            </a:r>
            <a:endParaRPr/>
          </a:p>
        </p:txBody>
      </p:sp>
      <p:sp>
        <p:nvSpPr>
          <p:cNvPr id="325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72680" y="158040"/>
            <a:ext cx="391932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600" spc="-1">
                <a:solidFill>
                  <a:srgbClr val="0066ff"/>
                </a:solidFill>
                <a:latin typeface="Arial"/>
                <a:ea typeface="Microsoft YaHei"/>
              </a:rPr>
              <a:t>Set&lt;&lt;Interface&gt;&gt;</a:t>
            </a:r>
            <a:endParaRPr/>
          </a:p>
        </p:txBody>
      </p:sp>
      <p:sp>
        <p:nvSpPr>
          <p:cNvPr id="360" name="CustomShape 2"/>
          <p:cNvSpPr/>
          <p:nvPr/>
        </p:nvSpPr>
        <p:spPr>
          <a:xfrm>
            <a:off x="485640" y="1190520"/>
            <a:ext cx="8200080" cy="6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permite itens duplicados</a:t>
            </a:r>
            <a:endParaRPr/>
          </a:p>
          <a:p>
            <a:pPr>
              <a:lnSpc>
                <a:spcPct val="100000"/>
              </a:lnSpc>
            </a:pPr>
            <a:r>
              <a:rPr lang="pt-BR" sz="2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361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F843E13-61A4-4E62-97FC-BF75D5E36473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362" name="" descr=""/>
          <p:cNvPicPr/>
          <p:nvPr/>
        </p:nvPicPr>
        <p:blipFill>
          <a:blip r:embed="rId1"/>
          <a:stretch/>
        </p:blipFill>
        <p:spPr>
          <a:xfrm>
            <a:off x="648360" y="1677960"/>
            <a:ext cx="7317360" cy="451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3094200" y="237600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HashSet</a:t>
            </a:r>
            <a:endParaRPr/>
          </a:p>
        </p:txBody>
      </p:sp>
      <p:sp>
        <p:nvSpPr>
          <p:cNvPr id="364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A205162-835A-430A-AAAF-15153C724383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400" name="TextShape 3"/>
          <p:cNvSpPr txBox="1"/>
          <p:nvPr/>
        </p:nvSpPr>
        <p:spPr>
          <a:xfrm>
            <a:off x="792000" y="1080000"/>
            <a:ext cx="7920000" cy="443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Possui melhor performance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usa HashTable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 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seus elementos não são ordenados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complexidade desta estrutura é O(1)( tempo de execução sempre será o mesmo)- hashcode equals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garantir a performance sem se importar com a ordem</a:t>
            </a:r>
            <a:r>
              <a:rPr b="1" lang="pt-BR" sz="2800" spc="-1">
                <a:latin typeface="Calibri"/>
              </a:rPr>
              <a:t> </a:t>
            </a:r>
            <a:endParaRPr/>
          </a:p>
        </p:txBody>
      </p:sp>
      <p:sp>
        <p:nvSpPr>
          <p:cNvPr id="401" name="TextShape 4"/>
          <p:cNvSpPr txBox="1"/>
          <p:nvPr/>
        </p:nvSpPr>
        <p:spPr>
          <a:xfrm>
            <a:off x="817200" y="238320"/>
            <a:ext cx="19188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HashSet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75EB09C-DABD-4782-8A2D-871F672749D2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404" name="TextShape 3"/>
          <p:cNvSpPr txBox="1"/>
          <p:nvPr/>
        </p:nvSpPr>
        <p:spPr>
          <a:xfrm>
            <a:off x="817200" y="238320"/>
            <a:ext cx="19188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HashSet</a:t>
            </a:r>
            <a:endParaRPr/>
          </a:p>
        </p:txBody>
      </p:sp>
      <p:pic>
        <p:nvPicPr>
          <p:cNvPr id="405" name="" descr=""/>
          <p:cNvPicPr/>
          <p:nvPr/>
        </p:nvPicPr>
        <p:blipFill>
          <a:blip r:embed="rId1"/>
          <a:stretch/>
        </p:blipFill>
        <p:spPr>
          <a:xfrm>
            <a:off x="750240" y="940680"/>
            <a:ext cx="7889760" cy="507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8000" y="222084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Collections Framework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3094200" y="237600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TreeSet </a:t>
            </a:r>
            <a:endParaRPr/>
          </a:p>
        </p:txBody>
      </p:sp>
      <p:sp>
        <p:nvSpPr>
          <p:cNvPr id="407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683FC74-7765-44E6-9508-82E650873C9D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443" name="TextShape 3"/>
          <p:cNvSpPr txBox="1"/>
          <p:nvPr/>
        </p:nvSpPr>
        <p:spPr>
          <a:xfrm>
            <a:off x="792000" y="1152000"/>
            <a:ext cx="7920000" cy="481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implementa um algoritmo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red-black tree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implementa a interface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SortedSet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 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 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possui elementos ordenados automaticamente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complexidade é  maior que a do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HashSet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implementar a interface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Comparable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 –</a:t>
            </a:r>
            <a:r>
              <a:rPr b="1" i="1" lang="pt-BR" sz="2800" spc="-1" strike="noStrike" u="sng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nsolas"/>
              </a:rPr>
              <a:t>ClassCastException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444" name="TextShape 4"/>
          <p:cNvSpPr txBox="1"/>
          <p:nvPr/>
        </p:nvSpPr>
        <p:spPr>
          <a:xfrm>
            <a:off x="837000" y="238320"/>
            <a:ext cx="18990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TreeSet 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30CD522-469D-4C78-8F9F-728497D1A290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447" name="TextShape 3"/>
          <p:cNvSpPr txBox="1"/>
          <p:nvPr/>
        </p:nvSpPr>
        <p:spPr>
          <a:xfrm>
            <a:off x="837000" y="238320"/>
            <a:ext cx="18990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TreeSet </a:t>
            </a:r>
            <a:endParaRPr/>
          </a:p>
        </p:txBody>
      </p:sp>
      <p:pic>
        <p:nvPicPr>
          <p:cNvPr id="448" name="" descr=""/>
          <p:cNvPicPr/>
          <p:nvPr/>
        </p:nvPicPr>
        <p:blipFill>
          <a:blip r:embed="rId1"/>
          <a:stretch/>
        </p:blipFill>
        <p:spPr>
          <a:xfrm>
            <a:off x="207000" y="1389960"/>
            <a:ext cx="8867880" cy="418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3094200" y="237600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LinkedHashSet</a:t>
            </a:r>
            <a:endParaRPr/>
          </a:p>
        </p:txBody>
      </p:sp>
      <p:sp>
        <p:nvSpPr>
          <p:cNvPr id="450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059D66B-0CE0-4674-9344-937B1A848892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486" name="TextShape 3"/>
          <p:cNvSpPr txBox="1"/>
          <p:nvPr/>
        </p:nvSpPr>
        <p:spPr>
          <a:xfrm>
            <a:off x="792000" y="1152000"/>
            <a:ext cx="7920000" cy="46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meio termo entre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HashSet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 e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TreeSet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um pouco da performance do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HashSet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um pouco do poder de ordenação do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TreeSet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elementos continuam na ordem que são inseridos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complexidade é O(1) para operações básicas</a:t>
            </a:r>
            <a:r>
              <a:rPr lang="pt-BR" sz="2800" spc="-1">
                <a:latin typeface="Calibri"/>
              </a:rPr>
              <a:t> </a:t>
            </a:r>
            <a:endParaRPr/>
          </a:p>
        </p:txBody>
      </p:sp>
      <p:sp>
        <p:nvSpPr>
          <p:cNvPr id="487" name="TextShape 4"/>
          <p:cNvSpPr txBox="1"/>
          <p:nvPr/>
        </p:nvSpPr>
        <p:spPr>
          <a:xfrm>
            <a:off x="648000" y="238320"/>
            <a:ext cx="30240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LinkedHashSet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C2498EB-8690-4D7D-AE88-52E6587A1500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490" name="" descr=""/>
          <p:cNvPicPr/>
          <p:nvPr/>
        </p:nvPicPr>
        <p:blipFill>
          <a:blip r:embed="rId1"/>
          <a:stretch/>
        </p:blipFill>
        <p:spPr>
          <a:xfrm>
            <a:off x="231120" y="1756800"/>
            <a:ext cx="8820000" cy="3448080"/>
          </a:xfrm>
          <a:prstGeom prst="rect">
            <a:avLst/>
          </a:prstGeom>
          <a:ln>
            <a:noFill/>
          </a:ln>
        </p:spPr>
      </p:pic>
      <p:sp>
        <p:nvSpPr>
          <p:cNvPr id="491" name="TextShape 3"/>
          <p:cNvSpPr txBox="1"/>
          <p:nvPr/>
        </p:nvSpPr>
        <p:spPr>
          <a:xfrm>
            <a:off x="360000" y="360000"/>
            <a:ext cx="30240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LinkedHashSet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3094200" y="237600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 &lt;k,v&gt;;</a:t>
            </a:r>
            <a:endParaRPr/>
          </a:p>
        </p:txBody>
      </p:sp>
      <p:sp>
        <p:nvSpPr>
          <p:cNvPr id="493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07B4FDE-F8AE-44A9-B0C6-9CFD7177E798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529" name="CustomShape 3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TextShape 4"/>
          <p:cNvSpPr txBox="1"/>
          <p:nvPr/>
        </p:nvSpPr>
        <p:spPr>
          <a:xfrm>
            <a:off x="792000" y="576000"/>
            <a:ext cx="511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3600" spc="-1">
                <a:solidFill>
                  <a:srgbClr val="0066ff"/>
                </a:solidFill>
                <a:latin typeface="Arial"/>
              </a:rPr>
              <a:t>Map &lt;&lt;Interface&gt;&gt;</a:t>
            </a:r>
            <a:endParaRPr/>
          </a:p>
        </p:txBody>
      </p:sp>
      <p:pic>
        <p:nvPicPr>
          <p:cNvPr id="531" name="" descr=""/>
          <p:cNvPicPr/>
          <p:nvPr/>
        </p:nvPicPr>
        <p:blipFill>
          <a:blip r:embed="rId1"/>
          <a:stretch/>
        </p:blipFill>
        <p:spPr>
          <a:xfrm>
            <a:off x="552240" y="1104120"/>
            <a:ext cx="8087760" cy="4852800"/>
          </a:xfrm>
          <a:prstGeom prst="rect">
            <a:avLst/>
          </a:prstGeom>
          <a:ln>
            <a:noFill/>
          </a:ln>
        </p:spPr>
      </p:pic>
      <p:sp>
        <p:nvSpPr>
          <p:cNvPr id="532" name="TextShape 5"/>
          <p:cNvSpPr txBox="1"/>
          <p:nvPr/>
        </p:nvSpPr>
        <p:spPr>
          <a:xfrm>
            <a:off x="360000" y="3771720"/>
            <a:ext cx="6192000" cy="13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pt-BR" sz="2200" spc="-1">
                <a:solidFill>
                  <a:srgbClr val="666666"/>
                </a:solidFill>
                <a:latin typeface="Arial"/>
              </a:rPr>
              <a:t>Um objeto que mapeia chaves para valores</a:t>
            </a:r>
            <a:endParaRPr/>
          </a:p>
          <a:p>
            <a:pPr>
              <a:lnSpc>
                <a:spcPct val="150000"/>
              </a:lnSpc>
            </a:pPr>
            <a:r>
              <a:rPr b="1" lang="pt-BR" sz="2200" spc="-1">
                <a:solidFill>
                  <a:srgbClr val="666666"/>
                </a:solidFill>
                <a:latin typeface="Arial"/>
              </a:rPr>
              <a:t>Não implementa a interface Collections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3094200" y="237600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HashMap &lt;K,V&gt;;</a:t>
            </a:r>
            <a:endParaRPr/>
          </a:p>
        </p:txBody>
      </p:sp>
      <p:sp>
        <p:nvSpPr>
          <p:cNvPr id="534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D99CFEB-58E5-41D5-9256-A20D621D615D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570" name="TextShape 3"/>
          <p:cNvSpPr txBox="1"/>
          <p:nvPr/>
        </p:nvSpPr>
        <p:spPr>
          <a:xfrm>
            <a:off x="576000" y="1080000"/>
            <a:ext cx="8136000" cy="487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666666"/>
                </a:solidFill>
                <a:latin typeface="Calibri"/>
              </a:rPr>
              <a:t>Baseada na tabela Hash da interface do Map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666666"/>
                </a:solidFill>
                <a:latin typeface="Calibri"/>
              </a:rPr>
              <a:t>Permite valores nulos e a chave nula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666666"/>
                </a:solidFill>
                <a:latin typeface="Calibri"/>
              </a:rPr>
              <a:t> </a:t>
            </a:r>
            <a:r>
              <a:rPr b="1" lang="pt-BR" sz="2800" spc="-1">
                <a:solidFill>
                  <a:srgbClr val="666666"/>
                </a:solidFill>
                <a:latin typeface="Calibri"/>
              </a:rPr>
              <a:t>Não garante a ordem do mapa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666666"/>
                </a:solidFill>
                <a:latin typeface="Calibri"/>
              </a:rPr>
              <a:t>Não garante que a ordem permaneça constante ao longo do tempo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666666"/>
                </a:solidFill>
                <a:latin typeface="Calibri"/>
              </a:rPr>
              <a:t>desempenho com tempo constante para as operações básicas (get and put)</a:t>
            </a:r>
            <a:endParaRPr/>
          </a:p>
        </p:txBody>
      </p:sp>
      <p:sp>
        <p:nvSpPr>
          <p:cNvPr id="571" name="TextShape 4"/>
          <p:cNvSpPr txBox="1"/>
          <p:nvPr/>
        </p:nvSpPr>
        <p:spPr>
          <a:xfrm>
            <a:off x="792000" y="432000"/>
            <a:ext cx="349704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HashMap &lt;K,V&gt;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Collections</a:t>
            </a:r>
            <a:r>
              <a:rPr b="1" lang="pt-BR" sz="4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Framework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8376737-EB72-4087-AA6F-3751A55294BD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10600" y="1728000"/>
            <a:ext cx="8573400" cy="16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60042B8-058D-4A24-A466-3A6CAD7E0243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574" name="TextShape 3"/>
          <p:cNvSpPr txBox="1"/>
          <p:nvPr/>
        </p:nvSpPr>
        <p:spPr>
          <a:xfrm>
            <a:off x="792000" y="432000"/>
            <a:ext cx="349704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HashMap &lt;K,V&gt;</a:t>
            </a:r>
            <a:endParaRPr/>
          </a:p>
        </p:txBody>
      </p:sp>
      <p:pic>
        <p:nvPicPr>
          <p:cNvPr id="575" name="" descr=""/>
          <p:cNvPicPr/>
          <p:nvPr/>
        </p:nvPicPr>
        <p:blipFill>
          <a:blip r:embed="rId1"/>
          <a:stretch/>
        </p:blipFill>
        <p:spPr>
          <a:xfrm>
            <a:off x="864000" y="1296000"/>
            <a:ext cx="7593480" cy="433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3094200" y="237600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Hashtable&lt;K,V&gt;;</a:t>
            </a:r>
            <a:endParaRPr/>
          </a:p>
        </p:txBody>
      </p:sp>
      <p:sp>
        <p:nvSpPr>
          <p:cNvPr id="577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D1823BD-FDF3-40B3-BD02-DB335F16D56F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613" name="TextShape 3"/>
          <p:cNvSpPr txBox="1"/>
          <p:nvPr/>
        </p:nvSpPr>
        <p:spPr>
          <a:xfrm>
            <a:off x="648000" y="1080000"/>
            <a:ext cx="7920000" cy="46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 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baseada na tabela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Hash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 da interface do Map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Não permite valores nulos para a chave e valor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Objetos usados  como chaves devem implementar os métodos 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equals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 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e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hashCode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.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Métodos sincronizados (thread-safe)</a:t>
            </a:r>
            <a:endParaRPr/>
          </a:p>
        </p:txBody>
      </p:sp>
      <p:sp>
        <p:nvSpPr>
          <p:cNvPr id="614" name="TextShape 4"/>
          <p:cNvSpPr txBox="1"/>
          <p:nvPr/>
        </p:nvSpPr>
        <p:spPr>
          <a:xfrm>
            <a:off x="905760" y="288000"/>
            <a:ext cx="348624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Hashtable&lt;K,V&gt;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7945C5F-42B5-4AB6-8501-EADEE4CA3545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617" name="TextShape 3"/>
          <p:cNvSpPr txBox="1"/>
          <p:nvPr/>
        </p:nvSpPr>
        <p:spPr>
          <a:xfrm>
            <a:off x="905760" y="288000"/>
            <a:ext cx="348624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Hashtable&lt;K,V&gt;</a:t>
            </a:r>
            <a:endParaRPr/>
          </a:p>
        </p:txBody>
      </p:sp>
      <p:pic>
        <p:nvPicPr>
          <p:cNvPr id="618" name="" descr=""/>
          <p:cNvPicPr/>
          <p:nvPr/>
        </p:nvPicPr>
        <p:blipFill>
          <a:blip r:embed="rId1"/>
          <a:stretch/>
        </p:blipFill>
        <p:spPr>
          <a:xfrm>
            <a:off x="366120" y="1296000"/>
            <a:ext cx="8417880" cy="430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CustomShape 1"/>
          <p:cNvSpPr/>
          <p:nvPr/>
        </p:nvSpPr>
        <p:spPr>
          <a:xfrm>
            <a:off x="3094200" y="237600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TreeMap&lt;K,V&gt;;</a:t>
            </a:r>
            <a:endParaRPr/>
          </a:p>
        </p:txBody>
      </p:sp>
      <p:sp>
        <p:nvSpPr>
          <p:cNvPr id="620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25BA837-41CD-4666-8E9F-96809D14D5A0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656" name="TextShape 3"/>
          <p:cNvSpPr txBox="1"/>
          <p:nvPr/>
        </p:nvSpPr>
        <p:spPr>
          <a:xfrm>
            <a:off x="648000" y="1080000"/>
            <a:ext cx="7920000" cy="46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 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baseada na tabela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Hash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 da interface do Map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Com o TreeMap, a saída é com a ordenação.</a:t>
            </a:r>
            <a:endParaRPr/>
          </a:p>
        </p:txBody>
      </p:sp>
      <p:sp>
        <p:nvSpPr>
          <p:cNvPr id="657" name="TextShape 4"/>
          <p:cNvSpPr txBox="1"/>
          <p:nvPr/>
        </p:nvSpPr>
        <p:spPr>
          <a:xfrm>
            <a:off x="576000" y="238320"/>
            <a:ext cx="348624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TreeMap&lt;K,V&gt;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684A37F-6BC0-487B-AA8A-4925771C5CAA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660" name="TextShape 3"/>
          <p:cNvSpPr txBox="1"/>
          <p:nvPr/>
        </p:nvSpPr>
        <p:spPr>
          <a:xfrm>
            <a:off x="576000" y="238320"/>
            <a:ext cx="348624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TreeMap&lt;K,V&gt;</a:t>
            </a:r>
            <a:endParaRPr/>
          </a:p>
        </p:txBody>
      </p:sp>
      <p:pic>
        <p:nvPicPr>
          <p:cNvPr id="661" name="" descr=""/>
          <p:cNvPicPr/>
          <p:nvPr/>
        </p:nvPicPr>
        <p:blipFill>
          <a:blip r:embed="rId1"/>
          <a:stretch/>
        </p:blipFill>
        <p:spPr>
          <a:xfrm>
            <a:off x="348840" y="1296000"/>
            <a:ext cx="8507160" cy="432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3094200" y="237600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/>
          </a:p>
        </p:txBody>
      </p:sp>
      <p:sp>
        <p:nvSpPr>
          <p:cNvPr id="663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6B37619-67AD-4979-B5D6-D873E84E1F17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699" name="CustomShape 3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TextShape 4"/>
          <p:cNvSpPr txBox="1"/>
          <p:nvPr/>
        </p:nvSpPr>
        <p:spPr>
          <a:xfrm>
            <a:off x="469440" y="347760"/>
            <a:ext cx="2266560" cy="64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0605471-3A88-4DFA-AC7E-DD7C40FC6C83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703" name="CustomShape 3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pt-B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Fim</a:t>
            </a:r>
            <a:endParaRPr/>
          </a:p>
        </p:txBody>
      </p:sp>
      <p:pic>
        <p:nvPicPr>
          <p:cNvPr id="704" name="" descr=""/>
          <p:cNvPicPr/>
          <p:nvPr/>
        </p:nvPicPr>
        <p:blipFill>
          <a:blip r:embed="rId1"/>
          <a:stretch/>
        </p:blipFill>
        <p:spPr>
          <a:xfrm>
            <a:off x="1306800" y="360000"/>
            <a:ext cx="6763680" cy="4968000"/>
          </a:xfrm>
          <a:prstGeom prst="rect">
            <a:avLst/>
          </a:prstGeom>
          <a:ln>
            <a:noFill/>
          </a:ln>
        </p:spPr>
      </p:pic>
      <p:sp>
        <p:nvSpPr>
          <p:cNvPr id="705" name="TextShape 4"/>
          <p:cNvSpPr txBox="1"/>
          <p:nvPr/>
        </p:nvSpPr>
        <p:spPr>
          <a:xfrm>
            <a:off x="576000" y="5472000"/>
            <a:ext cx="820800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800" spc="-1">
                <a:latin typeface="Arial"/>
              </a:rPr>
              <a:t>http://www.makeinjava.com/difference-bw-checked-unchecked-exception-class-hierarchy-example/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806200" y="194400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20C6C82-5384-44AB-A0C6-7468A83789A8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708" name="CustomShape 3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pt-B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Fim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Imagem 4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710" name="CustomShape 1"/>
          <p:cNvSpPr/>
          <p:nvPr/>
        </p:nvSpPr>
        <p:spPr>
          <a:xfrm>
            <a:off x="3571200" y="3234960"/>
            <a:ext cx="222840" cy="30960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2"/>
          <p:cNvSpPr/>
          <p:nvPr/>
        </p:nvSpPr>
        <p:spPr>
          <a:xfrm>
            <a:off x="3841920" y="3161520"/>
            <a:ext cx="194760" cy="3819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3"/>
          <p:cNvSpPr/>
          <p:nvPr/>
        </p:nvSpPr>
        <p:spPr>
          <a:xfrm>
            <a:off x="4088880" y="3235320"/>
            <a:ext cx="280800" cy="3081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4"/>
          <p:cNvSpPr/>
          <p:nvPr/>
        </p:nvSpPr>
        <p:spPr>
          <a:xfrm>
            <a:off x="4414680" y="3101400"/>
            <a:ext cx="206280" cy="43596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5"/>
          <p:cNvSpPr/>
          <p:nvPr/>
        </p:nvSpPr>
        <p:spPr>
          <a:xfrm>
            <a:off x="4647600" y="3234960"/>
            <a:ext cx="270720" cy="30960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6"/>
          <p:cNvSpPr/>
          <p:nvPr/>
        </p:nvSpPr>
        <p:spPr>
          <a:xfrm>
            <a:off x="5002560" y="3235320"/>
            <a:ext cx="282240" cy="3020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7"/>
          <p:cNvSpPr/>
          <p:nvPr/>
        </p:nvSpPr>
        <p:spPr>
          <a:xfrm>
            <a:off x="5377680" y="3241800"/>
            <a:ext cx="90720" cy="29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8"/>
          <p:cNvSpPr/>
          <p:nvPr/>
        </p:nvSpPr>
        <p:spPr>
          <a:xfrm>
            <a:off x="5558040" y="3235320"/>
            <a:ext cx="282600" cy="3020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9"/>
          <p:cNvSpPr/>
          <p:nvPr/>
        </p:nvSpPr>
        <p:spPr>
          <a:xfrm>
            <a:off x="5933520" y="3241800"/>
            <a:ext cx="90720" cy="29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10"/>
          <p:cNvSpPr/>
          <p:nvPr/>
        </p:nvSpPr>
        <p:spPr>
          <a:xfrm>
            <a:off x="4455360" y="3633120"/>
            <a:ext cx="53640" cy="8676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11"/>
          <p:cNvSpPr/>
          <p:nvPr/>
        </p:nvSpPr>
        <p:spPr>
          <a:xfrm>
            <a:off x="4529160" y="3633120"/>
            <a:ext cx="63360" cy="878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12"/>
          <p:cNvSpPr/>
          <p:nvPr/>
        </p:nvSpPr>
        <p:spPr>
          <a:xfrm>
            <a:off x="4610520" y="3633480"/>
            <a:ext cx="96120" cy="8640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13"/>
          <p:cNvSpPr/>
          <p:nvPr/>
        </p:nvSpPr>
        <p:spPr>
          <a:xfrm>
            <a:off x="4727880" y="3633480"/>
            <a:ext cx="40320" cy="8640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14"/>
          <p:cNvSpPr/>
          <p:nvPr/>
        </p:nvSpPr>
        <p:spPr>
          <a:xfrm>
            <a:off x="4792320" y="3633120"/>
            <a:ext cx="56880" cy="8676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15"/>
          <p:cNvSpPr/>
          <p:nvPr/>
        </p:nvSpPr>
        <p:spPr>
          <a:xfrm>
            <a:off x="4871520" y="3633480"/>
            <a:ext cx="14760" cy="8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16"/>
          <p:cNvSpPr/>
          <p:nvPr/>
        </p:nvSpPr>
        <p:spPr>
          <a:xfrm>
            <a:off x="4913640" y="3633480"/>
            <a:ext cx="62280" cy="8640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17"/>
          <p:cNvSpPr/>
          <p:nvPr/>
        </p:nvSpPr>
        <p:spPr>
          <a:xfrm>
            <a:off x="5000040" y="3633120"/>
            <a:ext cx="59760" cy="8784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18"/>
          <p:cNvSpPr/>
          <p:nvPr/>
        </p:nvSpPr>
        <p:spPr>
          <a:xfrm>
            <a:off x="5119920" y="3633480"/>
            <a:ext cx="61920" cy="8640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19"/>
          <p:cNvSpPr/>
          <p:nvPr/>
        </p:nvSpPr>
        <p:spPr>
          <a:xfrm>
            <a:off x="5195880" y="3633120"/>
            <a:ext cx="63360" cy="878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20"/>
          <p:cNvSpPr/>
          <p:nvPr/>
        </p:nvSpPr>
        <p:spPr>
          <a:xfrm>
            <a:off x="5283000" y="3633480"/>
            <a:ext cx="56520" cy="8748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21"/>
          <p:cNvSpPr/>
          <p:nvPr/>
        </p:nvSpPr>
        <p:spPr>
          <a:xfrm>
            <a:off x="5366520" y="3633120"/>
            <a:ext cx="56520" cy="8676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22"/>
          <p:cNvSpPr/>
          <p:nvPr/>
        </p:nvSpPr>
        <p:spPr>
          <a:xfrm>
            <a:off x="5487480" y="3633120"/>
            <a:ext cx="56880" cy="8784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23"/>
          <p:cNvSpPr/>
          <p:nvPr/>
        </p:nvSpPr>
        <p:spPr>
          <a:xfrm>
            <a:off x="5567760" y="3633480"/>
            <a:ext cx="55800" cy="8748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24"/>
          <p:cNvSpPr/>
          <p:nvPr/>
        </p:nvSpPr>
        <p:spPr>
          <a:xfrm>
            <a:off x="5645880" y="3633120"/>
            <a:ext cx="48240" cy="8784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25"/>
          <p:cNvSpPr/>
          <p:nvPr/>
        </p:nvSpPr>
        <p:spPr>
          <a:xfrm>
            <a:off x="5718600" y="3633480"/>
            <a:ext cx="14760" cy="8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26"/>
          <p:cNvSpPr/>
          <p:nvPr/>
        </p:nvSpPr>
        <p:spPr>
          <a:xfrm>
            <a:off x="5761080" y="3633480"/>
            <a:ext cx="62280" cy="8640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27"/>
          <p:cNvSpPr/>
          <p:nvPr/>
        </p:nvSpPr>
        <p:spPr>
          <a:xfrm>
            <a:off x="5850000" y="3633480"/>
            <a:ext cx="41400" cy="8640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28"/>
          <p:cNvSpPr/>
          <p:nvPr/>
        </p:nvSpPr>
        <p:spPr>
          <a:xfrm>
            <a:off x="5910840" y="3633120"/>
            <a:ext cx="47160" cy="878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29"/>
          <p:cNvSpPr/>
          <p:nvPr/>
        </p:nvSpPr>
        <p:spPr>
          <a:xfrm>
            <a:off x="5977080" y="3633120"/>
            <a:ext cx="47160" cy="878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30"/>
          <p:cNvSpPr/>
          <p:nvPr/>
        </p:nvSpPr>
        <p:spPr>
          <a:xfrm>
            <a:off x="3141000" y="3249720"/>
            <a:ext cx="134640" cy="12960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31"/>
          <p:cNvSpPr/>
          <p:nvPr/>
        </p:nvSpPr>
        <p:spPr>
          <a:xfrm>
            <a:off x="3149640" y="3320640"/>
            <a:ext cx="323280" cy="34020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32"/>
          <p:cNvSpPr/>
          <p:nvPr/>
        </p:nvSpPr>
        <p:spPr>
          <a:xfrm>
            <a:off x="3121560" y="3301560"/>
            <a:ext cx="151200" cy="2336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33"/>
          <p:cNvSpPr/>
          <p:nvPr/>
        </p:nvSpPr>
        <p:spPr>
          <a:xfrm>
            <a:off x="3241440" y="3454560"/>
            <a:ext cx="249480" cy="26460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34"/>
          <p:cNvSpPr/>
          <p:nvPr/>
        </p:nvSpPr>
        <p:spPr>
          <a:xfrm>
            <a:off x="3366720" y="3579840"/>
            <a:ext cx="135720" cy="13500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76000" y="288000"/>
            <a:ext cx="967320" cy="6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 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367920" y="1012320"/>
            <a:ext cx="8200080" cy="15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Permite elementos duplicados 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Mantém uma ordem definida da inserção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D97B8E6-4F8F-4EC7-A5CD-51E9867E1A66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895320" y="2592000"/>
            <a:ext cx="7426800" cy="34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76000" y="288000"/>
            <a:ext cx="967320" cy="6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 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367920" y="1012320"/>
            <a:ext cx="8200080" cy="15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Permite elementos duplicados 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Mantém uma ordem definida da inserção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Metodos da interface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9AE9AAB-885A-421D-9600-C083309F6E15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094200" y="237600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80C4251-8F3B-4E1C-A38E-12328C38377E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25200" y="158040"/>
            <a:ext cx="2566800" cy="5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ArrayList</a:t>
            </a:r>
            <a:endParaRPr/>
          </a:p>
        </p:txBody>
      </p:sp>
      <p:sp>
        <p:nvSpPr>
          <p:cNvPr id="237" name="CustomShape 4"/>
          <p:cNvSpPr/>
          <p:nvPr/>
        </p:nvSpPr>
        <p:spPr>
          <a:xfrm>
            <a:off x="360000" y="1224000"/>
            <a:ext cx="8228880" cy="48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Acesso direto via métodos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get()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set() 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Trabalha com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internamente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ArrayList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começa com um tamanho fixo – 10 por padrão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Pode-se definir o tamanho inicial no construtor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ex: </a:t>
            </a:r>
            <a:r>
              <a:rPr b="1" i="1" lang="pt-BR" sz="2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b="1" i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ArrayList&lt;Conta&gt;(40)</a:t>
            </a:r>
            <a:endParaRPr/>
          </a:p>
          <a:p>
            <a:pPr marL="216000" indent="-216000">
              <a:lnSpc>
                <a:spcPct val="150000"/>
              </a:lnSpc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 aumenta em 50%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611BAAD-0116-4075-B5C0-CE2271150508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240" name="CustomShape 3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360000" y="1690560"/>
            <a:ext cx="8279640" cy="4073040"/>
          </a:xfrm>
          <a:prstGeom prst="rect">
            <a:avLst/>
          </a:prstGeom>
          <a:ln>
            <a:noFill/>
          </a:ln>
        </p:spPr>
      </p:pic>
      <p:sp>
        <p:nvSpPr>
          <p:cNvPr id="242" name="TextShape 4"/>
          <p:cNvSpPr txBox="1"/>
          <p:nvPr/>
        </p:nvSpPr>
        <p:spPr>
          <a:xfrm>
            <a:off x="360000" y="273600"/>
            <a:ext cx="2422800" cy="71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ArrayList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>
                <p:childTnLst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Application>LibreOffice/5.0.2.2$Windows_x86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pt-BR</dc:language>
  <dcterms:modified xsi:type="dcterms:W3CDTF">2017-07-12T18:24:37Z</dcterms:modified>
  <cp:revision>13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18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27</vt:i4>
  </property>
</Properties>
</file>