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438912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1645920" y="10270440"/>
            <a:ext cx="29626200" cy="121424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23566680"/>
            <a:ext cx="2962620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23566680"/>
            <a:ext cx="14457240" cy="121424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23566680"/>
            <a:ext cx="1445724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1645920" y="10270440"/>
            <a:ext cx="9539280" cy="121424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10270440"/>
            <a:ext cx="9539280" cy="121424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10270440"/>
            <a:ext cx="9539280" cy="121424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23566680"/>
            <a:ext cx="9539280" cy="121424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23566680"/>
            <a:ext cx="9539280" cy="121424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23566680"/>
            <a:ext cx="953928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1645920" y="10270440"/>
            <a:ext cx="29626200" cy="25456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1645920" y="10270440"/>
            <a:ext cx="29626200" cy="254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1645920" y="10270440"/>
            <a:ext cx="14457240" cy="254563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10270440"/>
            <a:ext cx="14457240" cy="254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1751040"/>
            <a:ext cx="29626200" cy="33975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10270440"/>
            <a:ext cx="14457240" cy="254563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23566680"/>
            <a:ext cx="1445724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1645920" y="10270440"/>
            <a:ext cx="14457240" cy="254563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23566680"/>
            <a:ext cx="1445724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23566680"/>
            <a:ext cx="29626200" cy="121424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1751040"/>
            <a:ext cx="29626200" cy="732924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1645920" y="10270440"/>
            <a:ext cx="29626200" cy="254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0"/>
            <a:ext cx="32916240" cy="4569840"/>
          </a:xfrm>
          <a:prstGeom prst="rect">
            <a:avLst/>
          </a:prstGeom>
          <a:solidFill>
            <a:srgbClr val="a80432"/>
          </a:solidFill>
          <a:ln>
            <a:round/>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831240" y="651960"/>
            <a:ext cx="25525080" cy="2029680"/>
          </a:xfrm>
          <a:prstGeom prst="rect">
            <a:avLst/>
          </a:prstGeom>
          <a:noFill/>
          <a:ln>
            <a:noFill/>
          </a:ln>
        </p:spPr>
        <p:style>
          <a:lnRef idx="0"/>
          <a:fillRef idx="0"/>
          <a:effectRef idx="0"/>
          <a:fontRef idx="minor"/>
        </p:style>
        <p:txBody>
          <a:bodyPr lIns="0" rIns="0" tIns="201240" bIns="0" anchor="b">
            <a:spAutoFit/>
          </a:bodyPr>
          <a:p>
            <a:pPr>
              <a:lnSpc>
                <a:spcPts val="7200"/>
              </a:lnSpc>
            </a:pPr>
            <a:r>
              <a:rPr b="1" lang="en-US" sz="7200" spc="-1" strike="noStrike" cap="all">
                <a:solidFill>
                  <a:srgbClr val="ffffff"/>
                </a:solidFill>
                <a:latin typeface="Arial"/>
                <a:ea typeface="DejaVu Sans"/>
              </a:rPr>
              <a:t>Livestock health effects on cost of nutrient consumption in western kenya</a:t>
            </a:r>
            <a:endParaRPr b="0" lang="en-US" sz="7200" spc="-1" strike="noStrike">
              <a:latin typeface="Arial"/>
            </a:endParaRPr>
          </a:p>
        </p:txBody>
      </p:sp>
      <p:sp>
        <p:nvSpPr>
          <p:cNvPr id="40" name="CustomShape 3"/>
          <p:cNvSpPr/>
          <p:nvPr/>
        </p:nvSpPr>
        <p:spPr>
          <a:xfrm>
            <a:off x="918000" y="2961000"/>
            <a:ext cx="1370160" cy="360"/>
          </a:xfrm>
          <a:custGeom>
            <a:avLst/>
            <a:gdLst/>
            <a:ahLst/>
            <a:rect l="l" t="t" r="r" b="b"/>
            <a:pathLst>
              <a:path w="838200" h="0">
                <a:moveTo>
                  <a:pt x="0" y="0"/>
                </a:moveTo>
                <a:lnTo>
                  <a:pt x="837670" y="0"/>
                </a:lnTo>
              </a:path>
            </a:pathLst>
          </a:custGeom>
          <a:noFill/>
          <a:ln w="69840">
            <a:solidFill>
              <a:srgbClr val="ffffff"/>
            </a:solidFill>
            <a:round/>
          </a:ln>
        </p:spPr>
        <p:style>
          <a:lnRef idx="0"/>
          <a:fillRef idx="0"/>
          <a:effectRef idx="0"/>
          <a:fontRef idx="minor"/>
        </p:style>
      </p:sp>
      <p:sp>
        <p:nvSpPr>
          <p:cNvPr id="41" name="CustomShape 4"/>
          <p:cNvSpPr/>
          <p:nvPr/>
        </p:nvSpPr>
        <p:spPr>
          <a:xfrm>
            <a:off x="867960" y="3268080"/>
            <a:ext cx="25525080" cy="456480"/>
          </a:xfrm>
          <a:prstGeom prst="rect">
            <a:avLst/>
          </a:prstGeom>
          <a:noFill/>
          <a:ln>
            <a:noFill/>
          </a:ln>
        </p:spPr>
        <p:style>
          <a:lnRef idx="0"/>
          <a:fillRef idx="0"/>
          <a:effectRef idx="0"/>
          <a:fontRef idx="minor"/>
        </p:style>
        <p:txBody>
          <a:bodyPr lIns="0" rIns="0" tIns="0" bIns="0">
            <a:spAutoFit/>
          </a:bodyPr>
          <a:p>
            <a:pPr marL="20880">
              <a:lnSpc>
                <a:spcPct val="100000"/>
              </a:lnSpc>
              <a:spcBef>
                <a:spcPts val="213"/>
              </a:spcBef>
            </a:pPr>
            <a:r>
              <a:rPr b="0" lang="en-US" sz="3000" spc="-1" strike="noStrike">
                <a:solidFill>
                  <a:srgbClr val="ffffff"/>
                </a:solidFill>
                <a:latin typeface="Arial"/>
                <a:ea typeface="DejaVu Sans"/>
              </a:rPr>
              <a:t>Alexander J. Kappes, Thomas L. Marsh</a:t>
            </a:r>
            <a:endParaRPr b="0" lang="en-US" sz="3000" spc="-1" strike="noStrike">
              <a:latin typeface="Arial"/>
            </a:endParaRPr>
          </a:p>
        </p:txBody>
      </p:sp>
      <p:sp>
        <p:nvSpPr>
          <p:cNvPr id="42" name="CustomShape 5"/>
          <p:cNvSpPr/>
          <p:nvPr/>
        </p:nvSpPr>
        <p:spPr>
          <a:xfrm>
            <a:off x="918000" y="5491080"/>
            <a:ext cx="9745200" cy="8304840"/>
          </a:xfrm>
          <a:prstGeom prst="rect">
            <a:avLst/>
          </a:prstGeom>
          <a:noFill/>
          <a:ln>
            <a:noFill/>
          </a:ln>
        </p:spPr>
        <p:style>
          <a:lnRef idx="0"/>
          <a:fillRef idx="0"/>
          <a:effectRef idx="0"/>
          <a:fontRef idx="minor"/>
        </p:style>
        <p:txBody>
          <a:bodyPr lIns="0" rIns="0" tIns="0" bIns="0">
            <a:spAutoFit/>
          </a:bodyPr>
          <a:p>
            <a:pPr>
              <a:lnSpc>
                <a:spcPts val="4000"/>
              </a:lnSpc>
            </a:pPr>
            <a:r>
              <a:rPr b="1" lang="en-US" sz="4000" spc="-1" strike="noStrike" cap="all">
                <a:solidFill>
                  <a:srgbClr val="a80432"/>
                </a:solidFill>
                <a:latin typeface="Arial"/>
                <a:ea typeface="DejaVu Sans"/>
              </a:rPr>
              <a:t>Introduction</a:t>
            </a:r>
            <a:endParaRPr b="0" lang="en-US" sz="4000" spc="-1" strike="noStrike">
              <a:latin typeface="Arial"/>
            </a:endParaRPr>
          </a:p>
          <a:p>
            <a:pPr>
              <a:lnSpc>
                <a:spcPts val="4000"/>
              </a:lnSpc>
              <a:spcBef>
                <a:spcPts val="1800"/>
              </a:spcBef>
            </a:pPr>
            <a:r>
              <a:rPr b="0" lang="en-US" sz="3000" spc="-1" strike="noStrike">
                <a:solidFill>
                  <a:srgbClr val="231f20"/>
                </a:solidFill>
                <a:latin typeface="Times New Roman"/>
                <a:ea typeface="DejaVu Sans"/>
              </a:rPr>
              <a:t>Attributed to recurrent food insecurity issues, north eastern sub-Saharan Africa as the lowest per person per day energy availability ranking worldwide. Understanding food insecurity issues is in part contingent on understanding nutrient consumption and its costs. </a:t>
            </a:r>
            <a:endParaRPr b="0" lang="en-US" sz="3000" spc="-1" strike="noStrike">
              <a:latin typeface="Arial"/>
            </a:endParaRPr>
          </a:p>
          <a:p>
            <a:pPr>
              <a:lnSpc>
                <a:spcPts val="4000"/>
              </a:lnSpc>
              <a:spcBef>
                <a:spcPts val="1800"/>
              </a:spcBef>
            </a:pPr>
            <a:r>
              <a:rPr b="0" lang="en-US" sz="3000" spc="-1" strike="noStrike">
                <a:solidFill>
                  <a:srgbClr val="231f20"/>
                </a:solidFill>
                <a:latin typeface="Times New Roman"/>
                <a:ea typeface="DejaVu Sans"/>
              </a:rPr>
              <a:t>We develop estimates of protein, lipid, and carbohydrate macronutrient consumption from food consumption. We then calculate the shadow price per gram of macronutrient consumption as a share-weighted consumption-expense ratio.</a:t>
            </a:r>
            <a:endParaRPr b="0" lang="en-US" sz="3000" spc="-1" strike="noStrike">
              <a:latin typeface="Arial"/>
            </a:endParaRPr>
          </a:p>
          <a:p>
            <a:pPr>
              <a:lnSpc>
                <a:spcPts val="4000"/>
              </a:lnSpc>
              <a:spcBef>
                <a:spcPts val="1800"/>
              </a:spcBef>
            </a:pPr>
            <a:r>
              <a:rPr b="0" lang="en-US" sz="3000" spc="-1" strike="noStrike">
                <a:solidFill>
                  <a:srgbClr val="231f20"/>
                </a:solidFill>
                <a:latin typeface="Times New Roman"/>
                <a:ea typeface="DejaVu Sans"/>
              </a:rPr>
              <a:t>Smallholder agriculture provides the primary supply of subsistence and community market foodstuffs in rural western Kenya. Using household bovine, goat, and sheep livestock health observations we analyze the effect livestock illness has on macronutrient consumption prices. </a:t>
            </a:r>
            <a:endParaRPr b="0" lang="en-US" sz="3000" spc="-1" strike="noStrike">
              <a:latin typeface="Arial"/>
            </a:endParaRPr>
          </a:p>
        </p:txBody>
      </p:sp>
      <p:sp>
        <p:nvSpPr>
          <p:cNvPr id="43" name="CustomShape 6"/>
          <p:cNvSpPr/>
          <p:nvPr/>
        </p:nvSpPr>
        <p:spPr>
          <a:xfrm>
            <a:off x="731520" y="14717520"/>
            <a:ext cx="9727560" cy="17840880"/>
          </a:xfrm>
          <a:prstGeom prst="rect">
            <a:avLst/>
          </a:prstGeom>
          <a:solidFill>
            <a:srgbClr val="68737a"/>
          </a:solidFill>
          <a:ln>
            <a:noFill/>
          </a:ln>
        </p:spPr>
        <p:style>
          <a:lnRef idx="0"/>
          <a:fillRef idx="0"/>
          <a:effectRef idx="0"/>
          <a:fontRef idx="minor"/>
        </p:style>
        <p:txBody>
          <a:bodyPr lIns="457200" rIns="228600" tIns="457200" bIns="457200">
            <a:spAutoFit/>
          </a:bodyPr>
          <a:p>
            <a:pPr>
              <a:lnSpc>
                <a:spcPts val="4000"/>
              </a:lnSpc>
              <a:spcAft>
                <a:spcPts val="431"/>
              </a:spcAft>
            </a:pPr>
            <a:r>
              <a:rPr b="1" lang="en-US" sz="4000" spc="-1" strike="noStrike" cap="all">
                <a:solidFill>
                  <a:srgbClr val="ffffff"/>
                </a:solidFill>
                <a:latin typeface="Arial"/>
                <a:ea typeface="DejaVu Sans"/>
              </a:rPr>
              <a:t>Hypothesis:</a:t>
            </a:r>
            <a:endParaRPr b="0" lang="en-US" sz="4000" spc="-1" strike="noStrike">
              <a:latin typeface="Arial"/>
            </a:endParaRPr>
          </a:p>
          <a:p>
            <a:pPr>
              <a:lnSpc>
                <a:spcPts val="4000"/>
              </a:lnSpc>
            </a:pPr>
            <a:r>
              <a:rPr b="0" lang="en-US" sz="2400" spc="-1" strike="noStrike">
                <a:solidFill>
                  <a:srgbClr val="ffffff"/>
                </a:solidFill>
                <a:latin typeface="Arial"/>
                <a:ea typeface="DejaVu Sans"/>
              </a:rPr>
              <a:t>Livestock illness increases costs of nutrient consumption in developing areas reliant on smallholder agriculture.</a:t>
            </a:r>
            <a:endParaRPr b="0" lang="en-US" sz="2400" spc="-1" strike="noStrike">
              <a:latin typeface="Arial"/>
            </a:endParaRPr>
          </a:p>
          <a:p>
            <a:pPr>
              <a:lnSpc>
                <a:spcPts val="4000"/>
              </a:lnSpc>
            </a:pPr>
            <a:endParaRPr b="0" lang="en-US" sz="2400" spc="-1" strike="noStrike">
              <a:latin typeface="Arial"/>
            </a:endParaRPr>
          </a:p>
          <a:p>
            <a:pPr>
              <a:lnSpc>
                <a:spcPts val="4000"/>
              </a:lnSpc>
              <a:spcAft>
                <a:spcPts val="431"/>
              </a:spcAft>
            </a:pPr>
            <a:r>
              <a:rPr b="1" lang="en-US" sz="4000" spc="-9" strike="noStrike" cap="all">
                <a:solidFill>
                  <a:srgbClr val="ffffff"/>
                </a:solidFill>
                <a:latin typeface="Arial"/>
                <a:ea typeface="DejaVu Sans"/>
              </a:rPr>
              <a:t>Results:</a:t>
            </a:r>
            <a:endParaRPr b="0" lang="en-US" sz="4000" spc="-1" strike="noStrike">
              <a:latin typeface="Arial"/>
            </a:endParaRPr>
          </a:p>
          <a:p>
            <a:pPr>
              <a:lnSpc>
                <a:spcPts val="4000"/>
              </a:lnSpc>
            </a:pPr>
            <a:r>
              <a:rPr b="0" lang="en-US" sz="2400" spc="-1" strike="noStrike">
                <a:solidFill>
                  <a:srgbClr val="ffffff"/>
                </a:solidFill>
                <a:latin typeface="Arial"/>
                <a:ea typeface="DejaVu Sans"/>
              </a:rPr>
              <a:t>Village-level bovine and sheep illness occurrence has positive marginal effects on costs of protein and lipids macronutrient consumption.</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1" strike="noStrike">
                <a:solidFill>
                  <a:srgbClr val="ffffff"/>
                </a:solidFill>
                <a:latin typeface="Arial"/>
                <a:ea typeface="DejaVu Sans"/>
              </a:rPr>
              <a:t>Increases in average household bovine and sheep illness occurrences result in increases of protein and lipids shadow prices.</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1" strike="noStrike">
                <a:solidFill>
                  <a:srgbClr val="ffffff"/>
                </a:solidFill>
                <a:latin typeface="Arial"/>
                <a:ea typeface="DejaVu Sans"/>
              </a:rPr>
              <a:t>Average bovine illness occurrence significantly explains an increase of 0.1113 Ksh/g in protein’s shadow price and an increase of 0.121 Ksh/g in the shadow price of lipids. Average sheep illness occurrence significantly explains increases of 0.1405 Ksh/g and 0.182 Ksh/g in the shadow prices of protein and lipids, respectively.</a:t>
            </a:r>
            <a:endParaRPr b="0" lang="en-US" sz="2400" spc="-1" strike="noStrike">
              <a:latin typeface="Arial"/>
            </a:endParaRPr>
          </a:p>
          <a:p>
            <a:pPr>
              <a:lnSpc>
                <a:spcPts val="4000"/>
              </a:lnSpc>
            </a:pPr>
            <a:endParaRPr b="0" lang="en-US" sz="2400" spc="-1" strike="noStrike">
              <a:latin typeface="Arial"/>
            </a:endParaRPr>
          </a:p>
          <a:p>
            <a:pPr>
              <a:lnSpc>
                <a:spcPts val="4000"/>
              </a:lnSpc>
              <a:spcAft>
                <a:spcPts val="431"/>
              </a:spcAft>
            </a:pPr>
            <a:r>
              <a:rPr b="1" lang="en-US" sz="4000" spc="-9" strike="noStrike" cap="all">
                <a:solidFill>
                  <a:srgbClr val="ffffff"/>
                </a:solidFill>
                <a:latin typeface="Arial"/>
                <a:ea typeface="DejaVu Sans"/>
              </a:rPr>
              <a:t>Implications:</a:t>
            </a:r>
            <a:endParaRPr b="0" lang="en-US" sz="4000" spc="-1" strike="noStrike">
              <a:latin typeface="Arial"/>
            </a:endParaRPr>
          </a:p>
          <a:p>
            <a:pPr>
              <a:lnSpc>
                <a:spcPts val="4000"/>
              </a:lnSpc>
            </a:pPr>
            <a:r>
              <a:rPr b="0" lang="en-US" sz="2400" spc="-9" strike="noStrike">
                <a:solidFill>
                  <a:srgbClr val="ffffff"/>
                </a:solidFill>
                <a:latin typeface="Arial"/>
                <a:ea typeface="DejaVu Sans"/>
              </a:rPr>
              <a:t>Agriculture production losses from livestock illness directly influence energy availability. Further, livestock illness is empirically shown to increase the costs of available energy consumption in terms of macronutrient shadow prices.  </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9" strike="noStrike">
                <a:solidFill>
                  <a:srgbClr val="ffffff"/>
                </a:solidFill>
                <a:latin typeface="Arial"/>
                <a:ea typeface="DejaVu Sans"/>
              </a:rPr>
              <a:t>Increasing livestock health lowers the costs of nutrient consumption, making consumption more attainable in constrained-resource environments. </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9" strike="noStrike">
                <a:solidFill>
                  <a:srgbClr val="ffffff"/>
                </a:solidFill>
                <a:latin typeface="Arial"/>
                <a:ea typeface="DejaVu Sans"/>
              </a:rPr>
              <a:t>Empirical marginal effect estimates of livestock illness on nutrient consumption critically informs policy decision-making in undernourished, developing areas.</a:t>
            </a:r>
            <a:endParaRPr b="0" lang="en-US" sz="2400" spc="-1" strike="noStrike">
              <a:latin typeface="Arial"/>
            </a:endParaRPr>
          </a:p>
        </p:txBody>
      </p:sp>
      <p:sp>
        <p:nvSpPr>
          <p:cNvPr id="44" name="CustomShape 7"/>
          <p:cNvSpPr/>
          <p:nvPr/>
        </p:nvSpPr>
        <p:spPr>
          <a:xfrm>
            <a:off x="11568240" y="5537880"/>
            <a:ext cx="20983320" cy="7482240"/>
          </a:xfrm>
          <a:prstGeom prst="rect">
            <a:avLst/>
          </a:prstGeom>
          <a:noFill/>
          <a:ln>
            <a:noFill/>
          </a:ln>
        </p:spPr>
        <p:style>
          <a:lnRef idx="0"/>
          <a:fillRef idx="0"/>
          <a:effectRef idx="0"/>
          <a:fontRef idx="minor"/>
        </p:style>
        <p:txBody>
          <a:bodyPr lIns="0" rIns="0" tIns="0" bIns="0">
            <a:spAutoFit/>
          </a:bodyPr>
          <a:p>
            <a:pPr algn="ctr">
              <a:lnSpc>
                <a:spcPts val="4000"/>
              </a:lnSpc>
              <a:spcBef>
                <a:spcPts val="1233"/>
              </a:spcBef>
            </a:pPr>
            <a:r>
              <a:rPr b="1" lang="en-US" sz="4000" spc="-1" strike="noStrike" cap="all">
                <a:solidFill>
                  <a:srgbClr val="a80432"/>
                </a:solidFill>
                <a:latin typeface="Arial"/>
                <a:ea typeface="DejaVu Sans"/>
              </a:rPr>
              <a:t>Data &amp; Methods</a:t>
            </a:r>
            <a:endParaRPr b="0" lang="en-US" sz="4000" spc="-1" strike="noStrike">
              <a:latin typeface="Arial"/>
            </a:endParaRPr>
          </a:p>
          <a:p>
            <a:pPr>
              <a:lnSpc>
                <a:spcPts val="4031"/>
              </a:lnSpc>
              <a:spcBef>
                <a:spcPts val="1800"/>
              </a:spcBef>
            </a:pPr>
            <a:r>
              <a:rPr b="0" lang="en-US" sz="3000" spc="-1" strike="noStrike">
                <a:solidFill>
                  <a:srgbClr val="231f20"/>
                </a:solidFill>
                <a:latin typeface="Times New Roman"/>
                <a:ea typeface="DejaVu Sans"/>
              </a:rPr>
              <a:t>Data consists of once-a-month weekly food consumption and expense observations for western Kenyan households from 2013 to 2016, and is provided by the ongoing Population Based Animal Syndromic Surveillance Socioeconomic Survey.</a:t>
            </a:r>
            <a:endParaRPr b="0" lang="en-US" sz="3000" spc="-1" strike="noStrike">
              <a:latin typeface="Arial"/>
            </a:endParaRPr>
          </a:p>
          <a:p>
            <a:pPr algn="ctr">
              <a:lnSpc>
                <a:spcPts val="4031"/>
              </a:lnSpc>
              <a:spcBef>
                <a:spcPts val="1800"/>
              </a:spcBef>
            </a:pPr>
            <a:r>
              <a:rPr b="0" lang="en-US" sz="3000" spc="-1" strike="noStrike" cap="all">
                <a:solidFill>
                  <a:srgbClr val="a80432"/>
                </a:solidFill>
                <a:latin typeface="Times New Roman"/>
                <a:ea typeface="DejaVu Sans"/>
              </a:rPr>
              <a:t>Nutrient consumption and costs</a:t>
            </a:r>
            <a:endParaRPr b="0" lang="en-US" sz="3000" spc="-1" strike="noStrike">
              <a:latin typeface="Arial"/>
            </a:endParaRPr>
          </a:p>
          <a:p>
            <a:pPr>
              <a:lnSpc>
                <a:spcPts val="4031"/>
              </a:lnSpc>
              <a:spcBef>
                <a:spcPts val="1233"/>
              </a:spcBef>
            </a:pPr>
            <a:endParaRPr b="0" lang="en-US" sz="3000" spc="-1" strike="noStrike">
              <a:latin typeface="Arial"/>
            </a:endParaRPr>
          </a:p>
          <a:p>
            <a:pPr>
              <a:lnSpc>
                <a:spcPts val="4031"/>
              </a:lnSpc>
              <a:spcBef>
                <a:spcPts val="1233"/>
              </a:spcBef>
            </a:pPr>
            <a:endParaRPr b="0" lang="en-US" sz="3000" spc="-1" strike="noStrike">
              <a:latin typeface="Arial"/>
            </a:endParaRPr>
          </a:p>
          <a:p>
            <a:pPr algn="ctr">
              <a:lnSpc>
                <a:spcPts val="4031"/>
              </a:lnSpc>
              <a:spcBef>
                <a:spcPts val="1233"/>
              </a:spcBef>
            </a:pPr>
            <a:endParaRPr b="0" lang="en-US" sz="3000" spc="-1" strike="noStrike">
              <a:latin typeface="Arial"/>
            </a:endParaRPr>
          </a:p>
          <a:p>
            <a:pPr>
              <a:lnSpc>
                <a:spcPts val="2999"/>
              </a:lnSpc>
              <a:spcBef>
                <a:spcPts val="1233"/>
              </a:spcBef>
              <a:spcAft>
                <a:spcPts val="567"/>
              </a:spcAft>
            </a:pPr>
            <a:endParaRPr b="0" lang="en-US" sz="3000" spc="-1" strike="noStrike">
              <a:latin typeface="Arial"/>
            </a:endParaRPr>
          </a:p>
          <a:p>
            <a:pPr>
              <a:lnSpc>
                <a:spcPts val="2999"/>
              </a:lnSpc>
              <a:spcBef>
                <a:spcPts val="1233"/>
              </a:spcBef>
              <a:spcAft>
                <a:spcPts val="567"/>
              </a:spcAft>
            </a:pPr>
            <a:r>
              <a:rPr b="0" lang="en-US" sz="2400" spc="-1" strike="noStrike">
                <a:solidFill>
                  <a:srgbClr val="231f20"/>
                </a:solidFill>
                <a:latin typeface="Arial"/>
                <a:ea typeface="DejaVu Sans"/>
              </a:rPr>
              <a:t> </a:t>
            </a:r>
            <a:endParaRPr b="0" lang="en-US" sz="2400" spc="-1" strike="noStrike">
              <a:latin typeface="Arial"/>
            </a:endParaRPr>
          </a:p>
          <a:p>
            <a:pPr>
              <a:lnSpc>
                <a:spcPts val="2999"/>
              </a:lnSpc>
              <a:spcBef>
                <a:spcPts val="1233"/>
              </a:spcBef>
              <a:spcAft>
                <a:spcPts val="567"/>
              </a:spcAft>
            </a:pPr>
            <a:endParaRPr b="0" lang="en-US" sz="2400" spc="-1" strike="noStrike">
              <a:latin typeface="Arial"/>
            </a:endParaRPr>
          </a:p>
          <a:p>
            <a:pPr marL="343080" indent="-340920">
              <a:lnSpc>
                <a:spcPts val="2999"/>
              </a:lnSpc>
              <a:spcBef>
                <a:spcPts val="1233"/>
              </a:spcBef>
              <a:spcAft>
                <a:spcPts val="567"/>
              </a:spcAft>
              <a:buClr>
                <a:srgbClr val="231f20"/>
              </a:buClr>
              <a:buFont typeface="Arial"/>
              <a:buChar char="•"/>
            </a:pPr>
            <a:r>
              <a:rPr b="0" i="1" lang="en-US" sz="2600" spc="-1" strike="noStrike">
                <a:solidFill>
                  <a:srgbClr val="231f20"/>
                </a:solidFill>
                <a:latin typeface="Times New Roman"/>
                <a:ea typeface="DejaVu Sans"/>
              </a:rPr>
              <a:t>C</a:t>
            </a:r>
            <a:r>
              <a:rPr b="0" i="1" lang="en-US" sz="2600" spc="-1" strike="noStrike" baseline="-33000">
                <a:solidFill>
                  <a:srgbClr val="231f20"/>
                </a:solidFill>
                <a:latin typeface="Times New Roman"/>
                <a:ea typeface="DejaVu Sans"/>
              </a:rPr>
              <a:t>t</a:t>
            </a:r>
            <a:r>
              <a:rPr b="0" i="1" lang="en-US" sz="2600" spc="-1" strike="noStrike">
                <a:solidFill>
                  <a:srgbClr val="231f20"/>
                </a:solidFill>
                <a:latin typeface="Times New Roman"/>
                <a:ea typeface="DejaVu Sans"/>
              </a:rPr>
              <a:t> </a:t>
            </a:r>
            <a:r>
              <a:rPr b="0" lang="en-US" sz="2600" spc="-1" strike="noStrike">
                <a:solidFill>
                  <a:srgbClr val="231f20"/>
                </a:solidFill>
                <a:latin typeface="Times New Roman"/>
                <a:ea typeface="DejaVu Sans"/>
              </a:rPr>
              <a:t>represents total nutrient consumption in grams for nutrient </a:t>
            </a:r>
            <a:r>
              <a:rPr b="0" i="1" lang="en-US" sz="2600" spc="-1" strike="noStrike">
                <a:solidFill>
                  <a:srgbClr val="231f20"/>
                </a:solidFill>
                <a:latin typeface="Times New Roman"/>
                <a:ea typeface="DejaVu Sans"/>
              </a:rPr>
              <a:t>n</a:t>
            </a:r>
            <a:r>
              <a:rPr b="0" lang="en-US" sz="2600" spc="-1" strike="noStrike">
                <a:solidFill>
                  <a:srgbClr val="231f20"/>
                </a:solidFill>
                <a:latin typeface="Times New Roman"/>
                <a:ea typeface="DejaVu Sans"/>
              </a:rPr>
              <a:t> conversion factor </a:t>
            </a:r>
            <a:r>
              <a:rPr b="0" lang="en-US" sz="2600" spc="-1" strike="noStrike">
                <a:solidFill>
                  <a:srgbClr val="231f20"/>
                </a:solidFill>
                <a:latin typeface="Times New Roman"/>
                <a:ea typeface="Times New Roman"/>
              </a:rPr>
              <a:t>γ and food </a:t>
            </a:r>
            <a:r>
              <a:rPr b="0" i="1" lang="en-US" sz="2600" spc="-1" strike="noStrike">
                <a:solidFill>
                  <a:srgbClr val="231f20"/>
                </a:solidFill>
                <a:latin typeface="Times New Roman"/>
                <a:ea typeface="Times New Roman"/>
              </a:rPr>
              <a:t>F</a:t>
            </a:r>
            <a:r>
              <a:rPr b="0" lang="en-US" sz="2600" spc="-1" strike="noStrike">
                <a:solidFill>
                  <a:srgbClr val="231f20"/>
                </a:solidFill>
                <a:latin typeface="Times New Roman"/>
                <a:ea typeface="Times New Roman"/>
              </a:rPr>
              <a:t> item </a:t>
            </a:r>
            <a:r>
              <a:rPr b="0" i="1" lang="en-US" sz="2600" spc="-1" strike="noStrike">
                <a:solidFill>
                  <a:srgbClr val="231f20"/>
                </a:solidFill>
                <a:latin typeface="Times New Roman"/>
                <a:ea typeface="Times New Roman"/>
              </a:rPr>
              <a:t>j </a:t>
            </a:r>
            <a:r>
              <a:rPr b="0" lang="en-US" sz="2600" spc="-1" strike="noStrike">
                <a:solidFill>
                  <a:srgbClr val="231f20"/>
                </a:solidFill>
                <a:latin typeface="Times New Roman"/>
                <a:ea typeface="Times New Roman"/>
              </a:rPr>
              <a:t>in household </a:t>
            </a:r>
            <a:r>
              <a:rPr b="0" i="1" lang="en-US" sz="2600" spc="-1" strike="noStrike">
                <a:solidFill>
                  <a:srgbClr val="231f20"/>
                </a:solidFill>
                <a:latin typeface="Times New Roman"/>
                <a:ea typeface="Times New Roman"/>
              </a:rPr>
              <a:t>h</a:t>
            </a:r>
            <a:endParaRPr b="0" lang="en-US" sz="2600" spc="-1" strike="noStrike">
              <a:latin typeface="Arial"/>
            </a:endParaRPr>
          </a:p>
          <a:p>
            <a:pPr marL="343080" indent="-340920">
              <a:lnSpc>
                <a:spcPts val="2999"/>
              </a:lnSpc>
              <a:spcBef>
                <a:spcPts val="1233"/>
              </a:spcBef>
              <a:spcAft>
                <a:spcPts val="567"/>
              </a:spcAft>
              <a:buClr>
                <a:srgbClr val="231f20"/>
              </a:buClr>
              <a:buFont typeface="Arial"/>
              <a:buChar char="•"/>
            </a:pPr>
            <a:r>
              <a:rPr b="0" i="1" lang="en-US" sz="2600" spc="-1" strike="noStrike">
                <a:solidFill>
                  <a:srgbClr val="231f20"/>
                </a:solidFill>
                <a:latin typeface="Times New Roman"/>
                <a:ea typeface="DejaVu Sans"/>
              </a:rPr>
              <a:t>P</a:t>
            </a:r>
            <a:r>
              <a:rPr b="0" lang="en-US" sz="2600" spc="-1" strike="noStrike" baseline="-33000">
                <a:solidFill>
                  <a:srgbClr val="231f20"/>
                </a:solidFill>
                <a:latin typeface="Times New Roman"/>
                <a:ea typeface="DejaVu Sans"/>
              </a:rPr>
              <a:t>n,t</a:t>
            </a:r>
            <a:r>
              <a:rPr b="0" lang="en-US" sz="2600" spc="-1" strike="noStrike">
                <a:solidFill>
                  <a:srgbClr val="231f20"/>
                </a:solidFill>
                <a:latin typeface="Times New Roman"/>
                <a:ea typeface="DejaVu Sans"/>
              </a:rPr>
              <a:t> represents the shadow price of nutrient </a:t>
            </a:r>
            <a:r>
              <a:rPr b="0" i="1" lang="en-US" sz="2600" spc="-1" strike="noStrike">
                <a:solidFill>
                  <a:srgbClr val="231f20"/>
                </a:solidFill>
                <a:latin typeface="Times New Roman"/>
                <a:ea typeface="DejaVu Sans"/>
              </a:rPr>
              <a:t>n</a:t>
            </a:r>
            <a:r>
              <a:rPr b="0" lang="en-US" sz="2600" spc="-1" strike="noStrike">
                <a:solidFill>
                  <a:srgbClr val="231f20"/>
                </a:solidFill>
                <a:latin typeface="Times New Roman"/>
                <a:ea typeface="DejaVu Sans"/>
              </a:rPr>
              <a:t> for nutrient consumption share </a:t>
            </a:r>
            <a:r>
              <a:rPr b="0" lang="en-US" sz="2600" spc="-1" strike="noStrike">
                <a:solidFill>
                  <a:srgbClr val="231f20"/>
                </a:solidFill>
                <a:latin typeface="Times New Roman"/>
                <a:ea typeface="Times New Roman"/>
              </a:rPr>
              <a:t>α and total consumption expense </a:t>
            </a:r>
            <a:r>
              <a:rPr b="0" i="1" lang="en-US" sz="2600" spc="-1" strike="noStrike">
                <a:solidFill>
                  <a:srgbClr val="231f20"/>
                </a:solidFill>
                <a:latin typeface="Times New Roman"/>
                <a:ea typeface="Times New Roman"/>
              </a:rPr>
              <a:t>E</a:t>
            </a:r>
            <a:r>
              <a:rPr b="0" lang="en-US" sz="2600" spc="-1" strike="noStrike">
                <a:solidFill>
                  <a:srgbClr val="231f20"/>
                </a:solidFill>
                <a:latin typeface="Times New Roman"/>
                <a:ea typeface="Times New Roman"/>
              </a:rPr>
              <a:t> in household </a:t>
            </a:r>
            <a:r>
              <a:rPr b="0" i="1" lang="en-US" sz="2600" spc="-1" strike="noStrike">
                <a:solidFill>
                  <a:srgbClr val="231f20"/>
                </a:solidFill>
                <a:latin typeface="Times New Roman"/>
                <a:ea typeface="Times New Roman"/>
              </a:rPr>
              <a:t>h</a:t>
            </a:r>
            <a:endParaRPr b="0" lang="en-US" sz="2600" spc="-1" strike="noStrike">
              <a:latin typeface="Arial"/>
            </a:endParaRPr>
          </a:p>
        </p:txBody>
      </p:sp>
      <p:pic>
        <p:nvPicPr>
          <p:cNvPr id="45" name="Picture 34" descr=""/>
          <p:cNvPicPr/>
          <p:nvPr/>
        </p:nvPicPr>
        <p:blipFill>
          <a:blip r:embed="rId1"/>
          <a:stretch/>
        </p:blipFill>
        <p:spPr>
          <a:xfrm>
            <a:off x="27296280" y="888840"/>
            <a:ext cx="4682160" cy="2873520"/>
          </a:xfrm>
          <a:prstGeom prst="rect">
            <a:avLst/>
          </a:prstGeom>
          <a:ln>
            <a:noFill/>
          </a:ln>
        </p:spPr>
      </p:pic>
      <p:grpSp>
        <p:nvGrpSpPr>
          <p:cNvPr id="46" name="Group 8"/>
          <p:cNvGrpSpPr/>
          <p:nvPr/>
        </p:nvGrpSpPr>
        <p:grpSpPr>
          <a:xfrm>
            <a:off x="-35386920" y="-23590440"/>
            <a:ext cx="11794680" cy="5896440"/>
            <a:chOff x="-35386920" y="-23590440"/>
            <a:chExt cx="11794680" cy="5896440"/>
          </a:xfrm>
        </p:grpSpPr>
        <p:pic>
          <p:nvPicPr>
            <p:cNvPr id="47" name="" descr=""/>
            <p:cNvPicPr/>
            <p:nvPr/>
          </p:nvPicPr>
          <p:blipFill>
            <a:blip r:embed="rId2"/>
            <a:stretch/>
          </p:blipFill>
          <p:spPr>
            <a:xfrm rot="10800000">
              <a:off x="-35386920" y="-23590440"/>
              <a:ext cx="11794680" cy="5896440"/>
            </a:xfrm>
            <a:prstGeom prst="rect">
              <a:avLst/>
            </a:prstGeom>
            <a:ln>
              <a:noFill/>
            </a:ln>
          </p:spPr>
        </p:pic>
      </p:grpSp>
      <p:pic>
        <p:nvPicPr>
          <p:cNvPr id="48" name="" descr=""/>
          <p:cNvPicPr/>
          <p:nvPr/>
        </p:nvPicPr>
        <p:blipFill>
          <a:blip r:embed="rId3"/>
          <a:stretch/>
        </p:blipFill>
        <p:spPr>
          <a:xfrm>
            <a:off x="15357600" y="30385080"/>
            <a:ext cx="13279680" cy="4374360"/>
          </a:xfrm>
          <a:prstGeom prst="rect">
            <a:avLst/>
          </a:prstGeom>
          <a:ln>
            <a:noFill/>
          </a:ln>
        </p:spPr>
      </p:pic>
      <p:pic>
        <p:nvPicPr>
          <p:cNvPr id="49" name="" descr=""/>
          <p:cNvPicPr/>
          <p:nvPr/>
        </p:nvPicPr>
        <p:blipFill>
          <a:blip r:embed="rId4"/>
          <a:stretch/>
        </p:blipFill>
        <p:spPr>
          <a:xfrm>
            <a:off x="402840" y="35907840"/>
            <a:ext cx="10057320" cy="5576760"/>
          </a:xfrm>
          <a:prstGeom prst="rect">
            <a:avLst/>
          </a:prstGeom>
          <a:ln>
            <a:noFill/>
          </a:ln>
        </p:spPr>
      </p:pic>
      <p:pic>
        <p:nvPicPr>
          <p:cNvPr id="50" name="" descr=""/>
          <p:cNvPicPr/>
          <p:nvPr/>
        </p:nvPicPr>
        <p:blipFill>
          <a:blip r:embed="rId5"/>
          <a:stretch/>
        </p:blipFill>
        <p:spPr>
          <a:xfrm>
            <a:off x="11338560" y="35869680"/>
            <a:ext cx="10057320" cy="5576760"/>
          </a:xfrm>
          <a:prstGeom prst="rect">
            <a:avLst/>
          </a:prstGeom>
          <a:ln>
            <a:noFill/>
          </a:ln>
        </p:spPr>
      </p:pic>
      <p:pic>
        <p:nvPicPr>
          <p:cNvPr id="51" name="" descr=""/>
          <p:cNvPicPr/>
          <p:nvPr/>
        </p:nvPicPr>
        <p:blipFill>
          <a:blip r:embed="rId6"/>
          <a:stretch/>
        </p:blipFill>
        <p:spPr>
          <a:xfrm>
            <a:off x="22101480" y="35777880"/>
            <a:ext cx="10057320" cy="5576760"/>
          </a:xfrm>
          <a:prstGeom prst="rect">
            <a:avLst/>
          </a:prstGeom>
          <a:ln>
            <a:noFill/>
          </a:ln>
        </p:spPr>
      </p:pic>
      <p:grpSp>
        <p:nvGrpSpPr>
          <p:cNvPr id="52" name="Group 9"/>
          <p:cNvGrpSpPr/>
          <p:nvPr/>
        </p:nvGrpSpPr>
        <p:grpSpPr>
          <a:xfrm>
            <a:off x="20574000" y="8503920"/>
            <a:ext cx="2959560" cy="1155960"/>
            <a:chOff x="20574000" y="8503920"/>
            <a:chExt cx="2959560" cy="1155960"/>
          </a:xfrm>
        </p:grpSpPr>
        <p:pic>
          <p:nvPicPr>
            <p:cNvPr id="53" name="" descr=""/>
            <p:cNvPicPr/>
            <p:nvPr/>
          </p:nvPicPr>
          <p:blipFill>
            <a:blip r:embed="rId7"/>
            <a:stretch/>
          </p:blipFill>
          <p:spPr>
            <a:xfrm>
              <a:off x="20574000" y="8503920"/>
              <a:ext cx="2959560" cy="1155960"/>
            </a:xfrm>
            <a:prstGeom prst="rect">
              <a:avLst/>
            </a:prstGeom>
            <a:ln>
              <a:noFill/>
            </a:ln>
          </p:spPr>
        </p:pic>
      </p:grpSp>
      <p:grpSp>
        <p:nvGrpSpPr>
          <p:cNvPr id="54" name="Group 10"/>
          <p:cNvGrpSpPr/>
          <p:nvPr/>
        </p:nvGrpSpPr>
        <p:grpSpPr>
          <a:xfrm>
            <a:off x="20466000" y="10241640"/>
            <a:ext cx="2694960" cy="910800"/>
            <a:chOff x="20466000" y="10241640"/>
            <a:chExt cx="2694960" cy="910800"/>
          </a:xfrm>
        </p:grpSpPr>
        <p:pic>
          <p:nvPicPr>
            <p:cNvPr id="55" name="" descr=""/>
            <p:cNvPicPr/>
            <p:nvPr/>
          </p:nvPicPr>
          <p:blipFill>
            <a:blip r:embed="rId8"/>
            <a:stretch/>
          </p:blipFill>
          <p:spPr>
            <a:xfrm>
              <a:off x="20466000" y="10241640"/>
              <a:ext cx="2694960" cy="910800"/>
            </a:xfrm>
            <a:prstGeom prst="rect">
              <a:avLst/>
            </a:prstGeom>
            <a:ln>
              <a:noFill/>
            </a:ln>
          </p:spPr>
        </p:pic>
      </p:grpSp>
      <p:grpSp>
        <p:nvGrpSpPr>
          <p:cNvPr id="56" name="Group 11"/>
          <p:cNvGrpSpPr/>
          <p:nvPr/>
        </p:nvGrpSpPr>
        <p:grpSpPr>
          <a:xfrm>
            <a:off x="19237320" y="25731360"/>
            <a:ext cx="5936040" cy="403200"/>
            <a:chOff x="19237320" y="25731360"/>
            <a:chExt cx="5936040" cy="403200"/>
          </a:xfrm>
        </p:grpSpPr>
        <p:pic>
          <p:nvPicPr>
            <p:cNvPr id="57" name="" descr=""/>
            <p:cNvPicPr/>
            <p:nvPr/>
          </p:nvPicPr>
          <p:blipFill>
            <a:blip r:embed="rId9"/>
            <a:stretch/>
          </p:blipFill>
          <p:spPr>
            <a:xfrm>
              <a:off x="19237320" y="25731360"/>
              <a:ext cx="5936040" cy="403200"/>
            </a:xfrm>
            <a:prstGeom prst="rect">
              <a:avLst/>
            </a:prstGeom>
            <a:ln>
              <a:noFill/>
            </a:ln>
          </p:spPr>
        </p:pic>
      </p:grpSp>
      <p:sp>
        <p:nvSpPr>
          <p:cNvPr id="58" name="TextShape 12"/>
          <p:cNvSpPr txBox="1"/>
          <p:nvPr/>
        </p:nvSpPr>
        <p:spPr>
          <a:xfrm>
            <a:off x="11612880" y="24597360"/>
            <a:ext cx="20756880" cy="5103360"/>
          </a:xfrm>
          <a:prstGeom prst="rect">
            <a:avLst/>
          </a:prstGeom>
          <a:noFill/>
          <a:ln>
            <a:noFill/>
          </a:ln>
        </p:spPr>
        <p:txBody>
          <a:bodyPr lIns="90000" rIns="90000" tIns="45000" bIns="45000">
            <a:spAutoFit/>
          </a:bodyPr>
          <a:p>
            <a:pPr algn="ctr">
              <a:lnSpc>
                <a:spcPts val="2999"/>
              </a:lnSpc>
              <a:spcBef>
                <a:spcPts val="1800"/>
              </a:spcBef>
            </a:pPr>
            <a:r>
              <a:rPr b="0" lang="en-US" sz="3000" spc="-1" strike="noStrike" cap="all">
                <a:solidFill>
                  <a:srgbClr val="a80432"/>
                </a:solidFill>
                <a:latin typeface="Times New Roman"/>
                <a:ea typeface="DejaVu Sans"/>
              </a:rPr>
              <a:t>Livestock illness effects on nutrient shadow prices</a:t>
            </a:r>
            <a:endParaRPr b="0" lang="en-US" sz="3000" spc="-1" strike="noStrike">
              <a:latin typeface="Arial"/>
            </a:endParaRPr>
          </a:p>
          <a:p>
            <a:pPr algn="ctr">
              <a:lnSpc>
                <a:spcPts val="2999"/>
              </a:lnSpc>
              <a:spcBef>
                <a:spcPts val="1800"/>
              </a:spcBef>
            </a:pPr>
            <a:endParaRPr b="0" lang="en-US" sz="3000" spc="-1" strike="noStrike">
              <a:latin typeface="Arial"/>
            </a:endParaRPr>
          </a:p>
          <a:p>
            <a:pPr>
              <a:lnSpc>
                <a:spcPts val="2999"/>
              </a:lnSpc>
              <a:spcBef>
                <a:spcPts val="1800"/>
              </a:spcBef>
            </a:pPr>
            <a:endParaRPr b="0" lang="en-US" sz="3000" spc="-1" strike="noStrike">
              <a:latin typeface="Arial"/>
            </a:endParaRPr>
          </a:p>
          <a:p>
            <a:pPr>
              <a:lnSpc>
                <a:spcPts val="2999"/>
              </a:lnSpc>
              <a:spcBef>
                <a:spcPts val="1800"/>
              </a:spcBef>
            </a:pPr>
            <a:endParaRPr b="0" lang="en-US" sz="3000" spc="-1" strike="noStrike">
              <a:latin typeface="Arial"/>
            </a:endParaRPr>
          </a:p>
          <a:p>
            <a:pPr marL="216000" indent="-216000">
              <a:lnSpc>
                <a:spcPts val="2999"/>
              </a:lnSpc>
              <a:spcBef>
                <a:spcPts val="1800"/>
              </a:spcBef>
              <a:buClr>
                <a:srgbClr val="000000"/>
              </a:buClr>
              <a:buSzPct val="45000"/>
              <a:buFont typeface="Wingdings" charset="2"/>
              <a:buChar char=""/>
            </a:pPr>
            <a:r>
              <a:rPr b="0" i="1" lang="en-US" sz="2600" spc="-1" strike="noStrike">
                <a:solidFill>
                  <a:srgbClr val="231f20"/>
                </a:solidFill>
                <a:latin typeface="Times New Roman"/>
                <a:ea typeface="DejaVu Sans"/>
              </a:rPr>
              <a:t>L</a:t>
            </a:r>
            <a:r>
              <a:rPr b="0" lang="en-US" sz="2600" spc="-1" strike="noStrike">
                <a:solidFill>
                  <a:srgbClr val="231f20"/>
                </a:solidFill>
                <a:latin typeface="Times New Roman"/>
                <a:ea typeface="DejaVu Sans"/>
              </a:rPr>
              <a:t> represents village </a:t>
            </a:r>
            <a:r>
              <a:rPr b="0" i="1" lang="en-US" sz="2600" spc="-1" strike="noStrike">
                <a:solidFill>
                  <a:srgbClr val="231f20"/>
                </a:solidFill>
                <a:latin typeface="Times New Roman"/>
                <a:ea typeface="DejaVu Sans"/>
              </a:rPr>
              <a:t>v</a:t>
            </a:r>
            <a:r>
              <a:rPr b="0" lang="en-US" sz="2600" spc="-1" strike="noStrike">
                <a:solidFill>
                  <a:srgbClr val="231f20"/>
                </a:solidFill>
                <a:latin typeface="Times New Roman"/>
                <a:ea typeface="DejaVu Sans"/>
              </a:rPr>
              <a:t> average livestock illness occurrence in month </a:t>
            </a:r>
            <a:r>
              <a:rPr b="0" i="1" lang="en-US" sz="2600" spc="-1" strike="noStrike">
                <a:solidFill>
                  <a:srgbClr val="231f20"/>
                </a:solidFill>
                <a:latin typeface="Times New Roman"/>
                <a:ea typeface="DejaVu Sans"/>
              </a:rPr>
              <a:t>m</a:t>
            </a:r>
            <a:endParaRPr b="0" lang="en-US" sz="2600" spc="-1" strike="noStrike">
              <a:latin typeface="Arial"/>
            </a:endParaRPr>
          </a:p>
          <a:p>
            <a:pPr marL="216000" indent="-216000">
              <a:lnSpc>
                <a:spcPts val="2999"/>
              </a:lnSpc>
              <a:spcBef>
                <a:spcPts val="1800"/>
              </a:spcBef>
              <a:buClr>
                <a:srgbClr val="000000"/>
              </a:buClr>
              <a:buSzPct val="45000"/>
              <a:buFont typeface="Wingdings" charset="2"/>
              <a:buChar char=""/>
            </a:pPr>
            <a:r>
              <a:rPr b="0" i="1" lang="en-US" sz="2600" spc="-1" strike="noStrike">
                <a:solidFill>
                  <a:srgbClr val="231f20"/>
                </a:solidFill>
                <a:latin typeface="Times New Roman"/>
                <a:ea typeface="DejaVu Sans"/>
              </a:rPr>
              <a:t>THM</a:t>
            </a:r>
            <a:r>
              <a:rPr b="0" lang="en-US" sz="2600" spc="-1" strike="noStrike">
                <a:solidFill>
                  <a:srgbClr val="231f20"/>
                </a:solidFill>
                <a:latin typeface="Times New Roman"/>
                <a:ea typeface="DejaVu Sans"/>
              </a:rPr>
              <a:t> represents total household members in household </a:t>
            </a:r>
            <a:r>
              <a:rPr b="0" i="1" lang="en-US" sz="2600" spc="-1" strike="noStrike">
                <a:solidFill>
                  <a:srgbClr val="231f20"/>
                </a:solidFill>
                <a:latin typeface="Times New Roman"/>
                <a:ea typeface="DejaVu Sans"/>
              </a:rPr>
              <a:t>h</a:t>
            </a:r>
            <a:endParaRPr b="0" lang="en-US" sz="2600" spc="-1" strike="noStrike">
              <a:latin typeface="Arial"/>
            </a:endParaRPr>
          </a:p>
          <a:p>
            <a:pPr marL="216000" indent="-216000">
              <a:lnSpc>
                <a:spcPts val="2999"/>
              </a:lnSpc>
              <a:spcBef>
                <a:spcPts val="1800"/>
              </a:spcBef>
              <a:buClr>
                <a:srgbClr val="000000"/>
              </a:buClr>
              <a:buSzPct val="45000"/>
              <a:buFont typeface="Wingdings" charset="2"/>
              <a:buChar char=""/>
            </a:pPr>
            <a:r>
              <a:rPr b="0" i="1" lang="en-US" sz="2600" spc="-1" strike="noStrike">
                <a:solidFill>
                  <a:srgbClr val="231f20"/>
                </a:solidFill>
                <a:latin typeface="Times New Roman"/>
                <a:ea typeface="Times New Roman"/>
              </a:rPr>
              <a:t>ε </a:t>
            </a:r>
            <a:r>
              <a:rPr b="0" lang="en-US" sz="2600" spc="-1" strike="noStrike">
                <a:solidFill>
                  <a:srgbClr val="231f20"/>
                </a:solidFill>
                <a:latin typeface="Times New Roman"/>
                <a:ea typeface="Times New Roman"/>
              </a:rPr>
              <a:t>represent the stochastic error component for household </a:t>
            </a:r>
            <a:r>
              <a:rPr b="0" i="1" lang="en-US" sz="2600" spc="-1" strike="noStrike">
                <a:solidFill>
                  <a:srgbClr val="231f20"/>
                </a:solidFill>
                <a:latin typeface="Times New Roman"/>
                <a:ea typeface="Times New Roman"/>
              </a:rPr>
              <a:t>h</a:t>
            </a:r>
            <a:endParaRPr b="0" lang="en-US" sz="2600" spc="-1" strike="noStrike">
              <a:latin typeface="Arial"/>
            </a:endParaRPr>
          </a:p>
          <a:p>
            <a:pPr marL="216000" indent="-216000">
              <a:lnSpc>
                <a:spcPts val="2999"/>
              </a:lnSpc>
              <a:spcBef>
                <a:spcPts val="1800"/>
              </a:spcBef>
              <a:buClr>
                <a:srgbClr val="000000"/>
              </a:buClr>
              <a:buSzPct val="45000"/>
              <a:buFont typeface="Wingdings" charset="2"/>
              <a:buChar char=""/>
            </a:pPr>
            <a:r>
              <a:rPr b="0" i="1" lang="en-US" sz="2600" spc="-1" strike="noStrike">
                <a:solidFill>
                  <a:srgbClr val="231f20"/>
                </a:solidFill>
                <a:latin typeface="Times New Roman"/>
                <a:ea typeface="Times New Roman"/>
              </a:rPr>
              <a:t>β</a:t>
            </a:r>
            <a:r>
              <a:rPr b="0" i="1" lang="en-US" sz="2600" spc="-1" strike="noStrike" baseline="-33000">
                <a:solidFill>
                  <a:srgbClr val="231f20"/>
                </a:solidFill>
                <a:latin typeface="Times New Roman"/>
                <a:ea typeface="Times New Roman"/>
              </a:rPr>
              <a:t>1</a:t>
            </a:r>
            <a:r>
              <a:rPr b="0" i="1" lang="en-US" sz="2600" spc="-1" strike="noStrike">
                <a:solidFill>
                  <a:srgbClr val="231f20"/>
                </a:solidFill>
                <a:latin typeface="Times New Roman"/>
                <a:ea typeface="Times New Roman"/>
              </a:rPr>
              <a:t> </a:t>
            </a:r>
            <a:r>
              <a:rPr b="0" lang="en-US" sz="2600" spc="-1" strike="noStrike">
                <a:solidFill>
                  <a:srgbClr val="231f20"/>
                </a:solidFill>
                <a:latin typeface="Times New Roman"/>
                <a:ea typeface="Times New Roman"/>
              </a:rPr>
              <a:t>represents the estimable parameter of interest for livestock health effects on the shadow price </a:t>
            </a:r>
            <a:r>
              <a:rPr b="0" i="1" lang="en-US" sz="2600" spc="-1" strike="noStrike">
                <a:solidFill>
                  <a:srgbClr val="231f20"/>
                </a:solidFill>
                <a:latin typeface="Times New Roman"/>
                <a:ea typeface="Times New Roman"/>
              </a:rPr>
              <a:t>P</a:t>
            </a:r>
            <a:r>
              <a:rPr b="0" lang="en-US" sz="2600" spc="-1" strike="noStrike" baseline="-33000">
                <a:solidFill>
                  <a:srgbClr val="231f20"/>
                </a:solidFill>
                <a:latin typeface="Times New Roman"/>
                <a:ea typeface="Times New Roman"/>
              </a:rPr>
              <a:t>n,h</a:t>
            </a:r>
            <a:r>
              <a:rPr b="0" lang="en-US" sz="2600" spc="-1" strike="noStrike">
                <a:solidFill>
                  <a:srgbClr val="231f20"/>
                </a:solidFill>
                <a:latin typeface="Times New Roman"/>
                <a:ea typeface="Times New Roman"/>
              </a:rPr>
              <a:t> for nutrient </a:t>
            </a:r>
            <a:r>
              <a:rPr b="0" i="1" lang="en-US" sz="2600" spc="-1" strike="noStrike">
                <a:solidFill>
                  <a:srgbClr val="231f20"/>
                </a:solidFill>
                <a:latin typeface="Times New Roman"/>
                <a:ea typeface="Times New Roman"/>
              </a:rPr>
              <a:t>n</a:t>
            </a:r>
            <a:r>
              <a:rPr b="0" lang="en-US" sz="2600" spc="-1" strike="noStrike">
                <a:solidFill>
                  <a:srgbClr val="231f20"/>
                </a:solidFill>
                <a:latin typeface="Times New Roman"/>
                <a:ea typeface="Times New Roman"/>
              </a:rPr>
              <a:t> in household </a:t>
            </a:r>
            <a:r>
              <a:rPr b="0" i="1" lang="en-US" sz="2600" spc="-1" strike="noStrike">
                <a:solidFill>
                  <a:srgbClr val="231f20"/>
                </a:solidFill>
                <a:latin typeface="Times New Roman"/>
                <a:ea typeface="Times New Roman"/>
              </a:rPr>
              <a:t>h</a:t>
            </a:r>
            <a:endParaRPr b="0" lang="en-US" sz="2600" spc="-1" strike="noStrike">
              <a:latin typeface="Arial"/>
            </a:endParaRPr>
          </a:p>
          <a:p>
            <a:pPr marL="216000" indent="-216000">
              <a:buClr>
                <a:srgbClr val="000000"/>
              </a:buClr>
              <a:buSzPct val="45000"/>
              <a:buFont typeface="Wingdings" charset="2"/>
              <a:buChar char=""/>
            </a:pPr>
            <a:r>
              <a:rPr b="0" i="1" lang="en-US" sz="2600" spc="-1" strike="noStrike">
                <a:solidFill>
                  <a:srgbClr val="231f20"/>
                </a:solidFill>
                <a:latin typeface="Times New Roman"/>
                <a:ea typeface="Times New Roman"/>
              </a:rPr>
              <a:t>Cov(β) </a:t>
            </a:r>
            <a:r>
              <a:rPr b="0" lang="en-US" sz="2600" spc="-1" strike="noStrike">
                <a:solidFill>
                  <a:srgbClr val="231f20"/>
                </a:solidFill>
                <a:latin typeface="Times New Roman"/>
                <a:ea typeface="Times New Roman"/>
              </a:rPr>
              <a:t>is estimated using the Newey and West (1987) Heteroskedastic and Autocorrelation Consistent Covariance Estimator</a:t>
            </a:r>
            <a:endParaRPr b="0" lang="en-US" sz="2600" spc="-1" strike="noStrike">
              <a:latin typeface="Arial"/>
            </a:endParaRPr>
          </a:p>
        </p:txBody>
      </p:sp>
      <p:pic>
        <p:nvPicPr>
          <p:cNvPr id="59" name="" descr=""/>
          <p:cNvPicPr/>
          <p:nvPr/>
        </p:nvPicPr>
        <p:blipFill>
          <a:blip r:embed="rId10"/>
          <a:stretch/>
        </p:blipFill>
        <p:spPr>
          <a:xfrm>
            <a:off x="10881360" y="15361920"/>
            <a:ext cx="10881360" cy="8403480"/>
          </a:xfrm>
          <a:prstGeom prst="rect">
            <a:avLst/>
          </a:prstGeom>
          <a:ln>
            <a:noFill/>
          </a:ln>
        </p:spPr>
      </p:pic>
      <p:pic>
        <p:nvPicPr>
          <p:cNvPr id="60" name="" descr=""/>
          <p:cNvPicPr/>
          <p:nvPr/>
        </p:nvPicPr>
        <p:blipFill>
          <a:blip r:embed="rId11"/>
          <a:stretch/>
        </p:blipFill>
        <p:spPr>
          <a:xfrm>
            <a:off x="21671280" y="15307560"/>
            <a:ext cx="10881360" cy="8174880"/>
          </a:xfrm>
          <a:prstGeom prst="rect">
            <a:avLst/>
          </a:prstGeom>
          <a:ln>
            <a:noFill/>
          </a:ln>
        </p:spPr>
      </p:pic>
      <p:sp>
        <p:nvSpPr>
          <p:cNvPr id="61" name="TextShape 13"/>
          <p:cNvSpPr txBox="1"/>
          <p:nvPr/>
        </p:nvSpPr>
        <p:spPr>
          <a:xfrm>
            <a:off x="11567160" y="13933800"/>
            <a:ext cx="20985480" cy="731520"/>
          </a:xfrm>
          <a:prstGeom prst="rect">
            <a:avLst/>
          </a:prstGeom>
          <a:noFill/>
          <a:ln>
            <a:noFill/>
          </a:ln>
        </p:spPr>
        <p:txBody>
          <a:bodyPr lIns="90000" rIns="90000" tIns="45000" bIns="45000">
            <a:spAutoFit/>
          </a:bodyPr>
          <a:p>
            <a:pPr algn="ctr"/>
            <a:r>
              <a:rPr b="1" lang="en-US" sz="4000" spc="-1" strike="noStrike" cap="all">
                <a:solidFill>
                  <a:srgbClr val="a80432"/>
                </a:solidFill>
                <a:latin typeface="Arial"/>
                <a:ea typeface="DejaVu Sans"/>
              </a:rPr>
              <a:t>Results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74</TotalTime>
  <Application>LibreOffice/6.2.2.2$Linux_X86_64 LibreOffice_project/20$Build-2</Application>
  <Words>1082</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2019-03-04T23:04:05Z</dcterms:created>
  <dc:creator>Swanger, Scott A</dc:creator>
  <dc:description/>
  <dc:language>en-US</dc:language>
  <cp:lastModifiedBy/>
  <dcterms:modified xsi:type="dcterms:W3CDTF">2019-07-14T07:31:07Z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