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4" r:id="rId3"/>
    <p:sldId id="263" r:id="rId4"/>
    <p:sldId id="258" r:id="rId5"/>
    <p:sldId id="260" r:id="rId6"/>
    <p:sldId id="271" r:id="rId7"/>
    <p:sldId id="272" r:id="rId8"/>
    <p:sldId id="259" r:id="rId9"/>
    <p:sldId id="267" r:id="rId10"/>
    <p:sldId id="269" r:id="rId11"/>
    <p:sldId id="273" r:id="rId12"/>
    <p:sldId id="265"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5" autoAdjust="0"/>
    <p:restoredTop sz="66246" autoAdjust="0"/>
  </p:normalViewPr>
  <p:slideViewPr>
    <p:cSldViewPr snapToGrid="0">
      <p:cViewPr varScale="1">
        <p:scale>
          <a:sx n="47" d="100"/>
          <a:sy n="47" d="100"/>
        </p:scale>
        <p:origin x="665" y="3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754868114487849"/>
          <c:y val="3.9301585229580896E-2"/>
          <c:w val="0.62334688185575071"/>
          <c:h val="0.87512814511146797"/>
        </c:manualLayout>
      </c:layout>
      <c:lineChart>
        <c:grouping val="standard"/>
        <c:varyColors val="0"/>
        <c:ser>
          <c:idx val="0"/>
          <c:order val="0"/>
          <c:tx>
            <c:strRef>
              <c:f>工作表1!$B$1</c:f>
              <c:strCache>
                <c:ptCount val="1"/>
                <c:pt idx="0">
                  <c:v>KNN</c:v>
                </c:pt>
              </c:strCache>
            </c:strRef>
          </c:tx>
          <c:cat>
            <c:numRef>
              <c:f>工作表1!$A$2:$A$11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工作表1!$B$2:$B$11</c:f>
              <c:numCache>
                <c:formatCode>0.000</c:formatCode>
                <c:ptCount val="10"/>
                <c:pt idx="0">
                  <c:v>0.23799999999999999</c:v>
                </c:pt>
                <c:pt idx="1">
                  <c:v>0.34100000000000003</c:v>
                </c:pt>
                <c:pt idx="2">
                  <c:v>0.41299999999999998</c:v>
                </c:pt>
                <c:pt idx="3">
                  <c:v>0.47899999999999998</c:v>
                </c:pt>
                <c:pt idx="4">
                  <c:v>0.52300000000000002</c:v>
                </c:pt>
                <c:pt idx="5">
                  <c:v>0.59</c:v>
                </c:pt>
                <c:pt idx="6">
                  <c:v>0.61199999999999999</c:v>
                </c:pt>
                <c:pt idx="7">
                  <c:v>0.64400000000000002</c:v>
                </c:pt>
                <c:pt idx="8">
                  <c:v>0.65300000000000002</c:v>
                </c:pt>
                <c:pt idx="9">
                  <c:v>0.66800000000000004</c:v>
                </c:pt>
              </c:numCache>
            </c:numRef>
          </c:val>
          <c:smooth val="0"/>
          <c:extLst>
            <c:ext xmlns:c16="http://schemas.microsoft.com/office/drawing/2014/chart" uri="{C3380CC4-5D6E-409C-BE32-E72D297353CC}">
              <c16:uniqueId val="{00000000-7ECB-4CC7-A283-09BDCD84190E}"/>
            </c:ext>
          </c:extLst>
        </c:ser>
        <c:ser>
          <c:idx val="1"/>
          <c:order val="1"/>
          <c:tx>
            <c:strRef>
              <c:f>工作表1!$C$1</c:f>
              <c:strCache>
                <c:ptCount val="1"/>
                <c:pt idx="0">
                  <c:v>Distance weighted KNN</c:v>
                </c:pt>
              </c:strCache>
            </c:strRef>
          </c:tx>
          <c:cat>
            <c:numRef>
              <c:f>工作表1!$A$2:$A$11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工作表1!$C$2:$C$11</c:f>
              <c:numCache>
                <c:formatCode>0.000</c:formatCode>
                <c:ptCount val="10"/>
                <c:pt idx="0">
                  <c:v>0.33800000000000002</c:v>
                </c:pt>
                <c:pt idx="1">
                  <c:v>0.45200000000000001</c:v>
                </c:pt>
                <c:pt idx="2">
                  <c:v>0.505</c:v>
                </c:pt>
                <c:pt idx="3">
                  <c:v>0.55600000000000005</c:v>
                </c:pt>
                <c:pt idx="4">
                  <c:v>0.59899999999999998</c:v>
                </c:pt>
                <c:pt idx="5">
                  <c:v>0.66</c:v>
                </c:pt>
                <c:pt idx="6">
                  <c:v>0.68</c:v>
                </c:pt>
                <c:pt idx="7">
                  <c:v>0.7</c:v>
                </c:pt>
                <c:pt idx="8">
                  <c:v>0.71399999999999997</c:v>
                </c:pt>
                <c:pt idx="9">
                  <c:v>0.73299999999999998</c:v>
                </c:pt>
              </c:numCache>
            </c:numRef>
          </c:val>
          <c:smooth val="0"/>
          <c:extLst>
            <c:ext xmlns:c16="http://schemas.microsoft.com/office/drawing/2014/chart" uri="{C3380CC4-5D6E-409C-BE32-E72D297353CC}">
              <c16:uniqueId val="{00000001-7ECB-4CC7-A283-09BDCD84190E}"/>
            </c:ext>
          </c:extLst>
        </c:ser>
        <c:ser>
          <c:idx val="2"/>
          <c:order val="2"/>
          <c:tx>
            <c:strRef>
              <c:f>工作表1!$D$1</c:f>
              <c:strCache>
                <c:ptCount val="1"/>
                <c:pt idx="0">
                  <c:v>Entropy-KNN</c:v>
                </c:pt>
              </c:strCache>
            </c:strRef>
          </c:tx>
          <c:cat>
            <c:numRef>
              <c:f>工作表1!$A$2:$A$11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工作表1!$D$2:$D$11</c:f>
              <c:numCache>
                <c:formatCode>0.000</c:formatCode>
                <c:ptCount val="10"/>
                <c:pt idx="0">
                  <c:v>0.55800000000000005</c:v>
                </c:pt>
                <c:pt idx="1">
                  <c:v>0.64700000000000002</c:v>
                </c:pt>
                <c:pt idx="2">
                  <c:v>0.69199999999999995</c:v>
                </c:pt>
                <c:pt idx="3">
                  <c:v>0.7</c:v>
                </c:pt>
                <c:pt idx="4">
                  <c:v>0.72899999999999998</c:v>
                </c:pt>
                <c:pt idx="5">
                  <c:v>0.747</c:v>
                </c:pt>
                <c:pt idx="6">
                  <c:v>0.76400000000000001</c:v>
                </c:pt>
                <c:pt idx="7">
                  <c:v>0.77600000000000002</c:v>
                </c:pt>
                <c:pt idx="8">
                  <c:v>0.78400000000000003</c:v>
                </c:pt>
                <c:pt idx="9">
                  <c:v>0.77600000000000002</c:v>
                </c:pt>
              </c:numCache>
            </c:numRef>
          </c:val>
          <c:smooth val="0"/>
          <c:extLst>
            <c:ext xmlns:c16="http://schemas.microsoft.com/office/drawing/2014/chart" uri="{C3380CC4-5D6E-409C-BE32-E72D297353CC}">
              <c16:uniqueId val="{00000002-7ECB-4CC7-A283-09BDCD84190E}"/>
            </c:ext>
          </c:extLst>
        </c:ser>
        <c:dLbls>
          <c:showLegendKey val="0"/>
          <c:showVal val="0"/>
          <c:showCatName val="0"/>
          <c:showSerName val="0"/>
          <c:showPercent val="0"/>
          <c:showBubbleSize val="0"/>
        </c:dLbls>
        <c:marker val="1"/>
        <c:smooth val="0"/>
        <c:axId val="2103871000"/>
        <c:axId val="2103874040"/>
      </c:lineChart>
      <c:catAx>
        <c:axId val="2103871000"/>
        <c:scaling>
          <c:orientation val="minMax"/>
        </c:scaling>
        <c:delete val="0"/>
        <c:axPos val="b"/>
        <c:numFmt formatCode="General" sourceLinked="1"/>
        <c:majorTickMark val="none"/>
        <c:minorTickMark val="none"/>
        <c:tickLblPos val="nextTo"/>
        <c:crossAx val="2103874040"/>
        <c:crosses val="autoZero"/>
        <c:auto val="1"/>
        <c:lblAlgn val="ctr"/>
        <c:lblOffset val="100"/>
        <c:noMultiLvlLbl val="0"/>
      </c:catAx>
      <c:valAx>
        <c:axId val="2103874040"/>
        <c:scaling>
          <c:orientation val="minMax"/>
          <c:max val="1"/>
        </c:scaling>
        <c:delete val="0"/>
        <c:axPos val="l"/>
        <c:title>
          <c:tx>
            <c:rich>
              <a:bodyPr/>
              <a:lstStyle/>
              <a:p>
                <a:pPr>
                  <a:defRPr/>
                </a:pPr>
                <a:r>
                  <a:rPr lang="en-US" altLang="zh-CN"/>
                  <a:t>Accuracy</a:t>
                </a:r>
              </a:p>
            </c:rich>
          </c:tx>
          <c:overlay val="0"/>
        </c:title>
        <c:numFmt formatCode="0.0" sourceLinked="0"/>
        <c:majorTickMark val="none"/>
        <c:minorTickMark val="none"/>
        <c:tickLblPos val="nextTo"/>
        <c:crossAx val="2103871000"/>
        <c:crosses val="autoZero"/>
        <c:crossBetween val="between"/>
        <c:minorUnit val="0.02"/>
      </c:valAx>
    </c:plotArea>
    <c:legend>
      <c:legendPos val="r"/>
      <c:layout>
        <c:manualLayout>
          <c:xMode val="edge"/>
          <c:yMode val="edge"/>
          <c:x val="0.68553919151034837"/>
          <c:y val="0.48985332659645464"/>
          <c:w val="0.27990357306848523"/>
          <c:h val="0.1846454304944291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strRef>
              <c:f>工作表1!$B$1</c:f>
              <c:strCache>
                <c:ptCount val="1"/>
                <c:pt idx="0">
                  <c:v>KNN</c:v>
                </c:pt>
              </c:strCache>
            </c:strRef>
          </c:tx>
          <c:cat>
            <c:numRef>
              <c:f>工作表1!$A$2:$A$11</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工作表1!$B$2:$B$11</c:f>
              <c:numCache>
                <c:formatCode>0.000</c:formatCode>
                <c:ptCount val="10"/>
                <c:pt idx="0">
                  <c:v>0.435</c:v>
                </c:pt>
                <c:pt idx="1">
                  <c:v>0.34100000000000003</c:v>
                </c:pt>
                <c:pt idx="2">
                  <c:v>0.30599999999999999</c:v>
                </c:pt>
                <c:pt idx="3">
                  <c:v>0.32400000000000001</c:v>
                </c:pt>
                <c:pt idx="4">
                  <c:v>0.28499999999999998</c:v>
                </c:pt>
                <c:pt idx="5">
                  <c:v>0.248</c:v>
                </c:pt>
                <c:pt idx="6">
                  <c:v>0.251</c:v>
                </c:pt>
                <c:pt idx="7">
                  <c:v>0.26800000000000002</c:v>
                </c:pt>
                <c:pt idx="8">
                  <c:v>0.26</c:v>
                </c:pt>
                <c:pt idx="9">
                  <c:v>0.25600000000000001</c:v>
                </c:pt>
              </c:numCache>
            </c:numRef>
          </c:val>
          <c:smooth val="0"/>
          <c:extLst>
            <c:ext xmlns:c16="http://schemas.microsoft.com/office/drawing/2014/chart" uri="{C3380CC4-5D6E-409C-BE32-E72D297353CC}">
              <c16:uniqueId val="{00000000-3DFD-425F-8950-4F18BD341DCF}"/>
            </c:ext>
          </c:extLst>
        </c:ser>
        <c:ser>
          <c:idx val="1"/>
          <c:order val="1"/>
          <c:tx>
            <c:strRef>
              <c:f>工作表1!$C$1</c:f>
              <c:strCache>
                <c:ptCount val="1"/>
                <c:pt idx="0">
                  <c:v>Distance weighted KNN</c:v>
                </c:pt>
              </c:strCache>
            </c:strRef>
          </c:tx>
          <c:cat>
            <c:numRef>
              <c:f>工作表1!$A$2:$A$11</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工作表1!$C$2:$C$11</c:f>
              <c:numCache>
                <c:formatCode>0.000</c:formatCode>
                <c:ptCount val="10"/>
                <c:pt idx="0">
                  <c:v>0.48899999999999999</c:v>
                </c:pt>
                <c:pt idx="1">
                  <c:v>0.45200000000000001</c:v>
                </c:pt>
                <c:pt idx="2">
                  <c:v>0.42699999999999999</c:v>
                </c:pt>
                <c:pt idx="3">
                  <c:v>0.436</c:v>
                </c:pt>
                <c:pt idx="4">
                  <c:v>0.42399999999999999</c:v>
                </c:pt>
                <c:pt idx="5">
                  <c:v>0.38400000000000001</c:v>
                </c:pt>
                <c:pt idx="6">
                  <c:v>0.373</c:v>
                </c:pt>
                <c:pt idx="7">
                  <c:v>0.36099999999999999</c:v>
                </c:pt>
                <c:pt idx="8">
                  <c:v>0.36799999999999999</c:v>
                </c:pt>
                <c:pt idx="9">
                  <c:v>0.35399999999999998</c:v>
                </c:pt>
              </c:numCache>
            </c:numRef>
          </c:val>
          <c:smooth val="0"/>
          <c:extLst>
            <c:ext xmlns:c16="http://schemas.microsoft.com/office/drawing/2014/chart" uri="{C3380CC4-5D6E-409C-BE32-E72D297353CC}">
              <c16:uniqueId val="{00000001-3DFD-425F-8950-4F18BD341DCF}"/>
            </c:ext>
          </c:extLst>
        </c:ser>
        <c:ser>
          <c:idx val="2"/>
          <c:order val="2"/>
          <c:tx>
            <c:strRef>
              <c:f>工作表1!$D$1</c:f>
              <c:strCache>
                <c:ptCount val="1"/>
                <c:pt idx="0">
                  <c:v>Entropy-KNN</c:v>
                </c:pt>
              </c:strCache>
            </c:strRef>
          </c:tx>
          <c:cat>
            <c:numRef>
              <c:f>工作表1!$A$2:$A$11</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工作表1!$D$2:$D$11</c:f>
              <c:numCache>
                <c:formatCode>0.000</c:formatCode>
                <c:ptCount val="10"/>
                <c:pt idx="0">
                  <c:v>0.69599999999999995</c:v>
                </c:pt>
                <c:pt idx="1">
                  <c:v>0.64700000000000002</c:v>
                </c:pt>
                <c:pt idx="2">
                  <c:v>0.622</c:v>
                </c:pt>
                <c:pt idx="3">
                  <c:v>0.63900000000000001</c:v>
                </c:pt>
                <c:pt idx="4">
                  <c:v>0.61599999999999999</c:v>
                </c:pt>
                <c:pt idx="5">
                  <c:v>0.60899999999999999</c:v>
                </c:pt>
                <c:pt idx="6">
                  <c:v>0.59299999999999997</c:v>
                </c:pt>
                <c:pt idx="7">
                  <c:v>0.6</c:v>
                </c:pt>
                <c:pt idx="8">
                  <c:v>0.58099999999999996</c:v>
                </c:pt>
                <c:pt idx="9">
                  <c:v>0.58499999999999996</c:v>
                </c:pt>
              </c:numCache>
            </c:numRef>
          </c:val>
          <c:smooth val="0"/>
          <c:extLst>
            <c:ext xmlns:c16="http://schemas.microsoft.com/office/drawing/2014/chart" uri="{C3380CC4-5D6E-409C-BE32-E72D297353CC}">
              <c16:uniqueId val="{00000002-3DFD-425F-8950-4F18BD341DCF}"/>
            </c:ext>
          </c:extLst>
        </c:ser>
        <c:dLbls>
          <c:showLegendKey val="0"/>
          <c:showVal val="0"/>
          <c:showCatName val="0"/>
          <c:showSerName val="0"/>
          <c:showPercent val="0"/>
          <c:showBubbleSize val="0"/>
        </c:dLbls>
        <c:marker val="1"/>
        <c:smooth val="0"/>
        <c:axId val="2048610824"/>
        <c:axId val="2048613880"/>
      </c:lineChart>
      <c:catAx>
        <c:axId val="2048610824"/>
        <c:scaling>
          <c:orientation val="minMax"/>
        </c:scaling>
        <c:delete val="0"/>
        <c:axPos val="b"/>
        <c:numFmt formatCode="General" sourceLinked="1"/>
        <c:majorTickMark val="none"/>
        <c:minorTickMark val="none"/>
        <c:tickLblPos val="nextTo"/>
        <c:crossAx val="2048613880"/>
        <c:crosses val="autoZero"/>
        <c:auto val="1"/>
        <c:lblAlgn val="ctr"/>
        <c:lblOffset val="100"/>
        <c:noMultiLvlLbl val="0"/>
      </c:catAx>
      <c:valAx>
        <c:axId val="2048613880"/>
        <c:scaling>
          <c:orientation val="minMax"/>
          <c:max val="1"/>
        </c:scaling>
        <c:delete val="0"/>
        <c:axPos val="l"/>
        <c:title>
          <c:tx>
            <c:rich>
              <a:bodyPr/>
              <a:lstStyle/>
              <a:p>
                <a:pPr>
                  <a:defRPr/>
                </a:pPr>
                <a:r>
                  <a:rPr lang="en-US" altLang="zh-CN"/>
                  <a:t>Accuracy</a:t>
                </a:r>
              </a:p>
            </c:rich>
          </c:tx>
          <c:overlay val="0"/>
        </c:title>
        <c:numFmt formatCode="0.0" sourceLinked="0"/>
        <c:majorTickMark val="none"/>
        <c:minorTickMark val="none"/>
        <c:tickLblPos val="nextTo"/>
        <c:crossAx val="2048610824"/>
        <c:crosses val="autoZero"/>
        <c:crossBetween val="between"/>
        <c:majorUnit val="0.1"/>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0080A-3F4F-45D1-84F6-4D69B17AFD4D}" type="datetimeFigureOut">
              <a:rPr lang="en-US" smtClean="0"/>
              <a:t>12/14/2017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6046F-0F4C-4437-8AB0-FE9BB9B82B3F}" type="slidenum">
              <a:rPr lang="en-US" smtClean="0"/>
              <a:t>‹#›</a:t>
            </a:fld>
            <a:endParaRPr lang="en-US"/>
          </a:p>
        </p:txBody>
      </p:sp>
    </p:spTree>
    <p:extLst>
      <p:ext uri="{BB962C8B-B14F-4D97-AF65-F5344CB8AC3E}">
        <p14:creationId xmlns:p14="http://schemas.microsoft.com/office/powerpoint/2010/main" val="317937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one of the Top 10 Algorithms in Data Mining , k-nearest neighbor (kNN) classification Algorithm has its almost simplest and complrelatively sophisticated theory, so that it is a supervised learning classification algorithm can always be easily realized. </a:t>
            </a:r>
          </a:p>
          <a:p>
            <a:endParaRPr lang="en-US"/>
          </a:p>
          <a:p>
            <a:r>
              <a:rPr lang="en-US"/>
              <a:t>The basic theory of kNN classification algorithm is to find a group of k objects in the training data set that are closet to the test object, and base the assignment of a label on the predominance of a particular class in this neighborhood . So there are three elements need to be fulfilled in order to implement the algorithm, including a set of labeled data, a measurement of distance (similarity), the parameter k indicates the number of nearest neighbors. </a:t>
            </a:r>
          </a:p>
          <a:p>
            <a:endParaRPr lang="en-US"/>
          </a:p>
          <a:p>
            <a:r>
              <a:rPr lang="en-US"/>
              <a:t>When given an unlabeled object, using kNN to classify, we should firstly calculate the distance of the certain point to each labeled data, then sort the distances and identify the k-nearest neighbors, finally votes of the class lables determines the class of the required object. </a:t>
            </a:r>
          </a:p>
          <a:p>
            <a:endParaRPr lang="en-US"/>
          </a:p>
        </p:txBody>
      </p:sp>
      <p:sp>
        <p:nvSpPr>
          <p:cNvPr id="4" name="Slide Number Placeholder 3"/>
          <p:cNvSpPr>
            <a:spLocks noGrp="1"/>
          </p:cNvSpPr>
          <p:nvPr>
            <p:ph type="sldNum" sz="quarter" idx="10"/>
          </p:nvPr>
        </p:nvSpPr>
        <p:spPr/>
        <p:txBody>
          <a:bodyPr/>
          <a:lstStyle/>
          <a:p>
            <a:fld id="{F826046F-0F4C-4437-8AB0-FE9BB9B82B3F}" type="slidenum">
              <a:rPr lang="en-US" smtClean="0"/>
              <a:t>2</a:t>
            </a:fld>
            <a:endParaRPr lang="en-US"/>
          </a:p>
        </p:txBody>
      </p:sp>
    </p:spTree>
    <p:extLst>
      <p:ext uri="{BB962C8B-B14F-4D97-AF65-F5344CB8AC3E}">
        <p14:creationId xmlns:p14="http://schemas.microsoft.com/office/powerpoint/2010/main" val="520235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In the third part of experiment, the method is as follows: Firstly, randomly select 2000 samples from the dataset as the new dataset, and then perform 10-fold cross validation on the new dataset. Run kNN algorithm, distance-weighted kNN algorithm and Entropy-kNN algorithm, and take k value respectively as 5,10, ..., 50. Finally, we can get the experiment results within a training set size of 200, using different values for parameter k. Then we do the comparative analysis of accuracy for kNN, distance-weighted kNN and Entropy-kNN respectively.</a:t>
            </a:r>
          </a:p>
          <a:p>
            <a:r>
              <a:rPr lang="en-US" sz="1200" kern="1200">
                <a:solidFill>
                  <a:schemeClr val="tx1"/>
                </a:solidFill>
                <a:effectLst/>
                <a:latin typeface="+mn-lt"/>
                <a:ea typeface="+mn-ea"/>
                <a:cs typeface="+mn-cs"/>
              </a:rPr>
              <a:t>As experiment results shown in Figure 2, it can be easily seen that when the training data sets are small, both the traditional KNN algorithm and the distance-weighted KNN algorithm are more likely to be affected by the K value; that is, when the K value increases and there are too many points belonging to other classes are included in the neighborhood.</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last part of experiment implemented on the NBA data set, with training data size of 134 and k=10, still using kNN, distance-weighted kNN and Entropy-kNN respectively, and evaluate with 10-fold cross validation. The experiment results shown as above.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From this part of experiment, we achieved better result and relatively large improvement with Entropy-kNN compared to kNN and distance-weighted kNN. After analysis, we conclude the main reason is that the dataset used in this experiment has less data classes with sufficient attributes, however, the letter recognition data set has relatively more classes, which leads to a generally increase on attributes information entropy and so to the relative dispersed decision power.</a:t>
            </a:r>
          </a:p>
          <a:p>
            <a:endParaRPr lang="en-US"/>
          </a:p>
        </p:txBody>
      </p:sp>
      <p:sp>
        <p:nvSpPr>
          <p:cNvPr id="4" name="Slide Number Placeholder 3"/>
          <p:cNvSpPr>
            <a:spLocks noGrp="1"/>
          </p:cNvSpPr>
          <p:nvPr>
            <p:ph type="sldNum" sz="quarter" idx="10"/>
          </p:nvPr>
        </p:nvSpPr>
        <p:spPr/>
        <p:txBody>
          <a:bodyPr/>
          <a:lstStyle/>
          <a:p>
            <a:fld id="{F826046F-0F4C-4437-8AB0-FE9BB9B82B3F}" type="slidenum">
              <a:rPr lang="en-US" smtClean="0"/>
              <a:t>11</a:t>
            </a:fld>
            <a:endParaRPr lang="en-US"/>
          </a:p>
        </p:txBody>
      </p:sp>
    </p:spTree>
    <p:extLst>
      <p:ext uri="{BB962C8B-B14F-4D97-AF65-F5344CB8AC3E}">
        <p14:creationId xmlns:p14="http://schemas.microsoft.com/office/powerpoint/2010/main" val="287956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Entropy-KNN algorithm is optimized for both the distance measurement method and decision-making method in the traditional KNN algorithm. Firstly, Entropy-KNN algorithm extracts the information of the importance of each attribute value to the class decision based on the training sample set, so as to define the similarity between the sample under test and the training sample to be measured by the average information entropy of the same attribute value therebetween. We use the training sample set information more efficiently to extract the nearest neighbor sample which is similar to the sample to be tested. Secondly, we define a new class decision criterion - class credibility considering the number and average distance of neighbor samples of each class. Therefore, it is more effective and accurate to distinguish the credibility of the samples to be tested and to further improve the accuracy of the classification.</a:t>
            </a:r>
          </a:p>
          <a:p>
            <a:r>
              <a:rPr lang="en-US" sz="1200" kern="1200">
                <a:solidFill>
                  <a:schemeClr val="tx1"/>
                </a:solidFill>
                <a:effectLst/>
                <a:latin typeface="+mn-lt"/>
                <a:ea typeface="+mn-ea"/>
                <a:cs typeface="+mn-cs"/>
              </a:rPr>
              <a:t>Comparing the above three experiments on UCI's letter recognition dataset, it can be known that Entropy-KNN has obvious improvement in classification accuracy compared with traditional KNN algorithm, especially when the existing training sample information is limited (ie. when the training sample set is small), Entropy-KNN algorithm outperforms the traditional KNN algorithm and distance-weighted KNN algorithm obviously. When the size of training sample set increases gradually, The relative advantage of Entropy- KNN algorithm is gradually reduced. Therefore, with a large training sample set, the KNN algorithm or the distance-weighted KNN algorithm can be selected within the allowable error range. In addition, the Entropy-KNN algorithm has a relatively small sensitivity to the selection of the K value, and the Entropy-KNN algorithm can still obtain a higher classification accuracy when the K value increases, while the KNN algorithm and the distance-weighted KNN algorithm are more likely to be interfered by increased noise sample point.</a:t>
            </a:r>
          </a:p>
          <a:p>
            <a:r>
              <a:rPr lang="en-US" sz="1200" kern="1200">
                <a:solidFill>
                  <a:schemeClr val="tx1"/>
                </a:solidFill>
                <a:effectLst/>
                <a:latin typeface="+mn-lt"/>
                <a:ea typeface="+mn-ea"/>
                <a:cs typeface="+mn-cs"/>
              </a:rPr>
              <a:t>However, the Entropy-KNN algorithm performs more cyclic during calculation, resulting in less efficiency. The comparison between the experimental data, by comparing the results of letter recognition data set and NBA data set, we found that the improvement effect of Entropy-KNN in the experiments on the former one data set is relatively insignificant. After analysis, the main reason is that Data sets have more data types and eigenvalues, which leads to the relative dispersion of attribute values ​​for each class and information entropy of attribute values is generally increased. Based on the above two issues, I think one of the most feasible ways is to pre-process the training sample set accordingly, such as clustering training sample sets. Such processing can not only reduce the computational complexity to effectively improve the efficiency of the algorithm, but also effectively solve the problem that the Entropy-KNN algorithm has a poor performance in the case of a large number of eigenvalues.</a:t>
            </a:r>
          </a:p>
          <a:p>
            <a:r>
              <a:rPr lang="en-US" sz="1200" kern="1200">
                <a:solidFill>
                  <a:schemeClr val="tx1"/>
                </a:solidFill>
                <a:effectLst/>
                <a:latin typeface="+mn-lt"/>
                <a:ea typeface="+mn-ea"/>
                <a:cs typeface="+mn-cs"/>
              </a:rPr>
              <a:t>    Although the traditional KNN algorithm has a simple and easy-to-understand theoretical basis, it has the disadvantages of complex computation, low efficiency and low accuracy. In this paper, Entropy-KNN, an improved KNN algorithm based on the concept of information entropy, is selected for our experimental analysis. Then a total of four experiments were carried out on UCI's letter recognition dataset. The results show that the Entropy-KNN algorithm can effectively improve the classification accuracy of KNN algorithm. Especially when the training sample set is small, its performance is obviously better than the traditional KNN algorithm and distance-weighted KNN algorithm; Entropy-KNN algorithm has a relatively small sensitivity to the selection of K value, Entropy-KNN algorithm can still obtain higher classification accuracy when K value increases. However, the Entropy-KNN algorithm still needs to be further improved in terms of computational efficiency, and the analysis suggests that the clustering of training sample sets is a possible improvement of the algorithm.</a:t>
            </a:r>
          </a:p>
          <a:p>
            <a:endParaRPr lang="en-US"/>
          </a:p>
        </p:txBody>
      </p:sp>
      <p:sp>
        <p:nvSpPr>
          <p:cNvPr id="4" name="Slide Number Placeholder 3"/>
          <p:cNvSpPr>
            <a:spLocks noGrp="1"/>
          </p:cNvSpPr>
          <p:nvPr>
            <p:ph type="sldNum" sz="quarter" idx="10"/>
          </p:nvPr>
        </p:nvSpPr>
        <p:spPr/>
        <p:txBody>
          <a:bodyPr/>
          <a:lstStyle/>
          <a:p>
            <a:fld id="{F826046F-0F4C-4437-8AB0-FE9BB9B82B3F}" type="slidenum">
              <a:rPr lang="en-US" smtClean="0"/>
              <a:t>12</a:t>
            </a:fld>
            <a:endParaRPr lang="en-US"/>
          </a:p>
        </p:txBody>
      </p:sp>
    </p:spTree>
    <p:extLst>
      <p:ext uri="{BB962C8B-B14F-4D97-AF65-F5344CB8AC3E}">
        <p14:creationId xmlns:p14="http://schemas.microsoft.com/office/powerpoint/2010/main" val="4058082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26046F-0F4C-4437-8AB0-FE9BB9B82B3F}" type="slidenum">
              <a:rPr lang="en-US" smtClean="0"/>
              <a:t>13</a:t>
            </a:fld>
            <a:endParaRPr lang="en-US"/>
          </a:p>
        </p:txBody>
      </p:sp>
    </p:spTree>
    <p:extLst>
      <p:ext uri="{BB962C8B-B14F-4D97-AF65-F5344CB8AC3E}">
        <p14:creationId xmlns:p14="http://schemas.microsoft.com/office/powerpoint/2010/main" val="1040387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However, this approach has its obvious drawbacks, because it is a lazy leaner algorithm, which means it will not generate a fixed model to classify the data, resulting in a larger cost for computing and storage. </a:t>
            </a:r>
          </a:p>
          <a:p>
            <a:r>
              <a:rPr lang="en-US"/>
              <a:t>And also, the traditional kNN algorithm use insufficient part of the imformation in training data leading to situations that data cannot be classified. Therefore, both in the aspect of efficiency and accuracy, kNN algorithm need to be improved.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this project, we will implement one improved algorithm of kNN classification based on information entropy of attributes values, which integrates developments target at two of the potential aspects mentioned before: similarity measurement and neighbor discrimination, and try to provide a feasible idea for the further improvements of kNN. </a:t>
            </a:r>
          </a:p>
          <a:p>
            <a:endParaRPr lang="en-US"/>
          </a:p>
        </p:txBody>
      </p:sp>
      <p:sp>
        <p:nvSpPr>
          <p:cNvPr id="4" name="Slide Number Placeholder 3"/>
          <p:cNvSpPr>
            <a:spLocks noGrp="1"/>
          </p:cNvSpPr>
          <p:nvPr>
            <p:ph type="sldNum" sz="quarter" idx="10"/>
          </p:nvPr>
        </p:nvSpPr>
        <p:spPr/>
        <p:txBody>
          <a:bodyPr/>
          <a:lstStyle/>
          <a:p>
            <a:fld id="{F826046F-0F4C-4437-8AB0-FE9BB9B82B3F}" type="slidenum">
              <a:rPr lang="en-US" smtClean="0"/>
              <a:t>3</a:t>
            </a:fld>
            <a:endParaRPr lang="en-US"/>
          </a:p>
        </p:txBody>
      </p:sp>
    </p:spTree>
    <p:extLst>
      <p:ext uri="{BB962C8B-B14F-4D97-AF65-F5344CB8AC3E}">
        <p14:creationId xmlns:p14="http://schemas.microsoft.com/office/powerpoint/2010/main" val="283126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aspectCurrent existing research relating to the improvement of kNN classification algorithm can be concluded into five basic s as follow: First, simplify calculating methods or reduce computation load to improve efficiency of the algorithm; Second, define new measurement standard for distance or similarity; Third, modify the threshold definition of k-nearest neighbors; Forth, using advanced algorithm to select better value of parameter k; Fifth, combine with other algorithm. </a:t>
            </a:r>
          </a:p>
        </p:txBody>
      </p:sp>
      <p:sp>
        <p:nvSpPr>
          <p:cNvPr id="4" name="Slide Number Placeholder 3"/>
          <p:cNvSpPr>
            <a:spLocks noGrp="1"/>
          </p:cNvSpPr>
          <p:nvPr>
            <p:ph type="sldNum" sz="quarter" idx="10"/>
          </p:nvPr>
        </p:nvSpPr>
        <p:spPr/>
        <p:txBody>
          <a:bodyPr/>
          <a:lstStyle/>
          <a:p>
            <a:fld id="{F826046F-0F4C-4437-8AB0-FE9BB9B82B3F}" type="slidenum">
              <a:rPr lang="en-US" smtClean="0"/>
              <a:t>4</a:t>
            </a:fld>
            <a:endParaRPr lang="en-US"/>
          </a:p>
        </p:txBody>
      </p:sp>
    </p:spTree>
    <p:extLst>
      <p:ext uri="{BB962C8B-B14F-4D97-AF65-F5344CB8AC3E}">
        <p14:creationId xmlns:p14="http://schemas.microsoft.com/office/powerpoint/2010/main" val="76462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k-nearest Neighbors Algorithm: easy to interpret, accurate; but inefficient and sensitive to data structure. </a:t>
            </a:r>
          </a:p>
          <a:p>
            <a:r>
              <a:rPr lang="en-US"/>
              <a:t>Distance-weighted kNN Algorithm: better than kNN by improving decision rule. </a:t>
            </a:r>
          </a:p>
          <a:p>
            <a:r>
              <a:rPr lang="en-US"/>
              <a:t>Entropy-kNN: using information entropy as distance entropy, expected to improve both the accuracy and efficiency of kNN. </a:t>
            </a:r>
          </a:p>
          <a:p>
            <a:r>
              <a:rPr lang="en-US"/>
              <a:t>k-fold cross validation: acquire more objective results, redusing sensitivity of data noise or bias generated by sampling</a:t>
            </a:r>
            <a:endParaRPr lang="en-US" baseline="0"/>
          </a:p>
          <a:p>
            <a:endParaRPr lang="en-US"/>
          </a:p>
        </p:txBody>
      </p:sp>
      <p:sp>
        <p:nvSpPr>
          <p:cNvPr id="4" name="Slide Number Placeholder 3"/>
          <p:cNvSpPr>
            <a:spLocks noGrp="1"/>
          </p:cNvSpPr>
          <p:nvPr>
            <p:ph type="sldNum" sz="quarter" idx="10"/>
          </p:nvPr>
        </p:nvSpPr>
        <p:spPr/>
        <p:txBody>
          <a:bodyPr/>
          <a:lstStyle/>
          <a:p>
            <a:fld id="{F826046F-0F4C-4437-8AB0-FE9BB9B82B3F}" type="slidenum">
              <a:rPr lang="en-US" smtClean="0"/>
              <a:t>5</a:t>
            </a:fld>
            <a:endParaRPr lang="en-US"/>
          </a:p>
        </p:txBody>
      </p:sp>
    </p:spTree>
    <p:extLst>
      <p:ext uri="{BB962C8B-B14F-4D97-AF65-F5344CB8AC3E}">
        <p14:creationId xmlns:p14="http://schemas.microsoft.com/office/powerpoint/2010/main" val="1533199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According to the definition of information entropy, it can be used to measure the importance of attribute value to class decision. The smaller the entropy is, the stronger the decision-making ability of corresponding attribute value is. The Entropy-KNN algorithm based on information entropy is used to redefine the measure of similarity, replacing the traditional KNN algorithm with the average information entropy of the same attribute value shared by any two samples. Entropy-KNN algorithm selects the K training samples nearest to the sample to be tested according to the distance defined based on the entropy of the eigenvalue. The average distance between neighbor sample and sample to be classified and the portion of frequency are considered complementarily to determine the class of sample to be tested.</a:t>
            </a:r>
          </a:p>
          <a:p>
            <a:endParaRPr lang="en-US"/>
          </a:p>
        </p:txBody>
      </p:sp>
      <p:sp>
        <p:nvSpPr>
          <p:cNvPr id="4" name="Slide Number Placeholder 3"/>
          <p:cNvSpPr>
            <a:spLocks noGrp="1"/>
          </p:cNvSpPr>
          <p:nvPr>
            <p:ph type="sldNum" sz="quarter" idx="10"/>
          </p:nvPr>
        </p:nvSpPr>
        <p:spPr/>
        <p:txBody>
          <a:bodyPr/>
          <a:lstStyle/>
          <a:p>
            <a:fld id="{F826046F-0F4C-4437-8AB0-FE9BB9B82B3F}" type="slidenum">
              <a:rPr lang="en-US" smtClean="0"/>
              <a:t>6</a:t>
            </a:fld>
            <a:endParaRPr lang="en-US"/>
          </a:p>
        </p:txBody>
      </p:sp>
    </p:spTree>
    <p:extLst>
      <p:ext uri="{BB962C8B-B14F-4D97-AF65-F5344CB8AC3E}">
        <p14:creationId xmlns:p14="http://schemas.microsoft.com/office/powerpoint/2010/main" val="142418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Distance measure defined by Entropy-KNN algorithm based on the attribute value of information entropy is equivalent to indirect extraction of all the information with specific attribute values ​​of training samples to provide a reference for classification for the sample point. Compared with the traditional KNN algorithm, the Entropy-KNN algorithm makes full use of the feature information of the training sample set and quantifies the corresponding weights of the eigenvalues ​​for the classification decision.</a:t>
            </a:r>
          </a:p>
          <a:p>
            <a:r>
              <a:rPr lang="en-US" sz="1200" kern="1200">
                <a:solidFill>
                  <a:schemeClr val="tx1"/>
                </a:solidFill>
                <a:effectLst/>
                <a:latin typeface="+mn-lt"/>
                <a:ea typeface="+mn-ea"/>
                <a:cs typeface="+mn-cs"/>
              </a:rPr>
              <a:t>In addition, the Entropy-KNN algorithm is also optimized in the classification decision strategy. Traditional KNN algorithm uses simple voting counting method and distance-weighted KNN algorithm simply considering the distance voting method, Entropy-KNN combines the decision-making criteria of the first two algorithms simultaneously, considering number of trainging samples of each class in K Neighbors and the average distance between the class to be classified and each class of K nearest neighbor. This definition of decision index can effectively avoid the influence of noise point in K neighbors on decision.</a:t>
            </a:r>
            <a:endParaRPr lang="en-US"/>
          </a:p>
        </p:txBody>
      </p:sp>
      <p:sp>
        <p:nvSpPr>
          <p:cNvPr id="4" name="Slide Number Placeholder 3"/>
          <p:cNvSpPr>
            <a:spLocks noGrp="1"/>
          </p:cNvSpPr>
          <p:nvPr>
            <p:ph type="sldNum" sz="quarter" idx="10"/>
          </p:nvPr>
        </p:nvSpPr>
        <p:spPr/>
        <p:txBody>
          <a:bodyPr/>
          <a:lstStyle/>
          <a:p>
            <a:fld id="{F826046F-0F4C-4437-8AB0-FE9BB9B82B3F}" type="slidenum">
              <a:rPr lang="en-US" smtClean="0"/>
              <a:t>7</a:t>
            </a:fld>
            <a:endParaRPr lang="en-US"/>
          </a:p>
        </p:txBody>
      </p:sp>
    </p:spTree>
    <p:extLst>
      <p:ext uri="{BB962C8B-B14F-4D97-AF65-F5344CB8AC3E}">
        <p14:creationId xmlns:p14="http://schemas.microsoft.com/office/powerpoint/2010/main" val="3432103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first data set is the Letter Recognition Data Set from UCI, which contains 20000 samples, each of which characters image features classified by 26 letters, 16 attributes in total. And all the value of attributes take the integers range in 0-15. Each attribute’s name and meaning shows in table</a:t>
            </a:r>
          </a:p>
          <a:p>
            <a:r>
              <a:rPr lang="en-US" sz="1200" kern="1200">
                <a:solidFill>
                  <a:schemeClr val="tx1"/>
                </a:solidFill>
                <a:effectLst/>
                <a:latin typeface="+mn-lt"/>
                <a:ea typeface="+mn-ea"/>
                <a:cs typeface="+mn-cs"/>
              </a:rPr>
              <a:t>The second data set is for Predicting 5-Year Career Longevity for NBA Rookies, which contains 1340 samples, to facilitate the following experiments, we only take 11 attributes and level them into 10 level as integers range in 0-9. And the data will fall in two classes as whether a NBA player will last 5 years in league. All the attributes take and their meanings shown in following table</a:t>
            </a:r>
            <a:endParaRPr lang="en-US"/>
          </a:p>
        </p:txBody>
      </p:sp>
      <p:sp>
        <p:nvSpPr>
          <p:cNvPr id="4" name="Slide Number Placeholder 3"/>
          <p:cNvSpPr>
            <a:spLocks noGrp="1"/>
          </p:cNvSpPr>
          <p:nvPr>
            <p:ph type="sldNum" sz="quarter" idx="10"/>
          </p:nvPr>
        </p:nvSpPr>
        <p:spPr/>
        <p:txBody>
          <a:bodyPr/>
          <a:lstStyle/>
          <a:p>
            <a:fld id="{F826046F-0F4C-4437-8AB0-FE9BB9B82B3F}" type="slidenum">
              <a:rPr lang="en-US" smtClean="0"/>
              <a:t>8</a:t>
            </a:fld>
            <a:endParaRPr lang="en-US"/>
          </a:p>
        </p:txBody>
      </p:sp>
    </p:spTree>
    <p:extLst>
      <p:ext uri="{BB962C8B-B14F-4D97-AF65-F5344CB8AC3E}">
        <p14:creationId xmlns:p14="http://schemas.microsoft.com/office/powerpoint/2010/main" val="856309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Generally, the experiments for this project will be divided into three major portions. The first part of the experiment, we will set a relatively large size of training data, and then compare the accuracies of classifiers: kNN, distance-weighted kNN and Entropy kNN, based on the same test data set. The second part of experiments will be respectively implement the three algorithms on different size of training data, based on the accuracies acquired, the influence of training data sets' size for each algorithm can be observed. The last part of experiments, targets on the influence of value k, will reveal the effect of k value for each algorithm, based on relatively smaller training data sets. The former three portions of experiments are all implement on the letter recognition data set, and the fourth part experiment will be applied in the other NBA data set, so that we can acquire a view of how data sets’ characteristics will affect the classification algorithm’s accuracy.</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To acquire relatively objective results for the experiments, 10-folds cross validation will be implemented. The whole data set will be petitioned into ten folds, every experiment will take one of the folds as training data set, and the others as test data set. The average accuracy for ten times experiments will be recorded and compared.</a:t>
            </a:r>
          </a:p>
        </p:txBody>
      </p:sp>
      <p:sp>
        <p:nvSpPr>
          <p:cNvPr id="4" name="Slide Number Placeholder 3"/>
          <p:cNvSpPr>
            <a:spLocks noGrp="1"/>
          </p:cNvSpPr>
          <p:nvPr>
            <p:ph type="sldNum" sz="quarter" idx="10"/>
          </p:nvPr>
        </p:nvSpPr>
        <p:spPr/>
        <p:txBody>
          <a:bodyPr/>
          <a:lstStyle/>
          <a:p>
            <a:fld id="{F826046F-0F4C-4437-8AB0-FE9BB9B82B3F}" type="slidenum">
              <a:rPr lang="en-US" smtClean="0"/>
              <a:t>9</a:t>
            </a:fld>
            <a:endParaRPr lang="en-US"/>
          </a:p>
        </p:txBody>
      </p:sp>
    </p:spTree>
    <p:extLst>
      <p:ext uri="{BB962C8B-B14F-4D97-AF65-F5344CB8AC3E}">
        <p14:creationId xmlns:p14="http://schemas.microsoft.com/office/powerpoint/2010/main" val="385987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first part experiment take 10 sets of data, each contains a training data set of 2000 and a testing data set of 18000. Implement all three algorithms with k=10, and record the 10 accuracies for each algorithm, calculate the average and compare.</a:t>
            </a:r>
          </a:p>
          <a:p>
            <a:r>
              <a:rPr lang="en-US" sz="1200" kern="1200">
                <a:solidFill>
                  <a:schemeClr val="tx1"/>
                </a:solidFill>
                <a:effectLst/>
                <a:latin typeface="+mn-lt"/>
                <a:ea typeface="+mn-ea"/>
                <a:cs typeface="+mn-cs"/>
              </a:rPr>
              <a:t>As the results shown in Table, when k=10 and training data size=200, compared to classic kNN algorithm, distance-weighted kNN improves the performance in accuracy, 4.1 percent in average; however, Entropy-kNN elevated less compared to distance-weighted kNN algorithm.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while the information already known is sufficient, which as training data set is relatively large, Entropy-kNN algorithm lightly better off compared to kNN and distance-weighted kNN especially. And because, Entropy-kNN has a far more complex computing process, and takes longer time, for situation like this with sufficient data known, distance-weighted kNN is a reasonable and efficient choice within the allowable error range.</a:t>
            </a:r>
          </a:p>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second part of the experimental comparison of the accuracy of the three algorithms shown in Figure. Comparing the three average accuracy curves of KNN, distance-weighted KNN and Entropy-KNN, it is easy to see that the Entropy-KNN algorithm has more accuracy advantages when the training set is smaller.compared with the traditional KNN algorithm, the Entropy-KNN algorithm can dig and use more information mining from the training set information, and still can extract sufficient available information in a small training data set, to effectively improve the accuracy of the classification algorithm. Therefore, the Entropy-KNN algorithm is a more suitable classification algorithm when training data samples are relatively scarce.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F826046F-0F4C-4437-8AB0-FE9BB9B82B3F}" type="slidenum">
              <a:rPr lang="en-US" smtClean="0"/>
              <a:t>10</a:t>
            </a:fld>
            <a:endParaRPr lang="en-US"/>
          </a:p>
        </p:txBody>
      </p:sp>
    </p:spTree>
    <p:extLst>
      <p:ext uri="{BB962C8B-B14F-4D97-AF65-F5344CB8AC3E}">
        <p14:creationId xmlns:p14="http://schemas.microsoft.com/office/powerpoint/2010/main" val="404440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12/14/2017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12/14/2017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12/14/2017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84F7-6758-4174-B8D7-13BDC0738B1E}"/>
              </a:ext>
            </a:extLst>
          </p:cNvPr>
          <p:cNvSpPr>
            <a:spLocks noGrp="1"/>
          </p:cNvSpPr>
          <p:nvPr>
            <p:ph type="ctrTitle"/>
          </p:nvPr>
        </p:nvSpPr>
        <p:spPr/>
        <p:txBody>
          <a:bodyPr/>
          <a:lstStyle/>
          <a:p>
            <a:r>
              <a:rPr lang="en-US" sz="4800">
                <a:latin typeface="Times New Roman" panose="02020603050405020304" pitchFamily="18" charset="0"/>
                <a:cs typeface="Times New Roman" panose="02020603050405020304" pitchFamily="18" charset="0"/>
              </a:rPr>
              <a:t>IMplementation and Comparision of KNN and its Improved Algorithm</a:t>
            </a:r>
          </a:p>
        </p:txBody>
      </p:sp>
      <p:sp>
        <p:nvSpPr>
          <p:cNvPr id="3" name="Subtitle 2">
            <a:extLst>
              <a:ext uri="{FF2B5EF4-FFF2-40B4-BE49-F238E27FC236}">
                <a16:creationId xmlns:a16="http://schemas.microsoft.com/office/drawing/2014/main" id="{97625655-F24C-4EDB-BBD4-FCCC1F97BA87}"/>
              </a:ext>
            </a:extLst>
          </p:cNvPr>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Group Member: Xiaonan Hu, Liqi Zhu</a:t>
            </a:r>
          </a:p>
        </p:txBody>
      </p:sp>
    </p:spTree>
    <p:extLst>
      <p:ext uri="{BB962C8B-B14F-4D97-AF65-F5344CB8AC3E}">
        <p14:creationId xmlns:p14="http://schemas.microsoft.com/office/powerpoint/2010/main" val="105781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BBC1-CC5F-4AFD-876D-171F386FEC22}"/>
              </a:ext>
            </a:extLst>
          </p:cNvPr>
          <p:cNvSpPr>
            <a:spLocks noGrp="1"/>
          </p:cNvSpPr>
          <p:nvPr>
            <p:ph type="title"/>
          </p:nvPr>
        </p:nvSpPr>
        <p:spPr>
          <a:xfrm>
            <a:off x="1371600" y="636814"/>
            <a:ext cx="9601200" cy="1485900"/>
          </a:xfrm>
        </p:spPr>
        <p:txBody>
          <a:bodyPr/>
          <a:lstStyle/>
          <a:p>
            <a:r>
              <a:rPr lang="en-US" dirty="0"/>
              <a:t>Experiment</a:t>
            </a:r>
          </a:p>
        </p:txBody>
      </p:sp>
      <p:sp>
        <p:nvSpPr>
          <p:cNvPr id="3" name="Content Placeholder 2">
            <a:extLst>
              <a:ext uri="{FF2B5EF4-FFF2-40B4-BE49-F238E27FC236}">
                <a16:creationId xmlns:a16="http://schemas.microsoft.com/office/drawing/2014/main" id="{B43BE7D7-C550-46D7-ADAE-4441FB7421AB}"/>
              </a:ext>
            </a:extLst>
          </p:cNvPr>
          <p:cNvSpPr>
            <a:spLocks noGrp="1"/>
          </p:cNvSpPr>
          <p:nvPr>
            <p:ph idx="1"/>
          </p:nvPr>
        </p:nvSpPr>
        <p:spPr>
          <a:xfrm>
            <a:off x="1371600" y="1534438"/>
            <a:ext cx="9601200" cy="4332962"/>
          </a:xfrm>
        </p:spPr>
        <p:txBody>
          <a:bodyPr/>
          <a:lstStyle/>
          <a:p>
            <a:r>
              <a:rPr lang="en-US" dirty="0"/>
              <a:t>Results:</a:t>
            </a:r>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E935BA96-B737-427B-BFC9-5CFC6B052DBA}"/>
              </a:ext>
            </a:extLst>
          </p:cNvPr>
          <p:cNvGraphicFramePr>
            <a:graphicFrameLocks noGrp="1"/>
          </p:cNvGraphicFramePr>
          <p:nvPr>
            <p:extLst>
              <p:ext uri="{D42A27DB-BD31-4B8C-83A1-F6EECF244321}">
                <p14:modId xmlns:p14="http://schemas.microsoft.com/office/powerpoint/2010/main" val="271302256"/>
              </p:ext>
            </p:extLst>
          </p:nvPr>
        </p:nvGraphicFramePr>
        <p:xfrm>
          <a:off x="1860550" y="2296660"/>
          <a:ext cx="3784600" cy="3554564"/>
        </p:xfrm>
        <a:graphic>
          <a:graphicData uri="http://schemas.openxmlformats.org/drawingml/2006/table">
            <a:tbl>
              <a:tblPr firstRow="1" firstCol="1" bandRow="1">
                <a:tableStyleId>{5C22544A-7EE6-4342-B048-85BDC9FD1C3A}</a:tableStyleId>
              </a:tblPr>
              <a:tblGrid>
                <a:gridCol w="946150">
                  <a:extLst>
                    <a:ext uri="{9D8B030D-6E8A-4147-A177-3AD203B41FA5}">
                      <a16:colId xmlns:a16="http://schemas.microsoft.com/office/drawing/2014/main" val="128504333"/>
                    </a:ext>
                  </a:extLst>
                </a:gridCol>
                <a:gridCol w="946150">
                  <a:extLst>
                    <a:ext uri="{9D8B030D-6E8A-4147-A177-3AD203B41FA5}">
                      <a16:colId xmlns:a16="http://schemas.microsoft.com/office/drawing/2014/main" val="2419854281"/>
                    </a:ext>
                  </a:extLst>
                </a:gridCol>
                <a:gridCol w="946150">
                  <a:extLst>
                    <a:ext uri="{9D8B030D-6E8A-4147-A177-3AD203B41FA5}">
                      <a16:colId xmlns:a16="http://schemas.microsoft.com/office/drawing/2014/main" val="251200232"/>
                    </a:ext>
                  </a:extLst>
                </a:gridCol>
                <a:gridCol w="946150">
                  <a:extLst>
                    <a:ext uri="{9D8B030D-6E8A-4147-A177-3AD203B41FA5}">
                      <a16:colId xmlns:a16="http://schemas.microsoft.com/office/drawing/2014/main" val="1884372839"/>
                    </a:ext>
                  </a:extLst>
                </a:gridCol>
              </a:tblGrid>
              <a:tr h="286978">
                <a:tc>
                  <a:txBody>
                    <a:bodyPr/>
                    <a:lstStyle/>
                    <a:p>
                      <a:pPr algn="ctr">
                        <a:lnSpc>
                          <a:spcPct val="107000"/>
                        </a:lnSpc>
                        <a:spcAft>
                          <a:spcPts val="0"/>
                        </a:spcAft>
                      </a:pPr>
                      <a:r>
                        <a:rPr lang="en-US" sz="1050" kern="100">
                          <a:effectLst/>
                        </a:rPr>
                        <a:t>No./Acuracy</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dirty="0" err="1">
                          <a:effectLst/>
                        </a:rPr>
                        <a:t>kNN</a:t>
                      </a:r>
                      <a:endParaRPr lang="en-US" sz="1100" kern="1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Distance-weighted</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Entropy-kNN</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56176630"/>
                  </a:ext>
                </a:extLst>
              </a:tr>
              <a:tr h="286978">
                <a:tc>
                  <a:txBody>
                    <a:bodyPr/>
                    <a:lstStyle/>
                    <a:p>
                      <a:pPr algn="ctr">
                        <a:lnSpc>
                          <a:spcPct val="107000"/>
                        </a:lnSpc>
                        <a:spcAft>
                          <a:spcPts val="0"/>
                        </a:spcAft>
                      </a:pPr>
                      <a:r>
                        <a:rPr lang="en-US" sz="1050" kern="100">
                          <a:effectLst/>
                        </a:rPr>
                        <a:t>1</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0.737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0.778</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0.842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68839815"/>
                  </a:ext>
                </a:extLst>
              </a:tr>
              <a:tr h="286978">
                <a:tc>
                  <a:txBody>
                    <a:bodyPr/>
                    <a:lstStyle/>
                    <a:p>
                      <a:pPr algn="ctr">
                        <a:lnSpc>
                          <a:spcPct val="107000"/>
                        </a:lnSpc>
                        <a:spcAft>
                          <a:spcPts val="0"/>
                        </a:spcAft>
                      </a:pPr>
                      <a:r>
                        <a:rPr lang="en-US" sz="1050" kern="100">
                          <a:effectLst/>
                        </a:rPr>
                        <a:t>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0.743</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0.784</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0.817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5501271"/>
                  </a:ext>
                </a:extLst>
              </a:tr>
              <a:tr h="286978">
                <a:tc>
                  <a:txBody>
                    <a:bodyPr/>
                    <a:lstStyle/>
                    <a:p>
                      <a:pPr algn="ctr">
                        <a:lnSpc>
                          <a:spcPct val="107000"/>
                        </a:lnSpc>
                        <a:spcAft>
                          <a:spcPts val="0"/>
                        </a:spcAft>
                      </a:pPr>
                      <a:r>
                        <a:rPr lang="en-US" sz="1050" kern="100">
                          <a:effectLst/>
                        </a:rPr>
                        <a:t>3</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0.754</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0.796</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0.817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3639441"/>
                  </a:ext>
                </a:extLst>
              </a:tr>
              <a:tr h="286978">
                <a:tc>
                  <a:txBody>
                    <a:bodyPr/>
                    <a:lstStyle/>
                    <a:p>
                      <a:pPr algn="ctr">
                        <a:lnSpc>
                          <a:spcPct val="107000"/>
                        </a:lnSpc>
                        <a:spcAft>
                          <a:spcPts val="0"/>
                        </a:spcAft>
                      </a:pPr>
                      <a:r>
                        <a:rPr lang="en-US" sz="1050" kern="100">
                          <a:effectLst/>
                        </a:rPr>
                        <a:t>4</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0.760</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0.799</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0.805</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33116138"/>
                  </a:ext>
                </a:extLst>
              </a:tr>
              <a:tr h="286978">
                <a:tc>
                  <a:txBody>
                    <a:bodyPr/>
                    <a:lstStyle/>
                    <a:p>
                      <a:pPr algn="ctr">
                        <a:lnSpc>
                          <a:spcPct val="107000"/>
                        </a:lnSpc>
                        <a:spcAft>
                          <a:spcPts val="0"/>
                        </a:spcAft>
                      </a:pPr>
                      <a:r>
                        <a:rPr lang="en-US" sz="1050" kern="100">
                          <a:effectLst/>
                        </a:rPr>
                        <a:t>5</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0.767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0.812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0.828 </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3283020"/>
                  </a:ext>
                </a:extLst>
              </a:tr>
              <a:tr h="286978">
                <a:tc>
                  <a:txBody>
                    <a:bodyPr/>
                    <a:lstStyle/>
                    <a:p>
                      <a:pPr algn="ctr">
                        <a:lnSpc>
                          <a:spcPct val="107000"/>
                        </a:lnSpc>
                        <a:spcAft>
                          <a:spcPts val="0"/>
                        </a:spcAft>
                      </a:pPr>
                      <a:r>
                        <a:rPr lang="en-US" sz="1050" kern="100">
                          <a:effectLst/>
                        </a:rPr>
                        <a:t>6</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0.752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0.790</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0.783</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24885139"/>
                  </a:ext>
                </a:extLst>
              </a:tr>
              <a:tr h="286978">
                <a:tc>
                  <a:txBody>
                    <a:bodyPr/>
                    <a:lstStyle/>
                    <a:p>
                      <a:pPr algn="ctr">
                        <a:lnSpc>
                          <a:spcPct val="107000"/>
                        </a:lnSpc>
                        <a:spcAft>
                          <a:spcPts val="0"/>
                        </a:spcAft>
                      </a:pPr>
                      <a:r>
                        <a:rPr lang="en-US" sz="1050" kern="100">
                          <a:effectLst/>
                        </a:rPr>
                        <a:t>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0.755 </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0.797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0.801</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24188053"/>
                  </a:ext>
                </a:extLst>
              </a:tr>
              <a:tr h="286978">
                <a:tc>
                  <a:txBody>
                    <a:bodyPr/>
                    <a:lstStyle/>
                    <a:p>
                      <a:pPr algn="ctr">
                        <a:lnSpc>
                          <a:spcPct val="107000"/>
                        </a:lnSpc>
                        <a:spcAft>
                          <a:spcPts val="0"/>
                        </a:spcAft>
                      </a:pPr>
                      <a:r>
                        <a:rPr lang="en-US" sz="1050" kern="100">
                          <a:effectLst/>
                        </a:rPr>
                        <a:t>8</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0.761</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0.795</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0.826</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374219"/>
                  </a:ext>
                </a:extLst>
              </a:tr>
              <a:tr h="286978">
                <a:tc>
                  <a:txBody>
                    <a:bodyPr/>
                    <a:lstStyle/>
                    <a:p>
                      <a:pPr algn="ctr">
                        <a:lnSpc>
                          <a:spcPct val="107000"/>
                        </a:lnSpc>
                        <a:spcAft>
                          <a:spcPts val="0"/>
                        </a:spcAft>
                      </a:pPr>
                      <a:r>
                        <a:rPr lang="en-US" sz="1050" kern="100">
                          <a:effectLst/>
                        </a:rPr>
                        <a:t>9</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0.774</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0.812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0.782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1354794"/>
                  </a:ext>
                </a:extLst>
              </a:tr>
              <a:tr h="286978">
                <a:tc>
                  <a:txBody>
                    <a:bodyPr/>
                    <a:lstStyle/>
                    <a:p>
                      <a:pPr algn="ctr">
                        <a:lnSpc>
                          <a:spcPct val="107000"/>
                        </a:lnSpc>
                        <a:spcAft>
                          <a:spcPts val="0"/>
                        </a:spcAft>
                      </a:pPr>
                      <a:r>
                        <a:rPr lang="en-US" sz="1050" kern="100">
                          <a:effectLst/>
                        </a:rPr>
                        <a:t>10</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0.761</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0.804</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0.792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79150412"/>
                  </a:ext>
                </a:extLst>
              </a:tr>
              <a:tr h="286978">
                <a:tc>
                  <a:txBody>
                    <a:bodyPr/>
                    <a:lstStyle/>
                    <a:p>
                      <a:pPr algn="ctr">
                        <a:lnSpc>
                          <a:spcPct val="107000"/>
                        </a:lnSpc>
                        <a:spcAft>
                          <a:spcPts val="0"/>
                        </a:spcAft>
                      </a:pPr>
                      <a:r>
                        <a:rPr lang="en-US" sz="1050" kern="100">
                          <a:effectLst/>
                        </a:rPr>
                        <a:t>Average accuracy</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dirty="0">
                          <a:effectLst/>
                        </a:rPr>
                        <a:t>0.756</a:t>
                      </a:r>
                      <a:endParaRPr lang="en-US" sz="1100" kern="1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0.797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dirty="0">
                          <a:effectLst/>
                        </a:rPr>
                        <a:t>0.809</a:t>
                      </a:r>
                      <a:endParaRPr lang="en-US" sz="1100" kern="1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51583732"/>
                  </a:ext>
                </a:extLst>
              </a:tr>
            </a:tbl>
          </a:graphicData>
        </a:graphic>
      </p:graphicFrame>
      <p:graphicFrame>
        <p:nvGraphicFramePr>
          <p:cNvPr id="6" name="图表 1">
            <a:extLst>
              <a:ext uri="{FF2B5EF4-FFF2-40B4-BE49-F238E27FC236}">
                <a16:creationId xmlns:a16="http://schemas.microsoft.com/office/drawing/2014/main" id="{58351C30-B2F9-498C-9E69-46C6B0325746}"/>
              </a:ext>
            </a:extLst>
          </p:cNvPr>
          <p:cNvGraphicFramePr/>
          <p:nvPr>
            <p:extLst>
              <p:ext uri="{D42A27DB-BD31-4B8C-83A1-F6EECF244321}">
                <p14:modId xmlns:p14="http://schemas.microsoft.com/office/powerpoint/2010/main" val="135146258"/>
              </p:ext>
            </p:extLst>
          </p:nvPr>
        </p:nvGraphicFramePr>
        <p:xfrm>
          <a:off x="6311900" y="2326372"/>
          <a:ext cx="5880100" cy="3554564"/>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CCECEAAF-6336-4CF3-9658-FC5112313024}"/>
              </a:ext>
            </a:extLst>
          </p:cNvPr>
          <p:cNvSpPr/>
          <p:nvPr/>
        </p:nvSpPr>
        <p:spPr>
          <a:xfrm>
            <a:off x="1667650" y="1911152"/>
            <a:ext cx="4284699" cy="369332"/>
          </a:xfrm>
          <a:prstGeom prst="rect">
            <a:avLst/>
          </a:prstGeom>
        </p:spPr>
        <p:txBody>
          <a:bodyPr wrap="none">
            <a:spAutoFit/>
          </a:bodyPr>
          <a:lstStyle/>
          <a:p>
            <a:r>
              <a:rPr lang="en-US" dirty="0">
                <a:latin typeface="Calibri" panose="020F0502020204030204" pitchFamily="34" charset="0"/>
                <a:ea typeface="等线" panose="02010600030101010101" pitchFamily="2" charset="-122"/>
                <a:cs typeface="Times New Roman" panose="02020603050405020304" pitchFamily="18" charset="0"/>
              </a:rPr>
              <a:t>Accuracies for k=10, training data size=2000</a:t>
            </a:r>
            <a:endParaRPr lang="en-US" dirty="0"/>
          </a:p>
        </p:txBody>
      </p:sp>
      <p:sp>
        <p:nvSpPr>
          <p:cNvPr id="7" name="Rectangle 6">
            <a:extLst>
              <a:ext uri="{FF2B5EF4-FFF2-40B4-BE49-F238E27FC236}">
                <a16:creationId xmlns:a16="http://schemas.microsoft.com/office/drawing/2014/main" id="{8D4685CC-D86A-431A-A4AB-4C40D175A6DB}"/>
              </a:ext>
            </a:extLst>
          </p:cNvPr>
          <p:cNvSpPr/>
          <p:nvPr/>
        </p:nvSpPr>
        <p:spPr>
          <a:xfrm>
            <a:off x="7124692" y="1772652"/>
            <a:ext cx="3268074" cy="646331"/>
          </a:xfrm>
          <a:prstGeom prst="rect">
            <a:avLst/>
          </a:prstGeom>
        </p:spPr>
        <p:txBody>
          <a:bodyPr wrap="none">
            <a:spAutoFit/>
          </a:bodyPr>
          <a:lstStyle/>
          <a:p>
            <a:r>
              <a:rPr lang="en-US" dirty="0">
                <a:latin typeface="Calibri" panose="020F0502020204030204" pitchFamily="34" charset="0"/>
                <a:ea typeface="等线" panose="02010600030101010101" pitchFamily="2" charset="-122"/>
                <a:cs typeface="Times New Roman" panose="02020603050405020304" pitchFamily="18" charset="0"/>
              </a:rPr>
              <a:t>k=10, Classification accuracies </a:t>
            </a:r>
          </a:p>
          <a:p>
            <a:r>
              <a:rPr lang="en-US" dirty="0">
                <a:latin typeface="Calibri" panose="020F0502020204030204" pitchFamily="34" charset="0"/>
                <a:ea typeface="等线" panose="02010600030101010101" pitchFamily="2" charset="-122"/>
                <a:cs typeface="Times New Roman" panose="02020603050405020304" pitchFamily="18" charset="0"/>
              </a:rPr>
              <a:t>on different sizes of training data</a:t>
            </a:r>
            <a:endParaRPr lang="en-US" dirty="0"/>
          </a:p>
        </p:txBody>
      </p:sp>
    </p:spTree>
    <p:extLst>
      <p:ext uri="{BB962C8B-B14F-4D97-AF65-F5344CB8AC3E}">
        <p14:creationId xmlns:p14="http://schemas.microsoft.com/office/powerpoint/2010/main" val="227444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BBC1-CC5F-4AFD-876D-171F386FEC22}"/>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B43BE7D7-C550-46D7-ADAE-4441FB7421AB}"/>
              </a:ext>
            </a:extLst>
          </p:cNvPr>
          <p:cNvSpPr>
            <a:spLocks noGrp="1"/>
          </p:cNvSpPr>
          <p:nvPr>
            <p:ph idx="1"/>
          </p:nvPr>
        </p:nvSpPr>
        <p:spPr>
          <a:xfrm>
            <a:off x="1371600" y="1534438"/>
            <a:ext cx="9601200" cy="4332962"/>
          </a:xfrm>
        </p:spPr>
        <p:txBody>
          <a:bodyPr/>
          <a:lstStyle/>
          <a:p>
            <a:r>
              <a:rPr lang="en-US"/>
              <a:t>Results:</a:t>
            </a:r>
          </a:p>
          <a:p>
            <a:endParaRPr lang="en-US"/>
          </a:p>
        </p:txBody>
      </p:sp>
      <p:graphicFrame>
        <p:nvGraphicFramePr>
          <p:cNvPr id="7" name="图表 2">
            <a:extLst>
              <a:ext uri="{FF2B5EF4-FFF2-40B4-BE49-F238E27FC236}">
                <a16:creationId xmlns:a16="http://schemas.microsoft.com/office/drawing/2014/main" id="{A4F4C40C-9543-4C36-A6FA-9E794F850727}"/>
              </a:ext>
            </a:extLst>
          </p:cNvPr>
          <p:cNvGraphicFramePr/>
          <p:nvPr>
            <p:extLst>
              <p:ext uri="{D42A27DB-BD31-4B8C-83A1-F6EECF244321}">
                <p14:modId xmlns:p14="http://schemas.microsoft.com/office/powerpoint/2010/main" val="3965434275"/>
              </p:ext>
            </p:extLst>
          </p:nvPr>
        </p:nvGraphicFramePr>
        <p:xfrm>
          <a:off x="1587500" y="2242986"/>
          <a:ext cx="5257800" cy="36244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6A3A6788-80E3-480A-A054-6BCB4F20BD66}"/>
              </a:ext>
            </a:extLst>
          </p:cNvPr>
          <p:cNvGraphicFramePr>
            <a:graphicFrameLocks noGrp="1"/>
          </p:cNvGraphicFramePr>
          <p:nvPr>
            <p:extLst>
              <p:ext uri="{D42A27DB-BD31-4B8C-83A1-F6EECF244321}">
                <p14:modId xmlns:p14="http://schemas.microsoft.com/office/powerpoint/2010/main" val="4160106646"/>
              </p:ext>
            </p:extLst>
          </p:nvPr>
        </p:nvGraphicFramePr>
        <p:xfrm>
          <a:off x="7061200" y="2171700"/>
          <a:ext cx="4229100" cy="3669854"/>
        </p:xfrm>
        <a:graphic>
          <a:graphicData uri="http://schemas.openxmlformats.org/drawingml/2006/table">
            <a:tbl>
              <a:tblPr firstRow="1" firstCol="1" bandRow="1">
                <a:tableStyleId>{5C22544A-7EE6-4342-B048-85BDC9FD1C3A}</a:tableStyleId>
              </a:tblPr>
              <a:tblGrid>
                <a:gridCol w="1057275">
                  <a:extLst>
                    <a:ext uri="{9D8B030D-6E8A-4147-A177-3AD203B41FA5}">
                      <a16:colId xmlns:a16="http://schemas.microsoft.com/office/drawing/2014/main" val="231009796"/>
                    </a:ext>
                  </a:extLst>
                </a:gridCol>
                <a:gridCol w="1057275">
                  <a:extLst>
                    <a:ext uri="{9D8B030D-6E8A-4147-A177-3AD203B41FA5}">
                      <a16:colId xmlns:a16="http://schemas.microsoft.com/office/drawing/2014/main" val="3409370286"/>
                    </a:ext>
                  </a:extLst>
                </a:gridCol>
                <a:gridCol w="1057275">
                  <a:extLst>
                    <a:ext uri="{9D8B030D-6E8A-4147-A177-3AD203B41FA5}">
                      <a16:colId xmlns:a16="http://schemas.microsoft.com/office/drawing/2014/main" val="1247249268"/>
                    </a:ext>
                  </a:extLst>
                </a:gridCol>
                <a:gridCol w="1057275">
                  <a:extLst>
                    <a:ext uri="{9D8B030D-6E8A-4147-A177-3AD203B41FA5}">
                      <a16:colId xmlns:a16="http://schemas.microsoft.com/office/drawing/2014/main" val="3171261407"/>
                    </a:ext>
                  </a:extLst>
                </a:gridCol>
              </a:tblGrid>
              <a:tr h="357952">
                <a:tc>
                  <a:txBody>
                    <a:bodyPr/>
                    <a:lstStyle/>
                    <a:p>
                      <a:pPr algn="ctr">
                        <a:lnSpc>
                          <a:spcPct val="107000"/>
                        </a:lnSpc>
                        <a:spcAft>
                          <a:spcPts val="0"/>
                        </a:spcAft>
                      </a:pPr>
                      <a:r>
                        <a:rPr lang="en-US" sz="1050" kern="100">
                          <a:effectLst/>
                        </a:rPr>
                        <a:t>No./Acuracy</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kNN</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Distance-weighted</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Entropy-kNN</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79909761"/>
                  </a:ext>
                </a:extLst>
              </a:tr>
              <a:tr h="296951">
                <a:tc>
                  <a:txBody>
                    <a:bodyPr/>
                    <a:lstStyle/>
                    <a:p>
                      <a:pPr algn="ctr">
                        <a:lnSpc>
                          <a:spcPct val="107000"/>
                        </a:lnSpc>
                        <a:spcAft>
                          <a:spcPts val="0"/>
                        </a:spcAft>
                      </a:pPr>
                      <a:r>
                        <a:rPr lang="en-US" sz="1050" kern="100">
                          <a:effectLst/>
                        </a:rPr>
                        <a:t>1</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0.645</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0.710</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0.958</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81361040"/>
                  </a:ext>
                </a:extLst>
              </a:tr>
              <a:tr h="296951">
                <a:tc>
                  <a:txBody>
                    <a:bodyPr/>
                    <a:lstStyle/>
                    <a:p>
                      <a:pPr algn="ctr">
                        <a:lnSpc>
                          <a:spcPct val="107000"/>
                        </a:lnSpc>
                        <a:spcAft>
                          <a:spcPts val="0"/>
                        </a:spcAft>
                      </a:pPr>
                      <a:r>
                        <a:rPr lang="en-US" sz="1050" kern="100">
                          <a:effectLst/>
                        </a:rPr>
                        <a:t>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0.651</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0.716</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0.933</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6214763"/>
                  </a:ext>
                </a:extLst>
              </a:tr>
              <a:tr h="296951">
                <a:tc>
                  <a:txBody>
                    <a:bodyPr/>
                    <a:lstStyle/>
                    <a:p>
                      <a:pPr algn="ctr">
                        <a:lnSpc>
                          <a:spcPct val="107000"/>
                        </a:lnSpc>
                        <a:spcAft>
                          <a:spcPts val="0"/>
                        </a:spcAft>
                      </a:pPr>
                      <a:r>
                        <a:rPr lang="en-US" sz="1050" kern="100">
                          <a:effectLst/>
                        </a:rPr>
                        <a:t>3</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0.662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0.728</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0.933</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18090185"/>
                  </a:ext>
                </a:extLst>
              </a:tr>
              <a:tr h="296951">
                <a:tc>
                  <a:txBody>
                    <a:bodyPr/>
                    <a:lstStyle/>
                    <a:p>
                      <a:pPr algn="ctr">
                        <a:lnSpc>
                          <a:spcPct val="107000"/>
                        </a:lnSpc>
                        <a:spcAft>
                          <a:spcPts val="0"/>
                        </a:spcAft>
                      </a:pPr>
                      <a:r>
                        <a:rPr lang="en-US" sz="1050" kern="100">
                          <a:effectLst/>
                        </a:rPr>
                        <a:t>4</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0.668</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0.732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0.921</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0761583"/>
                  </a:ext>
                </a:extLst>
              </a:tr>
              <a:tr h="296951">
                <a:tc>
                  <a:txBody>
                    <a:bodyPr/>
                    <a:lstStyle/>
                    <a:p>
                      <a:pPr algn="ctr">
                        <a:lnSpc>
                          <a:spcPct val="107000"/>
                        </a:lnSpc>
                        <a:spcAft>
                          <a:spcPts val="0"/>
                        </a:spcAft>
                      </a:pPr>
                      <a:r>
                        <a:rPr lang="en-US" sz="1050" kern="100">
                          <a:effectLst/>
                        </a:rPr>
                        <a:t>5</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0.675</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0.743</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0.944 </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93736837"/>
                  </a:ext>
                </a:extLst>
              </a:tr>
              <a:tr h="296951">
                <a:tc>
                  <a:txBody>
                    <a:bodyPr/>
                    <a:lstStyle/>
                    <a:p>
                      <a:pPr algn="ctr">
                        <a:lnSpc>
                          <a:spcPct val="107000"/>
                        </a:lnSpc>
                        <a:spcAft>
                          <a:spcPts val="0"/>
                        </a:spcAft>
                      </a:pPr>
                      <a:r>
                        <a:rPr lang="en-US" sz="1050" kern="100">
                          <a:effectLst/>
                        </a:rPr>
                        <a:t>6</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0.660</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0.722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0.899 </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66431615"/>
                  </a:ext>
                </a:extLst>
              </a:tr>
              <a:tr h="296951">
                <a:tc>
                  <a:txBody>
                    <a:bodyPr/>
                    <a:lstStyle/>
                    <a:p>
                      <a:pPr algn="ctr">
                        <a:lnSpc>
                          <a:spcPct val="107000"/>
                        </a:lnSpc>
                        <a:spcAft>
                          <a:spcPts val="0"/>
                        </a:spcAft>
                      </a:pPr>
                      <a:r>
                        <a:rPr lang="en-US" sz="1050" kern="100">
                          <a:effectLst/>
                        </a:rPr>
                        <a:t>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0.663 </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0.729</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0.917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79169111"/>
                  </a:ext>
                </a:extLst>
              </a:tr>
              <a:tr h="296951">
                <a:tc>
                  <a:txBody>
                    <a:bodyPr/>
                    <a:lstStyle/>
                    <a:p>
                      <a:pPr algn="ctr">
                        <a:lnSpc>
                          <a:spcPct val="107000"/>
                        </a:lnSpc>
                        <a:spcAft>
                          <a:spcPts val="0"/>
                        </a:spcAft>
                      </a:pPr>
                      <a:r>
                        <a:rPr lang="en-US" sz="1050" kern="100">
                          <a:effectLst/>
                        </a:rPr>
                        <a:t>8</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0.669</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0.727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0.942 </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48860615"/>
                  </a:ext>
                </a:extLst>
              </a:tr>
              <a:tr h="296951">
                <a:tc>
                  <a:txBody>
                    <a:bodyPr/>
                    <a:lstStyle/>
                    <a:p>
                      <a:pPr algn="ctr">
                        <a:lnSpc>
                          <a:spcPct val="107000"/>
                        </a:lnSpc>
                        <a:spcAft>
                          <a:spcPts val="0"/>
                        </a:spcAft>
                      </a:pPr>
                      <a:r>
                        <a:rPr lang="en-US" sz="1050" kern="100">
                          <a:effectLst/>
                        </a:rPr>
                        <a:t>9</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0.682</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0.744</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0.898 </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25520537"/>
                  </a:ext>
                </a:extLst>
              </a:tr>
              <a:tr h="296951">
                <a:tc>
                  <a:txBody>
                    <a:bodyPr/>
                    <a:lstStyle/>
                    <a:p>
                      <a:pPr algn="ctr">
                        <a:lnSpc>
                          <a:spcPct val="107000"/>
                        </a:lnSpc>
                        <a:spcAft>
                          <a:spcPts val="0"/>
                        </a:spcAft>
                      </a:pPr>
                      <a:r>
                        <a:rPr lang="en-US" sz="1050" kern="100">
                          <a:effectLst/>
                        </a:rPr>
                        <a:t>10</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0.669</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0.737</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0.908</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56301740"/>
                  </a:ext>
                </a:extLst>
              </a:tr>
              <a:tr h="296951">
                <a:tc>
                  <a:txBody>
                    <a:bodyPr/>
                    <a:lstStyle/>
                    <a:p>
                      <a:pPr algn="ctr">
                        <a:lnSpc>
                          <a:spcPct val="107000"/>
                        </a:lnSpc>
                        <a:spcAft>
                          <a:spcPts val="0"/>
                        </a:spcAft>
                      </a:pPr>
                      <a:r>
                        <a:rPr lang="en-US" sz="1050" kern="100">
                          <a:effectLst/>
                        </a:rPr>
                        <a:t>Average accuracy</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0.664</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0.729</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0.925</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61606552"/>
                  </a:ext>
                </a:extLst>
              </a:tr>
            </a:tbl>
          </a:graphicData>
        </a:graphic>
      </p:graphicFrame>
      <p:sp>
        <p:nvSpPr>
          <p:cNvPr id="4" name="Rectangle 3">
            <a:extLst>
              <a:ext uri="{FF2B5EF4-FFF2-40B4-BE49-F238E27FC236}">
                <a16:creationId xmlns:a16="http://schemas.microsoft.com/office/drawing/2014/main" id="{F88DCA4C-C0B6-40BF-B638-9D47A59372CD}"/>
              </a:ext>
            </a:extLst>
          </p:cNvPr>
          <p:cNvSpPr/>
          <p:nvPr/>
        </p:nvSpPr>
        <p:spPr>
          <a:xfrm>
            <a:off x="2227198" y="1951391"/>
            <a:ext cx="3920176" cy="646331"/>
          </a:xfrm>
          <a:prstGeom prst="rect">
            <a:avLst/>
          </a:prstGeom>
        </p:spPr>
        <p:txBody>
          <a:bodyPr wrap="none">
            <a:spAutoFit/>
          </a:bodyPr>
          <a:lstStyle/>
          <a:p>
            <a:r>
              <a:rPr lang="en-US" dirty="0">
                <a:latin typeface="Calibri" panose="020F0502020204030204" pitchFamily="34" charset="0"/>
                <a:ea typeface="等线" panose="02010600030101010101" pitchFamily="2" charset="-122"/>
                <a:cs typeface="Times New Roman" panose="02020603050405020304" pitchFamily="18" charset="0"/>
              </a:rPr>
              <a:t>Training data size=200, </a:t>
            </a:r>
          </a:p>
          <a:p>
            <a:r>
              <a:rPr lang="en-US" dirty="0">
                <a:latin typeface="Calibri" panose="020F0502020204030204" pitchFamily="34" charset="0"/>
                <a:ea typeface="等线" panose="02010600030101010101" pitchFamily="2" charset="-122"/>
                <a:cs typeface="Times New Roman" panose="02020603050405020304" pitchFamily="18" charset="0"/>
              </a:rPr>
              <a:t>Classification accuracies with different k</a:t>
            </a:r>
            <a:endParaRPr lang="en-US" dirty="0"/>
          </a:p>
        </p:txBody>
      </p:sp>
      <p:sp>
        <p:nvSpPr>
          <p:cNvPr id="6" name="Rectangle 5">
            <a:extLst>
              <a:ext uri="{FF2B5EF4-FFF2-40B4-BE49-F238E27FC236}">
                <a16:creationId xmlns:a16="http://schemas.microsoft.com/office/drawing/2014/main" id="{B82BFE57-2C64-4DB4-8B77-EF906B7E87EA}"/>
              </a:ext>
            </a:extLst>
          </p:cNvPr>
          <p:cNvSpPr/>
          <p:nvPr/>
        </p:nvSpPr>
        <p:spPr>
          <a:xfrm>
            <a:off x="7091910" y="1783004"/>
            <a:ext cx="4167679" cy="388696"/>
          </a:xfrm>
          <a:prstGeom prst="rect">
            <a:avLst/>
          </a:prstGeom>
        </p:spPr>
        <p:txBody>
          <a:bodyPr wrap="none">
            <a:spAutoFit/>
          </a:bodyPr>
          <a:lstStyle/>
          <a:p>
            <a:pPr algn="ctr">
              <a:lnSpc>
                <a:spcPct val="107000"/>
              </a:lnSpc>
              <a:spcAft>
                <a:spcPts val="800"/>
              </a:spcAft>
              <a:tabLst>
                <a:tab pos="2407920" algn="l"/>
                <a:tab pos="3030220" algn="ctr"/>
              </a:tabLst>
            </a:pPr>
            <a:r>
              <a:rPr lang="en-US" dirty="0">
                <a:latin typeface="Calibri" panose="020F0502020204030204" pitchFamily="34" charset="0"/>
                <a:ea typeface="等线" panose="02010600030101010101" pitchFamily="2" charset="-122"/>
                <a:cs typeface="Times New Roman" panose="02020603050405020304" pitchFamily="18" charset="0"/>
              </a:rPr>
              <a:t>Accuracies for k=10, training data size=134</a:t>
            </a:r>
            <a:endParaRPr lang="en-US" sz="20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752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9CA0-8363-43EB-8AF9-E620F8702493}"/>
              </a:ext>
            </a:extLst>
          </p:cNvPr>
          <p:cNvSpPr>
            <a:spLocks noGrp="1"/>
          </p:cNvSpPr>
          <p:nvPr>
            <p:ph type="title"/>
          </p:nvPr>
        </p:nvSpPr>
        <p:spPr/>
        <p:txBody>
          <a:bodyPr/>
          <a:lstStyle/>
          <a:p>
            <a:r>
              <a:rPr lang="en-US">
                <a:latin typeface="Times New Roman" panose="02020603050405020304" pitchFamily="18" charset="0"/>
                <a:ea typeface="Adobe 黑体 Std R" panose="020B0400000000000000" pitchFamily="34" charset="-122"/>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4963154-0B62-430B-9AAD-101C26BB7979}"/>
              </a:ext>
            </a:extLst>
          </p:cNvPr>
          <p:cNvSpPr>
            <a:spLocks noGrp="1"/>
          </p:cNvSpPr>
          <p:nvPr>
            <p:ph idx="1"/>
          </p:nvPr>
        </p:nvSpPr>
        <p:spPr/>
        <p:txBody>
          <a:bodyPr/>
          <a:lstStyle/>
          <a:p>
            <a:pPr>
              <a:lnSpc>
                <a:spcPct val="150000"/>
              </a:lnSpc>
            </a:pPr>
            <a:r>
              <a:rPr lang="en-US"/>
              <a:t>Entropy-KNN has obvious improvement in classification accuracy compared with traditional KNN algorithm, especially when the existing training sample information is limited.</a:t>
            </a:r>
          </a:p>
          <a:p>
            <a:pPr>
              <a:lnSpc>
                <a:spcPct val="150000"/>
              </a:lnSpc>
            </a:pPr>
            <a:r>
              <a:rPr lang="en-US"/>
              <a:t>Entropy-KNN algorithm performs more cyclic during calculation</a:t>
            </a:r>
          </a:p>
          <a:p>
            <a:pPr>
              <a:lnSpc>
                <a:spcPct val="150000"/>
              </a:lnSpc>
            </a:pPr>
            <a:r>
              <a:rPr lang="en-US"/>
              <a:t>Entropy-KNN algorithm has a relatively small sensitivity to the selection of K value</a:t>
            </a:r>
          </a:p>
          <a:p>
            <a:pPr>
              <a:lnSpc>
                <a:spcPct val="150000"/>
              </a:lnSpc>
            </a:pPr>
            <a:r>
              <a:rPr lang="en-US"/>
              <a:t>Still needs to be further improved in terms of computational efficiency</a:t>
            </a:r>
          </a:p>
        </p:txBody>
      </p:sp>
    </p:spTree>
    <p:extLst>
      <p:ext uri="{BB962C8B-B14F-4D97-AF65-F5344CB8AC3E}">
        <p14:creationId xmlns:p14="http://schemas.microsoft.com/office/powerpoint/2010/main" val="267958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9D57-45E1-4ABB-9F09-734390A4A066}"/>
              </a:ext>
            </a:extLst>
          </p:cNvPr>
          <p:cNvSpPr>
            <a:spLocks noGrp="1"/>
          </p:cNvSpPr>
          <p:nvPr>
            <p:ph type="title"/>
          </p:nvPr>
        </p:nvSpPr>
        <p:spPr/>
        <p:txBody>
          <a:bodyPr/>
          <a:lstStyle/>
          <a:p>
            <a:r>
              <a:rPr lang="en-US">
                <a:latin typeface="Times New Roman" panose="02020603050405020304" pitchFamily="18" charset="0"/>
                <a:ea typeface="Adobe 黑体 Std R" panose="020B0400000000000000" pitchFamily="34" charset="-122"/>
                <a:cs typeface="Times New Roman" panose="02020603050405020304" pitchFamily="18" charset="0"/>
              </a:rPr>
              <a:t>Bibliography</a:t>
            </a:r>
          </a:p>
        </p:txBody>
      </p:sp>
      <p:sp>
        <p:nvSpPr>
          <p:cNvPr id="3" name="Content Placeholder 2">
            <a:extLst>
              <a:ext uri="{FF2B5EF4-FFF2-40B4-BE49-F238E27FC236}">
                <a16:creationId xmlns:a16="http://schemas.microsoft.com/office/drawing/2014/main" id="{B51AF7AD-B4E3-462E-9E2E-1917D49210C8}"/>
              </a:ext>
            </a:extLst>
          </p:cNvPr>
          <p:cNvSpPr>
            <a:spLocks noGrp="1"/>
          </p:cNvSpPr>
          <p:nvPr>
            <p:ph idx="1"/>
          </p:nvPr>
        </p:nvSpPr>
        <p:spPr>
          <a:xfrm>
            <a:off x="1371600" y="1924050"/>
            <a:ext cx="10166350" cy="4222750"/>
          </a:xfrm>
        </p:spPr>
        <p:txBody>
          <a:bodyPr>
            <a:normAutofit fontScale="85000" lnSpcReduction="20000"/>
          </a:bodyPr>
          <a:lstStyle/>
          <a:p>
            <a:pPr marL="0" indent="0" algn="just">
              <a:lnSpc>
                <a:spcPct val="120000"/>
              </a:lnSpc>
              <a:buNone/>
            </a:pPr>
            <a:r>
              <a:rPr lang="en-US" sz="1800">
                <a:latin typeface="Times New Roman" panose="02020603050405020304" pitchFamily="18" charset="0"/>
                <a:cs typeface="Times New Roman" panose="02020603050405020304" pitchFamily="18" charset="0"/>
              </a:rPr>
              <a:t>[1] Wu X,Kumar V,Ross Quinlan J,et al.Top 10 algorithms in data mining[J]. Knowledge and Information Systems,2008,14(1). </a:t>
            </a:r>
          </a:p>
          <a:p>
            <a:pPr marL="0" indent="0" algn="just">
              <a:lnSpc>
                <a:spcPct val="120000"/>
              </a:lnSpc>
              <a:buNone/>
            </a:pPr>
            <a:r>
              <a:rPr lang="en-US" sz="1800">
                <a:latin typeface="Times New Roman" panose="02020603050405020304" pitchFamily="18" charset="0"/>
                <a:cs typeface="Times New Roman" panose="02020603050405020304" pitchFamily="18" charset="0"/>
              </a:rPr>
              <a:t>[2] Wei L., Zhao X., Zhou X. (2015) An Enhanced Entropy-K-Nearest Neighbor Algorithm Based on Attribute Reduction. In: Wong W. (eds) Proceedings of the 4th International Conference on Computer Engineering and Networks. Lecture Notes in Electrical Engineering, vol 355. Springer, Cham </a:t>
            </a:r>
          </a:p>
          <a:p>
            <a:pPr marL="0" indent="0" algn="just">
              <a:lnSpc>
                <a:spcPct val="120000"/>
              </a:lnSpc>
              <a:buNone/>
            </a:pPr>
            <a:r>
              <a:rPr lang="en-US" sz="1800">
                <a:latin typeface="Times New Roman" panose="02020603050405020304" pitchFamily="18" charset="0"/>
                <a:cs typeface="Times New Roman" panose="02020603050405020304" pitchFamily="18" charset="0"/>
              </a:rPr>
              <a:t>[3] k-Nearest Neighbour Classifiers –Pádraig Cunningham, Sarah Jane Delany — 2007 </a:t>
            </a:r>
          </a:p>
          <a:p>
            <a:pPr marL="0" indent="0" algn="just">
              <a:lnSpc>
                <a:spcPct val="120000"/>
              </a:lnSpc>
              <a:buNone/>
            </a:pPr>
            <a:r>
              <a:rPr lang="en-US" sz="1800">
                <a:latin typeface="Times New Roman" panose="02020603050405020304" pitchFamily="18" charset="0"/>
                <a:cs typeface="Times New Roman" panose="02020603050405020304" pitchFamily="18" charset="0"/>
              </a:rPr>
              <a:t>[4] Application of k-Nearest Neighbor on Feature –Projections Classifier To, Tuba Yavuz, H. Altay Guvenir — 1998 — Proceedings of ISCIS-98, 13th International Symposium on Computer and Information Sciences </a:t>
            </a:r>
          </a:p>
          <a:p>
            <a:pPr marL="0" indent="0" algn="just">
              <a:lnSpc>
                <a:spcPct val="120000"/>
              </a:lnSpc>
              <a:buNone/>
            </a:pPr>
            <a:r>
              <a:rPr lang="en-US" sz="1800">
                <a:latin typeface="Times New Roman" panose="02020603050405020304" pitchFamily="18" charset="0"/>
                <a:cs typeface="Times New Roman" panose="02020603050405020304" pitchFamily="18" charset="0"/>
              </a:rPr>
              <a:t>[5] MKNN: Modified K-Nearest Neighbor –Hamid Parvin, Hosein Alizadeh, Behrouz Minaei-bidgoli </a:t>
            </a:r>
          </a:p>
          <a:p>
            <a:pPr marL="0" indent="0" algn="just">
              <a:lnSpc>
                <a:spcPct val="120000"/>
              </a:lnSpc>
              <a:buNone/>
            </a:pPr>
            <a:r>
              <a:rPr lang="en-US" sz="1800">
                <a:latin typeface="Times New Roman" panose="02020603050405020304" pitchFamily="18" charset="0"/>
                <a:cs typeface="Times New Roman" panose="02020603050405020304" pitchFamily="18" charset="0"/>
              </a:rPr>
              <a:t>[6] k Nearest Neighbor Classification across –Multiple Private Databases, Li Xiong — 2006 — In Proceedings of ACM International Conference on Information and Knowledge Management </a:t>
            </a:r>
          </a:p>
          <a:p>
            <a:pPr marL="0" indent="0" algn="just">
              <a:lnSpc>
                <a:spcPct val="120000"/>
              </a:lnSpc>
              <a:buNone/>
            </a:pPr>
            <a:r>
              <a:rPr lang="en-US" sz="1800">
                <a:latin typeface="Times New Roman" panose="02020603050405020304" pitchFamily="18" charset="0"/>
                <a:cs typeface="Times New Roman" panose="02020603050405020304" pitchFamily="18" charset="0"/>
              </a:rPr>
              <a:t>[7] Classification with Learning k-Nearest Neighbors –Jorma Laaksonen, Erkki Oja — 1996 </a:t>
            </a:r>
          </a:p>
          <a:p>
            <a:pPr marL="0" indent="0" algn="just">
              <a:lnSpc>
                <a:spcPct val="120000"/>
              </a:lnSpc>
              <a:buNone/>
            </a:pPr>
            <a:r>
              <a:rPr lang="en-US" sz="1800">
                <a:latin typeface="Times New Roman" panose="02020603050405020304" pitchFamily="18" charset="0"/>
                <a:cs typeface="Times New Roman" panose="02020603050405020304" pitchFamily="18" charset="0"/>
              </a:rPr>
              <a:t>[8] Extending the K-Nearest Neighbour Classification –Algorithm To Symbolic, Floriana Esposito, Donato Malerba, Marianna Monopoli.</a:t>
            </a:r>
          </a:p>
          <a:p>
            <a:pPr marL="0" indent="0" algn="just">
              <a:lnSpc>
                <a:spcPct val="120000"/>
              </a:lnSpc>
              <a:buNone/>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82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3577-21CB-4F0D-9714-2D0BD5D4B711}"/>
              </a:ext>
            </a:extLst>
          </p:cNvPr>
          <p:cNvSpPr>
            <a:spLocks noGrp="1"/>
          </p:cNvSpPr>
          <p:nvPr>
            <p:ph type="title"/>
          </p:nvPr>
        </p:nvSpPr>
        <p:spPr>
          <a:xfrm>
            <a:off x="1371600" y="720969"/>
            <a:ext cx="9601200" cy="1485900"/>
          </a:xfrm>
        </p:spPr>
        <p:txBody>
          <a:bodyPr/>
          <a:lstStyle/>
          <a:p>
            <a:r>
              <a:rPr lang="en-US">
                <a:latin typeface="Times New Roman" panose="02020603050405020304" pitchFamily="18" charset="0"/>
                <a:ea typeface="Adobe 黑体 Std R" panose="020B0400000000000000" pitchFamily="34" charset="-122"/>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F4ABACDD-85DD-453A-AA4F-00787238257C}"/>
              </a:ext>
            </a:extLst>
          </p:cNvPr>
          <p:cNvSpPr>
            <a:spLocks noGrp="1"/>
          </p:cNvSpPr>
          <p:nvPr>
            <p:ph idx="1"/>
          </p:nvPr>
        </p:nvSpPr>
        <p:spPr>
          <a:xfrm>
            <a:off x="1371600" y="2896415"/>
            <a:ext cx="9601200" cy="3581400"/>
          </a:xfrm>
        </p:spPr>
        <p:txBody>
          <a:bodyPr>
            <a:noAutofit/>
          </a:bodyPr>
          <a:lstStyle/>
          <a:p>
            <a:pPr marL="0" indent="0" algn="just">
              <a:lnSpc>
                <a:spcPct val="150000"/>
              </a:lnSpc>
              <a:buNone/>
            </a:pPr>
            <a:r>
              <a:rPr lang="en-US" sz="2400">
                <a:latin typeface="Times New Roman" panose="02020603050405020304" pitchFamily="18" charset="0"/>
                <a:ea typeface="Adobe 黑体 Std R" panose="020B0400000000000000" pitchFamily="34" charset="-122"/>
                <a:cs typeface="Times New Roman" panose="02020603050405020304" pitchFamily="18" charset="0"/>
              </a:rPr>
              <a:t>KNN</a:t>
            </a:r>
            <a:r>
              <a:rPr lang="zh-CN" altLang="en-US" sz="2400">
                <a:latin typeface="Times New Roman" panose="02020603050405020304" pitchFamily="18" charset="0"/>
                <a:ea typeface="Adobe 黑体 Std R" panose="020B0400000000000000" pitchFamily="34" charset="-122"/>
                <a:cs typeface="Times New Roman" panose="02020603050405020304" pitchFamily="18" charset="0"/>
              </a:rPr>
              <a:t>（</a:t>
            </a:r>
            <a:r>
              <a:rPr lang="en-US" sz="2400">
                <a:latin typeface="Times New Roman" panose="02020603050405020304" pitchFamily="18" charset="0"/>
                <a:ea typeface="Adobe 黑体 Std R" panose="020B0400000000000000" pitchFamily="34" charset="-122"/>
                <a:cs typeface="Times New Roman" panose="02020603050405020304" pitchFamily="18" charset="0"/>
              </a:rPr>
              <a:t>K-Nearest Neighbors</a:t>
            </a:r>
            <a:r>
              <a:rPr lang="zh-CN" altLang="en-US" sz="2400">
                <a:latin typeface="Times New Roman" panose="02020603050405020304" pitchFamily="18" charset="0"/>
                <a:ea typeface="Adobe 黑体 Std R" panose="020B0400000000000000" pitchFamily="34" charset="-122"/>
                <a:cs typeface="Times New Roman" panose="02020603050405020304" pitchFamily="18" charset="0"/>
              </a:rPr>
              <a:t>）</a:t>
            </a:r>
            <a:r>
              <a:rPr lang="en-US" sz="2400">
                <a:latin typeface="Times New Roman" panose="02020603050405020304" pitchFamily="18" charset="0"/>
                <a:ea typeface="Adobe 黑体 Std R" panose="020B0400000000000000" pitchFamily="34" charset="-122"/>
                <a:cs typeface="Times New Roman" panose="02020603050405020304" pitchFamily="18" charset="0"/>
              </a:rPr>
              <a:t>is widely applied in various fields, like text classification, picture processing, etc., as one of the most important classification algorithm in data mining. It’s a kind of inert supervised learning based on mature and understandable theory. </a:t>
            </a:r>
          </a:p>
          <a:p>
            <a:pPr marL="0" indent="0" algn="just">
              <a:lnSpc>
                <a:spcPct val="150000"/>
              </a:lnSpc>
              <a:buNone/>
            </a:pPr>
            <a:endParaRPr lang="en-US" sz="2400">
              <a:latin typeface="Times New Roman" panose="02020603050405020304" pitchFamily="18" charset="0"/>
              <a:ea typeface="Adobe 黑体 Std R"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365601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385A-0824-409C-8AEE-D620F98629AD}"/>
              </a:ext>
            </a:extLst>
          </p:cNvPr>
          <p:cNvSpPr>
            <a:spLocks noGrp="1"/>
          </p:cNvSpPr>
          <p:nvPr>
            <p:ph type="title"/>
          </p:nvPr>
        </p:nvSpPr>
        <p:spPr/>
        <p:txBody>
          <a:bodyPr/>
          <a:lstStyle/>
          <a:p>
            <a:r>
              <a:rPr lang="en-US">
                <a:latin typeface="Times New Roman" panose="02020603050405020304" pitchFamily="18" charset="0"/>
                <a:ea typeface="Adobe 黑体 Std R" panose="020B0400000000000000" pitchFamily="34" charset="-122"/>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F0C1FC7-492E-4741-8EA7-50448B924200}"/>
              </a:ext>
            </a:extLst>
          </p:cNvPr>
          <p:cNvSpPr>
            <a:spLocks noGrp="1"/>
          </p:cNvSpPr>
          <p:nvPr>
            <p:ph idx="1"/>
          </p:nvPr>
        </p:nvSpPr>
        <p:spPr>
          <a:xfrm>
            <a:off x="1467060" y="2306097"/>
            <a:ext cx="9601200" cy="3581400"/>
          </a:xfrm>
        </p:spPr>
        <p:txBody>
          <a:bodyPr>
            <a:normAutofit fontScale="92500" lnSpcReduction="10000"/>
          </a:bodyPr>
          <a:lstStyle/>
          <a:p>
            <a:pPr marL="0" indent="0">
              <a:buNone/>
            </a:pPr>
            <a:r>
              <a:rPr lang="en-US" sz="2400">
                <a:latin typeface="Times New Roman" panose="02020603050405020304" pitchFamily="18" charset="0"/>
                <a:ea typeface="Adobe 黑体 Std R" panose="020B0400000000000000" pitchFamily="34" charset="-122"/>
                <a:cs typeface="Times New Roman" panose="02020603050405020304" pitchFamily="18" charset="0"/>
              </a:rPr>
              <a:t>KNN has its obvious drawbacks, as it's less inefficient and accurate.</a:t>
            </a:r>
          </a:p>
          <a:p>
            <a:pPr marL="0" indent="0">
              <a:buNone/>
            </a:pPr>
            <a:endParaRPr lang="en-US" sz="2400">
              <a:latin typeface="Times New Roman" panose="02020603050405020304" pitchFamily="18" charset="0"/>
              <a:ea typeface="Adobe 黑体 Std R" panose="020B0400000000000000" pitchFamily="34" charset="-122"/>
              <a:cs typeface="Times New Roman" panose="02020603050405020304" pitchFamily="18" charset="0"/>
            </a:endParaRPr>
          </a:p>
          <a:p>
            <a:pPr>
              <a:lnSpc>
                <a:spcPct val="150000"/>
              </a:lnSpc>
            </a:pPr>
            <a:r>
              <a:rPr lang="en-US">
                <a:latin typeface="Times New Roman" panose="02020603050405020304" pitchFamily="18" charset="0"/>
                <a:ea typeface="Adobe 黑体 Std R" panose="020B0400000000000000" pitchFamily="34" charset="-122"/>
                <a:cs typeface="Times New Roman" panose="02020603050405020304" pitchFamily="18" charset="0"/>
              </a:rPr>
              <a:t>Insufficient part of the imformation in training data causes data unclassified.</a:t>
            </a:r>
          </a:p>
          <a:p>
            <a:pPr>
              <a:lnSpc>
                <a:spcPct val="150000"/>
              </a:lnSpc>
            </a:pPr>
            <a:r>
              <a:rPr lang="en-US">
                <a:latin typeface="Times New Roman" panose="02020603050405020304" pitchFamily="18" charset="0"/>
                <a:ea typeface="Adobe 黑体 Std R" panose="020B0400000000000000" pitchFamily="34" charset="-122"/>
                <a:cs typeface="Times New Roman" panose="02020603050405020304" pitchFamily="18" charset="0"/>
              </a:rPr>
              <a:t>Lazy leaner algorithm leads to larger cost of computing and storage.</a:t>
            </a:r>
          </a:p>
          <a:p>
            <a:pPr marL="0" marR="0" lvl="0" indent="0" algn="l" defTabSz="914400" rtl="0" eaLnBrk="1" fontAlgn="auto" latinLnBrk="0" hangingPunct="1">
              <a:lnSpc>
                <a:spcPct val="94000"/>
              </a:lnSpc>
              <a:spcBef>
                <a:spcPts val="1000"/>
              </a:spcBef>
              <a:spcAft>
                <a:spcPts val="200"/>
              </a:spcAft>
              <a:buClrTx/>
              <a:buSzTx/>
              <a:buFont typeface="Franklin Gothic Book" panose="020B0503020102020204" pitchFamily="34" charset="0"/>
              <a:buNone/>
              <a:tabLst/>
              <a:defRPr/>
            </a:pPr>
            <a:endParaRPr lang="en-US" sz="2000" kern="1200" baseline="0">
              <a:solidFill>
                <a:schemeClr val="tx2"/>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60000"/>
              </a:lnSpc>
              <a:spcBef>
                <a:spcPts val="1000"/>
              </a:spcBef>
              <a:spcAft>
                <a:spcPts val="200"/>
              </a:spcAft>
              <a:buClrTx/>
              <a:buSzTx/>
              <a:buFont typeface="Franklin Gothic Book" panose="020B0503020102020204" pitchFamily="34" charset="0"/>
              <a:buNone/>
              <a:tabLst/>
              <a:defRPr/>
            </a:pPr>
            <a:r>
              <a:rPr lang="en-US" sz="2400">
                <a:latin typeface="Times New Roman" panose="02020603050405020304" pitchFamily="18" charset="0"/>
                <a:ea typeface="Adobe 黑体 Std R" panose="020B0400000000000000" pitchFamily="34" charset="-122"/>
                <a:cs typeface="Times New Roman" panose="02020603050405020304" pitchFamily="18" charset="0"/>
              </a:rPr>
              <a:t>For this project, we will implement one improved algorithm of kNN classification based on information entropy of attributes values.</a:t>
            </a:r>
          </a:p>
          <a:p>
            <a:pPr marL="0" indent="0">
              <a:buNone/>
            </a:pPr>
            <a:endParaRPr lang="en-US">
              <a:latin typeface="Times New Roman" panose="02020603050405020304" pitchFamily="18" charset="0"/>
              <a:ea typeface="Adobe 黑体 Std R"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371529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7FD4-5EA2-401F-A1ED-B8028849B0E7}"/>
              </a:ext>
            </a:extLst>
          </p:cNvPr>
          <p:cNvSpPr>
            <a:spLocks noGrp="1"/>
          </p:cNvSpPr>
          <p:nvPr>
            <p:ph type="title"/>
          </p:nvPr>
        </p:nvSpPr>
        <p:spPr/>
        <p:txBody>
          <a:bodyPr/>
          <a:lstStyle/>
          <a:p>
            <a:r>
              <a:rPr lang="en-US">
                <a:latin typeface="Times New Roman" panose="02020603050405020304" pitchFamily="18" charset="0"/>
                <a:ea typeface="Adobe 黑体 Std R" panose="020B0400000000000000" pitchFamily="34" charset="-122"/>
                <a:cs typeface="Times New Roman" panose="02020603050405020304" pitchFamily="18" charset="0"/>
              </a:rPr>
              <a:t>Related</a:t>
            </a:r>
            <a:r>
              <a:rPr lang="en-US" baseline="0">
                <a:latin typeface="Times New Roman" panose="02020603050405020304" pitchFamily="18" charset="0"/>
                <a:ea typeface="Adobe 黑体 Std R" panose="020B0400000000000000" pitchFamily="34" charset="-122"/>
                <a:cs typeface="Times New Roman" panose="02020603050405020304" pitchFamily="18" charset="0"/>
              </a:rPr>
              <a:t> Work</a:t>
            </a:r>
            <a:endParaRPr lang="en-US">
              <a:latin typeface="Times New Roman" panose="02020603050405020304" pitchFamily="18" charset="0"/>
              <a:ea typeface="Adobe 黑体 Std R" panose="020B0400000000000000" pitchFamily="34"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45B3F0C6-0AA7-4A29-B0A7-C421227405E0}"/>
              </a:ext>
            </a:extLst>
          </p:cNvPr>
          <p:cNvSpPr>
            <a:spLocks noGrp="1"/>
          </p:cNvSpPr>
          <p:nvPr>
            <p:ph idx="1"/>
          </p:nvPr>
        </p:nvSpPr>
        <p:spPr>
          <a:xfrm>
            <a:off x="1371600" y="2316145"/>
            <a:ext cx="9601200" cy="3581400"/>
          </a:xfrm>
        </p:spPr>
        <p:txBody>
          <a:bodyPr>
            <a:normAutofit/>
          </a:bodyPr>
          <a:lstStyle/>
          <a:p>
            <a:pPr>
              <a:lnSpc>
                <a:spcPct val="150000"/>
              </a:lnSpc>
            </a:pPr>
            <a:r>
              <a:rPr lang="en-US" sz="2400">
                <a:latin typeface="Times New Roman" panose="02020603050405020304" pitchFamily="18" charset="0"/>
                <a:ea typeface="Adobe 黑体 Std R" panose="020B0400000000000000" pitchFamily="34" charset="-122"/>
                <a:cs typeface="Times New Roman" panose="02020603050405020304" pitchFamily="18" charset="0"/>
              </a:rPr>
              <a:t>Simplify calculating methods or reduce computation load</a:t>
            </a:r>
          </a:p>
          <a:p>
            <a:pPr>
              <a:lnSpc>
                <a:spcPct val="150000"/>
              </a:lnSpc>
            </a:pPr>
            <a:r>
              <a:rPr lang="en-US" sz="2400">
                <a:latin typeface="Times New Roman" panose="02020603050405020304" pitchFamily="18" charset="0"/>
                <a:ea typeface="Adobe 黑体 Std R" panose="020B0400000000000000" pitchFamily="34" charset="-122"/>
                <a:cs typeface="Times New Roman" panose="02020603050405020304" pitchFamily="18" charset="0"/>
              </a:rPr>
              <a:t>Define new measurement standard for distance or similarity</a:t>
            </a:r>
          </a:p>
          <a:p>
            <a:pPr>
              <a:lnSpc>
                <a:spcPct val="150000"/>
              </a:lnSpc>
            </a:pPr>
            <a:r>
              <a:rPr lang="en-US" sz="2400">
                <a:latin typeface="Times New Roman" panose="02020603050405020304" pitchFamily="18" charset="0"/>
                <a:ea typeface="Adobe 黑体 Std R" panose="020B0400000000000000" pitchFamily="34" charset="-122"/>
                <a:cs typeface="Times New Roman" panose="02020603050405020304" pitchFamily="18" charset="0"/>
              </a:rPr>
              <a:t>Modify the threshold definition of k-nearest neighbors</a:t>
            </a:r>
          </a:p>
          <a:p>
            <a:pPr>
              <a:lnSpc>
                <a:spcPct val="150000"/>
              </a:lnSpc>
            </a:pPr>
            <a:r>
              <a:rPr lang="en-US" sz="2400">
                <a:latin typeface="Times New Roman" panose="02020603050405020304" pitchFamily="18" charset="0"/>
                <a:ea typeface="Adobe 黑体 Std R" panose="020B0400000000000000" pitchFamily="34" charset="-122"/>
                <a:cs typeface="Times New Roman" panose="02020603050405020304" pitchFamily="18" charset="0"/>
              </a:rPr>
              <a:t>Using advanced algorithm to select better value of parameter k</a:t>
            </a:r>
          </a:p>
          <a:p>
            <a:pPr>
              <a:lnSpc>
                <a:spcPct val="150000"/>
              </a:lnSpc>
            </a:pPr>
            <a:r>
              <a:rPr lang="en-US" sz="2400">
                <a:latin typeface="Times New Roman" panose="02020603050405020304" pitchFamily="18" charset="0"/>
                <a:ea typeface="Adobe 黑体 Std R" panose="020B0400000000000000" pitchFamily="34" charset="-122"/>
                <a:cs typeface="Times New Roman" panose="02020603050405020304" pitchFamily="18" charset="0"/>
              </a:rPr>
              <a:t>Ccombine with other algorithm</a:t>
            </a:r>
          </a:p>
          <a:p>
            <a:pPr marL="0" indent="0">
              <a:lnSpc>
                <a:spcPct val="150000"/>
              </a:lnSpc>
              <a:buNone/>
            </a:pPr>
            <a:endParaRPr lang="en-US" sz="2400">
              <a:latin typeface="Times New Roman" panose="02020603050405020304" pitchFamily="18" charset="0"/>
              <a:ea typeface="Adobe 黑体 Std R"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353195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7DB1-8BFF-4F9C-84C1-70B8042067EA}"/>
              </a:ext>
            </a:extLst>
          </p:cNvPr>
          <p:cNvSpPr>
            <a:spLocks noGrp="1"/>
          </p:cNvSpPr>
          <p:nvPr>
            <p:ph type="title"/>
          </p:nvPr>
        </p:nvSpPr>
        <p:spPr/>
        <p:txBody>
          <a:bodyPr/>
          <a:lstStyle/>
          <a:p>
            <a:r>
              <a:rPr lang="en-US">
                <a:latin typeface="Times New Roman" panose="02020603050405020304" pitchFamily="18" charset="0"/>
                <a:ea typeface="Adobe 黑体 Std R" panose="020B0400000000000000" pitchFamily="34" charset="-122"/>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F2427637-CAA5-4459-8847-D733BBBF87A6}"/>
              </a:ext>
            </a:extLst>
          </p:cNvPr>
          <p:cNvSpPr>
            <a:spLocks noGrp="1"/>
          </p:cNvSpPr>
          <p:nvPr>
            <p:ph idx="1"/>
          </p:nvPr>
        </p:nvSpPr>
        <p:spPr/>
        <p:txBody>
          <a:bodyPr>
            <a:normAutofit/>
          </a:bodyPr>
          <a:lstStyle/>
          <a:p>
            <a:pPr>
              <a:lnSpc>
                <a:spcPct val="150000"/>
              </a:lnSpc>
            </a:pPr>
            <a:r>
              <a:rPr lang="en-US" sz="2800">
                <a:latin typeface="Times New Roman" panose="02020603050405020304" pitchFamily="18" charset="0"/>
                <a:ea typeface="Adobe 黑体 Std R" panose="020B0400000000000000" pitchFamily="34" charset="-122"/>
                <a:cs typeface="Times New Roman" panose="02020603050405020304" pitchFamily="18" charset="0"/>
              </a:rPr>
              <a:t>K-nearest Neighbors Algorithm</a:t>
            </a:r>
          </a:p>
          <a:p>
            <a:pPr>
              <a:lnSpc>
                <a:spcPct val="150000"/>
              </a:lnSpc>
            </a:pPr>
            <a:r>
              <a:rPr lang="en-US" sz="2800">
                <a:latin typeface="Times New Roman" panose="02020603050405020304" pitchFamily="18" charset="0"/>
                <a:ea typeface="Adobe 黑体 Std R" panose="020B0400000000000000" pitchFamily="34" charset="-122"/>
                <a:cs typeface="Times New Roman" panose="02020603050405020304" pitchFamily="18" charset="0"/>
              </a:rPr>
              <a:t>Distance-weighted kNN Algorithm</a:t>
            </a:r>
          </a:p>
          <a:p>
            <a:pPr>
              <a:lnSpc>
                <a:spcPct val="150000"/>
              </a:lnSpc>
            </a:pPr>
            <a:r>
              <a:rPr lang="en-US" sz="2800">
                <a:latin typeface="Times New Roman" panose="02020603050405020304" pitchFamily="18" charset="0"/>
                <a:ea typeface="Adobe 黑体 Std R" panose="020B0400000000000000" pitchFamily="34" charset="-122"/>
                <a:cs typeface="Times New Roman" panose="02020603050405020304" pitchFamily="18" charset="0"/>
              </a:rPr>
              <a:t>Entropy-kNN</a:t>
            </a:r>
          </a:p>
          <a:p>
            <a:pPr>
              <a:lnSpc>
                <a:spcPct val="150000"/>
              </a:lnSpc>
            </a:pPr>
            <a:r>
              <a:rPr lang="en-US" sz="2800">
                <a:latin typeface="Times New Roman" panose="02020603050405020304" pitchFamily="18" charset="0"/>
                <a:ea typeface="Adobe 黑体 Std R" panose="020B0400000000000000" pitchFamily="34" charset="-122"/>
                <a:cs typeface="Times New Roman" panose="02020603050405020304" pitchFamily="18" charset="0"/>
              </a:rPr>
              <a:t>k-fold cross validation </a:t>
            </a:r>
          </a:p>
          <a:p>
            <a:pPr marL="0" indent="0">
              <a:lnSpc>
                <a:spcPct val="150000"/>
              </a:lnSpc>
              <a:buNone/>
            </a:pPr>
            <a:endParaRPr lang="en-US" sz="2800">
              <a:latin typeface="Times New Roman" panose="02020603050405020304" pitchFamily="18" charset="0"/>
              <a:ea typeface="Adobe 黑体 Std R"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355323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8176-305F-41EE-BC29-ECA1AAD47EED}"/>
              </a:ext>
            </a:extLst>
          </p:cNvPr>
          <p:cNvSpPr>
            <a:spLocks noGrp="1"/>
          </p:cNvSpPr>
          <p:nvPr>
            <p:ph type="title"/>
          </p:nvPr>
        </p:nvSpPr>
        <p:spPr/>
        <p:txBody>
          <a:bodyPr/>
          <a:lstStyle/>
          <a:p>
            <a:r>
              <a:rPr lang="en-US"/>
              <a:t>C</a:t>
            </a:r>
            <a:r>
              <a:rPr lang="en-US" altLang="zh-CN"/>
              <a:t>oncept of </a:t>
            </a:r>
            <a:r>
              <a:rPr lang="en-US"/>
              <a:t>Entropy-KNN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C1165B-2541-4333-9A21-9F6F3AA9A9BE}"/>
                  </a:ext>
                </a:extLst>
              </p:cNvPr>
              <p:cNvSpPr>
                <a:spLocks noGrp="1"/>
              </p:cNvSpPr>
              <p:nvPr>
                <p:ph idx="1"/>
              </p:nvPr>
            </p:nvSpPr>
            <p:spPr>
              <a:xfrm>
                <a:off x="1504950" y="1606550"/>
                <a:ext cx="10058400" cy="4991100"/>
              </a:xfrm>
            </p:spPr>
            <p:txBody>
              <a:bodyPr>
                <a:normAutofit fontScale="92500" lnSpcReduction="10000"/>
              </a:bodyPr>
              <a:lstStyle/>
              <a:p>
                <a:r>
                  <a:rPr lang="en-US"/>
                  <a:t>information entropy of attribute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b="0" i="0" smtClean="0">
                        <a:latin typeface="Cambria Math" panose="02040503050406030204" pitchFamily="18" charset="0"/>
                      </a:rPr>
                      <m:t>: </m:t>
                    </m:r>
                  </m:oMath>
                </a14:m>
                <a:endParaRPr lang="en-US" b="0" i="0">
                  <a:latin typeface="Cambria Math" panose="02040503050406030204" pitchFamily="18" charset="0"/>
                </a:endParaRPr>
              </a:p>
              <a:p>
                <a:pPr marL="0" indent="0" algn="ctr">
                  <a:buNone/>
                </a:pPr>
                <a14:m>
                  <m:oMath xmlns:m="http://schemas.openxmlformats.org/officeDocument/2006/math">
                    <m:r>
                      <m:rPr>
                        <m:sty m:val="p"/>
                      </m:rPr>
                      <a:rPr lang="en-US" smtClean="0">
                        <a:latin typeface="Cambria Math" panose="02040503050406030204" pitchFamily="18" charset="0"/>
                      </a:rPr>
                      <m:t>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d>
                    <m:r>
                      <a:rPr lang="en-US" i="1">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r>
                          <m:rPr>
                            <m:sty m:val="p"/>
                          </m:rPr>
                          <a:rPr lang="en-US">
                            <a:latin typeface="Cambria Math" panose="02040503050406030204" pitchFamily="18" charset="0"/>
                          </a:rPr>
                          <m:t>l</m:t>
                        </m:r>
                        <m:r>
                          <a:rPr lang="en-US" b="0" i="1"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r>
                          <a:rPr lang="en-US" i="1">
                            <a:latin typeface="Cambria Math" panose="02040503050406030204" pitchFamily="18" charset="0"/>
                          </a:rPr>
                          <m:t>)</m:t>
                        </m:r>
                      </m:e>
                    </m:nary>
                  </m:oMath>
                </a14:m>
                <a:r>
                  <a:rPr lang="en-US"/>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d>
                      </m:den>
                    </m:f>
                  </m:oMath>
                </a14:m>
                <a:r>
                  <a:rPr lang="en-US"/>
                  <a:t> </a:t>
                </a:r>
              </a:p>
              <a:p>
                <a:pPr marL="0" indent="0" algn="ctr">
                  <a:buNone/>
                </a:pPr>
                <a:endParaRPr lang="en-US"/>
              </a:p>
              <a:p>
                <a:r>
                  <a:rPr lang="en-US"/>
                  <a:t>Let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a:t> be any two samples. The same attribute values ​​of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𝐵</m:t>
                    </m:r>
                  </m:oMath>
                </a14:m>
                <a:r>
                  <a:rPr lang="en-US"/>
                  <a:t>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oMath>
                </a14:m>
                <a:r>
                  <a:rPr lang="en-US"/>
                  <a:t>. The distance between </a:t>
                </a:r>
                <a14:m>
                  <m:oMath xmlns:m="http://schemas.openxmlformats.org/officeDocument/2006/math">
                    <m:r>
                      <a:rPr lang="en-US" i="1">
                        <a:latin typeface="Cambria Math" panose="02040503050406030204" pitchFamily="18" charset="0"/>
                      </a:rPr>
                      <m:t>𝐴</m:t>
                    </m:r>
                  </m:oMath>
                </a14:m>
                <a:r>
                  <a:rPr lang="en-US"/>
                  <a:t> and </a:t>
                </a:r>
                <a14:m>
                  <m:oMath xmlns:m="http://schemas.openxmlformats.org/officeDocument/2006/math">
                    <m:r>
                      <a:rPr lang="en-US" i="1">
                        <a:latin typeface="Cambria Math" panose="02040503050406030204" pitchFamily="18" charset="0"/>
                      </a:rPr>
                      <m:t>𝐵</m:t>
                    </m:r>
                  </m:oMath>
                </a14:m>
                <a:r>
                  <a:rPr lang="en-US"/>
                  <a:t> is defined as follows: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𝐸𝑛𝑡𝑟𝑜𝑝𝑦</m:t>
                          </m:r>
                        </m:sub>
                      </m:sSub>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𝑆</m:t>
                          </m:r>
                        </m:e>
                      </m:nary>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 </m:t>
                      </m:r>
                    </m:oMath>
                  </m:oMathPara>
                </a14:m>
                <a:endParaRPr lang="en-US"/>
              </a:p>
              <a:p>
                <a:pPr marL="0" indent="0">
                  <a:buNone/>
                </a:pPr>
                <a:endParaRPr lang="en-US"/>
              </a:p>
              <a:p>
                <a:r>
                  <a:rPr lang="en-US"/>
                  <a:t>Let </a:t>
                </a:r>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 </m:t>
                    </m:r>
                  </m:oMath>
                </a14:m>
                <a:r>
                  <a:rPr lang="en-US"/>
                  <a:t>be the credibility of </a:t>
                </a:r>
                <a14:m>
                  <m:oMath xmlns:m="http://schemas.openxmlformats.org/officeDocument/2006/math">
                    <m:r>
                      <a:rPr lang="en-US" i="1">
                        <a:latin typeface="Cambria Math" panose="02040503050406030204" pitchFamily="18" charset="0"/>
                      </a:rPr>
                      <m:t>𝐵</m:t>
                    </m:r>
                  </m:oMath>
                </a14:m>
                <a:r>
                  <a:rPr lang="en-US"/>
                  <a:t> against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oMath>
                </a14:m>
                <a:r>
                  <a:rPr lang="en-US"/>
                  <a:t>, and the formula is as follows:</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𝐾</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𝑗</m:t>
                              </m:r>
                            </m:sub>
                          </m:sSub>
                        </m:num>
                        <m:den>
                          <m:r>
                            <a:rPr lang="en-US" i="1">
                              <a:latin typeface="Cambria Math" panose="02040503050406030204" pitchFamily="18" charset="0"/>
                            </a:rPr>
                            <m:t>𝐾</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𝑗</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𝑗</m:t>
                              </m:r>
                            </m:sub>
                          </m:sSub>
                        </m:sup>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𝐸𝑛𝑡𝑟𝑜𝑝𝑦</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𝐵</m:t>
                              </m:r>
                            </m:e>
                          </m:d>
                        </m:e>
                      </m:nary>
                      <m:r>
                        <a:rPr lang="en-US" b="0" i="0" smtClean="0">
                          <a:latin typeface="Cambria Math" panose="02040503050406030204" pitchFamily="18" charset="0"/>
                        </a:rPr>
                        <m:t>, </m:t>
                      </m:r>
                    </m:oMath>
                  </m:oMathPara>
                </a14:m>
                <a:endParaRPr lang="en-US"/>
              </a:p>
              <a:p>
                <a:pPr marL="0" indent="0" algn="ctr">
                  <a:buNone/>
                </a:pPr>
                <a:r>
                  <a:rPr lang="en-US"/>
                  <a:t>where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𝑗</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𝑗</m:t>
                            </m:r>
                          </m:sub>
                        </m:sSub>
                      </m:sup>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𝐸𝑛𝑡𝑟𝑜𝑝𝑦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e>
                    </m:nary>
                  </m:oMath>
                </a14:m>
                <a:r>
                  <a:rPr lang="en-US"/>
                  <a:t> is the average distance between </a:t>
                </a:r>
                <a14:m>
                  <m:oMath xmlns:m="http://schemas.openxmlformats.org/officeDocument/2006/math">
                    <m:r>
                      <a:rPr lang="en-US" i="1">
                        <a:latin typeface="Cambria Math" panose="02040503050406030204" pitchFamily="18" charset="0"/>
                      </a:rPr>
                      <m:t>𝐵</m:t>
                    </m:r>
                  </m:oMath>
                </a14:m>
                <a:r>
                  <a:rPr lang="en-US"/>
                  <a:t> and class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oMath>
                </a14:m>
                <a:r>
                  <a:rPr lang="en-US"/>
                  <a:t> neighbor samples.</a:t>
                </a:r>
              </a:p>
              <a:p>
                <a:pPr marL="0" indent="0">
                  <a:buNone/>
                </a:pPr>
                <a:endParaRPr lang="en-US"/>
              </a:p>
              <a:p>
                <a:pPr marL="0" indent="0">
                  <a:buNone/>
                </a:pPr>
                <a:endParaRPr lang="en-US"/>
              </a:p>
              <a:p>
                <a:endParaRPr lang="en-US"/>
              </a:p>
            </p:txBody>
          </p:sp>
        </mc:Choice>
        <mc:Fallback xmlns="">
          <p:sp>
            <p:nvSpPr>
              <p:cNvPr id="3" name="Content Placeholder 2">
                <a:extLst>
                  <a:ext uri="{FF2B5EF4-FFF2-40B4-BE49-F238E27FC236}">
                    <a16:creationId xmlns:a16="http://schemas.microsoft.com/office/drawing/2014/main" id="{D4C1165B-2541-4333-9A21-9F6F3AA9A9BE}"/>
                  </a:ext>
                </a:extLst>
              </p:cNvPr>
              <p:cNvSpPr>
                <a:spLocks noGrp="1" noRot="1" noChangeAspect="1" noMove="1" noResize="1" noEditPoints="1" noAdjustHandles="1" noChangeArrowheads="1" noChangeShapeType="1" noTextEdit="1"/>
              </p:cNvSpPr>
              <p:nvPr>
                <p:ph idx="1"/>
              </p:nvPr>
            </p:nvSpPr>
            <p:spPr>
              <a:xfrm>
                <a:off x="1504950" y="1606550"/>
                <a:ext cx="10058400" cy="4991100"/>
              </a:xfrm>
              <a:blipFill>
                <a:blip r:embed="rId3"/>
                <a:stretch>
                  <a:fillRect l="-545" t="-1589"/>
                </a:stretch>
              </a:blipFill>
            </p:spPr>
            <p:txBody>
              <a:bodyPr/>
              <a:lstStyle/>
              <a:p>
                <a:r>
                  <a:rPr lang="en-US">
                    <a:noFill/>
                  </a:rPr>
                  <a:t> </a:t>
                </a:r>
              </a:p>
            </p:txBody>
          </p:sp>
        </mc:Fallback>
      </mc:AlternateContent>
    </p:spTree>
    <p:extLst>
      <p:ext uri="{BB962C8B-B14F-4D97-AF65-F5344CB8AC3E}">
        <p14:creationId xmlns:p14="http://schemas.microsoft.com/office/powerpoint/2010/main" val="108013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0BD0-0B09-4970-826A-40E56D86FE2E}"/>
              </a:ext>
            </a:extLst>
          </p:cNvPr>
          <p:cNvSpPr>
            <a:spLocks noGrp="1"/>
          </p:cNvSpPr>
          <p:nvPr>
            <p:ph type="title"/>
          </p:nvPr>
        </p:nvSpPr>
        <p:spPr/>
        <p:txBody>
          <a:bodyPr/>
          <a:lstStyle/>
          <a:p>
            <a:r>
              <a:rPr lang="en-US"/>
              <a:t>Entropy-KNN Algorithm Analysis</a:t>
            </a:r>
          </a:p>
        </p:txBody>
      </p:sp>
      <p:sp>
        <p:nvSpPr>
          <p:cNvPr id="3" name="Content Placeholder 2">
            <a:extLst>
              <a:ext uri="{FF2B5EF4-FFF2-40B4-BE49-F238E27FC236}">
                <a16:creationId xmlns:a16="http://schemas.microsoft.com/office/drawing/2014/main" id="{9EB1E511-B9B9-4D25-8717-8316944B0CB5}"/>
              </a:ext>
            </a:extLst>
          </p:cNvPr>
          <p:cNvSpPr>
            <a:spLocks noGrp="1"/>
          </p:cNvSpPr>
          <p:nvPr>
            <p:ph idx="1"/>
          </p:nvPr>
        </p:nvSpPr>
        <p:spPr/>
        <p:txBody>
          <a:bodyPr>
            <a:normAutofit/>
          </a:bodyPr>
          <a:lstStyle/>
          <a:p>
            <a:pPr marL="0" indent="0" algn="just">
              <a:lnSpc>
                <a:spcPct val="150000"/>
              </a:lnSpc>
              <a:buNone/>
            </a:pPr>
            <a:r>
              <a:rPr lang="en-US" sz="2800">
                <a:latin typeface="Calibri" panose="020F0502020204030204" pitchFamily="34" charset="0"/>
                <a:cs typeface="Calibri" panose="020F0502020204030204" pitchFamily="34" charset="0"/>
              </a:rPr>
              <a:t>The Entropy-KNN algorithm based on attribute value information entropy improves the distance calculation method based on information entropy, and defines the concept of class credibility as classification criteria, t</a:t>
            </a:r>
            <a:r>
              <a:rPr lang="en-US" sz="2800"/>
              <a:t>heoretically improves the accuracy and discriminant efficiency of KNN algorithm. </a:t>
            </a:r>
            <a:endParaRPr lang="en-US" sz="2800">
              <a:latin typeface="Calibri" panose="020F0502020204030204" pitchFamily="34" charset="0"/>
              <a:cs typeface="Calibri" panose="020F0502020204030204" pitchFamily="34" charset="0"/>
            </a:endParaRPr>
          </a:p>
          <a:p>
            <a:pPr marL="0" indent="0" algn="just">
              <a:lnSpc>
                <a:spcPct val="150000"/>
              </a:lnSpc>
              <a:buNone/>
            </a:pPr>
            <a:endParaRPr lang="en-US" sz="2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004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BCC3-D1E0-454B-9EF7-F769315597CA}"/>
              </a:ext>
            </a:extLst>
          </p:cNvPr>
          <p:cNvSpPr>
            <a:spLocks noGrp="1"/>
          </p:cNvSpPr>
          <p:nvPr>
            <p:ph type="title"/>
          </p:nvPr>
        </p:nvSpPr>
        <p:spPr/>
        <p:txBody>
          <a:bodyPr/>
          <a:lstStyle/>
          <a:p>
            <a:r>
              <a:rPr lang="en-US">
                <a:latin typeface="Times New Roman" panose="02020603050405020304" pitchFamily="18" charset="0"/>
                <a:ea typeface="Adobe 黑体 Std R" panose="020B0400000000000000" pitchFamily="34" charset="-122"/>
                <a:cs typeface="Times New Roman" panose="02020603050405020304" pitchFamily="18" charset="0"/>
              </a:rPr>
              <a:t>Experiment</a:t>
            </a:r>
          </a:p>
        </p:txBody>
      </p:sp>
      <p:sp>
        <p:nvSpPr>
          <p:cNvPr id="3" name="Content Placeholder 2">
            <a:extLst>
              <a:ext uri="{FF2B5EF4-FFF2-40B4-BE49-F238E27FC236}">
                <a16:creationId xmlns:a16="http://schemas.microsoft.com/office/drawing/2014/main" id="{BF90B137-4275-439E-A5B7-A6E2D48E9352}"/>
              </a:ext>
            </a:extLst>
          </p:cNvPr>
          <p:cNvSpPr>
            <a:spLocks noGrp="1"/>
          </p:cNvSpPr>
          <p:nvPr>
            <p:ph idx="1"/>
          </p:nvPr>
        </p:nvSpPr>
        <p:spPr>
          <a:xfrm>
            <a:off x="1371600" y="1504949"/>
            <a:ext cx="9601200" cy="4059141"/>
          </a:xfrm>
        </p:spPr>
        <p:txBody>
          <a:bodyPr>
            <a:normAutofit/>
          </a:bodyPr>
          <a:lstStyle/>
          <a:p>
            <a:r>
              <a:rPr lang="en-US">
                <a:latin typeface="Times New Roman" panose="02020603050405020304" pitchFamily="18" charset="0"/>
                <a:ea typeface="Adobe 黑体 Std R" panose="020B0400000000000000" pitchFamily="34" charset="-122"/>
                <a:cs typeface="Times New Roman" panose="02020603050405020304" pitchFamily="18" charset="0"/>
              </a:rPr>
              <a:t>Datasets:</a:t>
            </a:r>
          </a:p>
          <a:p>
            <a:endParaRPr lang="en-US">
              <a:latin typeface="Times New Roman" panose="02020603050405020304" pitchFamily="18" charset="0"/>
              <a:ea typeface="Adobe 黑体 Std R" panose="020B0400000000000000" pitchFamily="34" charset="-122"/>
              <a:cs typeface="Times New Roman" panose="02020603050405020304" pitchFamily="18" charset="0"/>
            </a:endParaRPr>
          </a:p>
          <a:p>
            <a:endParaRPr lang="en-US">
              <a:latin typeface="Times New Roman" panose="02020603050405020304" pitchFamily="18" charset="0"/>
              <a:ea typeface="Adobe 黑体 Std R" panose="020B0400000000000000" pitchFamily="34" charset="-122"/>
              <a:cs typeface="Times New Roman" panose="02020603050405020304" pitchFamily="18" charset="0"/>
            </a:endParaRPr>
          </a:p>
          <a:p>
            <a:endParaRPr lang="en-US">
              <a:latin typeface="Times New Roman" panose="02020603050405020304" pitchFamily="18" charset="0"/>
              <a:ea typeface="Adobe 黑体 Std R" panose="020B0400000000000000" pitchFamily="34" charset="-122"/>
              <a:cs typeface="Times New Roman" panose="02020603050405020304" pitchFamily="18" charset="0"/>
            </a:endParaRPr>
          </a:p>
          <a:p>
            <a:endParaRPr lang="en-US">
              <a:latin typeface="Times New Roman" panose="02020603050405020304" pitchFamily="18" charset="0"/>
              <a:ea typeface="Adobe 黑体 Std R" panose="020B0400000000000000" pitchFamily="34" charset="-122"/>
              <a:cs typeface="Times New Roman" panose="02020603050405020304" pitchFamily="18" charset="0"/>
            </a:endParaRPr>
          </a:p>
          <a:p>
            <a:endParaRPr lang="en-US">
              <a:latin typeface="Times New Roman" panose="02020603050405020304" pitchFamily="18" charset="0"/>
              <a:ea typeface="Adobe 黑体 Std R" panose="020B0400000000000000" pitchFamily="34" charset="-122"/>
              <a:cs typeface="Times New Roman" panose="02020603050405020304" pitchFamily="18" charset="0"/>
            </a:endParaRPr>
          </a:p>
          <a:p>
            <a:endParaRPr lang="en-US">
              <a:latin typeface="Times New Roman" panose="02020603050405020304" pitchFamily="18" charset="0"/>
              <a:ea typeface="Adobe 黑体 Std R" panose="020B0400000000000000" pitchFamily="34" charset="-122"/>
              <a:cs typeface="Times New Roman" panose="02020603050405020304" pitchFamily="18" charset="0"/>
            </a:endParaRPr>
          </a:p>
          <a:p>
            <a:endParaRPr lang="en-US">
              <a:latin typeface="Times New Roman" panose="02020603050405020304" pitchFamily="18" charset="0"/>
              <a:ea typeface="Adobe 黑体 Std R" panose="020B0400000000000000"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1DE3CE3-3E01-4950-85B6-053481478871}"/>
                  </a:ext>
                </a:extLst>
              </p:cNvPr>
              <p:cNvGraphicFramePr>
                <a:graphicFrameLocks noGrp="1"/>
              </p:cNvGraphicFramePr>
              <p:nvPr>
                <p:extLst>
                  <p:ext uri="{D42A27DB-BD31-4B8C-83A1-F6EECF244321}">
                    <p14:modId xmlns:p14="http://schemas.microsoft.com/office/powerpoint/2010/main" val="1439401128"/>
                  </p:ext>
                </p:extLst>
              </p:nvPr>
            </p:nvGraphicFramePr>
            <p:xfrm>
              <a:off x="1761490" y="2171696"/>
              <a:ext cx="4410710" cy="3987793"/>
            </p:xfrm>
            <a:graphic>
              <a:graphicData uri="http://schemas.openxmlformats.org/drawingml/2006/table">
                <a:tbl>
                  <a:tblPr firstRow="1" firstCol="1" bandRow="1">
                    <a:tableStyleId>{5C22544A-7EE6-4342-B048-85BDC9FD1C3A}</a:tableStyleId>
                  </a:tblPr>
                  <a:tblGrid>
                    <a:gridCol w="620378">
                      <a:extLst>
                        <a:ext uri="{9D8B030D-6E8A-4147-A177-3AD203B41FA5}">
                          <a16:colId xmlns:a16="http://schemas.microsoft.com/office/drawing/2014/main" val="2471649897"/>
                        </a:ext>
                      </a:extLst>
                    </a:gridCol>
                    <a:gridCol w="3790332">
                      <a:extLst>
                        <a:ext uri="{9D8B030D-6E8A-4147-A177-3AD203B41FA5}">
                          <a16:colId xmlns:a16="http://schemas.microsoft.com/office/drawing/2014/main" val="350727599"/>
                        </a:ext>
                      </a:extLst>
                    </a:gridCol>
                  </a:tblGrid>
                  <a:tr h="211039">
                    <a:tc>
                      <a:txBody>
                        <a:bodyPr/>
                        <a:lstStyle/>
                        <a:p>
                          <a:pPr algn="ctr">
                            <a:lnSpc>
                              <a:spcPct val="107000"/>
                            </a:lnSpc>
                            <a:spcAft>
                              <a:spcPts val="0"/>
                            </a:spcAft>
                          </a:pPr>
                          <a:r>
                            <a:rPr lang="en-US" sz="1050" kern="100">
                              <a:effectLst/>
                            </a:rPr>
                            <a:t>Attribute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Description</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47983585"/>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𝑌</m:t>
                                </m:r>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letter</a:t>
                          </a:r>
                          <a:r>
                            <a:rPr lang="zh-CN" sz="1050" kern="100">
                              <a:effectLst/>
                            </a:rPr>
                            <a:t>：</a:t>
                          </a:r>
                          <a:r>
                            <a:rPr lang="en-US" sz="1050" kern="100">
                              <a:effectLst/>
                            </a:rPr>
                            <a:t>capital letter (26 values from A to Z)</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80942028"/>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1</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x-box</a:t>
                          </a:r>
                          <a:r>
                            <a:rPr lang="zh-CN" sz="1050" kern="100">
                              <a:effectLst/>
                            </a:rPr>
                            <a:t>：</a:t>
                          </a:r>
                          <a:r>
                            <a:rPr lang="en-US" sz="1050" kern="100">
                              <a:effectLst/>
                            </a:rPr>
                            <a:t>horizontal position of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11738300"/>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2</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y-box</a:t>
                          </a:r>
                          <a:r>
                            <a:rPr lang="zh-CN" sz="1050" kern="100">
                              <a:effectLst/>
                            </a:rPr>
                            <a:t>：</a:t>
                          </a:r>
                          <a:r>
                            <a:rPr lang="en-US" sz="1050" kern="100">
                              <a:effectLst/>
                            </a:rPr>
                            <a:t>vertical position of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8046106"/>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3</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width</a:t>
                          </a:r>
                          <a:r>
                            <a:rPr lang="zh-CN" sz="1050" kern="100">
                              <a:effectLst/>
                            </a:rPr>
                            <a:t>：</a:t>
                          </a:r>
                          <a:r>
                            <a:rPr lang="en-US" sz="1050" kern="100">
                              <a:effectLst/>
                            </a:rPr>
                            <a:t>width of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840438"/>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4</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high</a:t>
                          </a:r>
                          <a:r>
                            <a:rPr lang="zh-CN" sz="1050" kern="100">
                              <a:effectLst/>
                            </a:rPr>
                            <a:t>：</a:t>
                          </a:r>
                          <a:r>
                            <a:rPr lang="en-US" sz="1050" kern="100">
                              <a:effectLst/>
                            </a:rPr>
                            <a:t>height of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35492574"/>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5</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onpix</a:t>
                          </a:r>
                          <a:r>
                            <a:rPr lang="zh-CN" sz="1050" kern="100">
                              <a:effectLst/>
                            </a:rPr>
                            <a:t>：</a:t>
                          </a:r>
                          <a:r>
                            <a:rPr lang="en-US" sz="1050" kern="100">
                              <a:effectLst/>
                            </a:rPr>
                            <a:t>total # on pixels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3099818"/>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6</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x-bar</a:t>
                          </a:r>
                          <a:r>
                            <a:rPr lang="zh-CN" sz="1050" kern="100">
                              <a:effectLst/>
                            </a:rPr>
                            <a:t>：</a:t>
                          </a:r>
                          <a:r>
                            <a:rPr lang="en-US" sz="1050" kern="100">
                              <a:effectLst/>
                            </a:rPr>
                            <a:t>mean x of on pixels in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93281313"/>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7</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y-bar</a:t>
                          </a:r>
                          <a:r>
                            <a:rPr lang="zh-CN" sz="1050" kern="100">
                              <a:effectLst/>
                            </a:rPr>
                            <a:t>：</a:t>
                          </a:r>
                          <a:r>
                            <a:rPr lang="en-US" sz="1050" kern="100">
                              <a:effectLst/>
                            </a:rPr>
                            <a:t>mean y of on pixels in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03573512"/>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8</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x2bar</a:t>
                          </a:r>
                          <a:r>
                            <a:rPr lang="zh-CN" sz="1050" kern="100">
                              <a:effectLst/>
                            </a:rPr>
                            <a:t>：</a:t>
                          </a:r>
                          <a:r>
                            <a:rPr lang="en-US" sz="1050" kern="100">
                              <a:effectLst/>
                            </a:rPr>
                            <a:t>mean x variance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17576459"/>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9</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y2bar</a:t>
                          </a:r>
                          <a:r>
                            <a:rPr lang="zh-CN" sz="1050" kern="100">
                              <a:effectLst/>
                            </a:rPr>
                            <a:t>：</a:t>
                          </a:r>
                          <a:r>
                            <a:rPr lang="en-US" sz="1050" kern="100">
                              <a:effectLst/>
                            </a:rPr>
                            <a:t>mean y variance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44072919"/>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10</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xybar</a:t>
                          </a:r>
                          <a:r>
                            <a:rPr lang="zh-CN" sz="1050" kern="100">
                              <a:effectLst/>
                            </a:rPr>
                            <a:t>：</a:t>
                          </a:r>
                          <a:r>
                            <a:rPr lang="en-US" sz="1050" kern="100">
                              <a:effectLst/>
                            </a:rPr>
                            <a:t>mean x y correlation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2178687"/>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11</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x2ybr</a:t>
                          </a:r>
                          <a:r>
                            <a:rPr lang="zh-CN" sz="1050" kern="100">
                              <a:effectLst/>
                            </a:rPr>
                            <a:t>：</a:t>
                          </a:r>
                          <a:r>
                            <a:rPr lang="en-US" sz="1050" kern="100">
                              <a:effectLst/>
                            </a:rPr>
                            <a:t>mean of x*x*y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36875415"/>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12</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xy2br</a:t>
                          </a:r>
                          <a:r>
                            <a:rPr lang="zh-CN" sz="1050" kern="100">
                              <a:effectLst/>
                            </a:rPr>
                            <a:t>：</a:t>
                          </a:r>
                          <a:r>
                            <a:rPr lang="en-US" sz="1050" kern="100">
                              <a:effectLst/>
                            </a:rPr>
                            <a:t>mean of x*y*y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20893204"/>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13</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x-ege</a:t>
                          </a:r>
                          <a:r>
                            <a:rPr lang="zh-CN" sz="1050" kern="100">
                              <a:effectLst/>
                            </a:rPr>
                            <a:t>：</a:t>
                          </a:r>
                          <a:r>
                            <a:rPr lang="en-US" sz="1050" kern="100">
                              <a:effectLst/>
                            </a:rPr>
                            <a:t>mean edge count left to right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066800"/>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14</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xegvy</a:t>
                          </a:r>
                          <a:r>
                            <a:rPr lang="zh-CN" sz="1050" kern="100">
                              <a:effectLst/>
                            </a:rPr>
                            <a:t>：</a:t>
                          </a:r>
                          <a:r>
                            <a:rPr lang="en-US" sz="1050" kern="100">
                              <a:effectLst/>
                            </a:rPr>
                            <a:t>correlation of x-ege with y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72267042"/>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15</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y-ege</a:t>
                          </a:r>
                          <a:r>
                            <a:rPr lang="zh-CN" sz="1050" kern="100">
                              <a:effectLst/>
                            </a:rPr>
                            <a:t>：</a:t>
                          </a:r>
                          <a:r>
                            <a:rPr lang="en-US" sz="1050" kern="100">
                              <a:effectLst/>
                            </a:rPr>
                            <a:t>mean edge count bottom to top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63006626"/>
                      </a:ext>
                    </a:extLst>
                  </a:tr>
                  <a:tr h="222162">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𝑋</m:t>
                                    </m:r>
                                  </m:e>
                                  <m:sub>
                                    <m:r>
                                      <a:rPr lang="en-US" sz="1050" kern="100">
                                        <a:effectLst/>
                                        <a:latin typeface="Cambria Math" panose="02040503050406030204" pitchFamily="18" charset="0"/>
                                      </a:rPr>
                                      <m:t>16</m:t>
                                    </m:r>
                                  </m:sub>
                                </m:sSub>
                              </m:oMath>
                            </m:oMathPara>
                          </a14:m>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yegvx</a:t>
                          </a:r>
                          <a:r>
                            <a:rPr lang="zh-CN" sz="1050" kern="100">
                              <a:effectLst/>
                            </a:rPr>
                            <a:t>：</a:t>
                          </a:r>
                          <a:r>
                            <a:rPr lang="en-US" sz="1050" kern="100">
                              <a:effectLst/>
                            </a:rPr>
                            <a:t>correlation of y-ege with x Y(integer)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99210152"/>
                      </a:ext>
                    </a:extLst>
                  </a:tr>
                </a:tbl>
              </a:graphicData>
            </a:graphic>
          </p:graphicFrame>
        </mc:Choice>
        <mc:Fallback xmlns="">
          <p:graphicFrame>
            <p:nvGraphicFramePr>
              <p:cNvPr id="4" name="Table 3">
                <a:extLst>
                  <a:ext uri="{FF2B5EF4-FFF2-40B4-BE49-F238E27FC236}">
                    <a16:creationId xmlns:a16="http://schemas.microsoft.com/office/drawing/2014/main" id="{E1DE3CE3-3E01-4950-85B6-053481478871}"/>
                  </a:ext>
                </a:extLst>
              </p:cNvPr>
              <p:cNvGraphicFramePr>
                <a:graphicFrameLocks noGrp="1"/>
              </p:cNvGraphicFramePr>
              <p:nvPr>
                <p:extLst>
                  <p:ext uri="{D42A27DB-BD31-4B8C-83A1-F6EECF244321}">
                    <p14:modId xmlns:p14="http://schemas.microsoft.com/office/powerpoint/2010/main" val="1439401128"/>
                  </p:ext>
                </p:extLst>
              </p:nvPr>
            </p:nvGraphicFramePr>
            <p:xfrm>
              <a:off x="1761490" y="2171696"/>
              <a:ext cx="4410710" cy="3987793"/>
            </p:xfrm>
            <a:graphic>
              <a:graphicData uri="http://schemas.openxmlformats.org/drawingml/2006/table">
                <a:tbl>
                  <a:tblPr firstRow="1" firstCol="1" bandRow="1">
                    <a:tableStyleId>{5C22544A-7EE6-4342-B048-85BDC9FD1C3A}</a:tableStyleId>
                  </a:tblPr>
                  <a:tblGrid>
                    <a:gridCol w="620378">
                      <a:extLst>
                        <a:ext uri="{9D8B030D-6E8A-4147-A177-3AD203B41FA5}">
                          <a16:colId xmlns:a16="http://schemas.microsoft.com/office/drawing/2014/main" val="2471649897"/>
                        </a:ext>
                      </a:extLst>
                    </a:gridCol>
                    <a:gridCol w="3790332">
                      <a:extLst>
                        <a:ext uri="{9D8B030D-6E8A-4147-A177-3AD203B41FA5}">
                          <a16:colId xmlns:a16="http://schemas.microsoft.com/office/drawing/2014/main" val="350727599"/>
                        </a:ext>
                      </a:extLst>
                    </a:gridCol>
                  </a:tblGrid>
                  <a:tr h="211039">
                    <a:tc>
                      <a:txBody>
                        <a:bodyPr/>
                        <a:lstStyle/>
                        <a:p>
                          <a:pPr algn="ctr">
                            <a:lnSpc>
                              <a:spcPct val="107000"/>
                            </a:lnSpc>
                            <a:spcAft>
                              <a:spcPts val="0"/>
                            </a:spcAft>
                          </a:pPr>
                          <a:r>
                            <a:rPr lang="en-US" sz="1050" kern="100">
                              <a:effectLst/>
                            </a:rPr>
                            <a:t>Attribute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Description</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47983585"/>
                      </a:ext>
                    </a:extLst>
                  </a:tr>
                  <a:tr h="222162">
                    <a:tc>
                      <a:txBody>
                        <a:bodyPr/>
                        <a:lstStyle/>
                        <a:p>
                          <a:endParaRPr lang="en-US"/>
                        </a:p>
                      </a:txBody>
                      <a:tcPr marL="68580" marR="68580" marT="0" marB="0" anchor="ctr">
                        <a:blipFill>
                          <a:blip r:embed="rId3"/>
                          <a:stretch>
                            <a:fillRect l="-980" t="-105556" r="-614706" b="-1641667"/>
                          </a:stretch>
                        </a:blipFill>
                      </a:tcPr>
                    </a:tc>
                    <a:tc>
                      <a:txBody>
                        <a:bodyPr/>
                        <a:lstStyle/>
                        <a:p>
                          <a:pPr algn="ctr">
                            <a:lnSpc>
                              <a:spcPct val="107000"/>
                            </a:lnSpc>
                            <a:spcAft>
                              <a:spcPts val="0"/>
                            </a:spcAft>
                          </a:pPr>
                          <a:r>
                            <a:rPr lang="en-US" sz="1050" kern="100">
                              <a:effectLst/>
                            </a:rPr>
                            <a:t>letter</a:t>
                          </a:r>
                          <a:r>
                            <a:rPr lang="zh-CN" sz="1050" kern="100">
                              <a:effectLst/>
                            </a:rPr>
                            <a:t>：</a:t>
                          </a:r>
                          <a:r>
                            <a:rPr lang="en-US" sz="1050" kern="100">
                              <a:effectLst/>
                            </a:rPr>
                            <a:t>capital letter (26 values from A to Z)</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80942028"/>
                      </a:ext>
                    </a:extLst>
                  </a:tr>
                  <a:tr h="222162">
                    <a:tc>
                      <a:txBody>
                        <a:bodyPr/>
                        <a:lstStyle/>
                        <a:p>
                          <a:endParaRPr lang="en-US"/>
                        </a:p>
                      </a:txBody>
                      <a:tcPr marL="68580" marR="68580" marT="0" marB="0" anchor="ctr">
                        <a:blipFill>
                          <a:blip r:embed="rId3"/>
                          <a:stretch>
                            <a:fillRect l="-980" t="-200000" r="-614706" b="-1497297"/>
                          </a:stretch>
                        </a:blipFill>
                      </a:tcPr>
                    </a:tc>
                    <a:tc>
                      <a:txBody>
                        <a:bodyPr/>
                        <a:lstStyle/>
                        <a:p>
                          <a:pPr algn="ctr">
                            <a:lnSpc>
                              <a:spcPct val="107000"/>
                            </a:lnSpc>
                            <a:spcAft>
                              <a:spcPts val="0"/>
                            </a:spcAft>
                          </a:pPr>
                          <a:r>
                            <a:rPr lang="en-US" sz="1050" kern="100">
                              <a:effectLst/>
                            </a:rPr>
                            <a:t>x-box</a:t>
                          </a:r>
                          <a:r>
                            <a:rPr lang="zh-CN" sz="1050" kern="100">
                              <a:effectLst/>
                            </a:rPr>
                            <a:t>：</a:t>
                          </a:r>
                          <a:r>
                            <a:rPr lang="en-US" sz="1050" kern="100">
                              <a:effectLst/>
                            </a:rPr>
                            <a:t>horizontal position of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11738300"/>
                      </a:ext>
                    </a:extLst>
                  </a:tr>
                  <a:tr h="222162">
                    <a:tc>
                      <a:txBody>
                        <a:bodyPr/>
                        <a:lstStyle/>
                        <a:p>
                          <a:endParaRPr lang="en-US"/>
                        </a:p>
                      </a:txBody>
                      <a:tcPr marL="68580" marR="68580" marT="0" marB="0" anchor="ctr">
                        <a:blipFill>
                          <a:blip r:embed="rId3"/>
                          <a:stretch>
                            <a:fillRect l="-980" t="-308333" r="-614706" b="-1438889"/>
                          </a:stretch>
                        </a:blipFill>
                      </a:tcPr>
                    </a:tc>
                    <a:tc>
                      <a:txBody>
                        <a:bodyPr/>
                        <a:lstStyle/>
                        <a:p>
                          <a:pPr algn="ctr">
                            <a:lnSpc>
                              <a:spcPct val="107000"/>
                            </a:lnSpc>
                            <a:spcAft>
                              <a:spcPts val="0"/>
                            </a:spcAft>
                          </a:pPr>
                          <a:r>
                            <a:rPr lang="en-US" sz="1050" kern="100">
                              <a:effectLst/>
                            </a:rPr>
                            <a:t>y-box</a:t>
                          </a:r>
                          <a:r>
                            <a:rPr lang="zh-CN" sz="1050" kern="100">
                              <a:effectLst/>
                            </a:rPr>
                            <a:t>：</a:t>
                          </a:r>
                          <a:r>
                            <a:rPr lang="en-US" sz="1050" kern="100">
                              <a:effectLst/>
                            </a:rPr>
                            <a:t>vertical position of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8046106"/>
                      </a:ext>
                    </a:extLst>
                  </a:tr>
                  <a:tr h="222162">
                    <a:tc>
                      <a:txBody>
                        <a:bodyPr/>
                        <a:lstStyle/>
                        <a:p>
                          <a:endParaRPr lang="en-US"/>
                        </a:p>
                      </a:txBody>
                      <a:tcPr marL="68580" marR="68580" marT="0" marB="0" anchor="ctr">
                        <a:blipFill>
                          <a:blip r:embed="rId3"/>
                          <a:stretch>
                            <a:fillRect l="-980" t="-397297" r="-614706" b="-1300000"/>
                          </a:stretch>
                        </a:blipFill>
                      </a:tcPr>
                    </a:tc>
                    <a:tc>
                      <a:txBody>
                        <a:bodyPr/>
                        <a:lstStyle/>
                        <a:p>
                          <a:pPr algn="ctr">
                            <a:lnSpc>
                              <a:spcPct val="107000"/>
                            </a:lnSpc>
                            <a:spcAft>
                              <a:spcPts val="0"/>
                            </a:spcAft>
                          </a:pPr>
                          <a:r>
                            <a:rPr lang="en-US" sz="1050" kern="100">
                              <a:effectLst/>
                            </a:rPr>
                            <a:t>width</a:t>
                          </a:r>
                          <a:r>
                            <a:rPr lang="zh-CN" sz="1050" kern="100">
                              <a:effectLst/>
                            </a:rPr>
                            <a:t>：</a:t>
                          </a:r>
                          <a:r>
                            <a:rPr lang="en-US" sz="1050" kern="100">
                              <a:effectLst/>
                            </a:rPr>
                            <a:t>width of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840438"/>
                      </a:ext>
                    </a:extLst>
                  </a:tr>
                  <a:tr h="222162">
                    <a:tc>
                      <a:txBody>
                        <a:bodyPr/>
                        <a:lstStyle/>
                        <a:p>
                          <a:endParaRPr lang="en-US"/>
                        </a:p>
                      </a:txBody>
                      <a:tcPr marL="68580" marR="68580" marT="0" marB="0" anchor="ctr">
                        <a:blipFill>
                          <a:blip r:embed="rId3"/>
                          <a:stretch>
                            <a:fillRect l="-980" t="-511111" r="-614706" b="-1236111"/>
                          </a:stretch>
                        </a:blipFill>
                      </a:tcPr>
                    </a:tc>
                    <a:tc>
                      <a:txBody>
                        <a:bodyPr/>
                        <a:lstStyle/>
                        <a:p>
                          <a:pPr algn="ctr">
                            <a:lnSpc>
                              <a:spcPct val="107000"/>
                            </a:lnSpc>
                            <a:spcAft>
                              <a:spcPts val="0"/>
                            </a:spcAft>
                          </a:pPr>
                          <a:r>
                            <a:rPr lang="en-US" sz="1050" kern="100">
                              <a:effectLst/>
                            </a:rPr>
                            <a:t>high</a:t>
                          </a:r>
                          <a:r>
                            <a:rPr lang="zh-CN" sz="1050" kern="100">
                              <a:effectLst/>
                            </a:rPr>
                            <a:t>：</a:t>
                          </a:r>
                          <a:r>
                            <a:rPr lang="en-US" sz="1050" kern="100">
                              <a:effectLst/>
                            </a:rPr>
                            <a:t>height of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35492574"/>
                      </a:ext>
                    </a:extLst>
                  </a:tr>
                  <a:tr h="222162">
                    <a:tc>
                      <a:txBody>
                        <a:bodyPr/>
                        <a:lstStyle/>
                        <a:p>
                          <a:endParaRPr lang="en-US"/>
                        </a:p>
                      </a:txBody>
                      <a:tcPr marL="68580" marR="68580" marT="0" marB="0" anchor="ctr">
                        <a:blipFill>
                          <a:blip r:embed="rId3"/>
                          <a:stretch>
                            <a:fillRect l="-980" t="-594595" r="-614706" b="-1102703"/>
                          </a:stretch>
                        </a:blipFill>
                      </a:tcPr>
                    </a:tc>
                    <a:tc>
                      <a:txBody>
                        <a:bodyPr/>
                        <a:lstStyle/>
                        <a:p>
                          <a:pPr algn="ctr">
                            <a:lnSpc>
                              <a:spcPct val="107000"/>
                            </a:lnSpc>
                            <a:spcAft>
                              <a:spcPts val="0"/>
                            </a:spcAft>
                          </a:pPr>
                          <a:r>
                            <a:rPr lang="en-US" sz="1050" kern="100">
                              <a:effectLst/>
                            </a:rPr>
                            <a:t>onpix</a:t>
                          </a:r>
                          <a:r>
                            <a:rPr lang="zh-CN" sz="1050" kern="100">
                              <a:effectLst/>
                            </a:rPr>
                            <a:t>：</a:t>
                          </a:r>
                          <a:r>
                            <a:rPr lang="en-US" sz="1050" kern="100">
                              <a:effectLst/>
                            </a:rPr>
                            <a:t>total # on pixels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3099818"/>
                      </a:ext>
                    </a:extLst>
                  </a:tr>
                  <a:tr h="222162">
                    <a:tc>
                      <a:txBody>
                        <a:bodyPr/>
                        <a:lstStyle/>
                        <a:p>
                          <a:endParaRPr lang="en-US"/>
                        </a:p>
                      </a:txBody>
                      <a:tcPr marL="68580" marR="68580" marT="0" marB="0" anchor="ctr">
                        <a:blipFill>
                          <a:blip r:embed="rId3"/>
                          <a:stretch>
                            <a:fillRect l="-980" t="-713889" r="-614706" b="-1033333"/>
                          </a:stretch>
                        </a:blipFill>
                      </a:tcPr>
                    </a:tc>
                    <a:tc>
                      <a:txBody>
                        <a:bodyPr/>
                        <a:lstStyle/>
                        <a:p>
                          <a:pPr algn="ctr">
                            <a:lnSpc>
                              <a:spcPct val="107000"/>
                            </a:lnSpc>
                            <a:spcAft>
                              <a:spcPts val="0"/>
                            </a:spcAft>
                          </a:pPr>
                          <a:r>
                            <a:rPr lang="en-US" sz="1050" kern="100">
                              <a:effectLst/>
                            </a:rPr>
                            <a:t>x-bar</a:t>
                          </a:r>
                          <a:r>
                            <a:rPr lang="zh-CN" sz="1050" kern="100">
                              <a:effectLst/>
                            </a:rPr>
                            <a:t>：</a:t>
                          </a:r>
                          <a:r>
                            <a:rPr lang="en-US" sz="1050" kern="100">
                              <a:effectLst/>
                            </a:rPr>
                            <a:t>mean x of on pixels in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93281313"/>
                      </a:ext>
                    </a:extLst>
                  </a:tr>
                  <a:tr h="222162">
                    <a:tc>
                      <a:txBody>
                        <a:bodyPr/>
                        <a:lstStyle/>
                        <a:p>
                          <a:endParaRPr lang="en-US"/>
                        </a:p>
                      </a:txBody>
                      <a:tcPr marL="68580" marR="68580" marT="0" marB="0" anchor="ctr">
                        <a:blipFill>
                          <a:blip r:embed="rId3"/>
                          <a:stretch>
                            <a:fillRect l="-980" t="-791892" r="-614706" b="-905405"/>
                          </a:stretch>
                        </a:blipFill>
                      </a:tcPr>
                    </a:tc>
                    <a:tc>
                      <a:txBody>
                        <a:bodyPr/>
                        <a:lstStyle/>
                        <a:p>
                          <a:pPr algn="ctr">
                            <a:lnSpc>
                              <a:spcPct val="107000"/>
                            </a:lnSpc>
                            <a:spcAft>
                              <a:spcPts val="0"/>
                            </a:spcAft>
                          </a:pPr>
                          <a:r>
                            <a:rPr lang="en-US" sz="1050" kern="100">
                              <a:effectLst/>
                            </a:rPr>
                            <a:t>y-bar</a:t>
                          </a:r>
                          <a:r>
                            <a:rPr lang="zh-CN" sz="1050" kern="100">
                              <a:effectLst/>
                            </a:rPr>
                            <a:t>：</a:t>
                          </a:r>
                          <a:r>
                            <a:rPr lang="en-US" sz="1050" kern="100">
                              <a:effectLst/>
                            </a:rPr>
                            <a:t>mean y of on pixels in box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03573512"/>
                      </a:ext>
                    </a:extLst>
                  </a:tr>
                  <a:tr h="222162">
                    <a:tc>
                      <a:txBody>
                        <a:bodyPr/>
                        <a:lstStyle/>
                        <a:p>
                          <a:endParaRPr lang="en-US"/>
                        </a:p>
                      </a:txBody>
                      <a:tcPr marL="68580" marR="68580" marT="0" marB="0" anchor="ctr">
                        <a:blipFill>
                          <a:blip r:embed="rId3"/>
                          <a:stretch>
                            <a:fillRect l="-980" t="-916667" r="-614706" b="-830556"/>
                          </a:stretch>
                        </a:blipFill>
                      </a:tcPr>
                    </a:tc>
                    <a:tc>
                      <a:txBody>
                        <a:bodyPr/>
                        <a:lstStyle/>
                        <a:p>
                          <a:pPr algn="ctr">
                            <a:lnSpc>
                              <a:spcPct val="107000"/>
                            </a:lnSpc>
                            <a:spcAft>
                              <a:spcPts val="0"/>
                            </a:spcAft>
                          </a:pPr>
                          <a:r>
                            <a:rPr lang="en-US" sz="1050" kern="100">
                              <a:effectLst/>
                            </a:rPr>
                            <a:t>x2bar</a:t>
                          </a:r>
                          <a:r>
                            <a:rPr lang="zh-CN" sz="1050" kern="100">
                              <a:effectLst/>
                            </a:rPr>
                            <a:t>：</a:t>
                          </a:r>
                          <a:r>
                            <a:rPr lang="en-US" sz="1050" kern="100">
                              <a:effectLst/>
                            </a:rPr>
                            <a:t>mean x variance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17576459"/>
                      </a:ext>
                    </a:extLst>
                  </a:tr>
                  <a:tr h="222162">
                    <a:tc>
                      <a:txBody>
                        <a:bodyPr/>
                        <a:lstStyle/>
                        <a:p>
                          <a:endParaRPr lang="en-US"/>
                        </a:p>
                      </a:txBody>
                      <a:tcPr marL="68580" marR="68580" marT="0" marB="0" anchor="ctr">
                        <a:blipFill>
                          <a:blip r:embed="rId3"/>
                          <a:stretch>
                            <a:fillRect l="-980" t="-989189" r="-614706" b="-708108"/>
                          </a:stretch>
                        </a:blipFill>
                      </a:tcPr>
                    </a:tc>
                    <a:tc>
                      <a:txBody>
                        <a:bodyPr/>
                        <a:lstStyle/>
                        <a:p>
                          <a:pPr algn="ctr">
                            <a:lnSpc>
                              <a:spcPct val="107000"/>
                            </a:lnSpc>
                            <a:spcAft>
                              <a:spcPts val="0"/>
                            </a:spcAft>
                          </a:pPr>
                          <a:r>
                            <a:rPr lang="en-US" sz="1050" kern="100">
                              <a:effectLst/>
                            </a:rPr>
                            <a:t>y2bar</a:t>
                          </a:r>
                          <a:r>
                            <a:rPr lang="zh-CN" sz="1050" kern="100">
                              <a:effectLst/>
                            </a:rPr>
                            <a:t>：</a:t>
                          </a:r>
                          <a:r>
                            <a:rPr lang="en-US" sz="1050" kern="100">
                              <a:effectLst/>
                            </a:rPr>
                            <a:t>mean y variance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44072919"/>
                      </a:ext>
                    </a:extLst>
                  </a:tr>
                  <a:tr h="222162">
                    <a:tc>
                      <a:txBody>
                        <a:bodyPr/>
                        <a:lstStyle/>
                        <a:p>
                          <a:endParaRPr lang="en-US"/>
                        </a:p>
                      </a:txBody>
                      <a:tcPr marL="68580" marR="68580" marT="0" marB="0" anchor="ctr">
                        <a:blipFill>
                          <a:blip r:embed="rId3"/>
                          <a:stretch>
                            <a:fillRect l="-980" t="-1119444" r="-614706" b="-627778"/>
                          </a:stretch>
                        </a:blipFill>
                      </a:tcPr>
                    </a:tc>
                    <a:tc>
                      <a:txBody>
                        <a:bodyPr/>
                        <a:lstStyle/>
                        <a:p>
                          <a:pPr algn="ctr">
                            <a:lnSpc>
                              <a:spcPct val="107000"/>
                            </a:lnSpc>
                            <a:spcAft>
                              <a:spcPts val="0"/>
                            </a:spcAft>
                          </a:pPr>
                          <a:r>
                            <a:rPr lang="en-US" sz="1050" kern="100">
                              <a:effectLst/>
                            </a:rPr>
                            <a:t>xybar</a:t>
                          </a:r>
                          <a:r>
                            <a:rPr lang="zh-CN" sz="1050" kern="100">
                              <a:effectLst/>
                            </a:rPr>
                            <a:t>：</a:t>
                          </a:r>
                          <a:r>
                            <a:rPr lang="en-US" sz="1050" kern="100">
                              <a:effectLst/>
                            </a:rPr>
                            <a:t>mean x y correlation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2178687"/>
                      </a:ext>
                    </a:extLst>
                  </a:tr>
                  <a:tr h="222162">
                    <a:tc>
                      <a:txBody>
                        <a:bodyPr/>
                        <a:lstStyle/>
                        <a:p>
                          <a:endParaRPr lang="en-US"/>
                        </a:p>
                      </a:txBody>
                      <a:tcPr marL="68580" marR="68580" marT="0" marB="0" anchor="ctr">
                        <a:blipFill>
                          <a:blip r:embed="rId3"/>
                          <a:stretch>
                            <a:fillRect l="-980" t="-1186486" r="-614706" b="-510811"/>
                          </a:stretch>
                        </a:blipFill>
                      </a:tcPr>
                    </a:tc>
                    <a:tc>
                      <a:txBody>
                        <a:bodyPr/>
                        <a:lstStyle/>
                        <a:p>
                          <a:pPr algn="ctr">
                            <a:lnSpc>
                              <a:spcPct val="107000"/>
                            </a:lnSpc>
                            <a:spcAft>
                              <a:spcPts val="0"/>
                            </a:spcAft>
                          </a:pPr>
                          <a:r>
                            <a:rPr lang="en-US" sz="1050" kern="100">
                              <a:effectLst/>
                            </a:rPr>
                            <a:t>x2ybr</a:t>
                          </a:r>
                          <a:r>
                            <a:rPr lang="zh-CN" sz="1050" kern="100">
                              <a:effectLst/>
                            </a:rPr>
                            <a:t>：</a:t>
                          </a:r>
                          <a:r>
                            <a:rPr lang="en-US" sz="1050" kern="100">
                              <a:effectLst/>
                            </a:rPr>
                            <a:t>mean of x*x*y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36875415"/>
                      </a:ext>
                    </a:extLst>
                  </a:tr>
                  <a:tr h="222162">
                    <a:tc>
                      <a:txBody>
                        <a:bodyPr/>
                        <a:lstStyle/>
                        <a:p>
                          <a:endParaRPr lang="en-US"/>
                        </a:p>
                      </a:txBody>
                      <a:tcPr marL="68580" marR="68580" marT="0" marB="0" anchor="ctr">
                        <a:blipFill>
                          <a:blip r:embed="rId3"/>
                          <a:stretch>
                            <a:fillRect l="-980" t="-1322222" r="-614706" b="-425000"/>
                          </a:stretch>
                        </a:blipFill>
                      </a:tcPr>
                    </a:tc>
                    <a:tc>
                      <a:txBody>
                        <a:bodyPr/>
                        <a:lstStyle/>
                        <a:p>
                          <a:pPr algn="ctr">
                            <a:lnSpc>
                              <a:spcPct val="107000"/>
                            </a:lnSpc>
                            <a:spcAft>
                              <a:spcPts val="0"/>
                            </a:spcAft>
                          </a:pPr>
                          <a:r>
                            <a:rPr lang="en-US" sz="1050" kern="100">
                              <a:effectLst/>
                            </a:rPr>
                            <a:t>xy2br</a:t>
                          </a:r>
                          <a:r>
                            <a:rPr lang="zh-CN" sz="1050" kern="100">
                              <a:effectLst/>
                            </a:rPr>
                            <a:t>：</a:t>
                          </a:r>
                          <a:r>
                            <a:rPr lang="en-US" sz="1050" kern="100">
                              <a:effectLst/>
                            </a:rPr>
                            <a:t>mean of x*y*y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20893204"/>
                      </a:ext>
                    </a:extLst>
                  </a:tr>
                  <a:tr h="222162">
                    <a:tc>
                      <a:txBody>
                        <a:bodyPr/>
                        <a:lstStyle/>
                        <a:p>
                          <a:endParaRPr lang="en-US"/>
                        </a:p>
                      </a:txBody>
                      <a:tcPr marL="68580" marR="68580" marT="0" marB="0" anchor="ctr">
                        <a:blipFill>
                          <a:blip r:embed="rId3"/>
                          <a:stretch>
                            <a:fillRect l="-980" t="-1383784" r="-614706" b="-313514"/>
                          </a:stretch>
                        </a:blipFill>
                      </a:tcPr>
                    </a:tc>
                    <a:tc>
                      <a:txBody>
                        <a:bodyPr/>
                        <a:lstStyle/>
                        <a:p>
                          <a:pPr algn="ctr">
                            <a:lnSpc>
                              <a:spcPct val="107000"/>
                            </a:lnSpc>
                            <a:spcAft>
                              <a:spcPts val="0"/>
                            </a:spcAft>
                          </a:pPr>
                          <a:r>
                            <a:rPr lang="en-US" sz="1050" kern="100">
                              <a:effectLst/>
                            </a:rPr>
                            <a:t>x-ege</a:t>
                          </a:r>
                          <a:r>
                            <a:rPr lang="zh-CN" sz="1050" kern="100">
                              <a:effectLst/>
                            </a:rPr>
                            <a:t>：</a:t>
                          </a:r>
                          <a:r>
                            <a:rPr lang="en-US" sz="1050" kern="100">
                              <a:effectLst/>
                            </a:rPr>
                            <a:t>mean edge count left to right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066800"/>
                      </a:ext>
                    </a:extLst>
                  </a:tr>
                  <a:tr h="222162">
                    <a:tc>
                      <a:txBody>
                        <a:bodyPr/>
                        <a:lstStyle/>
                        <a:p>
                          <a:endParaRPr lang="en-US"/>
                        </a:p>
                      </a:txBody>
                      <a:tcPr marL="68580" marR="68580" marT="0" marB="0" anchor="ctr">
                        <a:blipFill>
                          <a:blip r:embed="rId3"/>
                          <a:stretch>
                            <a:fillRect l="-980" t="-1525000" r="-614706" b="-222222"/>
                          </a:stretch>
                        </a:blipFill>
                      </a:tcPr>
                    </a:tc>
                    <a:tc>
                      <a:txBody>
                        <a:bodyPr/>
                        <a:lstStyle/>
                        <a:p>
                          <a:pPr algn="ctr">
                            <a:lnSpc>
                              <a:spcPct val="107000"/>
                            </a:lnSpc>
                            <a:spcAft>
                              <a:spcPts val="0"/>
                            </a:spcAft>
                          </a:pPr>
                          <a:r>
                            <a:rPr lang="en-US" sz="1050" kern="100">
                              <a:effectLst/>
                            </a:rPr>
                            <a:t>xegvy</a:t>
                          </a:r>
                          <a:r>
                            <a:rPr lang="zh-CN" sz="1050" kern="100">
                              <a:effectLst/>
                            </a:rPr>
                            <a:t>：</a:t>
                          </a:r>
                          <a:r>
                            <a:rPr lang="en-US" sz="1050" kern="100">
                              <a:effectLst/>
                            </a:rPr>
                            <a:t>correlation of x-ege with y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72267042"/>
                      </a:ext>
                    </a:extLst>
                  </a:tr>
                  <a:tr h="222162">
                    <a:tc>
                      <a:txBody>
                        <a:bodyPr/>
                        <a:lstStyle/>
                        <a:p>
                          <a:endParaRPr lang="en-US"/>
                        </a:p>
                      </a:txBody>
                      <a:tcPr marL="68580" marR="68580" marT="0" marB="0" anchor="ctr">
                        <a:blipFill>
                          <a:blip r:embed="rId3"/>
                          <a:stretch>
                            <a:fillRect l="-980" t="-1581081" r="-614706" b="-116216"/>
                          </a:stretch>
                        </a:blipFill>
                      </a:tcPr>
                    </a:tc>
                    <a:tc>
                      <a:txBody>
                        <a:bodyPr/>
                        <a:lstStyle/>
                        <a:p>
                          <a:pPr algn="ctr">
                            <a:lnSpc>
                              <a:spcPct val="107000"/>
                            </a:lnSpc>
                            <a:spcAft>
                              <a:spcPts val="0"/>
                            </a:spcAft>
                          </a:pPr>
                          <a:r>
                            <a:rPr lang="en-US" sz="1050" kern="100">
                              <a:effectLst/>
                            </a:rPr>
                            <a:t>y-ege</a:t>
                          </a:r>
                          <a:r>
                            <a:rPr lang="zh-CN" sz="1050" kern="100">
                              <a:effectLst/>
                            </a:rPr>
                            <a:t>：</a:t>
                          </a:r>
                          <a:r>
                            <a:rPr lang="en-US" sz="1050" kern="100">
                              <a:effectLst/>
                            </a:rPr>
                            <a:t>mean edge count bottom to top (integer)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63006626"/>
                      </a:ext>
                    </a:extLst>
                  </a:tr>
                  <a:tr h="222162">
                    <a:tc>
                      <a:txBody>
                        <a:bodyPr/>
                        <a:lstStyle/>
                        <a:p>
                          <a:endParaRPr lang="en-US"/>
                        </a:p>
                      </a:txBody>
                      <a:tcPr marL="68580" marR="68580" marT="0" marB="0" anchor="ctr">
                        <a:blipFill>
                          <a:blip r:embed="rId3"/>
                          <a:stretch>
                            <a:fillRect l="-980" t="-1727778" r="-614706" b="-19444"/>
                          </a:stretch>
                        </a:blipFill>
                      </a:tcPr>
                    </a:tc>
                    <a:tc>
                      <a:txBody>
                        <a:bodyPr/>
                        <a:lstStyle/>
                        <a:p>
                          <a:pPr algn="ctr">
                            <a:lnSpc>
                              <a:spcPct val="107000"/>
                            </a:lnSpc>
                            <a:spcAft>
                              <a:spcPts val="0"/>
                            </a:spcAft>
                          </a:pPr>
                          <a:r>
                            <a:rPr lang="en-US" sz="1050" kern="100">
                              <a:effectLst/>
                            </a:rPr>
                            <a:t>yegvx</a:t>
                          </a:r>
                          <a:r>
                            <a:rPr lang="zh-CN" sz="1050" kern="100">
                              <a:effectLst/>
                            </a:rPr>
                            <a:t>：</a:t>
                          </a:r>
                          <a:r>
                            <a:rPr lang="en-US" sz="1050" kern="100">
                              <a:effectLst/>
                            </a:rPr>
                            <a:t>correlation of y-ege with x Y(integer)</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99210152"/>
                      </a:ext>
                    </a:extLst>
                  </a:tr>
                </a:tbl>
              </a:graphicData>
            </a:graphic>
          </p:graphicFrame>
        </mc:Fallback>
      </mc:AlternateContent>
      <p:graphicFrame>
        <p:nvGraphicFramePr>
          <p:cNvPr id="5" name="Table 4">
            <a:extLst>
              <a:ext uri="{FF2B5EF4-FFF2-40B4-BE49-F238E27FC236}">
                <a16:creationId xmlns:a16="http://schemas.microsoft.com/office/drawing/2014/main" id="{5867917B-712D-4718-86D9-184298C47915}"/>
              </a:ext>
            </a:extLst>
          </p:cNvPr>
          <p:cNvGraphicFramePr>
            <a:graphicFrameLocks noGrp="1"/>
          </p:cNvGraphicFramePr>
          <p:nvPr>
            <p:extLst>
              <p:ext uri="{D42A27DB-BD31-4B8C-83A1-F6EECF244321}">
                <p14:modId xmlns:p14="http://schemas.microsoft.com/office/powerpoint/2010/main" val="3705122036"/>
              </p:ext>
            </p:extLst>
          </p:nvPr>
        </p:nvGraphicFramePr>
        <p:xfrm>
          <a:off x="6780530" y="2171696"/>
          <a:ext cx="4192270" cy="3547775"/>
        </p:xfrm>
        <a:graphic>
          <a:graphicData uri="http://schemas.openxmlformats.org/drawingml/2006/table">
            <a:tbl>
              <a:tblPr firstRow="1" firstCol="1" bandRow="1">
                <a:tableStyleId>{5C22544A-7EE6-4342-B048-85BDC9FD1C3A}</a:tableStyleId>
              </a:tblPr>
              <a:tblGrid>
                <a:gridCol w="653782">
                  <a:extLst>
                    <a:ext uri="{9D8B030D-6E8A-4147-A177-3AD203B41FA5}">
                      <a16:colId xmlns:a16="http://schemas.microsoft.com/office/drawing/2014/main" val="2409971373"/>
                    </a:ext>
                  </a:extLst>
                </a:gridCol>
                <a:gridCol w="3538488">
                  <a:extLst>
                    <a:ext uri="{9D8B030D-6E8A-4147-A177-3AD203B41FA5}">
                      <a16:colId xmlns:a16="http://schemas.microsoft.com/office/drawing/2014/main" val="2778832728"/>
                    </a:ext>
                  </a:extLst>
                </a:gridCol>
              </a:tblGrid>
              <a:tr h="406400">
                <a:tc>
                  <a:txBody>
                    <a:bodyPr/>
                    <a:lstStyle/>
                    <a:p>
                      <a:pPr algn="ctr">
                        <a:lnSpc>
                          <a:spcPct val="107000"/>
                        </a:lnSpc>
                        <a:spcAft>
                          <a:spcPts val="0"/>
                        </a:spcAft>
                      </a:pPr>
                      <a:r>
                        <a:rPr lang="en-US" sz="1050" kern="100">
                          <a:effectLst/>
                        </a:rPr>
                        <a:t>Attribute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Description</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8571129"/>
                  </a:ext>
                </a:extLst>
              </a:tr>
              <a:tr h="304347">
                <a:tc>
                  <a:txBody>
                    <a:bodyPr/>
                    <a:lstStyle/>
                    <a:p>
                      <a:pPr algn="ctr">
                        <a:lnSpc>
                          <a:spcPct val="107000"/>
                        </a:lnSpc>
                        <a:spcAft>
                          <a:spcPts val="0"/>
                        </a:spcAft>
                      </a:pPr>
                      <a:r>
                        <a:rPr lang="en-US" sz="1050" kern="100">
                          <a:effectLst/>
                        </a:rPr>
                        <a:t>TARGET_5Yrs</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1 if career length &gt;=5, 0 if career length &lt;5</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48975930"/>
                  </a:ext>
                </a:extLst>
              </a:tr>
              <a:tr h="254453">
                <a:tc>
                  <a:txBody>
                    <a:bodyPr/>
                    <a:lstStyle/>
                    <a:p>
                      <a:pPr algn="ctr">
                        <a:lnSpc>
                          <a:spcPct val="107000"/>
                        </a:lnSpc>
                        <a:spcAft>
                          <a:spcPts val="0"/>
                        </a:spcAft>
                      </a:pPr>
                      <a:r>
                        <a:rPr lang="en-US" sz="1050" kern="100">
                          <a:effectLst/>
                        </a:rPr>
                        <a:t>GP</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Games played</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05466188"/>
                  </a:ext>
                </a:extLst>
              </a:tr>
              <a:tr h="254453">
                <a:tc>
                  <a:txBody>
                    <a:bodyPr/>
                    <a:lstStyle/>
                    <a:p>
                      <a:pPr algn="ctr">
                        <a:lnSpc>
                          <a:spcPct val="107000"/>
                        </a:lnSpc>
                        <a:spcAft>
                          <a:spcPts val="0"/>
                        </a:spcAft>
                      </a:pPr>
                      <a:r>
                        <a:rPr lang="en-US" sz="1050" kern="100">
                          <a:effectLst/>
                        </a:rPr>
                        <a:t>MIN</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Average minutes played</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67738860"/>
                  </a:ext>
                </a:extLst>
              </a:tr>
              <a:tr h="254453">
                <a:tc>
                  <a:txBody>
                    <a:bodyPr/>
                    <a:lstStyle/>
                    <a:p>
                      <a:pPr algn="ctr">
                        <a:lnSpc>
                          <a:spcPct val="107000"/>
                        </a:lnSpc>
                        <a:spcAft>
                          <a:spcPts val="0"/>
                        </a:spcAft>
                      </a:pPr>
                      <a:r>
                        <a:rPr lang="en-US" sz="1050" kern="100">
                          <a:effectLst/>
                        </a:rPr>
                        <a:t>PTS</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Average points per game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53148289"/>
                  </a:ext>
                </a:extLst>
              </a:tr>
              <a:tr h="254453">
                <a:tc>
                  <a:txBody>
                    <a:bodyPr/>
                    <a:lstStyle/>
                    <a:p>
                      <a:pPr algn="ctr">
                        <a:lnSpc>
                          <a:spcPct val="107000"/>
                        </a:lnSpc>
                        <a:spcAft>
                          <a:spcPts val="0"/>
                        </a:spcAft>
                      </a:pPr>
                      <a:r>
                        <a:rPr lang="en-US" sz="1050" kern="100">
                          <a:effectLst/>
                        </a:rPr>
                        <a:t>FG%</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Field goal percentage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4317972"/>
                  </a:ext>
                </a:extLst>
              </a:tr>
              <a:tr h="254453">
                <a:tc>
                  <a:txBody>
                    <a:bodyPr/>
                    <a:lstStyle/>
                    <a:p>
                      <a:pPr algn="ctr">
                        <a:lnSpc>
                          <a:spcPct val="107000"/>
                        </a:lnSpc>
                        <a:spcAft>
                          <a:spcPts val="0"/>
                        </a:spcAft>
                      </a:pPr>
                      <a:r>
                        <a:rPr lang="en-US" sz="1050" kern="100">
                          <a:effectLst/>
                        </a:rPr>
                        <a:t>3P%</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3-point goal percentage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11829557"/>
                  </a:ext>
                </a:extLst>
              </a:tr>
              <a:tr h="254453">
                <a:tc>
                  <a:txBody>
                    <a:bodyPr/>
                    <a:lstStyle/>
                    <a:p>
                      <a:pPr algn="ctr">
                        <a:lnSpc>
                          <a:spcPct val="107000"/>
                        </a:lnSpc>
                        <a:spcAft>
                          <a:spcPts val="0"/>
                        </a:spcAft>
                      </a:pPr>
                      <a:r>
                        <a:rPr lang="en-US" sz="1050" kern="100">
                          <a:effectLst/>
                        </a:rPr>
                        <a:t>FT%</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Free throw goal percentage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66423275"/>
                  </a:ext>
                </a:extLst>
              </a:tr>
              <a:tr h="254453">
                <a:tc>
                  <a:txBody>
                    <a:bodyPr/>
                    <a:lstStyle/>
                    <a:p>
                      <a:pPr algn="ctr">
                        <a:lnSpc>
                          <a:spcPct val="107000"/>
                        </a:lnSpc>
                        <a:spcAft>
                          <a:spcPts val="0"/>
                        </a:spcAft>
                      </a:pPr>
                      <a:r>
                        <a:rPr lang="en-US" sz="1050" kern="100">
                          <a:effectLst/>
                        </a:rPr>
                        <a:t>REB</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Average rebounds per game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40195242"/>
                  </a:ext>
                </a:extLst>
              </a:tr>
              <a:tr h="254453">
                <a:tc>
                  <a:txBody>
                    <a:bodyPr/>
                    <a:lstStyle/>
                    <a:p>
                      <a:pPr algn="ctr">
                        <a:lnSpc>
                          <a:spcPct val="107000"/>
                        </a:lnSpc>
                        <a:spcAft>
                          <a:spcPts val="0"/>
                        </a:spcAft>
                      </a:pPr>
                      <a:r>
                        <a:rPr lang="en-US" sz="1050" kern="100">
                          <a:effectLst/>
                        </a:rPr>
                        <a:t>AST</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Average assists per game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03417319"/>
                  </a:ext>
                </a:extLst>
              </a:tr>
              <a:tr h="254453">
                <a:tc>
                  <a:txBody>
                    <a:bodyPr/>
                    <a:lstStyle/>
                    <a:p>
                      <a:pPr algn="ctr">
                        <a:lnSpc>
                          <a:spcPct val="107000"/>
                        </a:lnSpc>
                        <a:spcAft>
                          <a:spcPts val="0"/>
                        </a:spcAft>
                      </a:pPr>
                      <a:r>
                        <a:rPr lang="en-US" sz="1050" kern="100">
                          <a:effectLst/>
                        </a:rPr>
                        <a:t>STL</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Average steals per game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7821085"/>
                  </a:ext>
                </a:extLst>
              </a:tr>
              <a:tr h="254453">
                <a:tc>
                  <a:txBody>
                    <a:bodyPr/>
                    <a:lstStyle/>
                    <a:p>
                      <a:pPr algn="ctr">
                        <a:lnSpc>
                          <a:spcPct val="107000"/>
                        </a:lnSpc>
                        <a:spcAft>
                          <a:spcPts val="0"/>
                        </a:spcAft>
                      </a:pPr>
                      <a:r>
                        <a:rPr lang="en-US" sz="1050" kern="100">
                          <a:effectLst/>
                        </a:rPr>
                        <a:t>BLK</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Average blocks per game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0080653"/>
                  </a:ext>
                </a:extLst>
              </a:tr>
              <a:tr h="254453">
                <a:tc>
                  <a:txBody>
                    <a:bodyPr/>
                    <a:lstStyle/>
                    <a:p>
                      <a:pPr algn="ctr">
                        <a:lnSpc>
                          <a:spcPct val="107000"/>
                        </a:lnSpc>
                        <a:spcAft>
                          <a:spcPts val="0"/>
                        </a:spcAft>
                      </a:pPr>
                      <a:r>
                        <a:rPr lang="en-US" sz="1050" kern="100">
                          <a:effectLst/>
                        </a:rPr>
                        <a:t>TOV</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kern="100">
                          <a:effectLst/>
                        </a:rPr>
                        <a:t>Average turnovers per game</a:t>
                      </a:r>
                      <a:endParaRPr lang="en-US" sz="1100" kern="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69475805"/>
                  </a:ext>
                </a:extLst>
              </a:tr>
            </a:tbl>
          </a:graphicData>
        </a:graphic>
      </p:graphicFrame>
      <p:sp>
        <p:nvSpPr>
          <p:cNvPr id="6" name="TextBox 5">
            <a:extLst>
              <a:ext uri="{FF2B5EF4-FFF2-40B4-BE49-F238E27FC236}">
                <a16:creationId xmlns:a16="http://schemas.microsoft.com/office/drawing/2014/main" id="{E865EDAC-B384-439D-B0DC-71488DAA0E79}"/>
              </a:ext>
            </a:extLst>
          </p:cNvPr>
          <p:cNvSpPr txBox="1"/>
          <p:nvPr/>
        </p:nvSpPr>
        <p:spPr>
          <a:xfrm>
            <a:off x="2199640" y="1802364"/>
            <a:ext cx="441071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Letter Recognition Data Set</a:t>
            </a:r>
          </a:p>
        </p:txBody>
      </p:sp>
      <p:sp>
        <p:nvSpPr>
          <p:cNvPr id="7" name="Rectangle 6">
            <a:extLst>
              <a:ext uri="{FF2B5EF4-FFF2-40B4-BE49-F238E27FC236}">
                <a16:creationId xmlns:a16="http://schemas.microsoft.com/office/drawing/2014/main" id="{8CC343F6-93E2-4D2B-A429-C4C42A80E819}"/>
              </a:ext>
            </a:extLst>
          </p:cNvPr>
          <p:cNvSpPr/>
          <p:nvPr/>
        </p:nvSpPr>
        <p:spPr>
          <a:xfrm>
            <a:off x="7848723" y="1802364"/>
            <a:ext cx="2153218" cy="369332"/>
          </a:xfrm>
          <a:prstGeom prst="rect">
            <a:avLst/>
          </a:prstGeom>
        </p:spPr>
        <p:txBody>
          <a:bodyPr wrap="none">
            <a:spAutoFit/>
          </a:bodyPr>
          <a:lstStyle/>
          <a:p>
            <a:r>
              <a:rPr lang="en-US">
                <a:latin typeface="Times New Roman" panose="02020603050405020304" pitchFamily="18" charset="0"/>
                <a:ea typeface="等线" panose="02010600030101010101" pitchFamily="2" charset="-122"/>
                <a:cs typeface="Times New Roman" panose="02020603050405020304" pitchFamily="18" charset="0"/>
              </a:rPr>
              <a:t>NBA Player Data Set</a:t>
            </a:r>
            <a:endParaRPr lang="en-US">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5DBF63C-C485-4941-96E2-1C16558EA495}"/>
              </a:ext>
            </a:extLst>
          </p:cNvPr>
          <p:cNvSpPr txBox="1"/>
          <p:nvPr/>
        </p:nvSpPr>
        <p:spPr>
          <a:xfrm>
            <a:off x="1734184" y="6344155"/>
            <a:ext cx="973391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URL:</a:t>
            </a:r>
          </a:p>
        </p:txBody>
      </p:sp>
    </p:spTree>
    <p:extLst>
      <p:ext uri="{BB962C8B-B14F-4D97-AF65-F5344CB8AC3E}">
        <p14:creationId xmlns:p14="http://schemas.microsoft.com/office/powerpoint/2010/main" val="93278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BCC3-D1E0-454B-9EF7-F769315597CA}"/>
              </a:ext>
            </a:extLst>
          </p:cNvPr>
          <p:cNvSpPr>
            <a:spLocks noGrp="1"/>
          </p:cNvSpPr>
          <p:nvPr>
            <p:ph type="title"/>
          </p:nvPr>
        </p:nvSpPr>
        <p:spPr/>
        <p:txBody>
          <a:bodyPr/>
          <a:lstStyle/>
          <a:p>
            <a:r>
              <a:rPr lang="en-US">
                <a:latin typeface="Times New Roman" panose="02020603050405020304" pitchFamily="18" charset="0"/>
                <a:ea typeface="Adobe 黑体 Std R" panose="020B0400000000000000" pitchFamily="34" charset="-122"/>
                <a:cs typeface="Times New Roman" panose="02020603050405020304" pitchFamily="18" charset="0"/>
              </a:rPr>
              <a:t>Experiment</a:t>
            </a:r>
            <a:br>
              <a:rPr lang="en-US">
                <a:latin typeface="Times New Roman" panose="02020603050405020304" pitchFamily="18" charset="0"/>
                <a:ea typeface="Adobe 黑体 Std R" panose="020B0400000000000000" pitchFamily="34" charset="-122"/>
                <a:cs typeface="Times New Roman" panose="02020603050405020304" pitchFamily="18" charset="0"/>
              </a:rPr>
            </a:br>
            <a:endParaRPr lang="en-US">
              <a:latin typeface="Times New Roman" panose="02020603050405020304" pitchFamily="18" charset="0"/>
              <a:ea typeface="Adobe 黑体 Std R" panose="020B0400000000000000" pitchFamily="34"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BF90B137-4275-439E-A5B7-A6E2D48E9352}"/>
              </a:ext>
            </a:extLst>
          </p:cNvPr>
          <p:cNvSpPr>
            <a:spLocks noGrp="1"/>
          </p:cNvSpPr>
          <p:nvPr>
            <p:ph idx="1"/>
          </p:nvPr>
        </p:nvSpPr>
        <p:spPr>
          <a:xfrm>
            <a:off x="1371600" y="1828799"/>
            <a:ext cx="9974911" cy="4283901"/>
          </a:xfrm>
        </p:spPr>
        <p:txBody>
          <a:bodyPr>
            <a:normAutofit fontScale="92500" lnSpcReduction="20000"/>
          </a:bodyPr>
          <a:lstStyle/>
          <a:p>
            <a:pPr>
              <a:lnSpc>
                <a:spcPct val="150000"/>
              </a:lnSpc>
            </a:pPr>
            <a:r>
              <a:rPr lang="en-US" sz="2800">
                <a:latin typeface="Times New Roman" panose="02020603050405020304" pitchFamily="18" charset="0"/>
                <a:ea typeface="Adobe 黑体 Std R" panose="020B0400000000000000" pitchFamily="34" charset="-122"/>
                <a:cs typeface="Times New Roman" panose="02020603050405020304" pitchFamily="18" charset="0"/>
              </a:rPr>
              <a:t>Experiment Design:</a:t>
            </a:r>
          </a:p>
          <a:p>
            <a:pPr marL="0" indent="0" algn="ctr">
              <a:lnSpc>
                <a:spcPct val="150000"/>
              </a:lnSpc>
              <a:buNone/>
            </a:pPr>
            <a:r>
              <a:rPr lang="en-US" sz="2800">
                <a:latin typeface="Times New Roman" panose="02020603050405020304" pitchFamily="18" charset="0"/>
                <a:ea typeface="Adobe 黑体 Std R" panose="020B0400000000000000" pitchFamily="34" charset="-122"/>
                <a:cs typeface="Times New Roman" panose="02020603050405020304" pitchFamily="18" charset="0"/>
              </a:rPr>
              <a:t>Four</a:t>
            </a:r>
            <a:r>
              <a:rPr lang="en-US" sz="2800" baseline="0">
                <a:latin typeface="Times New Roman" panose="02020603050405020304" pitchFamily="18" charset="0"/>
                <a:ea typeface="Adobe 黑体 Std R" panose="020B0400000000000000" pitchFamily="34" charset="-122"/>
                <a:cs typeface="Times New Roman" panose="02020603050405020304" pitchFamily="18" charset="0"/>
              </a:rPr>
              <a:t>-phase Comparasion</a:t>
            </a:r>
          </a:p>
          <a:p>
            <a:pPr marL="457200" indent="-457200">
              <a:lnSpc>
                <a:spcPct val="150000"/>
              </a:lnSpc>
              <a:buFont typeface="+mj-lt"/>
              <a:buAutoNum type="arabicPeriod"/>
            </a:pPr>
            <a:r>
              <a:rPr lang="en-US" sz="2400" kern="1200" baseline="0">
                <a:solidFill>
                  <a:schemeClr val="tx2"/>
                </a:solidFill>
                <a:effectLst/>
                <a:latin typeface="Times New Roman" panose="02020603050405020304" pitchFamily="18" charset="0"/>
                <a:ea typeface="+mn-ea"/>
                <a:cs typeface="Times New Roman" panose="02020603050405020304" pitchFamily="18" charset="0"/>
              </a:rPr>
              <a:t>Set relatively large size of training data, compare the accuracies of classifiers.</a:t>
            </a:r>
          </a:p>
          <a:p>
            <a:pPr marL="457200" indent="-457200">
              <a:lnSpc>
                <a:spcPct val="150000"/>
              </a:lnSpc>
              <a:buFont typeface="+mj-lt"/>
              <a:buAutoNum type="arabicPeriod"/>
            </a:pPr>
            <a:r>
              <a:rPr lang="en-US" sz="2400" kern="1200" baseline="0">
                <a:solidFill>
                  <a:schemeClr val="tx2"/>
                </a:solidFill>
                <a:effectLst/>
                <a:latin typeface="Times New Roman" panose="02020603050405020304" pitchFamily="18" charset="0"/>
                <a:ea typeface="+mn-ea"/>
                <a:cs typeface="Times New Roman" panose="02020603050405020304" pitchFamily="18" charset="0"/>
              </a:rPr>
              <a:t>Implement the three algorithms on different size of training data, based on the accuracies acquired</a:t>
            </a:r>
          </a:p>
          <a:p>
            <a:pPr marL="457200" indent="-457200">
              <a:lnSpc>
                <a:spcPct val="150000"/>
              </a:lnSpc>
              <a:buFont typeface="+mj-lt"/>
              <a:buAutoNum type="arabicPeriod"/>
            </a:pPr>
            <a:r>
              <a:rPr lang="en-US" sz="2400" kern="1200" baseline="0">
                <a:solidFill>
                  <a:schemeClr val="tx2"/>
                </a:solidFill>
                <a:effectLst/>
                <a:latin typeface="Times New Roman" panose="02020603050405020304" pitchFamily="18" charset="0"/>
                <a:ea typeface="+mn-ea"/>
                <a:cs typeface="Times New Roman" panose="02020603050405020304" pitchFamily="18" charset="0"/>
              </a:rPr>
              <a:t>Targets on the influence of value k</a:t>
            </a:r>
          </a:p>
          <a:p>
            <a:pPr marL="457200" indent="-457200">
              <a:lnSpc>
                <a:spcPct val="150000"/>
              </a:lnSpc>
              <a:buFont typeface="+mj-lt"/>
              <a:buAutoNum type="arabicPeriod"/>
            </a:pPr>
            <a:r>
              <a:rPr lang="en-US" sz="2400">
                <a:latin typeface="Times New Roman" panose="02020603050405020304" pitchFamily="18" charset="0"/>
                <a:ea typeface="Adobe 黑体 Std R" panose="020B0400000000000000" pitchFamily="34" charset="-122"/>
                <a:cs typeface="Times New Roman" panose="02020603050405020304" pitchFamily="18" charset="0"/>
              </a:rPr>
              <a:t>How dataset’s characrastic affects the classification algorithm’s accuracy</a:t>
            </a:r>
          </a:p>
          <a:p>
            <a:pPr marL="0" indent="0">
              <a:lnSpc>
                <a:spcPct val="150000"/>
              </a:lnSpc>
              <a:buNone/>
            </a:pPr>
            <a:endParaRPr lang="en-US" sz="2400">
              <a:latin typeface="Times New Roman" panose="02020603050405020304" pitchFamily="18" charset="0"/>
              <a:ea typeface="Adobe 黑体 Std R"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13599455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819</TotalTime>
  <Words>3293</Words>
  <Application>Microsoft Office PowerPoint</Application>
  <PresentationFormat>Widescreen</PresentationFormat>
  <Paragraphs>286</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黑体 Std R</vt:lpstr>
      <vt:lpstr>华文楷体</vt:lpstr>
      <vt:lpstr>等线</vt:lpstr>
      <vt:lpstr>Calibri</vt:lpstr>
      <vt:lpstr>Cambria Math</vt:lpstr>
      <vt:lpstr>Franklin Gothic Book</vt:lpstr>
      <vt:lpstr>Times New Roman</vt:lpstr>
      <vt:lpstr>Crop</vt:lpstr>
      <vt:lpstr>IMplementation and Comparision of KNN and its Improved Algorithm</vt:lpstr>
      <vt:lpstr>Background</vt:lpstr>
      <vt:lpstr>Problem Statement</vt:lpstr>
      <vt:lpstr>Related Work</vt:lpstr>
      <vt:lpstr>Methodology</vt:lpstr>
      <vt:lpstr>Concept of Entropy-KNN algorithm</vt:lpstr>
      <vt:lpstr>Entropy-KNN Algorithm Analysis</vt:lpstr>
      <vt:lpstr>Experiment</vt:lpstr>
      <vt:lpstr>Experiment </vt:lpstr>
      <vt:lpstr>Experiment</vt:lpstr>
      <vt:lpstr>Experiment</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and Comparision of KNN and its Improved Algorithm</dc:title>
  <dc:creator>Liqi Zhu</dc:creator>
  <cp:lastModifiedBy>胡啸楠</cp:lastModifiedBy>
  <cp:revision>16</cp:revision>
  <dcterms:created xsi:type="dcterms:W3CDTF">2017-12-09T16:54:05Z</dcterms:created>
  <dcterms:modified xsi:type="dcterms:W3CDTF">2017-12-14T21:43:23Z</dcterms:modified>
</cp:coreProperties>
</file>