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jn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eltekst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" name="Hoofdtekst - niveau één…"/>
          <p:cNvSpPr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4" name="Dianummer"/>
          <p:cNvSpPr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'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'</a:t>
            </a:r>
          </a:p>
        </p:txBody>
      </p:sp>
      <p:sp>
        <p:nvSpPr>
          <p:cNvPr id="102" name="Typ hier een citaat."/>
          <p:cNvSpPr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 hier een citaat.</a:t>
            </a:r>
          </a:p>
        </p:txBody>
      </p:sp>
      <p:sp>
        <p:nvSpPr>
          <p:cNvPr id="103" name="-Johnny Appleseed"/>
          <p:cNvSpPr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fbeeldin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sted-image.pdf"/>
          <p:cNvSpPr/>
          <p:nvPr>
            <p:ph type="pic" idx="13"/>
          </p:nvPr>
        </p:nvSpPr>
        <p:spPr>
          <a:xfrm>
            <a:off x="-6350" y="-4763"/>
            <a:ext cx="13017501" cy="9763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hthoek"/>
          <p:cNvSpPr/>
          <p:nvPr>
            <p:ph type="body" sz="half" idx="14"/>
          </p:nvPr>
        </p:nvSpPr>
        <p:spPr>
          <a:xfrm>
            <a:off x="0" y="5422900"/>
            <a:ext cx="13017500" cy="3606800"/>
          </a:xfrm>
          <a:prstGeom prst="rect">
            <a:avLst/>
          </a:prstGeom>
          <a:solidFill>
            <a:srgbClr val="376CAD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jn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eltekst"/>
          <p:cNvSpPr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FFFFFF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25" name="Hoofdtekst - niveau één…"/>
          <p:cNvSpPr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FFFFFF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6" name="Dianummer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tekst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34" name="Dianummer"/>
          <p:cNvSpPr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fbeeldin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jn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eltekst"/>
          <p:cNvSpPr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44" name="Hoofdtekst - niveau één…"/>
          <p:cNvSpPr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5" name="Dianummer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jn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elteks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4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jn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elteks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3" name="Hoofdtekst - niveau éé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4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fbeeldin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jn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eltekst"/>
          <p:cNvSpPr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4" name="Hoofdtekst - niveau één…"/>
          <p:cNvSpPr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5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Hoofdtekst - niveau éé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3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fbeeldin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Afbeeldin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Afbeeldin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Hoofdtekst - niveau één…"/>
          <p:cNvSpPr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22860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45720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68580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91440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94" name="Dia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mailto:jakorten@jksoftedu.n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hyperlink" Target="http://arduino.cc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.png"/><Relationship Id="rId9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goo.gl/Auowvq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mailto:jakorten@jksoftedu.nl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 descr="pasted-image.pd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9324" t="0" r="2932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Rechthoek"/>
          <p:cNvSpPr/>
          <p:nvPr>
            <p:ph type="body" idx="14"/>
          </p:nvPr>
        </p:nvSpPr>
        <p:spPr>
          <a:xfrm>
            <a:off x="0" y="-34860"/>
            <a:ext cx="13017500" cy="6485204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Lijn"/>
          <p:cNvSpPr/>
          <p:nvPr>
            <p:ph type="body" idx="15"/>
          </p:nvPr>
        </p:nvSpPr>
        <p:spPr>
          <a:prstGeom prst="line">
            <a:avLst/>
          </a:prstGeom>
          <a:ln w="38100" cap="rnd">
            <a:solidFill>
              <a:srgbClr val="FFFFFF"/>
            </a:solidFill>
            <a:custDash>
              <a:ds d="100000" sp="200000"/>
            </a:custDash>
            <a:round/>
          </a:ln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" name="Defusable Alarm Clock met Arduino"/>
          <p:cNvSpPr/>
          <p:nvPr>
            <p:ph type="title"/>
          </p:nvPr>
        </p:nvSpPr>
        <p:spPr>
          <a:xfrm>
            <a:off x="571500" y="5562600"/>
            <a:ext cx="11861800" cy="2102790"/>
          </a:xfrm>
          <a:prstGeom prst="rect">
            <a:avLst/>
          </a:prstGeom>
        </p:spPr>
        <p:txBody>
          <a:bodyPr/>
          <a:lstStyle>
            <a:lvl1pPr defTabSz="269747">
              <a:lnSpc>
                <a:spcPct val="120000"/>
              </a:lnSpc>
              <a:defRPr cap="none" sz="8496"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132" name="i&amp;i praktijkdag 2017 - Johan Korten…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spcBef>
                <a:spcPts val="400"/>
              </a:spcBef>
              <a:defRPr i="0" sz="3264">
                <a:latin typeface="Marker Felt"/>
                <a:ea typeface="Marker Felt"/>
                <a:cs typeface="Marker Felt"/>
                <a:sym typeface="Marker Felt"/>
              </a:defRPr>
            </a:pPr>
            <a:r>
              <a:t>i&amp;i praktijkdag 2017 - Johan Korten</a:t>
            </a:r>
            <a:br/>
          </a:p>
          <a:p>
            <a:pPr defTabSz="397256">
              <a:spcBef>
                <a:spcPts val="400"/>
              </a:spcBef>
              <a:defRPr i="0" sz="3264">
                <a:latin typeface="Marker Felt"/>
                <a:ea typeface="Marker Felt"/>
                <a:cs typeface="Marker Felt"/>
                <a:sym typeface="Marker Felt"/>
              </a:defRPr>
            </a:pPr>
            <a:r>
              <a:rPr u="sng">
                <a:hlinkClick r:id="rId3" invalidUrl="" action="" tgtFrame="" tooltip="" history="1" highlightClick="0" endSnd="0"/>
              </a:rPr>
              <a:t>jakorten@jksoftedu.nl</a:t>
            </a:r>
          </a:p>
        </p:txBody>
      </p:sp>
      <p:pic>
        <p:nvPicPr>
          <p:cNvPr id="13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160" y="367088"/>
            <a:ext cx="3140631" cy="3856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7985" y="3818716"/>
            <a:ext cx="2515708" cy="252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682127">
            <a:off x="6850487" y="3958719"/>
            <a:ext cx="2368500" cy="2246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53496" y="665841"/>
            <a:ext cx="4761320" cy="5598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9021970">
            <a:off x="980747" y="7362393"/>
            <a:ext cx="3063952" cy="252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533279" y="2377219"/>
            <a:ext cx="3140631" cy="2656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26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28" name="Buzz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Buzzer</a:t>
            </a:r>
          </a:p>
        </p:txBody>
      </p:sp>
      <p:pic>
        <p:nvPicPr>
          <p:cNvPr id="22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31" name="Zit op PWM pin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Zit op PWM pin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Wat is PWM?</a:t>
            </a:r>
          </a:p>
        </p:txBody>
      </p:sp>
      <p:pic>
        <p:nvPicPr>
          <p:cNvPr id="232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9186" y="2363919"/>
            <a:ext cx="5080001" cy="5562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bron: arduino.cc"/>
          <p:cNvSpPr/>
          <p:nvPr/>
        </p:nvSpPr>
        <p:spPr>
          <a:xfrm>
            <a:off x="8190183" y="8092479"/>
            <a:ext cx="241800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bron: </a:t>
            </a:r>
            <a:r>
              <a:rPr u="sng">
                <a:hlinkClick r:id="rId5" invalidUrl="" action="" tgtFrame="" tooltip="" history="1" highlightClick="0" endSnd="0"/>
              </a:rPr>
              <a:t>arduino.cc</a:t>
            </a:r>
          </a:p>
        </p:txBody>
      </p:sp>
      <p:pic>
        <p:nvPicPr>
          <p:cNvPr id="234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38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40" name="Werken met i2c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Werken met i2c</a:t>
            </a:r>
          </a:p>
        </p:txBody>
      </p:sp>
      <p:pic>
        <p:nvPicPr>
          <p:cNvPr id="24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24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38367" y="3797804"/>
            <a:ext cx="9128066" cy="2694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1228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48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50" name="Werken met i2c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Werken met i2c</a:t>
            </a:r>
          </a:p>
        </p:txBody>
      </p:sp>
      <p:pic>
        <p:nvPicPr>
          <p:cNvPr id="25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53" name="I2C_Scanner voorbeeld"/>
          <p:cNvSpPr/>
          <p:nvPr/>
        </p:nvSpPr>
        <p:spPr>
          <a:xfrm>
            <a:off x="4785660" y="2730500"/>
            <a:ext cx="343348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I2C_Scanner voorbeeld</a:t>
            </a:r>
          </a:p>
        </p:txBody>
      </p:sp>
      <p:sp>
        <p:nvSpPr>
          <p:cNvPr id="254" name="Debuggen: Scope"/>
          <p:cNvSpPr/>
          <p:nvPr/>
        </p:nvSpPr>
        <p:spPr>
          <a:xfrm>
            <a:off x="5240741" y="4136363"/>
            <a:ext cx="25233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Debuggen: Scope</a:t>
            </a:r>
          </a:p>
        </p:txBody>
      </p:sp>
      <p:sp>
        <p:nvSpPr>
          <p:cNvPr id="255" name="Pull-up weerstanden van SDA en SCL naar Power"/>
          <p:cNvSpPr/>
          <p:nvPr/>
        </p:nvSpPr>
        <p:spPr>
          <a:xfrm>
            <a:off x="2881297" y="5304068"/>
            <a:ext cx="724220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Pull-up weerstanden van SDA en SCL naar Power</a:t>
            </a:r>
          </a:p>
        </p:txBody>
      </p:sp>
      <p:pic>
        <p:nvPicPr>
          <p:cNvPr id="25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73869" y="6441834"/>
            <a:ext cx="6257062" cy="1847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61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63" name="Segment Displa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Segment Display</a:t>
            </a:r>
          </a:p>
        </p:txBody>
      </p:sp>
      <p:pic>
        <p:nvPicPr>
          <p:cNvPr id="26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26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63401" y="3692137"/>
            <a:ext cx="6277998" cy="222036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Common:"/>
          <p:cNvSpPr/>
          <p:nvPr/>
        </p:nvSpPr>
        <p:spPr>
          <a:xfrm>
            <a:off x="1600549" y="6430433"/>
            <a:ext cx="149422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Common:</a:t>
            </a:r>
          </a:p>
        </p:txBody>
      </p:sp>
      <p:sp>
        <p:nvSpPr>
          <p:cNvPr id="269" name="Anode, positieve pinnen met elkaar verbonden"/>
          <p:cNvSpPr/>
          <p:nvPr/>
        </p:nvSpPr>
        <p:spPr>
          <a:xfrm>
            <a:off x="3391249" y="6430433"/>
            <a:ext cx="66283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Anode, positieve pinnen met elkaar verbonden</a:t>
            </a:r>
          </a:p>
        </p:txBody>
      </p:sp>
      <p:sp>
        <p:nvSpPr>
          <p:cNvPr id="270" name="Kathode, positieve pinnen met elkaar verbonden"/>
          <p:cNvSpPr/>
          <p:nvPr/>
        </p:nvSpPr>
        <p:spPr>
          <a:xfrm>
            <a:off x="3391249" y="6925733"/>
            <a:ext cx="689988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Kathode, positieve pinnen met elkaar verbonden</a:t>
            </a:r>
          </a:p>
        </p:txBody>
      </p:sp>
      <p:sp>
        <p:nvSpPr>
          <p:cNvPr id="271" name="Kathode = Negatief"/>
          <p:cNvSpPr/>
          <p:nvPr/>
        </p:nvSpPr>
        <p:spPr>
          <a:xfrm>
            <a:off x="9779349" y="2247899"/>
            <a:ext cx="298022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Kathode = Negatief</a:t>
            </a:r>
          </a:p>
        </p:txBody>
      </p:sp>
      <p:sp>
        <p:nvSpPr>
          <p:cNvPr id="272" name="Anode = Positief"/>
          <p:cNvSpPr/>
          <p:nvPr/>
        </p:nvSpPr>
        <p:spPr>
          <a:xfrm>
            <a:off x="9779349" y="2747433"/>
            <a:ext cx="25574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Anode = Positief</a:t>
            </a:r>
          </a:p>
        </p:txBody>
      </p:sp>
      <p:pic>
        <p:nvPicPr>
          <p:cNvPr id="273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76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78" name="Segment Displa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Segment Display</a:t>
            </a:r>
          </a:p>
        </p:txBody>
      </p:sp>
      <p:pic>
        <p:nvPicPr>
          <p:cNvPr id="27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28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30750" y="2561067"/>
            <a:ext cx="6057900" cy="527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4801" y="5387855"/>
            <a:ext cx="4800433" cy="169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87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89" name="HT16K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HT16K33</a:t>
            </a:r>
          </a:p>
        </p:txBody>
      </p:sp>
      <p:pic>
        <p:nvPicPr>
          <p:cNvPr id="29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292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7872" y="2189334"/>
            <a:ext cx="8309056" cy="6475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97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99" name="HT16K33 en Segment Displa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HT16K33 en Segment Display</a:t>
            </a:r>
          </a:p>
        </p:txBody>
      </p:sp>
      <p:pic>
        <p:nvPicPr>
          <p:cNvPr id="30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grpSp>
        <p:nvGrpSpPr>
          <p:cNvPr id="304" name="pasted-image.png"/>
          <p:cNvGrpSpPr/>
          <p:nvPr/>
        </p:nvGrpSpPr>
        <p:grpSpPr>
          <a:xfrm>
            <a:off x="7840980" y="2570264"/>
            <a:ext cx="4901159" cy="3877587"/>
            <a:chOff x="0" y="0"/>
            <a:chExt cx="4901158" cy="3877585"/>
          </a:xfrm>
        </p:grpSpPr>
        <p:pic>
          <p:nvPicPr>
            <p:cNvPr id="303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0" y="88900"/>
              <a:ext cx="4647159" cy="354738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02" name="pasted-image.png" descr="pasted-image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901159" cy="3877586"/>
            </a:xfrm>
            <a:prstGeom prst="rect">
              <a:avLst/>
            </a:prstGeom>
            <a:effectLst/>
          </p:spPr>
        </p:pic>
      </p:grpSp>
      <p:pic>
        <p:nvPicPr>
          <p:cNvPr id="30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04340" y="6402183"/>
            <a:ext cx="4901160" cy="217367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inken"/>
          <p:cNvSpPr/>
          <p:nvPr/>
        </p:nvSpPr>
        <p:spPr>
          <a:xfrm>
            <a:off x="1625949" y="2997199"/>
            <a:ext cx="110068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Sinken</a:t>
            </a:r>
          </a:p>
        </p:txBody>
      </p:sp>
      <p:sp>
        <p:nvSpPr>
          <p:cNvPr id="307" name="Sourcen"/>
          <p:cNvSpPr/>
          <p:nvPr/>
        </p:nvSpPr>
        <p:spPr>
          <a:xfrm>
            <a:off x="1625949" y="6324599"/>
            <a:ext cx="12518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Sourcen</a:t>
            </a:r>
          </a:p>
        </p:txBody>
      </p:sp>
      <p:pic>
        <p:nvPicPr>
          <p:cNvPr id="308" name="sourcen_sinken.png" descr="sourcen_sinke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71426" y="4225557"/>
            <a:ext cx="4069462" cy="1454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13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315" name="HT16K33 en Segment Displa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HT16K33 en Segment Display</a:t>
            </a:r>
          </a:p>
        </p:txBody>
      </p:sp>
      <p:pic>
        <p:nvPicPr>
          <p:cNvPr id="31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318" name="Tip! Gebruik I2C_Scanner voorbeeld"/>
          <p:cNvSpPr/>
          <p:nvPr/>
        </p:nvSpPr>
        <p:spPr>
          <a:xfrm>
            <a:off x="4277660" y="2730499"/>
            <a:ext cx="53473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Tip! Gebruik I2C_Scanner voorbeeld</a:t>
            </a:r>
          </a:p>
        </p:txBody>
      </p:sp>
      <p:pic>
        <p:nvPicPr>
          <p:cNvPr id="31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Library: BombDisplay.h / BombDisplay.cpp"/>
          <p:cNvSpPr/>
          <p:nvPr/>
        </p:nvSpPr>
        <p:spPr>
          <a:xfrm>
            <a:off x="3779865" y="3683000"/>
            <a:ext cx="634289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Library: BombDisplay.h / BombDisplay.cpp</a:t>
            </a:r>
          </a:p>
        </p:txBody>
      </p:sp>
      <p:sp>
        <p:nvSpPr>
          <p:cNvPr id="322" name="Voorbeeld zonder library: Bomb_LCD_Direct"/>
          <p:cNvSpPr/>
          <p:nvPr/>
        </p:nvSpPr>
        <p:spPr>
          <a:xfrm>
            <a:off x="3673560" y="4584699"/>
            <a:ext cx="655550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Voorbeeld zonder library: Bomb_LCD_Direct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25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327" name="Real Time Clock met DS3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Real Time Clock met DS3231</a:t>
            </a:r>
          </a:p>
        </p:txBody>
      </p:sp>
      <p:pic>
        <p:nvPicPr>
          <p:cNvPr id="32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330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ip! Gebruik RT_Clock voorbeeld"/>
          <p:cNvSpPr/>
          <p:nvPr/>
        </p:nvSpPr>
        <p:spPr>
          <a:xfrm>
            <a:off x="4061108" y="2654299"/>
            <a:ext cx="488258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Tip! Gebruik RT_Clock voorbeeld</a:t>
            </a:r>
          </a:p>
        </p:txBody>
      </p:sp>
      <p:sp>
        <p:nvSpPr>
          <p:cNvPr id="333" name="RTClib"/>
          <p:cNvSpPr/>
          <p:nvPr/>
        </p:nvSpPr>
        <p:spPr>
          <a:xfrm>
            <a:off x="4128341" y="3479800"/>
            <a:ext cx="1141318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RTClib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36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338" name="Combinatie Broncod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Combinatie Broncode</a:t>
            </a:r>
          </a:p>
        </p:txBody>
      </p:sp>
      <p:pic>
        <p:nvPicPr>
          <p:cNvPr id="33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34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MegaBomb voorbeeld"/>
          <p:cNvSpPr/>
          <p:nvPr/>
        </p:nvSpPr>
        <p:spPr>
          <a:xfrm>
            <a:off x="5166807" y="2095500"/>
            <a:ext cx="315836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MegaBomb voorbeeld</a:t>
            </a:r>
          </a:p>
        </p:txBody>
      </p:sp>
      <p:sp>
        <p:nvSpPr>
          <p:cNvPr id="344" name="Main:…"/>
          <p:cNvSpPr/>
          <p:nvPr/>
        </p:nvSpPr>
        <p:spPr>
          <a:xfrm>
            <a:off x="2716349" y="2701263"/>
            <a:ext cx="7572102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Main: 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roept vooral methodes in andere bestanden aan…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RTC object voor de real time clock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bombDisplay object voor Display (HTK16K33)</a:t>
            </a:r>
          </a:p>
        </p:txBody>
      </p:sp>
      <p:sp>
        <p:nvSpPr>
          <p:cNvPr id="345" name="Helpers voor code voor:…"/>
          <p:cNvSpPr/>
          <p:nvPr/>
        </p:nvSpPr>
        <p:spPr>
          <a:xfrm>
            <a:off x="2716349" y="5419063"/>
            <a:ext cx="3504225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Helpers voor code voor: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Draden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Knoppen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Buzzer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LED</a:t>
            </a:r>
          </a:p>
        </p:txBody>
      </p:sp>
      <p:sp>
        <p:nvSpPr>
          <p:cNvPr id="346" name="Tilt sensor…"/>
          <p:cNvSpPr/>
          <p:nvPr/>
        </p:nvSpPr>
        <p:spPr>
          <a:xfrm>
            <a:off x="6831149" y="5749263"/>
            <a:ext cx="4705313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 marL="411162" indent="-411162">
              <a:buSzPct val="75000"/>
              <a:buFont typeface="Zapf Dingbats"/>
              <a:buChar char="-"/>
            </a:pPr>
            <a:r>
              <a:t>Tilt sensor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Tijd</a:t>
            </a:r>
          </a:p>
          <a:p>
            <a:pPr marL="411162" indent="-411162">
              <a:buSzPct val="75000"/>
              <a:buFont typeface="Zapf Dingbats"/>
              <a:buChar char="-"/>
            </a:pPr>
            <a:r>
              <a:t>pitches.h (tonen voor buzzer)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41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43" name="Wat gaan we do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Wat gaan we doen</a:t>
            </a:r>
          </a:p>
        </p:txBody>
      </p:sp>
      <p:sp>
        <p:nvSpPr>
          <p:cNvPr id="144" name="goo.gl/Auowvq"/>
          <p:cNvSpPr/>
          <p:nvPr/>
        </p:nvSpPr>
        <p:spPr>
          <a:xfrm>
            <a:off x="4578760" y="4406899"/>
            <a:ext cx="384728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pc="48" sz="4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goo.gl/Auowvq</a:t>
            </a:r>
          </a:p>
        </p:txBody>
      </p:sp>
      <p:sp>
        <p:nvSpPr>
          <p:cNvPr id="145" name="Download bestanden incl. handleiding van:"/>
          <p:cNvSpPr/>
          <p:nvPr/>
        </p:nvSpPr>
        <p:spPr>
          <a:xfrm>
            <a:off x="3373018" y="3754966"/>
            <a:ext cx="625876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Download bestanden incl. handleiding van:</a:t>
            </a:r>
          </a:p>
        </p:txBody>
      </p:sp>
      <p:pic>
        <p:nvPicPr>
          <p:cNvPr id="146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14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8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chthoek"/>
          <p:cNvSpPr/>
          <p:nvPr/>
        </p:nvSpPr>
        <p:spPr>
          <a:xfrm>
            <a:off x="-6351" y="-993"/>
            <a:ext cx="13017501" cy="4456114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34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84693" y="1094349"/>
            <a:ext cx="1555320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Medio Mei verkrijgbaar"/>
          <p:cNvSpPr/>
          <p:nvPr>
            <p:ph type="title"/>
          </p:nvPr>
        </p:nvSpPr>
        <p:spPr>
          <a:xfrm>
            <a:off x="571500" y="2512813"/>
            <a:ext cx="11861801" cy="723901"/>
          </a:xfrm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Medio Mei verkrijgbaar</a:t>
            </a:r>
          </a:p>
        </p:txBody>
      </p:sp>
      <p:pic>
        <p:nvPicPr>
          <p:cNvPr id="351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41625" t="60642" r="41625" b="17406"/>
          <a:stretch>
            <a:fillRect/>
          </a:stretch>
        </p:blipFill>
        <p:spPr>
          <a:xfrm>
            <a:off x="-41470" y="4438781"/>
            <a:ext cx="13087804" cy="5319582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Defusable Alarm Clock Shield voor Arduino"/>
          <p:cNvSpPr/>
          <p:nvPr/>
        </p:nvSpPr>
        <p:spPr>
          <a:xfrm>
            <a:off x="571499" y="3475797"/>
            <a:ext cx="11861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82880">
              <a:lnSpc>
                <a:spcPct val="120000"/>
              </a:lnSpc>
              <a:spcBef>
                <a:spcPts val="0"/>
              </a:spcBef>
              <a:defRPr i="0" spc="0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Shield voor Arduino</a:t>
            </a:r>
          </a:p>
        </p:txBody>
      </p:sp>
      <p:sp>
        <p:nvSpPr>
          <p:cNvPr id="353" name="Verwacht Medio Juni 2017:…"/>
          <p:cNvSpPr/>
          <p:nvPr/>
        </p:nvSpPr>
        <p:spPr>
          <a:xfrm>
            <a:off x="571500" y="5142699"/>
            <a:ext cx="11861801" cy="1129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 i="0" spc="0" sz="36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pPr>
            <a:r>
              <a:t>Verwacht Medio Juni 2017: 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 i="0" spc="0" sz="36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pPr>
            <a:r>
              <a:t>Educatief Weerstation (Arduino Compatible) voor Raspberry Pi</a:t>
            </a:r>
          </a:p>
        </p:txBody>
      </p:sp>
      <p:sp>
        <p:nvSpPr>
          <p:cNvPr id="354" name="Mail naar jakorten@jksoftedu.nl en ik hou u op de hoogte…"/>
          <p:cNvSpPr/>
          <p:nvPr/>
        </p:nvSpPr>
        <p:spPr>
          <a:xfrm>
            <a:off x="557322" y="8178309"/>
            <a:ext cx="87159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Mail naar </a:t>
            </a:r>
            <a:r>
              <a:rPr>
                <a:hlinkClick r:id="rId4" invalidUrl="" action="" tgtFrame="" tooltip="" history="1" highlightClick="0" endSnd="0"/>
              </a:rPr>
              <a:t>jakorten@jksoftedu.nl</a:t>
            </a:r>
            <a:r>
              <a:t> en ik hou u op de hoogte…</a:t>
            </a:r>
          </a:p>
        </p:txBody>
      </p:sp>
      <p:grpSp>
        <p:nvGrpSpPr>
          <p:cNvPr id="357" name="UNADJUSTEDNONRAW_thumb_145d.jpg"/>
          <p:cNvGrpSpPr/>
          <p:nvPr/>
        </p:nvGrpSpPr>
        <p:grpSpPr>
          <a:xfrm rot="888928">
            <a:off x="9694917" y="4746435"/>
            <a:ext cx="2909583" cy="3870977"/>
            <a:chOff x="0" y="0"/>
            <a:chExt cx="2909581" cy="3870976"/>
          </a:xfrm>
        </p:grpSpPr>
        <p:pic>
          <p:nvPicPr>
            <p:cNvPr id="356" name="UNADJUSTEDNONRAW_thumb_145d.jpg" descr="UNADJUSTEDNONRAW_thumb_145d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9" y="88900"/>
              <a:ext cx="2655583" cy="354077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5" name="UNADJUSTEDNONRAW_thumb_145d.jpg" descr="UNADJUSTEDNONRAW_thumb_145d.jp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909582" cy="3870977"/>
            </a:xfrm>
            <a:prstGeom prst="rect">
              <a:avLst/>
            </a:prstGeom>
            <a:effectLst/>
          </p:spPr>
        </p:pic>
      </p:grpSp>
      <p:pic>
        <p:nvPicPr>
          <p:cNvPr id="358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99485" y="1365370"/>
            <a:ext cx="1716334" cy="172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20682127">
            <a:off x="10207795" y="-13374"/>
            <a:ext cx="1833028" cy="1738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52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54" name="Wat gaan we do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Wat gaan we doen</a:t>
            </a:r>
          </a:p>
        </p:txBody>
      </p:sp>
      <p:pic>
        <p:nvPicPr>
          <p:cNvPr id="15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9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Werken met libraries…"/>
          <p:cNvSpPr/>
          <p:nvPr>
            <p:ph type="body" idx="4294967295"/>
          </p:nvPr>
        </p:nvSpPr>
        <p:spPr>
          <a:xfrm>
            <a:off x="571500" y="2224550"/>
            <a:ext cx="11861800" cy="5684805"/>
          </a:xfrm>
          <a:prstGeom prst="rect">
            <a:avLst/>
          </a:prstGeom>
        </p:spPr>
        <p:txBody>
          <a:bodyPr/>
          <a:lstStyle/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Werken met libraries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LED’s laten branden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Knoppen, draden en tilt-sensor lezen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Timer met Millis()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Buzzer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Werken met i2c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Werken met de HT16K33 en Segment Display</a:t>
            </a:r>
          </a:p>
          <a:p>
            <a:pPr marL="427609" indent="-427609" defTabSz="531622">
              <a:spcBef>
                <a:spcPts val="1600"/>
              </a:spcBef>
              <a:defRPr sz="2912">
                <a:solidFill>
                  <a:srgbClr val="000000"/>
                </a:solidFill>
              </a:defRPr>
            </a:pPr>
            <a:r>
              <a:t>Real Time Clock met DS3231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62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64" name="Werken met Libra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Werken met Libraries</a:t>
            </a:r>
          </a:p>
        </p:txBody>
      </p:sp>
      <p:pic>
        <p:nvPicPr>
          <p:cNvPr id="16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167" name="Twee mappen: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Twee mappen: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Arduino / Libraries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Documenten / Arduino / Libraries</a:t>
            </a:r>
          </a:p>
          <a:p>
            <a:pPr lvl="1"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.cpp en .h files (C++)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Vaak ook voorbeelden!</a:t>
            </a:r>
          </a:p>
        </p:txBody>
      </p:sp>
      <p:pic>
        <p:nvPicPr>
          <p:cNvPr id="168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72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74" name="LED’S LATEN BRAND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LED’S LATEN BRANDEN</a:t>
            </a:r>
          </a:p>
        </p:txBody>
      </p:sp>
      <p:pic>
        <p:nvPicPr>
          <p:cNvPr id="17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177" name="Zie H11: Gebruikte pinnen, Tabel 1."/>
          <p:cNvSpPr/>
          <p:nvPr/>
        </p:nvSpPr>
        <p:spPr>
          <a:xfrm>
            <a:off x="3849804" y="2132086"/>
            <a:ext cx="530519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Zie H11: Gebruikte pinnen, Tabel 1.</a:t>
            </a:r>
          </a:p>
        </p:txBody>
      </p:sp>
      <p:sp>
        <p:nvSpPr>
          <p:cNvPr id="178" name="Twee acties: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Twee acties: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a. pinMode(pin, OUTPUT)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b. digitalWrite(pin, HIGH/LOW)</a:t>
            </a:r>
          </a:p>
        </p:txBody>
      </p:sp>
      <p:pic>
        <p:nvPicPr>
          <p:cNvPr id="17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83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85" name="Knoppen, draden en tilt-sensor lez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Knoppen, draden en tilt-sensor lezen</a:t>
            </a:r>
          </a:p>
        </p:txBody>
      </p:sp>
      <p:pic>
        <p:nvPicPr>
          <p:cNvPr id="18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pic>
        <p:nvPicPr>
          <p:cNvPr id="188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8499" y="3014845"/>
            <a:ext cx="7147802" cy="372391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Optie 1. A aan GND en B aan 5V.…"/>
          <p:cNvSpPr/>
          <p:nvPr/>
        </p:nvSpPr>
        <p:spPr>
          <a:xfrm>
            <a:off x="3980848" y="7219494"/>
            <a:ext cx="504310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Optie 1. A aan GND en B aan 5V.</a:t>
            </a:r>
          </a:p>
          <a:p>
            <a:pPr/>
            <a:r>
              <a:t>Optie 2. A aan 5V en B aan GND.</a:t>
            </a:r>
          </a:p>
        </p:txBody>
      </p:sp>
      <p:sp>
        <p:nvSpPr>
          <p:cNvPr id="190" name="Floaten voorkomen met pull-up of pull-down."/>
          <p:cNvSpPr/>
          <p:nvPr/>
        </p:nvSpPr>
        <p:spPr>
          <a:xfrm>
            <a:off x="3231945" y="2169740"/>
            <a:ext cx="654091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Floaten voorkomen met pull-up of pull-down.</a:t>
            </a:r>
          </a:p>
        </p:txBody>
      </p:sp>
      <p:pic>
        <p:nvPicPr>
          <p:cNvPr id="19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95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197" name="Knoppen, draden en tilt-sensor leze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Knoppen, draden en tilt-sensor lezen</a:t>
            </a:r>
          </a:p>
        </p:txBody>
      </p: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00" name="Twee acties: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Twee acties: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a. pinMode(pin, INPUT)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t>b. digitalRead(pin)</a:t>
            </a:r>
          </a:p>
        </p:txBody>
      </p:sp>
      <p:sp>
        <p:nvSpPr>
          <p:cNvPr id="201" name="Zie H11: Gebruikte pinnen, Tabel 1."/>
          <p:cNvSpPr/>
          <p:nvPr/>
        </p:nvSpPr>
        <p:spPr>
          <a:xfrm>
            <a:off x="3849804" y="2132086"/>
            <a:ext cx="530519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Zie H11: Gebruikte pinnen, Tabel 1.</a:t>
            </a:r>
          </a:p>
        </p:txBody>
      </p:sp>
      <p:pic>
        <p:nvPicPr>
          <p:cNvPr id="20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06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08" name="TIMER MET MILLIS(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TIMER MET MILLIS()</a:t>
            </a:r>
          </a:p>
        </p:txBody>
      </p:sp>
      <p:pic>
        <p:nvPicPr>
          <p:cNvPr id="20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11" name="Voorkom “blokkerende” acties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Voorkom “blokkerende” acties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unsigned long mijnTimer = 0;</a:t>
            </a:r>
            <a:br/>
            <a:r>
              <a:t>const int mijnTimerTijd = 5000;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if (millis() &gt; mijnTimer + mijnTimerTijd) {</a:t>
            </a:r>
            <a:br/>
            <a:r>
              <a:t>   mijnTimer = millis();</a:t>
            </a:r>
            <a:br/>
            <a:r>
              <a:t>   // doe iets (bijv. LED laten knipperen).</a:t>
            </a:r>
            <a:br/>
            <a:r>
              <a:t>}</a:t>
            </a:r>
          </a:p>
        </p:txBody>
      </p:sp>
      <p:pic>
        <p:nvPicPr>
          <p:cNvPr id="21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hthoek"/>
          <p:cNvSpPr/>
          <p:nvPr/>
        </p:nvSpPr>
        <p:spPr>
          <a:xfrm>
            <a:off x="-6351" y="-993"/>
            <a:ext cx="13017501" cy="1909830"/>
          </a:xfrm>
          <a:prstGeom prst="rect">
            <a:avLst/>
          </a:prstGeom>
          <a:solidFill>
            <a:srgbClr val="376C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i="0" spc="0"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216" name="Lijn" descr="Lijn"/>
          <p:cNvPicPr>
            <a:picLocks noChangeAspect="0"/>
          </p:cNvPicPr>
          <p:nvPr>
            <p:ph type="body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524000"/>
            <a:ext cx="11963400" cy="101600"/>
          </a:xfrm>
          <a:prstGeom prst="rect">
            <a:avLst/>
          </a:prstGeom>
          <a:ln w="9525" cap="flat">
            <a:noFill/>
            <a:prstDash val="solid"/>
          </a:ln>
        </p:spPr>
      </p:pic>
      <p:sp>
        <p:nvSpPr>
          <p:cNvPr id="218" name="Buzz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80">
              <a:lnSpc>
                <a:spcPct val="120000"/>
              </a:lnSpc>
              <a:spcBef>
                <a:spcPts val="0"/>
              </a:spcBef>
              <a:defRPr cap="none" sz="576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Buzzer</a:t>
            </a:r>
          </a:p>
        </p:txBody>
      </p:sp>
      <p:pic>
        <p:nvPicPr>
          <p:cNvPr id="21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rcRect l="1610" t="60642" r="1610" b="17406"/>
          <a:stretch>
            <a:fillRect/>
          </a:stretch>
        </p:blipFill>
        <p:spPr>
          <a:xfrm>
            <a:off x="-6548" y="8842639"/>
            <a:ext cx="13017963" cy="91572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Defusable Alarm Clock met Arduino"/>
          <p:cNvSpPr/>
          <p:nvPr/>
        </p:nvSpPr>
        <p:spPr>
          <a:xfrm>
            <a:off x="6030689" y="8944834"/>
            <a:ext cx="67369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457200">
              <a:lnSpc>
                <a:spcPct val="120000"/>
              </a:lnSpc>
              <a:spcBef>
                <a:spcPts val="0"/>
              </a:spcBef>
              <a:defRPr i="0" spc="0" sz="4800">
                <a:solidFill>
                  <a:srgbClr val="FFFFFF"/>
                </a:solidFill>
                <a:latin typeface="Rhyolite"/>
                <a:ea typeface="Rhyolite"/>
                <a:cs typeface="Rhyolite"/>
                <a:sym typeface="Rhyolite"/>
              </a:defRPr>
            </a:lvl1pPr>
          </a:lstStyle>
          <a:p>
            <a:pPr/>
            <a:r>
              <a:t>Defusable Alarm Clock met Arduino</a:t>
            </a:r>
          </a:p>
        </p:txBody>
      </p:sp>
      <p:sp>
        <p:nvSpPr>
          <p:cNvPr id="221" name="Zit op PWM pin…"/>
          <p:cNvSpPr/>
          <p:nvPr>
            <p:ph type="body" idx="4294967295"/>
          </p:nvPr>
        </p:nvSpPr>
        <p:spPr>
          <a:xfrm>
            <a:off x="571500" y="2605550"/>
            <a:ext cx="11861800" cy="64241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Zit op PWM pin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Wat is PWM?</a:t>
            </a:r>
          </a:p>
        </p:txBody>
      </p:sp>
      <p:pic>
        <p:nvPicPr>
          <p:cNvPr id="222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82127">
            <a:off x="10736960" y="84794"/>
            <a:ext cx="1833028" cy="1738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2693" y="7717069"/>
            <a:ext cx="1555320" cy="1909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