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sldIdLst>
    <p:sldId id="256" r:id="rId2"/>
  </p:sldIdLst>
  <p:sldSz cx="21945600" cy="292608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23E560-BB2B-0F4E-8BF3-ED9CB9380C48}" v="97" dt="2023-04-28T21:29:18.557"/>
    <p1510:client id="{C09AAABE-20A4-E33E-67B4-CFDB494B78C1}" v="21" dt="2023-04-28T21:12:43.9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6" autoAdjust="0"/>
    <p:restoredTop sz="94660"/>
  </p:normalViewPr>
  <p:slideViewPr>
    <p:cSldViewPr snapToGrid="0">
      <p:cViewPr>
        <p:scale>
          <a:sx n="30" d="100"/>
          <a:sy n="30" d="100"/>
        </p:scale>
        <p:origin x="2688" y="4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4788749"/>
            <a:ext cx="18653760" cy="10187093"/>
          </a:xfrm>
        </p:spPr>
        <p:txBody>
          <a:bodyPr anchor="b"/>
          <a:lstStyle>
            <a:lvl1pPr algn="ctr">
              <a:defRPr sz="14400"/>
            </a:lvl1pPr>
          </a:lstStyle>
          <a:p>
            <a:r>
              <a:rPr lang="en-US"/>
              <a:t>Click to edit Master title style</a:t>
            </a:r>
            <a:endParaRPr lang="en-US" dirty="0"/>
          </a:p>
        </p:txBody>
      </p:sp>
      <p:sp>
        <p:nvSpPr>
          <p:cNvPr id="3" name="Subtitle 2"/>
          <p:cNvSpPr>
            <a:spLocks noGrp="1"/>
          </p:cNvSpPr>
          <p:nvPr>
            <p:ph type="subTitle" idx="1"/>
          </p:nvPr>
        </p:nvSpPr>
        <p:spPr>
          <a:xfrm>
            <a:off x="2743200" y="15368695"/>
            <a:ext cx="16459200" cy="7064585"/>
          </a:xfrm>
        </p:spPr>
        <p:txBody>
          <a:bodyPr/>
          <a:lstStyle>
            <a:lvl1pPr marL="0" indent="0" algn="ctr">
              <a:buNone/>
              <a:defRPr sz="5760"/>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E1ECF0-42D3-451A-9897-B4E3CB4D8ED5}" type="datetimeFigureOut">
              <a:rPr lang="en-US" smtClean="0"/>
              <a:t>4/28/23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CA5F6-DB9E-44A0-965D-45B7D1803ECD}" type="slidenum">
              <a:rPr lang="en-US" smtClean="0"/>
              <a:t>‹#›</a:t>
            </a:fld>
            <a:endParaRPr lang="en-US"/>
          </a:p>
        </p:txBody>
      </p:sp>
    </p:spTree>
    <p:extLst>
      <p:ext uri="{BB962C8B-B14F-4D97-AF65-F5344CB8AC3E}">
        <p14:creationId xmlns:p14="http://schemas.microsoft.com/office/powerpoint/2010/main" val="3099985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E1ECF0-42D3-451A-9897-B4E3CB4D8ED5}" type="datetimeFigureOut">
              <a:rPr lang="en-US" smtClean="0"/>
              <a:t>4/28/23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CA5F6-DB9E-44A0-965D-45B7D1803ECD}" type="slidenum">
              <a:rPr lang="en-US" smtClean="0"/>
              <a:t>‹#›</a:t>
            </a:fld>
            <a:endParaRPr lang="en-US"/>
          </a:p>
        </p:txBody>
      </p:sp>
    </p:spTree>
    <p:extLst>
      <p:ext uri="{BB962C8B-B14F-4D97-AF65-F5344CB8AC3E}">
        <p14:creationId xmlns:p14="http://schemas.microsoft.com/office/powerpoint/2010/main" val="322121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1" y="1557867"/>
            <a:ext cx="4732020" cy="2479717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08761" y="1557867"/>
            <a:ext cx="13921740" cy="24797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E1ECF0-42D3-451A-9897-B4E3CB4D8ED5}" type="datetimeFigureOut">
              <a:rPr lang="en-US" smtClean="0"/>
              <a:t>4/28/23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CA5F6-DB9E-44A0-965D-45B7D1803ECD}" type="slidenum">
              <a:rPr lang="en-US" smtClean="0"/>
              <a:t>‹#›</a:t>
            </a:fld>
            <a:endParaRPr lang="en-US"/>
          </a:p>
        </p:txBody>
      </p:sp>
    </p:spTree>
    <p:extLst>
      <p:ext uri="{BB962C8B-B14F-4D97-AF65-F5344CB8AC3E}">
        <p14:creationId xmlns:p14="http://schemas.microsoft.com/office/powerpoint/2010/main" val="331492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E1ECF0-42D3-451A-9897-B4E3CB4D8ED5}" type="datetimeFigureOut">
              <a:rPr lang="en-US" smtClean="0"/>
              <a:t>4/28/23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CA5F6-DB9E-44A0-965D-45B7D1803ECD}" type="slidenum">
              <a:rPr lang="en-US" smtClean="0"/>
              <a:t>‹#›</a:t>
            </a:fld>
            <a:endParaRPr lang="en-US"/>
          </a:p>
        </p:txBody>
      </p:sp>
    </p:spTree>
    <p:extLst>
      <p:ext uri="{BB962C8B-B14F-4D97-AF65-F5344CB8AC3E}">
        <p14:creationId xmlns:p14="http://schemas.microsoft.com/office/powerpoint/2010/main" val="2625179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1" y="7294888"/>
            <a:ext cx="18928080" cy="12171678"/>
          </a:xfrm>
        </p:spPr>
        <p:txBody>
          <a:bodyPr anchor="b"/>
          <a:lstStyle>
            <a:lvl1pPr>
              <a:defRPr sz="14400"/>
            </a:lvl1pPr>
          </a:lstStyle>
          <a:p>
            <a:r>
              <a:rPr lang="en-US"/>
              <a:t>Click to edit Master title style</a:t>
            </a:r>
            <a:endParaRPr lang="en-US" dirty="0"/>
          </a:p>
        </p:txBody>
      </p:sp>
      <p:sp>
        <p:nvSpPr>
          <p:cNvPr id="3" name="Text Placeholder 2"/>
          <p:cNvSpPr>
            <a:spLocks noGrp="1"/>
          </p:cNvSpPr>
          <p:nvPr>
            <p:ph type="body" idx="1"/>
          </p:nvPr>
        </p:nvSpPr>
        <p:spPr>
          <a:xfrm>
            <a:off x="1497331" y="19581715"/>
            <a:ext cx="18928080" cy="6400798"/>
          </a:xfrm>
        </p:spPr>
        <p:txBody>
          <a:bodyPr/>
          <a:lstStyle>
            <a:lvl1pPr marL="0" indent="0">
              <a:buNone/>
              <a:defRPr sz="5760">
                <a:solidFill>
                  <a:schemeClr val="tx1"/>
                </a:solidFill>
              </a:defRPr>
            </a:lvl1pPr>
            <a:lvl2pPr marL="1097280" indent="0">
              <a:buNone/>
              <a:defRPr sz="4800">
                <a:solidFill>
                  <a:schemeClr val="tx1">
                    <a:tint val="75000"/>
                  </a:schemeClr>
                </a:solidFill>
              </a:defRPr>
            </a:lvl2pPr>
            <a:lvl3pPr marL="2194560" indent="0">
              <a:buNone/>
              <a:defRPr sz="4320">
                <a:solidFill>
                  <a:schemeClr val="tx1">
                    <a:tint val="75000"/>
                  </a:schemeClr>
                </a:solidFill>
              </a:defRPr>
            </a:lvl3pPr>
            <a:lvl4pPr marL="3291840" indent="0">
              <a:buNone/>
              <a:defRPr sz="3840">
                <a:solidFill>
                  <a:schemeClr val="tx1">
                    <a:tint val="75000"/>
                  </a:schemeClr>
                </a:solidFill>
              </a:defRPr>
            </a:lvl4pPr>
            <a:lvl5pPr marL="4389120" indent="0">
              <a:buNone/>
              <a:defRPr sz="3840">
                <a:solidFill>
                  <a:schemeClr val="tx1">
                    <a:tint val="75000"/>
                  </a:schemeClr>
                </a:solidFill>
              </a:defRPr>
            </a:lvl5pPr>
            <a:lvl6pPr marL="5486400" indent="0">
              <a:buNone/>
              <a:defRPr sz="3840">
                <a:solidFill>
                  <a:schemeClr val="tx1">
                    <a:tint val="75000"/>
                  </a:schemeClr>
                </a:solidFill>
              </a:defRPr>
            </a:lvl6pPr>
            <a:lvl7pPr marL="6583680" indent="0">
              <a:buNone/>
              <a:defRPr sz="3840">
                <a:solidFill>
                  <a:schemeClr val="tx1">
                    <a:tint val="75000"/>
                  </a:schemeClr>
                </a:solidFill>
              </a:defRPr>
            </a:lvl7pPr>
            <a:lvl8pPr marL="7680960" indent="0">
              <a:buNone/>
              <a:defRPr sz="3840">
                <a:solidFill>
                  <a:schemeClr val="tx1">
                    <a:tint val="75000"/>
                  </a:schemeClr>
                </a:solidFill>
              </a:defRPr>
            </a:lvl8pPr>
            <a:lvl9pPr marL="8778240" indent="0">
              <a:buNone/>
              <a:defRPr sz="38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E1ECF0-42D3-451A-9897-B4E3CB4D8ED5}" type="datetimeFigureOut">
              <a:rPr lang="en-US" smtClean="0"/>
              <a:t>4/28/23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CA5F6-DB9E-44A0-965D-45B7D1803ECD}" type="slidenum">
              <a:rPr lang="en-US" smtClean="0"/>
              <a:t>‹#›</a:t>
            </a:fld>
            <a:endParaRPr lang="en-US"/>
          </a:p>
        </p:txBody>
      </p:sp>
    </p:spTree>
    <p:extLst>
      <p:ext uri="{BB962C8B-B14F-4D97-AF65-F5344CB8AC3E}">
        <p14:creationId xmlns:p14="http://schemas.microsoft.com/office/powerpoint/2010/main" val="2826477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08760" y="7789333"/>
            <a:ext cx="9326880" cy="18565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109960" y="7789333"/>
            <a:ext cx="9326880" cy="18565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E1ECF0-42D3-451A-9897-B4E3CB4D8ED5}" type="datetimeFigureOut">
              <a:rPr lang="en-US" smtClean="0"/>
              <a:t>4/28/23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2CA5F6-DB9E-44A0-965D-45B7D1803ECD}" type="slidenum">
              <a:rPr lang="en-US" smtClean="0"/>
              <a:t>‹#›</a:t>
            </a:fld>
            <a:endParaRPr lang="en-US"/>
          </a:p>
        </p:txBody>
      </p:sp>
    </p:spTree>
    <p:extLst>
      <p:ext uri="{BB962C8B-B14F-4D97-AF65-F5344CB8AC3E}">
        <p14:creationId xmlns:p14="http://schemas.microsoft.com/office/powerpoint/2010/main" val="2361232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8" y="1557873"/>
            <a:ext cx="18928080" cy="56557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11621" y="7172962"/>
            <a:ext cx="9284016" cy="351535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4" name="Content Placeholder 3"/>
          <p:cNvSpPr>
            <a:spLocks noGrp="1"/>
          </p:cNvSpPr>
          <p:nvPr>
            <p:ph sz="half" idx="2"/>
          </p:nvPr>
        </p:nvSpPr>
        <p:spPr>
          <a:xfrm>
            <a:off x="1511621" y="10688320"/>
            <a:ext cx="9284016" cy="157209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109961" y="7172962"/>
            <a:ext cx="9329738" cy="351535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6" name="Content Placeholder 5"/>
          <p:cNvSpPr>
            <a:spLocks noGrp="1"/>
          </p:cNvSpPr>
          <p:nvPr>
            <p:ph sz="quarter" idx="4"/>
          </p:nvPr>
        </p:nvSpPr>
        <p:spPr>
          <a:xfrm>
            <a:off x="11109961" y="10688320"/>
            <a:ext cx="9329738" cy="157209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E1ECF0-42D3-451A-9897-B4E3CB4D8ED5}" type="datetimeFigureOut">
              <a:rPr lang="en-US" smtClean="0"/>
              <a:t>4/28/23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2CA5F6-DB9E-44A0-965D-45B7D1803ECD}" type="slidenum">
              <a:rPr lang="en-US" smtClean="0"/>
              <a:t>‹#›</a:t>
            </a:fld>
            <a:endParaRPr lang="en-US"/>
          </a:p>
        </p:txBody>
      </p:sp>
    </p:spTree>
    <p:extLst>
      <p:ext uri="{BB962C8B-B14F-4D97-AF65-F5344CB8AC3E}">
        <p14:creationId xmlns:p14="http://schemas.microsoft.com/office/powerpoint/2010/main" val="610525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E1ECF0-42D3-451A-9897-B4E3CB4D8ED5}" type="datetimeFigureOut">
              <a:rPr lang="en-US" smtClean="0"/>
              <a:t>4/28/23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2CA5F6-DB9E-44A0-965D-45B7D1803ECD}" type="slidenum">
              <a:rPr lang="en-US" smtClean="0"/>
              <a:t>‹#›</a:t>
            </a:fld>
            <a:endParaRPr lang="en-US"/>
          </a:p>
        </p:txBody>
      </p:sp>
    </p:spTree>
    <p:extLst>
      <p:ext uri="{BB962C8B-B14F-4D97-AF65-F5344CB8AC3E}">
        <p14:creationId xmlns:p14="http://schemas.microsoft.com/office/powerpoint/2010/main" val="1829523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E1ECF0-42D3-451A-9897-B4E3CB4D8ED5}" type="datetimeFigureOut">
              <a:rPr lang="en-US" smtClean="0"/>
              <a:t>4/28/23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2CA5F6-DB9E-44A0-965D-45B7D1803ECD}" type="slidenum">
              <a:rPr lang="en-US" smtClean="0"/>
              <a:t>‹#›</a:t>
            </a:fld>
            <a:endParaRPr lang="en-US"/>
          </a:p>
        </p:txBody>
      </p:sp>
    </p:spTree>
    <p:extLst>
      <p:ext uri="{BB962C8B-B14F-4D97-AF65-F5344CB8AC3E}">
        <p14:creationId xmlns:p14="http://schemas.microsoft.com/office/powerpoint/2010/main" val="2603915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1950720"/>
            <a:ext cx="7078027" cy="6827520"/>
          </a:xfrm>
        </p:spPr>
        <p:txBody>
          <a:bodyPr anchor="b"/>
          <a:lstStyle>
            <a:lvl1pPr>
              <a:defRPr sz="7680"/>
            </a:lvl1pPr>
          </a:lstStyle>
          <a:p>
            <a:r>
              <a:rPr lang="en-US"/>
              <a:t>Click to edit Master title style</a:t>
            </a:r>
            <a:endParaRPr lang="en-US" dirty="0"/>
          </a:p>
        </p:txBody>
      </p:sp>
      <p:sp>
        <p:nvSpPr>
          <p:cNvPr id="3" name="Content Placeholder 2"/>
          <p:cNvSpPr>
            <a:spLocks noGrp="1"/>
          </p:cNvSpPr>
          <p:nvPr>
            <p:ph idx="1"/>
          </p:nvPr>
        </p:nvSpPr>
        <p:spPr>
          <a:xfrm>
            <a:off x="9329738" y="4213020"/>
            <a:ext cx="11109960" cy="20794133"/>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11619" y="8778240"/>
            <a:ext cx="7078027" cy="16262775"/>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99E1ECF0-42D3-451A-9897-B4E3CB4D8ED5}" type="datetimeFigureOut">
              <a:rPr lang="en-US" smtClean="0"/>
              <a:t>4/28/23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2CA5F6-DB9E-44A0-965D-45B7D1803ECD}" type="slidenum">
              <a:rPr lang="en-US" smtClean="0"/>
              <a:t>‹#›</a:t>
            </a:fld>
            <a:endParaRPr lang="en-US"/>
          </a:p>
        </p:txBody>
      </p:sp>
    </p:spTree>
    <p:extLst>
      <p:ext uri="{BB962C8B-B14F-4D97-AF65-F5344CB8AC3E}">
        <p14:creationId xmlns:p14="http://schemas.microsoft.com/office/powerpoint/2010/main" val="1467634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1950720"/>
            <a:ext cx="7078027" cy="6827520"/>
          </a:xfrm>
        </p:spPr>
        <p:txBody>
          <a:bodyPr anchor="b"/>
          <a:lstStyle>
            <a:lvl1pPr>
              <a:defRPr sz="7680"/>
            </a:lvl1pPr>
          </a:lstStyle>
          <a:p>
            <a:r>
              <a:rPr lang="en-US"/>
              <a:t>Click to edit Master title style</a:t>
            </a:r>
            <a:endParaRPr lang="en-US" dirty="0"/>
          </a:p>
        </p:txBody>
      </p:sp>
      <p:sp>
        <p:nvSpPr>
          <p:cNvPr id="3" name="Picture Placeholder 2"/>
          <p:cNvSpPr>
            <a:spLocks noGrp="1" noChangeAspect="1"/>
          </p:cNvSpPr>
          <p:nvPr>
            <p:ph type="pic" idx="1"/>
          </p:nvPr>
        </p:nvSpPr>
        <p:spPr>
          <a:xfrm>
            <a:off x="9329738" y="4213020"/>
            <a:ext cx="11109960" cy="20794133"/>
          </a:xfrm>
        </p:spPr>
        <p:txBody>
          <a:bodyPr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a:t>Click icon to add picture</a:t>
            </a:r>
            <a:endParaRPr lang="en-US" dirty="0"/>
          </a:p>
        </p:txBody>
      </p:sp>
      <p:sp>
        <p:nvSpPr>
          <p:cNvPr id="4" name="Text Placeholder 3"/>
          <p:cNvSpPr>
            <a:spLocks noGrp="1"/>
          </p:cNvSpPr>
          <p:nvPr>
            <p:ph type="body" sz="half" idx="2"/>
          </p:nvPr>
        </p:nvSpPr>
        <p:spPr>
          <a:xfrm>
            <a:off x="1511619" y="8778240"/>
            <a:ext cx="7078027" cy="16262775"/>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99E1ECF0-42D3-451A-9897-B4E3CB4D8ED5}" type="datetimeFigureOut">
              <a:rPr lang="en-US" smtClean="0"/>
              <a:t>4/28/23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2CA5F6-DB9E-44A0-965D-45B7D1803ECD}" type="slidenum">
              <a:rPr lang="en-US" smtClean="0"/>
              <a:t>‹#›</a:t>
            </a:fld>
            <a:endParaRPr lang="en-US"/>
          </a:p>
        </p:txBody>
      </p:sp>
    </p:spTree>
    <p:extLst>
      <p:ext uri="{BB962C8B-B14F-4D97-AF65-F5344CB8AC3E}">
        <p14:creationId xmlns:p14="http://schemas.microsoft.com/office/powerpoint/2010/main" val="2445390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1557873"/>
            <a:ext cx="18928080" cy="56557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08760" y="7789333"/>
            <a:ext cx="18928080" cy="185657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08760" y="27120433"/>
            <a:ext cx="4937760" cy="1557867"/>
          </a:xfrm>
          <a:prstGeom prst="rect">
            <a:avLst/>
          </a:prstGeom>
        </p:spPr>
        <p:txBody>
          <a:bodyPr vert="horz" lIns="91440" tIns="45720" rIns="91440" bIns="45720" rtlCol="0" anchor="ctr"/>
          <a:lstStyle>
            <a:lvl1pPr algn="l">
              <a:defRPr sz="2880">
                <a:solidFill>
                  <a:schemeClr val="tx1">
                    <a:tint val="75000"/>
                  </a:schemeClr>
                </a:solidFill>
              </a:defRPr>
            </a:lvl1pPr>
          </a:lstStyle>
          <a:p>
            <a:fld id="{99E1ECF0-42D3-451A-9897-B4E3CB4D8ED5}" type="datetimeFigureOut">
              <a:rPr lang="en-US" smtClean="0"/>
              <a:t>4/28/23</a:t>
            </a:fld>
            <a:endParaRPr lang="en-US"/>
          </a:p>
        </p:txBody>
      </p:sp>
      <p:sp>
        <p:nvSpPr>
          <p:cNvPr id="5" name="Footer Placeholder 4"/>
          <p:cNvSpPr>
            <a:spLocks noGrp="1"/>
          </p:cNvSpPr>
          <p:nvPr>
            <p:ph type="ftr" sz="quarter" idx="3"/>
          </p:nvPr>
        </p:nvSpPr>
        <p:spPr>
          <a:xfrm>
            <a:off x="7269480" y="27120433"/>
            <a:ext cx="7406640" cy="1557867"/>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99080" y="27120433"/>
            <a:ext cx="4937760" cy="1557867"/>
          </a:xfrm>
          <a:prstGeom prst="rect">
            <a:avLst/>
          </a:prstGeom>
        </p:spPr>
        <p:txBody>
          <a:bodyPr vert="horz" lIns="91440" tIns="45720" rIns="91440" bIns="45720" rtlCol="0" anchor="ctr"/>
          <a:lstStyle>
            <a:lvl1pPr algn="r">
              <a:defRPr sz="2880">
                <a:solidFill>
                  <a:schemeClr val="tx1">
                    <a:tint val="75000"/>
                  </a:schemeClr>
                </a:solidFill>
              </a:defRPr>
            </a:lvl1pPr>
          </a:lstStyle>
          <a:p>
            <a:fld id="{B62CA5F6-DB9E-44A0-965D-45B7D1803ECD}" type="slidenum">
              <a:rPr lang="en-US" smtClean="0"/>
              <a:t>‹#›</a:t>
            </a:fld>
            <a:endParaRPr lang="en-US"/>
          </a:p>
        </p:txBody>
      </p:sp>
    </p:spTree>
    <p:extLst>
      <p:ext uri="{BB962C8B-B14F-4D97-AF65-F5344CB8AC3E}">
        <p14:creationId xmlns:p14="http://schemas.microsoft.com/office/powerpoint/2010/main" val="3071014710"/>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219456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1039" name="Rectangle 1038">
            <a:extLst>
              <a:ext uri="{FF2B5EF4-FFF2-40B4-BE49-F238E27FC236}">
                <a16:creationId xmlns:a16="http://schemas.microsoft.com/office/drawing/2014/main" id="{889A46F0-3282-DDE4-FFBA-4B792AC07792}"/>
              </a:ext>
            </a:extLst>
          </p:cNvPr>
          <p:cNvSpPr/>
          <p:nvPr/>
        </p:nvSpPr>
        <p:spPr>
          <a:xfrm>
            <a:off x="11043828" y="18385707"/>
            <a:ext cx="10645423" cy="97372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31" name="Rectangle 1030">
            <a:extLst>
              <a:ext uri="{FF2B5EF4-FFF2-40B4-BE49-F238E27FC236}">
                <a16:creationId xmlns:a16="http://schemas.microsoft.com/office/drawing/2014/main" id="{EF6821C9-A715-552B-E80F-B078FF0CBD38}"/>
              </a:ext>
            </a:extLst>
          </p:cNvPr>
          <p:cNvSpPr/>
          <p:nvPr/>
        </p:nvSpPr>
        <p:spPr>
          <a:xfrm>
            <a:off x="256351" y="18683926"/>
            <a:ext cx="10558984" cy="943904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90FE3AC-1898-E02A-E2B7-4E4E1B2A0D5F}"/>
              </a:ext>
            </a:extLst>
          </p:cNvPr>
          <p:cNvSpPr/>
          <p:nvPr/>
        </p:nvSpPr>
        <p:spPr>
          <a:xfrm>
            <a:off x="14701516" y="3880805"/>
            <a:ext cx="6990526" cy="135155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4754FA90-F6DC-79BA-CA19-D4B56A8456CE}"/>
              </a:ext>
            </a:extLst>
          </p:cNvPr>
          <p:cNvSpPr/>
          <p:nvPr/>
        </p:nvSpPr>
        <p:spPr>
          <a:xfrm>
            <a:off x="7509365" y="3688057"/>
            <a:ext cx="6974365" cy="137082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E59139E0-DCA8-567D-40A7-1E663826DFE1}"/>
              </a:ext>
            </a:extLst>
          </p:cNvPr>
          <p:cNvSpPr/>
          <p:nvPr/>
        </p:nvSpPr>
        <p:spPr>
          <a:xfrm>
            <a:off x="253557" y="3965648"/>
            <a:ext cx="6974366" cy="134306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Snip Diagonal Corner Rectangle 10">
            <a:extLst>
              <a:ext uri="{FF2B5EF4-FFF2-40B4-BE49-F238E27FC236}">
                <a16:creationId xmlns:a16="http://schemas.microsoft.com/office/drawing/2014/main" id="{43B3EE74-AFBB-FDC5-7728-9249348D94BF}"/>
              </a:ext>
            </a:extLst>
          </p:cNvPr>
          <p:cNvSpPr/>
          <p:nvPr/>
        </p:nvSpPr>
        <p:spPr>
          <a:xfrm>
            <a:off x="253558" y="3250947"/>
            <a:ext cx="6974365" cy="843231"/>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nip Diagonal Corner Rectangle 3">
            <a:extLst>
              <a:ext uri="{FF2B5EF4-FFF2-40B4-BE49-F238E27FC236}">
                <a16:creationId xmlns:a16="http://schemas.microsoft.com/office/drawing/2014/main" id="{047CB8E5-997D-2D27-8009-6D9FA8F37AB2}"/>
              </a:ext>
            </a:extLst>
          </p:cNvPr>
          <p:cNvSpPr/>
          <p:nvPr/>
        </p:nvSpPr>
        <p:spPr>
          <a:xfrm>
            <a:off x="216982" y="317301"/>
            <a:ext cx="21511635" cy="2480874"/>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57A92AAB-B7EF-B03C-DBB9-FE66BE38EFD7}"/>
              </a:ext>
            </a:extLst>
          </p:cNvPr>
          <p:cNvGrpSpPr/>
          <p:nvPr/>
        </p:nvGrpSpPr>
        <p:grpSpPr>
          <a:xfrm>
            <a:off x="-482425" y="-1377354"/>
            <a:ext cx="22910448" cy="5945010"/>
            <a:chOff x="-263492" y="4429341"/>
            <a:chExt cx="22910448" cy="5945010"/>
          </a:xfrm>
        </p:grpSpPr>
        <p:sp>
          <p:nvSpPr>
            <p:cNvPr id="6" name="TextBox 5">
              <a:extLst>
                <a:ext uri="{FF2B5EF4-FFF2-40B4-BE49-F238E27FC236}">
                  <a16:creationId xmlns:a16="http://schemas.microsoft.com/office/drawing/2014/main" id="{0B2BEA5E-147C-AE2D-2482-7C2AACB7B450}"/>
                </a:ext>
              </a:extLst>
            </p:cNvPr>
            <p:cNvSpPr txBox="1"/>
            <p:nvPr/>
          </p:nvSpPr>
          <p:spPr>
            <a:xfrm>
              <a:off x="7759773" y="6517452"/>
              <a:ext cx="7106785" cy="1061829"/>
            </a:xfrm>
            <a:prstGeom prst="rect">
              <a:avLst/>
            </a:prstGeom>
            <a:noFill/>
          </p:spPr>
          <p:txBody>
            <a:bodyPr wrap="square" lIns="68580" tIns="34290" rIns="68580" bIns="34290" rtlCol="0" anchor="t">
              <a:spAutoFit/>
            </a:bodyPr>
            <a:lstStyle/>
            <a:p>
              <a:r>
                <a:rPr lang="en-US" sz="6450" b="1" dirty="0">
                  <a:solidFill>
                    <a:schemeClr val="bg1"/>
                  </a:solidFill>
                  <a:latin typeface="Gill Sans" panose="020B0502020104020203" pitchFamily="34" charset="-79"/>
                  <a:cs typeface="Gill Sans" panose="020B0502020104020203" pitchFamily="34" charset="-79"/>
                </a:rPr>
                <a:t>Attend &amp; Learn </a:t>
              </a:r>
              <a:endParaRPr lang="en-US" sz="6450" b="1" dirty="0">
                <a:solidFill>
                  <a:schemeClr val="bg1"/>
                </a:solidFill>
                <a:latin typeface="Gill Sans" panose="020B0502020104020203" pitchFamily="34" charset="-79"/>
                <a:ea typeface="Calibri"/>
                <a:cs typeface="Gill Sans" panose="020B0502020104020203" pitchFamily="34" charset="-79"/>
              </a:endParaRPr>
            </a:p>
          </p:txBody>
        </p:sp>
        <p:sp>
          <p:nvSpPr>
            <p:cNvPr id="7" name="TextBox 6">
              <a:extLst>
                <a:ext uri="{FF2B5EF4-FFF2-40B4-BE49-F238E27FC236}">
                  <a16:creationId xmlns:a16="http://schemas.microsoft.com/office/drawing/2014/main" id="{F67D6E0A-5F8C-C1E2-AD65-25DF8F908AC1}"/>
                </a:ext>
              </a:extLst>
            </p:cNvPr>
            <p:cNvSpPr txBox="1"/>
            <p:nvPr/>
          </p:nvSpPr>
          <p:spPr>
            <a:xfrm>
              <a:off x="4515846" y="7684926"/>
              <a:ext cx="13653270" cy="807913"/>
            </a:xfrm>
            <a:prstGeom prst="rect">
              <a:avLst/>
            </a:prstGeom>
            <a:noFill/>
          </p:spPr>
          <p:txBody>
            <a:bodyPr wrap="square" lIns="68580" tIns="34290" rIns="68580" bIns="34290" rtlCol="0" anchor="t">
              <a:spAutoFit/>
            </a:bodyPr>
            <a:lstStyle/>
            <a:p>
              <a:pPr algn="ctr"/>
              <a:r>
                <a:rPr lang="en-US" sz="2400" dirty="0">
                  <a:solidFill>
                    <a:schemeClr val="bg1"/>
                  </a:solidFill>
                  <a:latin typeface="PT Mono" panose="02060509020205020204" pitchFamily="49" charset="77"/>
                </a:rPr>
                <a:t>Anthony Mosley, </a:t>
              </a:r>
              <a:r>
                <a:rPr lang="en-US" sz="2400" dirty="0">
                  <a:solidFill>
                    <a:schemeClr val="bg1"/>
                  </a:solidFill>
                  <a:latin typeface="PT Mono" panose="02060509020205020204" pitchFamily="49" charset="77"/>
                  <a:ea typeface="+mn-lt"/>
                  <a:cs typeface="+mn-lt"/>
                </a:rPr>
                <a:t>Aroum Zombra, Hayden Kanak, Joseph Haywood, Michael</a:t>
              </a:r>
              <a:r>
                <a:rPr lang="en-US" sz="2400" dirty="0">
                  <a:solidFill>
                    <a:schemeClr val="bg1"/>
                  </a:solidFill>
                  <a:latin typeface="PT Mono" panose="02060509020205020204" pitchFamily="49" charset="77"/>
                </a:rPr>
                <a:t> Burns https</a:t>
              </a:r>
              <a:r>
                <a:rPr lang="en-US" sz="2400" dirty="0">
                  <a:solidFill>
                    <a:schemeClr val="bg1"/>
                  </a:solidFill>
                  <a:latin typeface="PT Mono" panose="02060509020205020204" pitchFamily="49" charset="77"/>
                  <a:ea typeface="+mn-lt"/>
                  <a:cs typeface="+mn-lt"/>
                </a:rPr>
                <a:t>://github.com/AJMosley345/CSC468-Project</a:t>
              </a:r>
              <a:endParaRPr lang="en-US" sz="2400" dirty="0">
                <a:solidFill>
                  <a:schemeClr val="bg1"/>
                </a:solidFill>
                <a:latin typeface="PT Mono" panose="02060509020205020204" pitchFamily="49" charset="77"/>
                <a:ea typeface="Calibri"/>
                <a:cs typeface="Calibri"/>
              </a:endParaRPr>
            </a:p>
          </p:txBody>
        </p:sp>
        <p:pic>
          <p:nvPicPr>
            <p:cNvPr id="25" name="Picture 26" descr="A picture containing logo&#10;&#10;Description automatically generated">
              <a:extLst>
                <a:ext uri="{FF2B5EF4-FFF2-40B4-BE49-F238E27FC236}">
                  <a16:creationId xmlns:a16="http://schemas.microsoft.com/office/drawing/2014/main" id="{9262A400-CEA3-9C1B-DA42-C03585B062AF}"/>
                </a:ext>
              </a:extLst>
            </p:cNvPr>
            <p:cNvPicPr>
              <a:picLocks noChangeAspect="1"/>
            </p:cNvPicPr>
            <p:nvPr/>
          </p:nvPicPr>
          <p:blipFill>
            <a:blip r:embed="rId2"/>
            <a:stretch>
              <a:fillRect/>
            </a:stretch>
          </p:blipFill>
          <p:spPr>
            <a:xfrm>
              <a:off x="-263492" y="4458877"/>
              <a:ext cx="3806325" cy="5915474"/>
            </a:xfrm>
            <a:prstGeom prst="rect">
              <a:avLst/>
            </a:prstGeom>
          </p:spPr>
        </p:pic>
        <p:pic>
          <p:nvPicPr>
            <p:cNvPr id="27" name="Picture 26" descr="A picture containing logo&#10;&#10;Description automatically generated">
              <a:extLst>
                <a:ext uri="{FF2B5EF4-FFF2-40B4-BE49-F238E27FC236}">
                  <a16:creationId xmlns:a16="http://schemas.microsoft.com/office/drawing/2014/main" id="{65F25FA5-F3BC-B7BA-0454-EF8165172CB0}"/>
                </a:ext>
              </a:extLst>
            </p:cNvPr>
            <p:cNvPicPr>
              <a:picLocks noChangeAspect="1"/>
            </p:cNvPicPr>
            <p:nvPr/>
          </p:nvPicPr>
          <p:blipFill>
            <a:blip r:embed="rId2"/>
            <a:stretch>
              <a:fillRect/>
            </a:stretch>
          </p:blipFill>
          <p:spPr>
            <a:xfrm>
              <a:off x="18840631" y="4429341"/>
              <a:ext cx="3806325" cy="5915474"/>
            </a:xfrm>
            <a:prstGeom prst="rect">
              <a:avLst/>
            </a:prstGeom>
          </p:spPr>
        </p:pic>
      </p:grpSp>
      <p:sp>
        <p:nvSpPr>
          <p:cNvPr id="12" name="TextBox 11">
            <a:extLst>
              <a:ext uri="{FF2B5EF4-FFF2-40B4-BE49-F238E27FC236}">
                <a16:creationId xmlns:a16="http://schemas.microsoft.com/office/drawing/2014/main" id="{65D6F54D-796A-E71A-D9B6-A47335D8913A}"/>
              </a:ext>
            </a:extLst>
          </p:cNvPr>
          <p:cNvSpPr txBox="1"/>
          <p:nvPr/>
        </p:nvSpPr>
        <p:spPr>
          <a:xfrm>
            <a:off x="339997" y="4221178"/>
            <a:ext cx="6883363" cy="12187952"/>
          </a:xfrm>
          <a:prstGeom prst="rect">
            <a:avLst/>
          </a:prstGeom>
          <a:noFill/>
        </p:spPr>
        <p:txBody>
          <a:bodyPr wrap="square" rtlCol="0">
            <a:spAutoFit/>
          </a:bodyPr>
          <a:lstStyle/>
          <a:p>
            <a:r>
              <a:rPr lang="en-US" sz="3200" dirty="0">
                <a:latin typeface="PT Mono" panose="02060509020205020204" pitchFamily="49" charset="77"/>
              </a:rPr>
              <a:t>Attend &amp; Learn is a cloud-based attendance system for West Chester University students and faculty. For students, the service is similar to </a:t>
            </a:r>
            <a:r>
              <a:rPr lang="en-US" sz="3200" dirty="0" err="1">
                <a:latin typeface="PT Mono" panose="02060509020205020204" pitchFamily="49" charset="77"/>
              </a:rPr>
              <a:t>MyWCU</a:t>
            </a:r>
            <a:r>
              <a:rPr lang="en-US" sz="3200" dirty="0">
                <a:latin typeface="PT Mono" panose="02060509020205020204" pitchFamily="49" charset="77"/>
              </a:rPr>
              <a:t>, where students can login using username ID and password, select classes, and see what professors are instructing which classes. For faculty, they are able to view the attendance roster for each course they are instructing. While having similar capabilities to </a:t>
            </a:r>
            <a:r>
              <a:rPr lang="en-US" sz="3200" dirty="0" err="1">
                <a:latin typeface="PT Mono" panose="02060509020205020204" pitchFamily="49" charset="77"/>
              </a:rPr>
              <a:t>MyWCU</a:t>
            </a:r>
            <a:r>
              <a:rPr lang="en-US" sz="3200" dirty="0">
                <a:latin typeface="PT Mono" panose="02060509020205020204" pitchFamily="49" charset="77"/>
              </a:rPr>
              <a:t>, Attend &amp; Learn creates a much more user-friendly environment that is more inviting to users.  Attend &amp; Learn was designed to make attending class more intuitive for both, students and faculty. </a:t>
            </a:r>
          </a:p>
          <a:p>
            <a:endParaRPr lang="en-US" dirty="0"/>
          </a:p>
        </p:txBody>
      </p:sp>
      <p:sp>
        <p:nvSpPr>
          <p:cNvPr id="16" name="Snip Diagonal Corner Rectangle 15">
            <a:extLst>
              <a:ext uri="{FF2B5EF4-FFF2-40B4-BE49-F238E27FC236}">
                <a16:creationId xmlns:a16="http://schemas.microsoft.com/office/drawing/2014/main" id="{3B1878B4-F161-5AE1-C16C-168E2F019D5A}"/>
              </a:ext>
            </a:extLst>
          </p:cNvPr>
          <p:cNvSpPr/>
          <p:nvPr/>
        </p:nvSpPr>
        <p:spPr>
          <a:xfrm>
            <a:off x="7509365" y="3320433"/>
            <a:ext cx="6974365" cy="843231"/>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1"/>
              </a:solidFill>
              <a:latin typeface="PT Mono" panose="02060509020205020204" pitchFamily="49" charset="77"/>
            </a:endParaRPr>
          </a:p>
          <a:p>
            <a:pPr algn="ctr"/>
            <a:endParaRPr lang="en-US" dirty="0"/>
          </a:p>
        </p:txBody>
      </p:sp>
      <p:sp>
        <p:nvSpPr>
          <p:cNvPr id="18" name="TextBox 17">
            <a:extLst>
              <a:ext uri="{FF2B5EF4-FFF2-40B4-BE49-F238E27FC236}">
                <a16:creationId xmlns:a16="http://schemas.microsoft.com/office/drawing/2014/main" id="{10163E1D-5239-6472-9A9F-B27B3E4DB938}"/>
              </a:ext>
            </a:extLst>
          </p:cNvPr>
          <p:cNvSpPr txBox="1"/>
          <p:nvPr/>
        </p:nvSpPr>
        <p:spPr>
          <a:xfrm>
            <a:off x="7598187" y="3458398"/>
            <a:ext cx="6738090" cy="615553"/>
          </a:xfrm>
          <a:prstGeom prst="rect">
            <a:avLst/>
          </a:prstGeom>
          <a:noFill/>
        </p:spPr>
        <p:txBody>
          <a:bodyPr wrap="square" rtlCol="0">
            <a:spAutoFit/>
          </a:bodyPr>
          <a:lstStyle/>
          <a:p>
            <a:pPr algn="ctr"/>
            <a:r>
              <a:rPr lang="en-US" sz="3400" b="1" dirty="0">
                <a:solidFill>
                  <a:schemeClr val="bg1"/>
                </a:solidFill>
                <a:latin typeface="PT Mono" panose="02060509020205020204" pitchFamily="49" charset="77"/>
              </a:rPr>
              <a:t>Design &amp; Implementation</a:t>
            </a:r>
          </a:p>
        </p:txBody>
      </p:sp>
      <p:sp>
        <p:nvSpPr>
          <p:cNvPr id="22" name="Snip Diagonal Corner Rectangle 21">
            <a:extLst>
              <a:ext uri="{FF2B5EF4-FFF2-40B4-BE49-F238E27FC236}">
                <a16:creationId xmlns:a16="http://schemas.microsoft.com/office/drawing/2014/main" id="{31494BFD-1CBD-2951-58D3-66CF980DADA8}"/>
              </a:ext>
            </a:extLst>
          </p:cNvPr>
          <p:cNvSpPr/>
          <p:nvPr/>
        </p:nvSpPr>
        <p:spPr>
          <a:xfrm>
            <a:off x="14689784" y="3344558"/>
            <a:ext cx="6974365" cy="843231"/>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1"/>
              </a:solidFill>
              <a:latin typeface="PT Mono" panose="02060509020205020204" pitchFamily="49" charset="77"/>
            </a:endParaRPr>
          </a:p>
          <a:p>
            <a:pPr algn="ctr"/>
            <a:endParaRPr lang="en-US" dirty="0"/>
          </a:p>
        </p:txBody>
      </p:sp>
      <p:sp>
        <p:nvSpPr>
          <p:cNvPr id="24" name="TextBox 23">
            <a:extLst>
              <a:ext uri="{FF2B5EF4-FFF2-40B4-BE49-F238E27FC236}">
                <a16:creationId xmlns:a16="http://schemas.microsoft.com/office/drawing/2014/main" id="{42C98B3B-F608-C71F-8253-52F4E48FBAFD}"/>
              </a:ext>
            </a:extLst>
          </p:cNvPr>
          <p:cNvSpPr txBox="1"/>
          <p:nvPr/>
        </p:nvSpPr>
        <p:spPr>
          <a:xfrm>
            <a:off x="14689784" y="3458398"/>
            <a:ext cx="6962633" cy="615553"/>
          </a:xfrm>
          <a:prstGeom prst="rect">
            <a:avLst/>
          </a:prstGeom>
          <a:noFill/>
        </p:spPr>
        <p:txBody>
          <a:bodyPr wrap="square" rtlCol="0">
            <a:spAutoFit/>
          </a:bodyPr>
          <a:lstStyle/>
          <a:p>
            <a:pPr algn="ctr"/>
            <a:r>
              <a:rPr lang="en-US" sz="3400" b="1" dirty="0">
                <a:solidFill>
                  <a:schemeClr val="bg1"/>
                </a:solidFill>
                <a:latin typeface="PT Mono" panose="02060509020205020204" pitchFamily="49" charset="77"/>
              </a:rPr>
              <a:t>CI/CD Application</a:t>
            </a:r>
          </a:p>
        </p:txBody>
      </p:sp>
      <p:sp>
        <p:nvSpPr>
          <p:cNvPr id="43" name="TextBox 42">
            <a:extLst>
              <a:ext uri="{FF2B5EF4-FFF2-40B4-BE49-F238E27FC236}">
                <a16:creationId xmlns:a16="http://schemas.microsoft.com/office/drawing/2014/main" id="{CA51FD6F-092C-DAEE-2432-59CB0A4F8B20}"/>
              </a:ext>
            </a:extLst>
          </p:cNvPr>
          <p:cNvSpPr txBox="1"/>
          <p:nvPr/>
        </p:nvSpPr>
        <p:spPr>
          <a:xfrm>
            <a:off x="14765171" y="4187789"/>
            <a:ext cx="6962633" cy="6894195"/>
          </a:xfrm>
          <a:prstGeom prst="rect">
            <a:avLst/>
          </a:prstGeom>
          <a:noFill/>
        </p:spPr>
        <p:txBody>
          <a:bodyPr wrap="square" rtlCol="0">
            <a:spAutoFit/>
          </a:bodyPr>
          <a:lstStyle/>
          <a:p>
            <a:pPr algn="l" rtl="0" fontAlgn="base"/>
            <a:r>
              <a:rPr lang="en-US" sz="3400" u="none" strike="noStrike" dirty="0">
                <a:solidFill>
                  <a:srgbClr val="000000"/>
                </a:solidFill>
                <a:effectLst/>
                <a:latin typeface="PT Mono" panose="02060509020205020204" pitchFamily="49" charset="77"/>
              </a:rPr>
              <a:t>Using Jenkins for Attend &amp; Learn to build and test autonomously through Kubernetes cluster. </a:t>
            </a:r>
            <a:r>
              <a:rPr lang="en-US" sz="3400" dirty="0">
                <a:solidFill>
                  <a:srgbClr val="000000"/>
                </a:solidFill>
                <a:effectLst/>
                <a:latin typeface="PT Mono" panose="02060509020205020204" pitchFamily="49" charset="77"/>
              </a:rPr>
              <a:t>​</a:t>
            </a:r>
          </a:p>
          <a:p>
            <a:pPr algn="l" rtl="0" fontAlgn="base"/>
            <a:r>
              <a:rPr lang="en-US" sz="3400" dirty="0">
                <a:solidFill>
                  <a:srgbClr val="000000"/>
                </a:solidFill>
                <a:effectLst/>
                <a:latin typeface="PT Mono" panose="02060509020205020204" pitchFamily="49" charset="77"/>
              </a:rPr>
              <a:t>​</a:t>
            </a:r>
          </a:p>
          <a:p>
            <a:pPr algn="l" rtl="0" fontAlgn="base"/>
            <a:r>
              <a:rPr lang="en-US" sz="3400" u="none" strike="noStrike" dirty="0">
                <a:solidFill>
                  <a:srgbClr val="000000"/>
                </a:solidFill>
                <a:effectLst/>
                <a:latin typeface="PT Mono" panose="02060509020205020204" pitchFamily="49" charset="77"/>
              </a:rPr>
              <a:t>Dev pushes files to GitHub, then it triggers a build pushing it to Jenkins, then with Kubernetes it automates and tests the build, then to </a:t>
            </a:r>
            <a:r>
              <a:rPr lang="en-US" sz="3400" u="none" strike="noStrike" dirty="0" err="1">
                <a:solidFill>
                  <a:srgbClr val="000000"/>
                </a:solidFill>
                <a:effectLst/>
                <a:latin typeface="PT Mono" panose="02060509020205020204" pitchFamily="49" charset="77"/>
              </a:rPr>
              <a:t>DockerHub</a:t>
            </a:r>
            <a:r>
              <a:rPr lang="en-US" sz="3400" u="none" strike="noStrike" dirty="0">
                <a:solidFill>
                  <a:srgbClr val="000000"/>
                </a:solidFill>
                <a:effectLst/>
                <a:latin typeface="PT Mono" panose="02060509020205020204" pitchFamily="49" charset="77"/>
              </a:rPr>
              <a:t> which deploys the container and images. </a:t>
            </a:r>
            <a:r>
              <a:rPr lang="en-US" sz="3400" dirty="0">
                <a:solidFill>
                  <a:srgbClr val="000000"/>
                </a:solidFill>
                <a:effectLst/>
                <a:latin typeface="PT Mono" panose="02060509020205020204" pitchFamily="49" charset="77"/>
              </a:rPr>
              <a:t>​</a:t>
            </a:r>
          </a:p>
        </p:txBody>
      </p:sp>
      <p:grpSp>
        <p:nvGrpSpPr>
          <p:cNvPr id="1033" name="Group 1032">
            <a:extLst>
              <a:ext uri="{FF2B5EF4-FFF2-40B4-BE49-F238E27FC236}">
                <a16:creationId xmlns:a16="http://schemas.microsoft.com/office/drawing/2014/main" id="{BFA786CC-2CB7-72E2-BEF4-90D52D276A9E}"/>
              </a:ext>
            </a:extLst>
          </p:cNvPr>
          <p:cNvGrpSpPr/>
          <p:nvPr/>
        </p:nvGrpSpPr>
        <p:grpSpPr>
          <a:xfrm>
            <a:off x="14626432" y="11800804"/>
            <a:ext cx="6912311" cy="5020056"/>
            <a:chOff x="14610856" y="8199929"/>
            <a:chExt cx="6912311" cy="5021724"/>
          </a:xfrm>
        </p:grpSpPr>
        <p:pic>
          <p:nvPicPr>
            <p:cNvPr id="1026" name="Picture 2">
              <a:extLst>
                <a:ext uri="{FF2B5EF4-FFF2-40B4-BE49-F238E27FC236}">
                  <a16:creationId xmlns:a16="http://schemas.microsoft.com/office/drawing/2014/main" id="{55F1DB2B-E91D-479F-1E97-A26D996BED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24775" y="8337677"/>
              <a:ext cx="1504541" cy="13587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C9C2656-EDBF-577E-B47A-F8D726121E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10856" y="8199929"/>
              <a:ext cx="1724148" cy="17241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225B6BC-7147-F7B2-C3E7-9BCBB47358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07985" y="9872614"/>
              <a:ext cx="1194752" cy="194589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8319520C-C9BE-145E-AF12-8A13B018453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9158" y="11901044"/>
              <a:ext cx="2434009" cy="123742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9D29E3EE-0371-8613-1199-CDB30E36BE5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800857" y="11687538"/>
              <a:ext cx="1827612" cy="1534115"/>
            </a:xfrm>
            <a:prstGeom prst="rect">
              <a:avLst/>
            </a:prstGeom>
            <a:noFill/>
            <a:extLst>
              <a:ext uri="{909E8E84-426E-40DD-AFC4-6F175D3DCCD1}">
                <a14:hiddenFill xmlns:a14="http://schemas.microsoft.com/office/drawing/2010/main">
                  <a:solidFill>
                    <a:srgbClr val="FFFFFF"/>
                  </a:solidFill>
                </a14:hiddenFill>
              </a:ext>
            </a:extLst>
          </p:spPr>
        </p:pic>
        <p:sp>
          <p:nvSpPr>
            <p:cNvPr id="60" name="Right Arrow 59">
              <a:extLst>
                <a:ext uri="{FF2B5EF4-FFF2-40B4-BE49-F238E27FC236}">
                  <a16:creationId xmlns:a16="http://schemas.microsoft.com/office/drawing/2014/main" id="{6819FBF7-2E75-54C7-2A8A-8A63C065A454}"/>
                </a:ext>
              </a:extLst>
            </p:cNvPr>
            <p:cNvSpPr/>
            <p:nvPr/>
          </p:nvSpPr>
          <p:spPr>
            <a:xfrm>
              <a:off x="16411040" y="8960889"/>
              <a:ext cx="3363486" cy="1835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ight Arrow 60">
              <a:extLst>
                <a:ext uri="{FF2B5EF4-FFF2-40B4-BE49-F238E27FC236}">
                  <a16:creationId xmlns:a16="http://schemas.microsoft.com/office/drawing/2014/main" id="{5405F305-CBF6-2327-FF8A-C757887DA462}"/>
                </a:ext>
              </a:extLst>
            </p:cNvPr>
            <p:cNvSpPr/>
            <p:nvPr/>
          </p:nvSpPr>
          <p:spPr>
            <a:xfrm rot="8895058">
              <a:off x="18680119" y="9912196"/>
              <a:ext cx="1208015" cy="1963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ight Arrow 61">
              <a:extLst>
                <a:ext uri="{FF2B5EF4-FFF2-40B4-BE49-F238E27FC236}">
                  <a16:creationId xmlns:a16="http://schemas.microsoft.com/office/drawing/2014/main" id="{8F604B03-7AC8-215F-1781-F4E56FCCE7A8}"/>
                </a:ext>
              </a:extLst>
            </p:cNvPr>
            <p:cNvSpPr/>
            <p:nvPr/>
          </p:nvSpPr>
          <p:spPr>
            <a:xfrm rot="2058935" flipV="1">
              <a:off x="18681224" y="11569698"/>
              <a:ext cx="1208015" cy="2056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ight Arrow 62">
              <a:extLst>
                <a:ext uri="{FF2B5EF4-FFF2-40B4-BE49-F238E27FC236}">
                  <a16:creationId xmlns:a16="http://schemas.microsoft.com/office/drawing/2014/main" id="{0BE9BBC2-66D6-74EF-B8D2-FB7804F40202}"/>
                </a:ext>
              </a:extLst>
            </p:cNvPr>
            <p:cNvSpPr/>
            <p:nvPr/>
          </p:nvSpPr>
          <p:spPr>
            <a:xfrm rot="10800000">
              <a:off x="16619693" y="12292963"/>
              <a:ext cx="3154833" cy="1765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24" name="Snip Diagonal Corner Rectangle 1023">
            <a:extLst>
              <a:ext uri="{FF2B5EF4-FFF2-40B4-BE49-F238E27FC236}">
                <a16:creationId xmlns:a16="http://schemas.microsoft.com/office/drawing/2014/main" id="{FEE3FDF2-C858-0E80-EBE9-097AFD80D630}"/>
              </a:ext>
            </a:extLst>
          </p:cNvPr>
          <p:cNvSpPr/>
          <p:nvPr/>
        </p:nvSpPr>
        <p:spPr>
          <a:xfrm>
            <a:off x="256351" y="17964092"/>
            <a:ext cx="10645423" cy="843231"/>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5" name="TextBox 1024">
            <a:extLst>
              <a:ext uri="{FF2B5EF4-FFF2-40B4-BE49-F238E27FC236}">
                <a16:creationId xmlns:a16="http://schemas.microsoft.com/office/drawing/2014/main" id="{5640AD70-0A4C-493F-A848-A6FF183DD89A}"/>
              </a:ext>
            </a:extLst>
          </p:cNvPr>
          <p:cNvSpPr txBox="1"/>
          <p:nvPr/>
        </p:nvSpPr>
        <p:spPr>
          <a:xfrm>
            <a:off x="213132" y="18077932"/>
            <a:ext cx="10558984" cy="615553"/>
          </a:xfrm>
          <a:prstGeom prst="rect">
            <a:avLst/>
          </a:prstGeom>
          <a:noFill/>
        </p:spPr>
        <p:txBody>
          <a:bodyPr wrap="square" rtlCol="0">
            <a:spAutoFit/>
          </a:bodyPr>
          <a:lstStyle/>
          <a:p>
            <a:pPr algn="ctr"/>
            <a:r>
              <a:rPr lang="en-US" sz="3400" b="1" dirty="0">
                <a:solidFill>
                  <a:schemeClr val="bg1"/>
                </a:solidFill>
                <a:latin typeface="PT Mono" panose="02060509020205020204" pitchFamily="49" charset="77"/>
              </a:rPr>
              <a:t>Technical Diagram</a:t>
            </a:r>
          </a:p>
        </p:txBody>
      </p:sp>
      <p:sp>
        <p:nvSpPr>
          <p:cNvPr id="1027" name="TextBox 1026">
            <a:extLst>
              <a:ext uri="{FF2B5EF4-FFF2-40B4-BE49-F238E27FC236}">
                <a16:creationId xmlns:a16="http://schemas.microsoft.com/office/drawing/2014/main" id="{0709813D-5A1E-2BEE-1920-0DA262CFC36F}"/>
              </a:ext>
            </a:extLst>
          </p:cNvPr>
          <p:cNvSpPr txBox="1"/>
          <p:nvPr/>
        </p:nvSpPr>
        <p:spPr>
          <a:xfrm>
            <a:off x="371695" y="3384330"/>
            <a:ext cx="6738090" cy="615553"/>
          </a:xfrm>
          <a:prstGeom prst="rect">
            <a:avLst/>
          </a:prstGeom>
          <a:noFill/>
        </p:spPr>
        <p:txBody>
          <a:bodyPr wrap="square" rtlCol="0">
            <a:spAutoFit/>
          </a:bodyPr>
          <a:lstStyle/>
          <a:p>
            <a:pPr algn="ctr"/>
            <a:r>
              <a:rPr lang="en-US" sz="3400" b="1" dirty="0">
                <a:solidFill>
                  <a:schemeClr val="bg1"/>
                </a:solidFill>
                <a:latin typeface="PT Mono" panose="02060509020205020204" pitchFamily="49" charset="77"/>
              </a:rPr>
              <a:t>Team Vision</a:t>
            </a:r>
          </a:p>
        </p:txBody>
      </p:sp>
      <p:sp>
        <p:nvSpPr>
          <p:cNvPr id="1029" name="TextBox 1028">
            <a:extLst>
              <a:ext uri="{FF2B5EF4-FFF2-40B4-BE49-F238E27FC236}">
                <a16:creationId xmlns:a16="http://schemas.microsoft.com/office/drawing/2014/main" id="{6698141C-DFC0-D8A6-6896-9DA7C87EE8EF}"/>
              </a:ext>
            </a:extLst>
          </p:cNvPr>
          <p:cNvSpPr txBox="1"/>
          <p:nvPr/>
        </p:nvSpPr>
        <p:spPr>
          <a:xfrm>
            <a:off x="7553326" y="4260068"/>
            <a:ext cx="6946533" cy="13665279"/>
          </a:xfrm>
          <a:prstGeom prst="rect">
            <a:avLst/>
          </a:prstGeom>
          <a:noFill/>
        </p:spPr>
        <p:txBody>
          <a:bodyPr wrap="square" rtlCol="0">
            <a:spAutoFit/>
          </a:bodyPr>
          <a:lstStyle/>
          <a:p>
            <a:r>
              <a:rPr lang="en-US" sz="3200" b="1" dirty="0" err="1">
                <a:latin typeface="PT Mono" panose="02060509020205020204" pitchFamily="49" charset="77"/>
              </a:rPr>
              <a:t>WebUI</a:t>
            </a:r>
            <a:r>
              <a:rPr lang="en-US" sz="3200" b="1" dirty="0">
                <a:latin typeface="PT Mono" panose="02060509020205020204" pitchFamily="49" charset="77"/>
              </a:rPr>
              <a:t>: </a:t>
            </a:r>
            <a:r>
              <a:rPr lang="en-US" sz="3200" dirty="0">
                <a:latin typeface="PT Mono" panose="02060509020205020204" pitchFamily="49" charset="77"/>
              </a:rPr>
              <a:t>Utilizing </a:t>
            </a:r>
            <a:r>
              <a:rPr lang="en-US" sz="3200" dirty="0" err="1">
                <a:latin typeface="PT Mono" panose="02060509020205020204" pitchFamily="49" charset="77"/>
              </a:rPr>
              <a:t>Next.js</a:t>
            </a:r>
            <a:r>
              <a:rPr lang="en-US" sz="3200" dirty="0">
                <a:latin typeface="PT Mono" panose="02060509020205020204" pitchFamily="49" charset="77"/>
              </a:rPr>
              <a:t> which uses powerful page routing to have multiple pages. Used to create </a:t>
            </a:r>
            <a:r>
              <a:rPr lang="en-US" sz="3200" dirty="0" err="1">
                <a:latin typeface="PT Mono" panose="02060509020205020204" pitchFamily="49" charset="77"/>
              </a:rPr>
              <a:t>indivudal</a:t>
            </a:r>
            <a:r>
              <a:rPr lang="en-US" sz="3200" dirty="0">
                <a:latin typeface="PT Mono" panose="02060509020205020204" pitchFamily="49" charset="77"/>
              </a:rPr>
              <a:t> pages for each student, professor, a class </a:t>
            </a:r>
            <a:r>
              <a:rPr lang="en-US" sz="3200" dirty="0" err="1">
                <a:latin typeface="PT Mono" panose="02060509020205020204" pitchFamily="49" charset="77"/>
              </a:rPr>
              <a:t>lsit</a:t>
            </a:r>
            <a:r>
              <a:rPr lang="en-US" sz="3200" dirty="0">
                <a:latin typeface="PT Mono" panose="02060509020205020204" pitchFamily="49" charset="77"/>
              </a:rPr>
              <a:t>, and add class page. </a:t>
            </a:r>
          </a:p>
          <a:p>
            <a:endParaRPr lang="en-US" sz="3200" dirty="0">
              <a:latin typeface="PT Mono" panose="02060509020205020204" pitchFamily="49" charset="77"/>
              <a:ea typeface="Calibri"/>
              <a:cs typeface="Calibri"/>
            </a:endParaRPr>
          </a:p>
          <a:p>
            <a:r>
              <a:rPr lang="en-US" sz="3200" b="1" dirty="0">
                <a:latin typeface="PT Mono" panose="02060509020205020204" pitchFamily="49" charset="77"/>
              </a:rPr>
              <a:t>Webserver</a:t>
            </a:r>
            <a:r>
              <a:rPr lang="en-US" sz="3200" dirty="0">
                <a:latin typeface="PT Mono" panose="02060509020205020204" pitchFamily="49" charset="77"/>
              </a:rPr>
              <a:t>: Created on Nginx using a reverse proxy to serve content more easily.</a:t>
            </a:r>
            <a:endParaRPr lang="en-US" sz="3200" dirty="0">
              <a:latin typeface="PT Mono" panose="02060509020205020204" pitchFamily="49" charset="77"/>
              <a:ea typeface="Calibri"/>
              <a:cs typeface="Calibri"/>
            </a:endParaRPr>
          </a:p>
          <a:p>
            <a:endParaRPr lang="en-US" sz="3200" dirty="0">
              <a:latin typeface="PT Mono" panose="02060509020205020204" pitchFamily="49" charset="77"/>
            </a:endParaRPr>
          </a:p>
          <a:p>
            <a:r>
              <a:rPr lang="en-US" sz="3200" b="1" dirty="0">
                <a:latin typeface="PT Mono" panose="02060509020205020204" pitchFamily="49" charset="77"/>
              </a:rPr>
              <a:t>Database</a:t>
            </a:r>
            <a:r>
              <a:rPr lang="en-US" sz="3200" dirty="0">
                <a:latin typeface="PT Mono" panose="02060509020205020204" pitchFamily="49" charset="77"/>
              </a:rPr>
              <a:t>: MySQL database with multiple tables for storing professor and student info. Chose </a:t>
            </a:r>
            <a:r>
              <a:rPr lang="en-US" sz="3200" dirty="0" err="1">
                <a:latin typeface="PT Mono" panose="02060509020205020204" pitchFamily="49" charset="77"/>
              </a:rPr>
              <a:t>mySQL</a:t>
            </a:r>
            <a:r>
              <a:rPr lang="en-US" sz="3200" dirty="0">
                <a:latin typeface="PT Mono" panose="02060509020205020204" pitchFamily="49" charset="77"/>
              </a:rPr>
              <a:t> for its ease of making relational tables. </a:t>
            </a:r>
            <a:endParaRPr lang="en-US" sz="3200" dirty="0">
              <a:latin typeface="PT Mono" panose="02060509020205020204" pitchFamily="49" charset="77"/>
              <a:ea typeface="Calibri"/>
              <a:cs typeface="Calibri"/>
            </a:endParaRPr>
          </a:p>
          <a:p>
            <a:endParaRPr lang="en-US" sz="3200" dirty="0">
              <a:latin typeface="PT Mono" panose="02060509020205020204" pitchFamily="49" charset="77"/>
            </a:endParaRPr>
          </a:p>
          <a:p>
            <a:r>
              <a:rPr lang="en-US" sz="3200" b="1" dirty="0">
                <a:latin typeface="PT Mono" panose="02060509020205020204" pitchFamily="49" charset="77"/>
              </a:rPr>
              <a:t>Prisma API: </a:t>
            </a:r>
            <a:r>
              <a:rPr lang="en-US" sz="3200" dirty="0">
                <a:latin typeface="PT Mono" panose="02060509020205020204" pitchFamily="49" charset="77"/>
              </a:rPr>
              <a:t>An API connected to our </a:t>
            </a:r>
            <a:r>
              <a:rPr lang="en-US" sz="3200" dirty="0" err="1">
                <a:latin typeface="PT Mono" panose="02060509020205020204" pitchFamily="49" charset="77"/>
              </a:rPr>
              <a:t>mySQL</a:t>
            </a:r>
            <a:r>
              <a:rPr lang="en-US" sz="3200" dirty="0">
                <a:latin typeface="PT Mono" panose="02060509020205020204" pitchFamily="49" charset="77"/>
              </a:rPr>
              <a:t> database. Takes care of queries and table creation, powerful for getting the necessary and appropriate data from each table. </a:t>
            </a:r>
            <a:endParaRPr lang="en-US" sz="3200" dirty="0">
              <a:latin typeface="PT Mono" panose="02060509020205020204" pitchFamily="49" charset="77"/>
              <a:ea typeface="Calibri"/>
              <a:cs typeface="Calibri"/>
            </a:endParaRPr>
          </a:p>
          <a:p>
            <a:endParaRPr lang="en-US" sz="3200" dirty="0"/>
          </a:p>
          <a:p>
            <a:endParaRPr lang="en-US" dirty="0"/>
          </a:p>
        </p:txBody>
      </p:sp>
      <p:sp>
        <p:nvSpPr>
          <p:cNvPr id="1036" name="Snip Diagonal Corner Rectangle 1035">
            <a:extLst>
              <a:ext uri="{FF2B5EF4-FFF2-40B4-BE49-F238E27FC236}">
                <a16:creationId xmlns:a16="http://schemas.microsoft.com/office/drawing/2014/main" id="{E409A8AF-2971-E1E2-7F4E-2CFCF9F3F0E0}"/>
              </a:ext>
            </a:extLst>
          </p:cNvPr>
          <p:cNvSpPr/>
          <p:nvPr/>
        </p:nvSpPr>
        <p:spPr>
          <a:xfrm>
            <a:off x="11043828" y="17964092"/>
            <a:ext cx="10645423" cy="843231"/>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7" name="TextBox 1036">
            <a:extLst>
              <a:ext uri="{FF2B5EF4-FFF2-40B4-BE49-F238E27FC236}">
                <a16:creationId xmlns:a16="http://schemas.microsoft.com/office/drawing/2014/main" id="{2DAB1070-9494-9DDE-5703-3D276352DB6C}"/>
              </a:ext>
            </a:extLst>
          </p:cNvPr>
          <p:cNvSpPr txBox="1"/>
          <p:nvPr/>
        </p:nvSpPr>
        <p:spPr>
          <a:xfrm>
            <a:off x="11068007" y="18077932"/>
            <a:ext cx="10558984" cy="615553"/>
          </a:xfrm>
          <a:prstGeom prst="rect">
            <a:avLst/>
          </a:prstGeom>
          <a:noFill/>
        </p:spPr>
        <p:txBody>
          <a:bodyPr wrap="square" rtlCol="0">
            <a:spAutoFit/>
          </a:bodyPr>
          <a:lstStyle/>
          <a:p>
            <a:pPr algn="ctr"/>
            <a:r>
              <a:rPr lang="en-US" sz="3400" b="1" dirty="0" err="1">
                <a:solidFill>
                  <a:schemeClr val="bg1"/>
                </a:solidFill>
                <a:latin typeface="PT Mono" panose="02060509020205020204" pitchFamily="49" charset="77"/>
              </a:rPr>
              <a:t>WebUI</a:t>
            </a:r>
            <a:endParaRPr lang="en-US" sz="3400" b="1" dirty="0">
              <a:solidFill>
                <a:schemeClr val="bg1"/>
              </a:solidFill>
              <a:latin typeface="PT Mono" panose="02060509020205020204" pitchFamily="49" charset="77"/>
            </a:endParaRPr>
          </a:p>
        </p:txBody>
      </p:sp>
      <p:pic>
        <p:nvPicPr>
          <p:cNvPr id="21" name="Picture 20" descr="Graphical user interface, application&#10;&#10;Description automatically generated">
            <a:extLst>
              <a:ext uri="{FF2B5EF4-FFF2-40B4-BE49-F238E27FC236}">
                <a16:creationId xmlns:a16="http://schemas.microsoft.com/office/drawing/2014/main" id="{569805C8-B6A9-BAC1-0936-9D21B081025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3450" y="18746925"/>
            <a:ext cx="10151224" cy="9313049"/>
          </a:xfrm>
          <a:prstGeom prst="rect">
            <a:avLst/>
          </a:prstGeom>
        </p:spPr>
      </p:pic>
      <p:pic>
        <p:nvPicPr>
          <p:cNvPr id="26" name="Picture 25" descr="Teams&#10;&#10;Description automatically generated with low confidence">
            <a:extLst>
              <a:ext uri="{FF2B5EF4-FFF2-40B4-BE49-F238E27FC236}">
                <a16:creationId xmlns:a16="http://schemas.microsoft.com/office/drawing/2014/main" id="{B509D69A-73EA-F0B6-8EE5-C4737FF9F54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062434" y="19370512"/>
            <a:ext cx="10544611" cy="3564724"/>
          </a:xfrm>
          <a:prstGeom prst="rect">
            <a:avLst/>
          </a:prstGeom>
        </p:spPr>
      </p:pic>
      <p:pic>
        <p:nvPicPr>
          <p:cNvPr id="30" name="Picture 29" descr="Graphical user interface, application, Teams&#10;&#10;Description automatically generated">
            <a:extLst>
              <a:ext uri="{FF2B5EF4-FFF2-40B4-BE49-F238E27FC236}">
                <a16:creationId xmlns:a16="http://schemas.microsoft.com/office/drawing/2014/main" id="{DD554DAA-F811-0391-B45D-AE8A0619A6A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043828" y="23817045"/>
            <a:ext cx="10564556" cy="3564724"/>
          </a:xfrm>
          <a:prstGeom prst="rect">
            <a:avLst/>
          </a:prstGeom>
        </p:spPr>
      </p:pic>
      <p:sp>
        <p:nvSpPr>
          <p:cNvPr id="31" name="TextBox 30">
            <a:extLst>
              <a:ext uri="{FF2B5EF4-FFF2-40B4-BE49-F238E27FC236}">
                <a16:creationId xmlns:a16="http://schemas.microsoft.com/office/drawing/2014/main" id="{7E85AFD6-3A0A-A0C2-4371-61BA1EED4C92}"/>
              </a:ext>
            </a:extLst>
          </p:cNvPr>
          <p:cNvSpPr txBox="1"/>
          <p:nvPr/>
        </p:nvSpPr>
        <p:spPr>
          <a:xfrm>
            <a:off x="14176791" y="18793590"/>
            <a:ext cx="4379495" cy="615553"/>
          </a:xfrm>
          <a:prstGeom prst="rect">
            <a:avLst/>
          </a:prstGeom>
          <a:noFill/>
          <a:ln w="38100">
            <a:noFill/>
          </a:ln>
        </p:spPr>
        <p:txBody>
          <a:bodyPr wrap="square" rtlCol="0">
            <a:spAutoFit/>
          </a:bodyPr>
          <a:lstStyle/>
          <a:p>
            <a:pPr algn="ctr"/>
            <a:r>
              <a:rPr lang="en-US" sz="3400" b="1">
                <a:latin typeface="PT Mono" panose="02060509020205020204" pitchFamily="49" charset="77"/>
              </a:rPr>
              <a:t>Student View</a:t>
            </a:r>
          </a:p>
        </p:txBody>
      </p:sp>
      <p:sp>
        <p:nvSpPr>
          <p:cNvPr id="32" name="TextBox 31">
            <a:extLst>
              <a:ext uri="{FF2B5EF4-FFF2-40B4-BE49-F238E27FC236}">
                <a16:creationId xmlns:a16="http://schemas.microsoft.com/office/drawing/2014/main" id="{AAB6D791-BEB8-EEE9-68A1-91DCF2C12075}"/>
              </a:ext>
            </a:extLst>
          </p:cNvPr>
          <p:cNvSpPr txBox="1"/>
          <p:nvPr/>
        </p:nvSpPr>
        <p:spPr>
          <a:xfrm>
            <a:off x="14176791" y="23049074"/>
            <a:ext cx="4379495" cy="615553"/>
          </a:xfrm>
          <a:prstGeom prst="rect">
            <a:avLst/>
          </a:prstGeom>
          <a:noFill/>
          <a:ln w="38100">
            <a:noFill/>
          </a:ln>
        </p:spPr>
        <p:txBody>
          <a:bodyPr wrap="square" rtlCol="0">
            <a:spAutoFit/>
          </a:bodyPr>
          <a:lstStyle/>
          <a:p>
            <a:pPr algn="ctr"/>
            <a:r>
              <a:rPr lang="en-US" sz="3400" b="1">
                <a:latin typeface="PT Mono" panose="02060509020205020204" pitchFamily="49" charset="77"/>
              </a:rPr>
              <a:t>Professor View</a:t>
            </a:r>
          </a:p>
        </p:txBody>
      </p:sp>
    </p:spTree>
    <p:extLst>
      <p:ext uri="{BB962C8B-B14F-4D97-AF65-F5344CB8AC3E}">
        <p14:creationId xmlns:p14="http://schemas.microsoft.com/office/powerpoint/2010/main" val="12306513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ln w="38100">
          <a:solidFill>
            <a:schemeClr val="accent2">
              <a:lumMod val="75000"/>
            </a:schemeClr>
          </a:solidFill>
        </a:ln>
      </a:spPr>
      <a:bodyPr wrap="square" rtlCol="0">
        <a:spAutoFit/>
      </a:bodyPr>
      <a:lstStyle>
        <a:defPPr algn="ctr">
          <a:defRPr sz="3400" b="1" dirty="0" smtClean="0">
            <a:solidFill>
              <a:schemeClr val="bg1"/>
            </a:solidFill>
            <a:latin typeface="PT Mono" panose="02060509020205020204" pitchFamily="49" charset="77"/>
          </a:defRPr>
        </a:defPPr>
      </a:lstStyle>
    </a:txDef>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973</TotalTime>
  <Words>307</Words>
  <Application>Microsoft Macintosh PowerPoint</Application>
  <PresentationFormat>Custom</PresentationFormat>
  <Paragraphs>20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Gill Sans</vt:lpstr>
      <vt:lpstr>PT Mono</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Joey Haywood</dc:creator>
  <cp:lastModifiedBy>Kanak, Hayden</cp:lastModifiedBy>
  <cp:revision>95</cp:revision>
  <dcterms:created xsi:type="dcterms:W3CDTF">2023-04-26T15:38:15Z</dcterms:created>
  <dcterms:modified xsi:type="dcterms:W3CDTF">2023-04-29T01:04:43Z</dcterms:modified>
</cp:coreProperties>
</file>