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301" r:id="rId16"/>
    <p:sldId id="302" r:id="rId17"/>
    <p:sldId id="289" r:id="rId18"/>
    <p:sldId id="290" r:id="rId19"/>
    <p:sldId id="291" r:id="rId20"/>
    <p:sldId id="292" r:id="rId21"/>
    <p:sldId id="303" r:id="rId22"/>
    <p:sldId id="273" r:id="rId23"/>
    <p:sldId id="274" r:id="rId24"/>
    <p:sldId id="275" r:id="rId25"/>
    <p:sldId id="279" r:id="rId26"/>
    <p:sldId id="277" r:id="rId27"/>
    <p:sldId id="278" r:id="rId28"/>
    <p:sldId id="272" r:id="rId29"/>
    <p:sldId id="280" r:id="rId30"/>
    <p:sldId id="281" r:id="rId31"/>
    <p:sldId id="282" r:id="rId32"/>
    <p:sldId id="283" r:id="rId33"/>
    <p:sldId id="284" r:id="rId34"/>
    <p:sldId id="285" r:id="rId35"/>
    <p:sldId id="286" r:id="rId36"/>
    <p:sldId id="296" r:id="rId37"/>
    <p:sldId id="293" r:id="rId38"/>
    <p:sldId id="294" r:id="rId39"/>
    <p:sldId id="299" r:id="rId40"/>
    <p:sldId id="295" r:id="rId41"/>
    <p:sldId id="297" r:id="rId42"/>
    <p:sldId id="298" r:id="rId43"/>
    <p:sldId id="300" r:id="rId44"/>
    <p:sldId id="304" r:id="rId45"/>
    <p:sldId id="305" r:id="rId46"/>
    <p:sldId id="306" r:id="rId47"/>
    <p:sldId id="307" r:id="rId48"/>
    <p:sldId id="308" r:id="rId49"/>
    <p:sldId id="309" r:id="rId50"/>
    <p:sldId id="310" r:id="rId51"/>
    <p:sldId id="319" r:id="rId52"/>
    <p:sldId id="320" r:id="rId53"/>
    <p:sldId id="321" r:id="rId54"/>
    <p:sldId id="322" r:id="rId55"/>
    <p:sldId id="323" r:id="rId56"/>
    <p:sldId id="324" r:id="rId57"/>
    <p:sldId id="312" r:id="rId58"/>
    <p:sldId id="313" r:id="rId59"/>
    <p:sldId id="314" r:id="rId60"/>
    <p:sldId id="315" r:id="rId61"/>
    <p:sldId id="316" r:id="rId62"/>
    <p:sldId id="317" r:id="rId63"/>
    <p:sldId id="318" r:id="rId64"/>
    <p:sldId id="325"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21773-D5B4-4963-BF68-3BEB118B57DE}" type="datetimeFigureOut">
              <a:rPr lang="en-IN" smtClean="0"/>
              <a:t>10-09-2024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59E6CA-CDA8-413E-814E-A62B77D6A283}" type="slidenum">
              <a:rPr lang="en-IN" smtClean="0"/>
              <a:t>‹#›</a:t>
            </a:fld>
            <a:endParaRPr lang="en-IN"/>
          </a:p>
        </p:txBody>
      </p:sp>
    </p:spTree>
    <p:extLst>
      <p:ext uri="{BB962C8B-B14F-4D97-AF65-F5344CB8AC3E}">
        <p14:creationId xmlns:p14="http://schemas.microsoft.com/office/powerpoint/2010/main" val="2696022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59E6CA-CDA8-413E-814E-A62B77D6A283}" type="slidenum">
              <a:rPr lang="en-IN" smtClean="0"/>
              <a:t>14</a:t>
            </a:fld>
            <a:endParaRPr lang="en-IN"/>
          </a:p>
        </p:txBody>
      </p:sp>
    </p:spTree>
    <p:extLst>
      <p:ext uri="{BB962C8B-B14F-4D97-AF65-F5344CB8AC3E}">
        <p14:creationId xmlns:p14="http://schemas.microsoft.com/office/powerpoint/2010/main" val="308025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459E6CA-CDA8-413E-814E-A62B77D6A283}" type="slidenum">
              <a:rPr lang="en-IN" smtClean="0"/>
              <a:t>36</a:t>
            </a:fld>
            <a:endParaRPr lang="en-IN"/>
          </a:p>
        </p:txBody>
      </p:sp>
    </p:spTree>
    <p:extLst>
      <p:ext uri="{BB962C8B-B14F-4D97-AF65-F5344CB8AC3E}">
        <p14:creationId xmlns:p14="http://schemas.microsoft.com/office/powerpoint/2010/main" val="3569562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1634857-4E7A-43BD-9E04-620BB5D6B223}"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FBEA0-3094-4454-9494-54EF0B1FAF15}" type="slidenum">
              <a:rPr lang="en-IN" smtClean="0"/>
              <a:t>‹#›</a:t>
            </a:fld>
            <a:endParaRPr lang="en-IN"/>
          </a:p>
        </p:txBody>
      </p:sp>
    </p:spTree>
    <p:extLst>
      <p:ext uri="{BB962C8B-B14F-4D97-AF65-F5344CB8AC3E}">
        <p14:creationId xmlns:p14="http://schemas.microsoft.com/office/powerpoint/2010/main" val="315769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634857-4E7A-43BD-9E04-620BB5D6B223}"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FBEA0-3094-4454-9494-54EF0B1FAF15}" type="slidenum">
              <a:rPr lang="en-IN" smtClean="0"/>
              <a:t>‹#›</a:t>
            </a:fld>
            <a:endParaRPr lang="en-IN"/>
          </a:p>
        </p:txBody>
      </p:sp>
    </p:spTree>
    <p:extLst>
      <p:ext uri="{BB962C8B-B14F-4D97-AF65-F5344CB8AC3E}">
        <p14:creationId xmlns:p14="http://schemas.microsoft.com/office/powerpoint/2010/main" val="2749751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634857-4E7A-43BD-9E04-620BB5D6B223}"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FBEA0-3094-4454-9494-54EF0B1FAF15}" type="slidenum">
              <a:rPr lang="en-IN" smtClean="0"/>
              <a:t>‹#›</a:t>
            </a:fld>
            <a:endParaRPr lang="en-IN"/>
          </a:p>
        </p:txBody>
      </p:sp>
    </p:spTree>
    <p:extLst>
      <p:ext uri="{BB962C8B-B14F-4D97-AF65-F5344CB8AC3E}">
        <p14:creationId xmlns:p14="http://schemas.microsoft.com/office/powerpoint/2010/main" val="1279453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1634857-4E7A-43BD-9E04-620BB5D6B223}"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FBEA0-3094-4454-9494-54EF0B1FAF15}" type="slidenum">
              <a:rPr lang="en-IN" smtClean="0"/>
              <a:t>‹#›</a:t>
            </a:fld>
            <a:endParaRPr lang="en-IN"/>
          </a:p>
        </p:txBody>
      </p:sp>
    </p:spTree>
    <p:extLst>
      <p:ext uri="{BB962C8B-B14F-4D97-AF65-F5344CB8AC3E}">
        <p14:creationId xmlns:p14="http://schemas.microsoft.com/office/powerpoint/2010/main" val="123827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1634857-4E7A-43BD-9E04-620BB5D6B223}"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FBEA0-3094-4454-9494-54EF0B1FAF15}" type="slidenum">
              <a:rPr lang="en-IN" smtClean="0"/>
              <a:t>‹#›</a:t>
            </a:fld>
            <a:endParaRPr lang="en-IN"/>
          </a:p>
        </p:txBody>
      </p:sp>
    </p:spTree>
    <p:extLst>
      <p:ext uri="{BB962C8B-B14F-4D97-AF65-F5344CB8AC3E}">
        <p14:creationId xmlns:p14="http://schemas.microsoft.com/office/powerpoint/2010/main" val="187480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1634857-4E7A-43BD-9E04-620BB5D6B223}"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0FBEA0-3094-4454-9494-54EF0B1FAF15}" type="slidenum">
              <a:rPr lang="en-IN" smtClean="0"/>
              <a:t>‹#›</a:t>
            </a:fld>
            <a:endParaRPr lang="en-IN"/>
          </a:p>
        </p:txBody>
      </p:sp>
    </p:spTree>
    <p:extLst>
      <p:ext uri="{BB962C8B-B14F-4D97-AF65-F5344CB8AC3E}">
        <p14:creationId xmlns:p14="http://schemas.microsoft.com/office/powerpoint/2010/main" val="2750333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1634857-4E7A-43BD-9E04-620BB5D6B223}" type="datetimeFigureOut">
              <a:rPr lang="en-IN" smtClean="0"/>
              <a:t>10-09-2024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0FBEA0-3094-4454-9494-54EF0B1FAF15}" type="slidenum">
              <a:rPr lang="en-IN" smtClean="0"/>
              <a:t>‹#›</a:t>
            </a:fld>
            <a:endParaRPr lang="en-IN"/>
          </a:p>
        </p:txBody>
      </p:sp>
    </p:spTree>
    <p:extLst>
      <p:ext uri="{BB962C8B-B14F-4D97-AF65-F5344CB8AC3E}">
        <p14:creationId xmlns:p14="http://schemas.microsoft.com/office/powerpoint/2010/main" val="377991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1634857-4E7A-43BD-9E04-620BB5D6B223}" type="datetimeFigureOut">
              <a:rPr lang="en-IN" smtClean="0"/>
              <a:t>10-09-2024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0FBEA0-3094-4454-9494-54EF0B1FAF15}" type="slidenum">
              <a:rPr lang="en-IN" smtClean="0"/>
              <a:t>‹#›</a:t>
            </a:fld>
            <a:endParaRPr lang="en-IN"/>
          </a:p>
        </p:txBody>
      </p:sp>
    </p:spTree>
    <p:extLst>
      <p:ext uri="{BB962C8B-B14F-4D97-AF65-F5344CB8AC3E}">
        <p14:creationId xmlns:p14="http://schemas.microsoft.com/office/powerpoint/2010/main" val="638277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34857-4E7A-43BD-9E04-620BB5D6B223}" type="datetimeFigureOut">
              <a:rPr lang="en-IN" smtClean="0"/>
              <a:t>10-09-2024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0FBEA0-3094-4454-9494-54EF0B1FAF15}" type="slidenum">
              <a:rPr lang="en-IN" smtClean="0"/>
              <a:t>‹#›</a:t>
            </a:fld>
            <a:endParaRPr lang="en-IN"/>
          </a:p>
        </p:txBody>
      </p:sp>
    </p:spTree>
    <p:extLst>
      <p:ext uri="{BB962C8B-B14F-4D97-AF65-F5344CB8AC3E}">
        <p14:creationId xmlns:p14="http://schemas.microsoft.com/office/powerpoint/2010/main" val="1746670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634857-4E7A-43BD-9E04-620BB5D6B223}"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0FBEA0-3094-4454-9494-54EF0B1FAF15}" type="slidenum">
              <a:rPr lang="en-IN" smtClean="0"/>
              <a:t>‹#›</a:t>
            </a:fld>
            <a:endParaRPr lang="en-IN"/>
          </a:p>
        </p:txBody>
      </p:sp>
    </p:spTree>
    <p:extLst>
      <p:ext uri="{BB962C8B-B14F-4D97-AF65-F5344CB8AC3E}">
        <p14:creationId xmlns:p14="http://schemas.microsoft.com/office/powerpoint/2010/main" val="4181744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1634857-4E7A-43BD-9E04-620BB5D6B223}"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0FBEA0-3094-4454-9494-54EF0B1FAF15}" type="slidenum">
              <a:rPr lang="en-IN" smtClean="0"/>
              <a:t>‹#›</a:t>
            </a:fld>
            <a:endParaRPr lang="en-IN"/>
          </a:p>
        </p:txBody>
      </p:sp>
    </p:spTree>
    <p:extLst>
      <p:ext uri="{BB962C8B-B14F-4D97-AF65-F5344CB8AC3E}">
        <p14:creationId xmlns:p14="http://schemas.microsoft.com/office/powerpoint/2010/main" val="2323538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634857-4E7A-43BD-9E04-620BB5D6B223}" type="datetimeFigureOut">
              <a:rPr lang="en-IN" smtClean="0"/>
              <a:t>10-09-2024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FBEA0-3094-4454-9494-54EF0B1FAF15}" type="slidenum">
              <a:rPr lang="en-IN" smtClean="0"/>
              <a:t>‹#›</a:t>
            </a:fld>
            <a:endParaRPr lang="en-IN"/>
          </a:p>
        </p:txBody>
      </p:sp>
    </p:spTree>
    <p:extLst>
      <p:ext uri="{BB962C8B-B14F-4D97-AF65-F5344CB8AC3E}">
        <p14:creationId xmlns:p14="http://schemas.microsoft.com/office/powerpoint/2010/main" val="3134880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javatpoint.com/os-tutoria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javatpoint.com/simple-program-of-jav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javatpoint.com/ejb-tutorial" TargetMode="External"/><Relationship Id="rId3" Type="http://schemas.openxmlformats.org/officeDocument/2006/relationships/hyperlink" Target="https://www.javatpoint.com/jsp-tutorial" TargetMode="External"/><Relationship Id="rId7" Type="http://schemas.openxmlformats.org/officeDocument/2006/relationships/hyperlink" Target="https://www.javatpoint.com/jsf-tutorial" TargetMode="External"/><Relationship Id="rId2" Type="http://schemas.openxmlformats.org/officeDocument/2006/relationships/hyperlink" Target="https://www.javatpoint.com/servlet-tutorial" TargetMode="External"/><Relationship Id="rId1" Type="http://schemas.openxmlformats.org/officeDocument/2006/relationships/slideLayout" Target="../slideLayouts/slideLayout2.xml"/><Relationship Id="rId6" Type="http://schemas.openxmlformats.org/officeDocument/2006/relationships/hyperlink" Target="https://www.javatpoint.com/hibernate-tutorial" TargetMode="External"/><Relationship Id="rId5" Type="http://schemas.openxmlformats.org/officeDocument/2006/relationships/hyperlink" Target="https://www.javatpoint.com/spring-tutorial" TargetMode="External"/><Relationship Id="rId4" Type="http://schemas.openxmlformats.org/officeDocument/2006/relationships/hyperlink" Target="https://www.javatpoint.com/struts-2-tutorial"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jpa-tutorial" TargetMode="External"/><Relationship Id="rId2" Type="http://schemas.openxmlformats.org/officeDocument/2006/relationships/hyperlink" Target="https://www.javatpoint.com/java-st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Java</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475532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 y="182245"/>
            <a:ext cx="10515600" cy="884555"/>
          </a:xfrm>
        </p:spPr>
        <p:txBody>
          <a:bodyPr/>
          <a:lstStyle/>
          <a:p>
            <a:r>
              <a:rPr lang="en-IN" dirty="0" smtClean="0">
                <a:latin typeface="+mn-lt"/>
              </a:rPr>
              <a:t>Java Compilation and Execution</a:t>
            </a:r>
            <a:endParaRPr lang="en-IN" dirty="0">
              <a:latin typeface="+mn-lt"/>
            </a:endParaRPr>
          </a:p>
        </p:txBody>
      </p:sp>
      <p:pic>
        <p:nvPicPr>
          <p:cNvPr id="6146" name="Picture 2" descr="https://miro.medium.com/v2/resize:fit:1094/0*sdC9GbNa659Ftywc.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7040" y="1066800"/>
            <a:ext cx="6720839"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048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0275"/>
          </a:xfrm>
        </p:spPr>
        <p:txBody>
          <a:bodyPr/>
          <a:lstStyle/>
          <a:p>
            <a:r>
              <a:rPr lang="en-IN" dirty="0"/>
              <a:t>Java Development Kit (JDK)</a:t>
            </a:r>
          </a:p>
        </p:txBody>
      </p:sp>
      <p:sp>
        <p:nvSpPr>
          <p:cNvPr id="3" name="Content Placeholder 2"/>
          <p:cNvSpPr>
            <a:spLocks noGrp="1"/>
          </p:cNvSpPr>
          <p:nvPr>
            <p:ph idx="1"/>
          </p:nvPr>
        </p:nvSpPr>
        <p:spPr>
          <a:xfrm>
            <a:off x="838200" y="1295400"/>
            <a:ext cx="10515600" cy="5394959"/>
          </a:xfrm>
        </p:spPr>
        <p:txBody>
          <a:bodyPr>
            <a:normAutofit/>
          </a:bodyPr>
          <a:lstStyle/>
          <a:p>
            <a:r>
              <a:rPr lang="en-US" sz="3200" dirty="0"/>
              <a:t>The Java Development Kit (JDK) is a cross-</a:t>
            </a:r>
            <a:r>
              <a:rPr lang="en-US" sz="3200" dirty="0" err="1"/>
              <a:t>platformed</a:t>
            </a:r>
            <a:r>
              <a:rPr lang="en-US" sz="3200" dirty="0"/>
              <a:t> software development environment that offers a collection of tools and libraries necessary for developing Java-based software applications and applets</a:t>
            </a:r>
            <a:r>
              <a:rPr lang="en-US" sz="3200" dirty="0" smtClean="0"/>
              <a:t>.</a:t>
            </a:r>
          </a:p>
          <a:p>
            <a:r>
              <a:rPr lang="en-IN" sz="3200" b="1" dirty="0"/>
              <a:t>JDK=</a:t>
            </a:r>
            <a:r>
              <a:rPr lang="en-IN" sz="3200" b="1" dirty="0" err="1"/>
              <a:t>JRE+Development</a:t>
            </a:r>
            <a:r>
              <a:rPr lang="en-IN" sz="3200" b="1" dirty="0"/>
              <a:t> </a:t>
            </a:r>
            <a:r>
              <a:rPr lang="en-IN" sz="3200" b="1" dirty="0" smtClean="0"/>
              <a:t>Tools</a:t>
            </a:r>
          </a:p>
          <a:p>
            <a:pPr fontAlgn="base"/>
            <a:r>
              <a:rPr lang="en-IN" sz="3200" b="1" dirty="0"/>
              <a:t>JDK contains:</a:t>
            </a:r>
            <a:endParaRPr lang="en-IN" sz="3200" dirty="0"/>
          </a:p>
          <a:p>
            <a:pPr lvl="1" fontAlgn="base"/>
            <a:r>
              <a:rPr lang="en-IN" sz="2800" dirty="0"/>
              <a:t>Java Runtime Environment (JRE),</a:t>
            </a:r>
          </a:p>
          <a:p>
            <a:pPr lvl="1" fontAlgn="base"/>
            <a:r>
              <a:rPr lang="en-IN" sz="2800" dirty="0"/>
              <a:t>An interpreter/loader (Java),</a:t>
            </a:r>
          </a:p>
          <a:p>
            <a:pPr lvl="1" fontAlgn="base"/>
            <a:r>
              <a:rPr lang="en-IN" sz="2800" dirty="0"/>
              <a:t>A compiler (</a:t>
            </a:r>
            <a:r>
              <a:rPr lang="en-IN" sz="2800" dirty="0" err="1"/>
              <a:t>javac</a:t>
            </a:r>
            <a:r>
              <a:rPr lang="en-IN" sz="2800" dirty="0"/>
              <a:t>),</a:t>
            </a:r>
          </a:p>
          <a:p>
            <a:pPr lvl="1" fontAlgn="base"/>
            <a:r>
              <a:rPr lang="en-IN" sz="2800" dirty="0"/>
              <a:t>An archiver (jar) and many more.</a:t>
            </a:r>
          </a:p>
          <a:p>
            <a:endParaRPr lang="en-IN" sz="3200" b="1" dirty="0" smtClean="0"/>
          </a:p>
          <a:p>
            <a:endParaRPr lang="en-IN" sz="3200" b="1" dirty="0" smtClean="0"/>
          </a:p>
          <a:p>
            <a:endParaRPr lang="en-IN" sz="3200" dirty="0"/>
          </a:p>
        </p:txBody>
      </p:sp>
      <p:sp>
        <p:nvSpPr>
          <p:cNvPr id="4" name="AutoShape 2" descr="https://media.geeksforgeeks.org/wp-content/uploads/20201023214841/gfgjdk-660x423.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p:cNvPicPr>
            <a:picLocks noChangeAspect="1"/>
          </p:cNvPicPr>
          <p:nvPr/>
        </p:nvPicPr>
        <p:blipFill rotWithShape="1">
          <a:blip r:embed="rId2"/>
          <a:srcRect l="5081" t="4742" r="3618" b="4310"/>
          <a:stretch/>
        </p:blipFill>
        <p:spPr>
          <a:xfrm>
            <a:off x="6842760" y="3154680"/>
            <a:ext cx="4998720" cy="3215640"/>
          </a:xfrm>
          <a:prstGeom prst="rect">
            <a:avLst/>
          </a:prstGeom>
        </p:spPr>
      </p:pic>
    </p:spTree>
    <p:extLst>
      <p:ext uri="{BB962C8B-B14F-4D97-AF65-F5344CB8AC3E}">
        <p14:creationId xmlns:p14="http://schemas.microsoft.com/office/powerpoint/2010/main" val="20701951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Virtual Machine</a:t>
            </a:r>
            <a:endParaRPr lang="en-IN" dirty="0"/>
          </a:p>
        </p:txBody>
      </p:sp>
      <p:sp>
        <p:nvSpPr>
          <p:cNvPr id="3" name="Content Placeholder 2"/>
          <p:cNvSpPr>
            <a:spLocks noGrp="1"/>
          </p:cNvSpPr>
          <p:nvPr>
            <p:ph idx="1"/>
          </p:nvPr>
        </p:nvSpPr>
        <p:spPr/>
        <p:txBody>
          <a:bodyPr>
            <a:normAutofit lnSpcReduction="10000"/>
          </a:bodyPr>
          <a:lstStyle/>
          <a:p>
            <a:r>
              <a:rPr lang="en-US" dirty="0"/>
              <a:t>JVM(Java Virtual Machine) acts as a run-time engine to run Java applications</a:t>
            </a:r>
            <a:r>
              <a:rPr lang="en-US" dirty="0" smtClean="0"/>
              <a:t>.</a:t>
            </a:r>
          </a:p>
          <a:p>
            <a:r>
              <a:rPr lang="en-US" dirty="0" smtClean="0"/>
              <a:t> </a:t>
            </a:r>
            <a:r>
              <a:rPr lang="en-US" dirty="0"/>
              <a:t>JVM is the one that actually calls the </a:t>
            </a:r>
            <a:r>
              <a:rPr lang="en-US" b="1" dirty="0"/>
              <a:t>main</a:t>
            </a:r>
            <a:r>
              <a:rPr lang="en-US" dirty="0"/>
              <a:t> method present in a Java code. </a:t>
            </a:r>
            <a:endParaRPr lang="en-US" dirty="0" smtClean="0"/>
          </a:p>
          <a:p>
            <a:r>
              <a:rPr lang="en-US" dirty="0"/>
              <a:t>Java applications are called WORA (Write Once Run Anywhere</a:t>
            </a:r>
            <a:r>
              <a:rPr lang="en-US" dirty="0" smtClean="0"/>
              <a:t>). </a:t>
            </a:r>
            <a:r>
              <a:rPr lang="en-US" dirty="0"/>
              <a:t>This is all possible because of JVM</a:t>
            </a:r>
            <a:r>
              <a:rPr lang="en-US" dirty="0" smtClean="0"/>
              <a:t>.</a:t>
            </a:r>
          </a:p>
          <a:p>
            <a:r>
              <a:rPr lang="en-US" dirty="0"/>
              <a:t>JVMs are available for many hardware and software platforms. </a:t>
            </a:r>
            <a:endParaRPr lang="en-US" dirty="0" smtClean="0"/>
          </a:p>
          <a:p>
            <a:r>
              <a:rPr lang="en-US" dirty="0" smtClean="0"/>
              <a:t>JVM</a:t>
            </a:r>
            <a:r>
              <a:rPr lang="en-US" dirty="0"/>
              <a:t>, JRE, and JDK are platform dependent because the configuration of each </a:t>
            </a:r>
            <a:r>
              <a:rPr lang="en-US" dirty="0">
                <a:hlinkClick r:id="rId2"/>
              </a:rPr>
              <a:t>OS</a:t>
            </a:r>
            <a:r>
              <a:rPr lang="en-US" dirty="0"/>
              <a:t> is different from each other. </a:t>
            </a:r>
            <a:endParaRPr lang="en-US" dirty="0" smtClean="0"/>
          </a:p>
          <a:p>
            <a:r>
              <a:rPr lang="en-US" dirty="0" smtClean="0"/>
              <a:t>However</a:t>
            </a:r>
            <a:r>
              <a:rPr lang="en-US" dirty="0"/>
              <a:t>, Java is platform independent. </a:t>
            </a:r>
            <a:endParaRPr lang="en-US" dirty="0" smtClean="0"/>
          </a:p>
          <a:p>
            <a:endParaRPr lang="en-IN" dirty="0"/>
          </a:p>
        </p:txBody>
      </p:sp>
    </p:spTree>
    <p:extLst>
      <p:ext uri="{BB962C8B-B14F-4D97-AF65-F5344CB8AC3E}">
        <p14:creationId xmlns:p14="http://schemas.microsoft.com/office/powerpoint/2010/main" val="3315202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is java platform independent?</a:t>
            </a:r>
            <a:endParaRPr lang="en-IN" dirty="0"/>
          </a:p>
        </p:txBody>
      </p:sp>
      <p:sp>
        <p:nvSpPr>
          <p:cNvPr id="3" name="Content Placeholder 2"/>
          <p:cNvSpPr>
            <a:spLocks noGrp="1"/>
          </p:cNvSpPr>
          <p:nvPr>
            <p:ph idx="1"/>
          </p:nvPr>
        </p:nvSpPr>
        <p:spPr>
          <a:xfrm>
            <a:off x="173182" y="1871807"/>
            <a:ext cx="7594600" cy="4131829"/>
          </a:xfrm>
        </p:spPr>
        <p:txBody>
          <a:bodyPr>
            <a:normAutofit lnSpcReduction="10000"/>
          </a:bodyPr>
          <a:lstStyle/>
          <a:p>
            <a:pPr algn="just" fontAlgn="base"/>
            <a:r>
              <a:rPr lang="en-US" dirty="0"/>
              <a:t>The bytecode generated is a non-executable code and needs an interpreter to execute on a machine. This interpreter is the JVM and thus the Bytecode is executed by the JVM</a:t>
            </a:r>
            <a:r>
              <a:rPr lang="en-US" dirty="0" smtClean="0"/>
              <a:t>.</a:t>
            </a:r>
          </a:p>
          <a:p>
            <a:pPr algn="just" fontAlgn="base"/>
            <a:r>
              <a:rPr lang="en-US" dirty="0" smtClean="0"/>
              <a:t>Different platforms (Windows, Linux, </a:t>
            </a:r>
            <a:r>
              <a:rPr lang="en-US" dirty="0" err="1" smtClean="0"/>
              <a:t>macOS</a:t>
            </a:r>
            <a:r>
              <a:rPr lang="en-US" dirty="0" smtClean="0"/>
              <a:t>, etc.) have their own JVM implementations.</a:t>
            </a:r>
          </a:p>
          <a:p>
            <a:pPr algn="just" fontAlgn="base"/>
            <a:r>
              <a:rPr lang="en-US" dirty="0" smtClean="0"/>
              <a:t>The JVM abstracts the underlying operating system and hardware details, allowing Java programs to be executed in a consistent environment across different platforms.</a:t>
            </a:r>
          </a:p>
          <a:p>
            <a:pPr algn="just" fontAlgn="base"/>
            <a:endParaRPr lang="en-US" dirty="0"/>
          </a:p>
        </p:txBody>
      </p:sp>
      <p:pic>
        <p:nvPicPr>
          <p:cNvPr id="8194" name="Picture 2" descr="Lightbox"/>
          <p:cNvPicPr>
            <a:picLocks noChangeAspect="1" noChangeArrowheads="1"/>
          </p:cNvPicPr>
          <p:nvPr/>
        </p:nvPicPr>
        <p:blipFill rotWithShape="1">
          <a:blip r:embed="rId2">
            <a:extLst>
              <a:ext uri="{28A0092B-C50C-407E-A947-70E740481C1C}">
                <a14:useLocalDpi xmlns:a14="http://schemas.microsoft.com/office/drawing/2010/main" val="0"/>
              </a:ext>
            </a:extLst>
          </a:blip>
          <a:srcRect l="3846" t="4523" r="3419" b="5038"/>
          <a:stretch/>
        </p:blipFill>
        <p:spPr bwMode="auto">
          <a:xfrm>
            <a:off x="7767783" y="1856509"/>
            <a:ext cx="4202544" cy="3592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0138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Comments in java</a:t>
            </a:r>
            <a:endParaRPr lang="en-IN" dirty="0"/>
          </a:p>
        </p:txBody>
      </p:sp>
      <p:sp>
        <p:nvSpPr>
          <p:cNvPr id="3" name="Content Placeholder 2"/>
          <p:cNvSpPr>
            <a:spLocks noGrp="1"/>
          </p:cNvSpPr>
          <p:nvPr>
            <p:ph idx="1"/>
          </p:nvPr>
        </p:nvSpPr>
        <p:spPr/>
        <p:txBody>
          <a:bodyPr/>
          <a:lstStyle/>
          <a:p>
            <a:r>
              <a:rPr lang="en-US" dirty="0" smtClean="0"/>
              <a:t>Single-line Comments</a:t>
            </a:r>
          </a:p>
          <a:p>
            <a:pPr lvl="1"/>
            <a:r>
              <a:rPr lang="en-US" dirty="0" smtClean="0"/>
              <a:t>Single-line comments start with two forward slashes (//).</a:t>
            </a:r>
          </a:p>
          <a:p>
            <a:r>
              <a:rPr lang="en-US" dirty="0" smtClean="0"/>
              <a:t>Java Multi-line Comments</a:t>
            </a:r>
          </a:p>
          <a:p>
            <a:pPr lvl="1"/>
            <a:r>
              <a:rPr lang="en-US" dirty="0" smtClean="0"/>
              <a:t>Multi-line comments start with /* and ends with */.</a:t>
            </a:r>
            <a:endParaRPr lang="en-IN" dirty="0"/>
          </a:p>
          <a:p>
            <a:pPr lvl="1"/>
            <a:endParaRPr lang="en-IN" dirty="0"/>
          </a:p>
        </p:txBody>
      </p:sp>
    </p:spTree>
    <p:extLst>
      <p:ext uri="{BB962C8B-B14F-4D97-AF65-F5344CB8AC3E}">
        <p14:creationId xmlns:p14="http://schemas.microsoft.com/office/powerpoint/2010/main" val="7522835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9755"/>
          </a:xfrm>
        </p:spPr>
        <p:txBody>
          <a:bodyPr>
            <a:normAutofit fontScale="90000"/>
          </a:bodyPr>
          <a:lstStyle/>
          <a:p>
            <a:r>
              <a:rPr lang="en-IN" dirty="0" smtClean="0"/>
              <a:t>Java Program to compute square root</a:t>
            </a:r>
            <a:endParaRPr lang="en-IN" dirty="0"/>
          </a:p>
        </p:txBody>
      </p:sp>
      <p:sp>
        <p:nvSpPr>
          <p:cNvPr id="5" name="Content Placeholder 4"/>
          <p:cNvSpPr>
            <a:spLocks noGrp="1"/>
          </p:cNvSpPr>
          <p:nvPr>
            <p:ph idx="1"/>
          </p:nvPr>
        </p:nvSpPr>
        <p:spPr>
          <a:xfrm>
            <a:off x="838200" y="1311564"/>
            <a:ext cx="10515600" cy="4865399"/>
          </a:xfrm>
        </p:spPr>
        <p:txBody>
          <a:bodyPr>
            <a:normAutofit lnSpcReduction="10000"/>
          </a:bodyPr>
          <a:lstStyle/>
          <a:p>
            <a:pPr marL="0" indent="0">
              <a:buNone/>
            </a:pPr>
            <a:r>
              <a:rPr lang="en-IN" dirty="0" smtClean="0"/>
              <a:t>Import </a:t>
            </a:r>
            <a:r>
              <a:rPr lang="en-IN" dirty="0" err="1" smtClean="0"/>
              <a:t>java.lang.Math</a:t>
            </a:r>
            <a:r>
              <a:rPr lang="en-IN" dirty="0" smtClean="0"/>
              <a:t>;</a:t>
            </a:r>
          </a:p>
          <a:p>
            <a:pPr marL="0" indent="0">
              <a:buNone/>
            </a:pPr>
            <a:r>
              <a:rPr lang="en-IN" dirty="0" smtClean="0"/>
              <a:t>public class </a:t>
            </a:r>
            <a:r>
              <a:rPr lang="en-IN" dirty="0" err="1" smtClean="0"/>
              <a:t>SquareRoot</a:t>
            </a:r>
            <a:r>
              <a:rPr lang="en-IN" dirty="0" smtClean="0"/>
              <a:t> {</a:t>
            </a:r>
          </a:p>
          <a:p>
            <a:pPr marL="0" indent="0">
              <a:buNone/>
            </a:pPr>
            <a:r>
              <a:rPr lang="en-IN" dirty="0" smtClean="0"/>
              <a:t>    public static void main(String[] </a:t>
            </a:r>
            <a:r>
              <a:rPr lang="en-IN" dirty="0" err="1" smtClean="0"/>
              <a:t>args</a:t>
            </a:r>
            <a:r>
              <a:rPr lang="en-IN" dirty="0" smtClean="0"/>
              <a:t>) {</a:t>
            </a:r>
          </a:p>
          <a:p>
            <a:pPr marL="0" indent="0">
              <a:buNone/>
            </a:pPr>
            <a:r>
              <a:rPr lang="en-IN" dirty="0" smtClean="0"/>
              <a:t>        double number = 16; // Example number</a:t>
            </a:r>
          </a:p>
          <a:p>
            <a:pPr marL="0" indent="0">
              <a:buNone/>
            </a:pPr>
            <a:r>
              <a:rPr lang="en-IN" dirty="0" smtClean="0"/>
              <a:t>        double </a:t>
            </a:r>
            <a:r>
              <a:rPr lang="en-IN" dirty="0" err="1" smtClean="0"/>
              <a:t>squareRoot</a:t>
            </a:r>
            <a:r>
              <a:rPr lang="en-IN" dirty="0" smtClean="0"/>
              <a:t> = </a:t>
            </a:r>
            <a:r>
              <a:rPr lang="en-IN" dirty="0" err="1" smtClean="0"/>
              <a:t>Math.sqrt</a:t>
            </a:r>
            <a:r>
              <a:rPr lang="en-IN" dirty="0" smtClean="0"/>
              <a:t>(number);</a:t>
            </a:r>
          </a:p>
          <a:p>
            <a:pPr marL="0" indent="0">
              <a:buNone/>
            </a:pPr>
            <a:r>
              <a:rPr lang="en-IN" dirty="0" smtClean="0"/>
              <a:t>        </a:t>
            </a:r>
          </a:p>
          <a:p>
            <a:pPr marL="0" indent="0">
              <a:buNone/>
            </a:pPr>
            <a:r>
              <a:rPr lang="en-IN" dirty="0" smtClean="0"/>
              <a:t>        </a:t>
            </a:r>
            <a:r>
              <a:rPr lang="en-IN" dirty="0" err="1" smtClean="0"/>
              <a:t>System.out.println</a:t>
            </a:r>
            <a:r>
              <a:rPr lang="en-IN" dirty="0" smtClean="0"/>
              <a:t>("The square root of " + number + " is: " + </a:t>
            </a:r>
            <a:r>
              <a:rPr lang="en-IN" dirty="0" err="1" smtClean="0"/>
              <a:t>squareRoot</a:t>
            </a:r>
            <a:r>
              <a:rPr lang="en-IN" dirty="0" smtClean="0"/>
              <a:t>);</a:t>
            </a:r>
          </a:p>
          <a:p>
            <a:pPr marL="0" indent="0">
              <a:buNone/>
            </a:pPr>
            <a:r>
              <a:rPr lang="en-IN" dirty="0" smtClean="0"/>
              <a:t>    }</a:t>
            </a:r>
          </a:p>
          <a:p>
            <a:pPr marL="0" indent="0">
              <a:buNone/>
            </a:pPr>
            <a:r>
              <a:rPr lang="en-IN" dirty="0" smtClean="0"/>
              <a:t>}</a:t>
            </a:r>
            <a:endParaRPr lang="en-IN" dirty="0"/>
          </a:p>
        </p:txBody>
      </p:sp>
    </p:spTree>
    <p:extLst>
      <p:ext uri="{BB962C8B-B14F-4D97-AF65-F5344CB8AC3E}">
        <p14:creationId xmlns:p14="http://schemas.microsoft.com/office/powerpoint/2010/main" val="21004651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47675"/>
          </a:xfrm>
        </p:spPr>
        <p:txBody>
          <a:bodyPr>
            <a:normAutofit fontScale="90000"/>
          </a:bodyPr>
          <a:lstStyle/>
          <a:p>
            <a:r>
              <a:rPr lang="en-IN" dirty="0" smtClean="0"/>
              <a:t>Java program with two classes</a:t>
            </a:r>
            <a:endParaRPr lang="en-IN" dirty="0"/>
          </a:p>
        </p:txBody>
      </p:sp>
      <p:sp>
        <p:nvSpPr>
          <p:cNvPr id="5" name="Content Placeholder 4"/>
          <p:cNvSpPr>
            <a:spLocks noGrp="1"/>
          </p:cNvSpPr>
          <p:nvPr>
            <p:ph idx="1"/>
          </p:nvPr>
        </p:nvSpPr>
        <p:spPr>
          <a:xfrm>
            <a:off x="265545" y="1062181"/>
            <a:ext cx="5257800" cy="5504873"/>
          </a:xfrm>
        </p:spPr>
        <p:txBody>
          <a:bodyPr>
            <a:normAutofit fontScale="62500" lnSpcReduction="20000"/>
          </a:bodyPr>
          <a:lstStyle/>
          <a:p>
            <a:pPr marL="0" indent="0">
              <a:buNone/>
            </a:pPr>
            <a:r>
              <a:rPr lang="en-US" dirty="0" smtClean="0"/>
              <a:t>public class Rectangle {</a:t>
            </a:r>
          </a:p>
          <a:p>
            <a:pPr marL="0" indent="0">
              <a:buNone/>
            </a:pPr>
            <a:r>
              <a:rPr lang="en-US" dirty="0" smtClean="0"/>
              <a:t>    // Properties of the rectangle</a:t>
            </a:r>
          </a:p>
          <a:p>
            <a:pPr marL="0" indent="0">
              <a:buNone/>
            </a:pPr>
            <a:r>
              <a:rPr lang="en-US" dirty="0" smtClean="0"/>
              <a:t>    double length;</a:t>
            </a:r>
          </a:p>
          <a:p>
            <a:pPr marL="0" indent="0">
              <a:buNone/>
            </a:pPr>
            <a:r>
              <a:rPr lang="en-US" dirty="0" smtClean="0"/>
              <a:t>    double width;</a:t>
            </a:r>
          </a:p>
          <a:p>
            <a:pPr marL="0" indent="0">
              <a:buNone/>
            </a:pPr>
            <a:r>
              <a:rPr lang="en-US" dirty="0" smtClean="0"/>
              <a:t>    </a:t>
            </a:r>
          </a:p>
          <a:p>
            <a:pPr marL="0" indent="0">
              <a:buNone/>
            </a:pPr>
            <a:r>
              <a:rPr lang="en-US" dirty="0" smtClean="0"/>
              <a:t>    // Method to set the dimensions of the rectangle</a:t>
            </a:r>
          </a:p>
          <a:p>
            <a:pPr marL="0" indent="0">
              <a:buNone/>
            </a:pPr>
            <a:r>
              <a:rPr lang="en-US" dirty="0" smtClean="0"/>
              <a:t>    public void </a:t>
            </a:r>
            <a:r>
              <a:rPr lang="en-US" dirty="0" err="1" smtClean="0"/>
              <a:t>setDimensions</a:t>
            </a:r>
            <a:r>
              <a:rPr lang="en-US" dirty="0" smtClean="0"/>
              <a:t>(double l, double w) {</a:t>
            </a:r>
          </a:p>
          <a:p>
            <a:pPr marL="0" indent="0">
              <a:buNone/>
            </a:pPr>
            <a:r>
              <a:rPr lang="en-US" dirty="0" smtClean="0"/>
              <a:t>        length = l;</a:t>
            </a:r>
          </a:p>
          <a:p>
            <a:pPr marL="0" indent="0">
              <a:buNone/>
            </a:pPr>
            <a:r>
              <a:rPr lang="en-US" dirty="0" smtClean="0"/>
              <a:t>        width = w;</a:t>
            </a:r>
          </a:p>
          <a:p>
            <a:pPr marL="0" indent="0">
              <a:buNone/>
            </a:pPr>
            <a:r>
              <a:rPr lang="en-US" dirty="0" smtClean="0"/>
              <a:t>    }</a:t>
            </a:r>
          </a:p>
          <a:p>
            <a:pPr marL="0" indent="0">
              <a:buNone/>
            </a:pPr>
            <a:r>
              <a:rPr lang="en-US" dirty="0" smtClean="0"/>
              <a:t>    </a:t>
            </a:r>
          </a:p>
          <a:p>
            <a:pPr marL="0" indent="0">
              <a:buNone/>
            </a:pPr>
            <a:r>
              <a:rPr lang="en-US" dirty="0" smtClean="0"/>
              <a:t>    // Method to calculate the area of the rectangle</a:t>
            </a:r>
          </a:p>
          <a:p>
            <a:pPr marL="0" indent="0">
              <a:buNone/>
            </a:pPr>
            <a:r>
              <a:rPr lang="en-US" dirty="0" smtClean="0"/>
              <a:t>    public double </a:t>
            </a:r>
            <a:r>
              <a:rPr lang="en-US" dirty="0" err="1" smtClean="0"/>
              <a:t>calculateArea</a:t>
            </a:r>
            <a:r>
              <a:rPr lang="en-US" dirty="0" smtClean="0"/>
              <a:t>() {</a:t>
            </a:r>
          </a:p>
          <a:p>
            <a:pPr marL="0" indent="0">
              <a:buNone/>
            </a:pPr>
            <a:r>
              <a:rPr lang="en-US" dirty="0" smtClean="0"/>
              <a:t>        return length * width;</a:t>
            </a:r>
          </a:p>
          <a:p>
            <a:pPr marL="0" indent="0">
              <a:buNone/>
            </a:pPr>
            <a:r>
              <a:rPr lang="en-US" dirty="0" smtClean="0"/>
              <a:t>    }</a:t>
            </a:r>
          </a:p>
          <a:p>
            <a:pPr marL="0" indent="0">
              <a:buNone/>
            </a:pPr>
            <a:r>
              <a:rPr lang="en-US" dirty="0" smtClean="0"/>
              <a:t>}</a:t>
            </a:r>
            <a:endParaRPr lang="en-US" dirty="0"/>
          </a:p>
        </p:txBody>
      </p:sp>
      <p:sp>
        <p:nvSpPr>
          <p:cNvPr id="6" name="Content Placeholder 4"/>
          <p:cNvSpPr txBox="1">
            <a:spLocks/>
          </p:cNvSpPr>
          <p:nvPr/>
        </p:nvSpPr>
        <p:spPr>
          <a:xfrm>
            <a:off x="5883565" y="1071418"/>
            <a:ext cx="6123708" cy="51840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t>public class </a:t>
            </a:r>
            <a:r>
              <a:rPr lang="en-US" sz="2000" dirty="0" err="1" smtClean="0"/>
              <a:t>RectangleAreaCalculator</a:t>
            </a:r>
            <a:r>
              <a:rPr lang="en-US" sz="2000" dirty="0" smtClean="0"/>
              <a:t> {</a:t>
            </a:r>
          </a:p>
          <a:p>
            <a:pPr marL="0" indent="0">
              <a:buNone/>
            </a:pPr>
            <a:r>
              <a:rPr lang="en-US" sz="2000" dirty="0" smtClean="0"/>
              <a:t>    public static void main(String[] </a:t>
            </a:r>
            <a:r>
              <a:rPr lang="en-US" sz="2000" dirty="0" err="1" smtClean="0"/>
              <a:t>args</a:t>
            </a:r>
            <a:r>
              <a:rPr lang="en-US" sz="2000" dirty="0" smtClean="0"/>
              <a:t>) {</a:t>
            </a:r>
          </a:p>
          <a:p>
            <a:pPr marL="0" indent="0">
              <a:buNone/>
            </a:pPr>
            <a:r>
              <a:rPr lang="en-US" sz="2000" dirty="0" smtClean="0"/>
              <a:t>        // Create a rectangle object</a:t>
            </a:r>
          </a:p>
          <a:p>
            <a:pPr marL="0" indent="0">
              <a:buNone/>
            </a:pPr>
            <a:r>
              <a:rPr lang="en-US" sz="2000" dirty="0" smtClean="0"/>
              <a:t>        Rectangle </a:t>
            </a:r>
            <a:r>
              <a:rPr lang="en-US" sz="2000" dirty="0" err="1" smtClean="0"/>
              <a:t>myRectangle</a:t>
            </a:r>
            <a:r>
              <a:rPr lang="en-US" sz="2000" dirty="0" smtClean="0"/>
              <a:t> = new Rectangle();</a:t>
            </a:r>
          </a:p>
          <a:p>
            <a:pPr marL="0" indent="0">
              <a:buNone/>
            </a:pPr>
            <a:r>
              <a:rPr lang="en-US" sz="2000" dirty="0" smtClean="0"/>
              <a:t>        </a:t>
            </a:r>
          </a:p>
          <a:p>
            <a:pPr marL="0" indent="0">
              <a:buNone/>
            </a:pPr>
            <a:r>
              <a:rPr lang="en-US" sz="2000" dirty="0" smtClean="0"/>
              <a:t>        // Set the dimensions of the rectangle</a:t>
            </a:r>
          </a:p>
          <a:p>
            <a:pPr marL="0" indent="0">
              <a:buNone/>
            </a:pPr>
            <a:r>
              <a:rPr lang="en-US" sz="2000" dirty="0" smtClean="0"/>
              <a:t>        </a:t>
            </a:r>
            <a:r>
              <a:rPr lang="en-US" sz="2000" dirty="0" err="1" smtClean="0"/>
              <a:t>myRectangle.setDimensions</a:t>
            </a:r>
            <a:r>
              <a:rPr lang="en-US" sz="2000" dirty="0" smtClean="0"/>
              <a:t>(5, 3);</a:t>
            </a:r>
          </a:p>
          <a:p>
            <a:pPr marL="0" indent="0">
              <a:buNone/>
            </a:pPr>
            <a:r>
              <a:rPr lang="en-US" sz="2000" dirty="0" smtClean="0"/>
              <a:t>        </a:t>
            </a:r>
          </a:p>
          <a:p>
            <a:pPr marL="0" indent="0">
              <a:buNone/>
            </a:pPr>
            <a:r>
              <a:rPr lang="en-US" sz="2000" dirty="0" smtClean="0"/>
              <a:t>        // Calculate and display the area of the rectangle</a:t>
            </a:r>
          </a:p>
          <a:p>
            <a:pPr marL="0" indent="0">
              <a:buNone/>
            </a:pPr>
            <a:r>
              <a:rPr lang="en-US" sz="2000" dirty="0" smtClean="0"/>
              <a:t>        double area = </a:t>
            </a:r>
            <a:r>
              <a:rPr lang="en-US" sz="2000" dirty="0" err="1" smtClean="0"/>
              <a:t>myRectangle.calculateArea</a:t>
            </a:r>
            <a:r>
              <a:rPr lang="en-US" sz="2000" dirty="0" smtClean="0"/>
              <a:t>();</a:t>
            </a:r>
          </a:p>
          <a:p>
            <a:pPr marL="0" indent="0">
              <a:buNone/>
            </a:pPr>
            <a:r>
              <a:rPr lang="en-US" sz="2000" dirty="0" smtClean="0"/>
              <a:t>        </a:t>
            </a:r>
            <a:r>
              <a:rPr lang="en-US" sz="2000" dirty="0" err="1" smtClean="0"/>
              <a:t>System.out.println</a:t>
            </a:r>
            <a:r>
              <a:rPr lang="en-US" sz="2000" dirty="0" smtClean="0"/>
              <a:t>("The area of the rectangle is: " + area);</a:t>
            </a:r>
          </a:p>
          <a:p>
            <a:pPr marL="0" indent="0">
              <a:buNone/>
            </a:pPr>
            <a:r>
              <a:rPr lang="en-US" sz="2000" dirty="0" smtClean="0"/>
              <a:t>    }</a:t>
            </a:r>
          </a:p>
          <a:p>
            <a:pPr marL="0" indent="0">
              <a:buNone/>
            </a:pPr>
            <a:r>
              <a:rPr lang="en-US" sz="2000" dirty="0" smtClean="0"/>
              <a:t>}</a:t>
            </a:r>
          </a:p>
        </p:txBody>
      </p:sp>
    </p:spTree>
    <p:extLst>
      <p:ext uri="{BB962C8B-B14F-4D97-AF65-F5344CB8AC3E}">
        <p14:creationId xmlns:p14="http://schemas.microsoft.com/office/powerpoint/2010/main" val="3263971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4680" y="184093"/>
            <a:ext cx="10515600" cy="630555"/>
          </a:xfrm>
        </p:spPr>
        <p:txBody>
          <a:bodyPr>
            <a:normAutofit fontScale="90000"/>
          </a:bodyPr>
          <a:lstStyle/>
          <a:p>
            <a:r>
              <a:rPr lang="en-IN" dirty="0" smtClean="0"/>
              <a:t>Java Program structure</a:t>
            </a:r>
            <a:endParaRPr lang="en-IN" dirty="0"/>
          </a:p>
        </p:txBody>
      </p:sp>
      <p:pic>
        <p:nvPicPr>
          <p:cNvPr id="15362" name="Picture 2" descr="Structure of Java Pro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7601" y="1097280"/>
            <a:ext cx="4005262" cy="566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2973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Tokens</a:t>
            </a:r>
            <a:endParaRPr lang="en-IN" dirty="0"/>
          </a:p>
        </p:txBody>
      </p:sp>
      <p:sp>
        <p:nvSpPr>
          <p:cNvPr id="3" name="Content Placeholder 2"/>
          <p:cNvSpPr>
            <a:spLocks noGrp="1"/>
          </p:cNvSpPr>
          <p:nvPr>
            <p:ph idx="1"/>
          </p:nvPr>
        </p:nvSpPr>
        <p:spPr/>
        <p:txBody>
          <a:bodyPr/>
          <a:lstStyle/>
          <a:p>
            <a:r>
              <a:rPr lang="en-US" b="1" dirty="0"/>
              <a:t>T</a:t>
            </a:r>
            <a:r>
              <a:rPr lang="en-US" b="1" dirty="0" smtClean="0"/>
              <a:t>okens</a:t>
            </a:r>
            <a:r>
              <a:rPr lang="en-US" dirty="0" smtClean="0"/>
              <a:t> are the smallest elements of a program that the Java compiler recognizes.</a:t>
            </a:r>
          </a:p>
          <a:p>
            <a:r>
              <a:rPr lang="en-US" dirty="0" smtClean="0"/>
              <a:t>They are the building blocks of a Java program, and every Java program is composed of a sequence of tokens. </a:t>
            </a:r>
          </a:p>
          <a:p>
            <a:r>
              <a:rPr lang="en-US" dirty="0" smtClean="0"/>
              <a:t>There are several types of tokens in Java:</a:t>
            </a:r>
          </a:p>
          <a:p>
            <a:pPr lvl="1"/>
            <a:r>
              <a:rPr lang="en-IN" dirty="0" smtClean="0"/>
              <a:t>Keywords: 50 keywords in java.</a:t>
            </a:r>
          </a:p>
          <a:p>
            <a:pPr lvl="1"/>
            <a:r>
              <a:rPr lang="en-IN" dirty="0" smtClean="0"/>
              <a:t>Identifiers</a:t>
            </a:r>
            <a:endParaRPr lang="en-IN" dirty="0"/>
          </a:p>
          <a:p>
            <a:pPr lvl="1"/>
            <a:r>
              <a:rPr lang="en-IN" dirty="0" smtClean="0"/>
              <a:t>Literals : constants</a:t>
            </a:r>
          </a:p>
          <a:p>
            <a:pPr lvl="1"/>
            <a:r>
              <a:rPr lang="en-IN" dirty="0" smtClean="0"/>
              <a:t>Operators</a:t>
            </a:r>
          </a:p>
          <a:p>
            <a:pPr lvl="1"/>
            <a:r>
              <a:rPr lang="en-IN" dirty="0" err="1" smtClean="0"/>
              <a:t>Seperators</a:t>
            </a:r>
            <a:r>
              <a:rPr lang="en-IN" dirty="0" smtClean="0"/>
              <a:t> : Parenthesis (), braces {}, brackets[], semicolon ; , comma, period</a:t>
            </a:r>
          </a:p>
          <a:p>
            <a:pPr lvl="1"/>
            <a:endParaRPr lang="en-IN" dirty="0"/>
          </a:p>
        </p:txBody>
      </p:sp>
    </p:spTree>
    <p:extLst>
      <p:ext uri="{BB962C8B-B14F-4D97-AF65-F5344CB8AC3E}">
        <p14:creationId xmlns:p14="http://schemas.microsoft.com/office/powerpoint/2010/main" val="9822741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8315"/>
          </a:xfrm>
        </p:spPr>
        <p:txBody>
          <a:bodyPr>
            <a:normAutofit fontScale="90000"/>
          </a:bodyPr>
          <a:lstStyle/>
          <a:p>
            <a:r>
              <a:rPr lang="en-IN" dirty="0" smtClean="0"/>
              <a:t>Keywords</a:t>
            </a:r>
            <a:endParaRPr lang="en-IN" dirty="0"/>
          </a:p>
        </p:txBody>
      </p:sp>
      <p:pic>
        <p:nvPicPr>
          <p:cNvPr id="17410" name="Picture 2" descr="https://miro.medium.com/v2/resize:fit:1094/1*qiaJvIuhHZCddi04sf_9u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198880"/>
            <a:ext cx="9509759" cy="535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665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037" y="155653"/>
            <a:ext cx="10515600" cy="789420"/>
          </a:xfrm>
        </p:spPr>
        <p:txBody>
          <a:bodyPr/>
          <a:lstStyle/>
          <a:p>
            <a:r>
              <a:rPr lang="en-IN" b="1" dirty="0" smtClean="0"/>
              <a:t>Introduction</a:t>
            </a:r>
            <a:endParaRPr lang="en-IN" b="1" dirty="0"/>
          </a:p>
        </p:txBody>
      </p:sp>
      <p:sp>
        <p:nvSpPr>
          <p:cNvPr id="4" name="Rectangle 1"/>
          <p:cNvSpPr>
            <a:spLocks noGrp="1" noChangeArrowheads="1"/>
          </p:cNvSpPr>
          <p:nvPr>
            <p:ph idx="1"/>
          </p:nvPr>
        </p:nvSpPr>
        <p:spPr bwMode="auto">
          <a:xfrm>
            <a:off x="441037" y="1240537"/>
            <a:ext cx="11369963" cy="5521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altLang="en-US" dirty="0">
                <a:ea typeface="+mj-ea"/>
                <a:cs typeface="+mj-cs"/>
              </a:rPr>
              <a:t>Java is a high-level, object-oriented programming language developed by Sun Microsystems in 1995.</a:t>
            </a:r>
          </a:p>
          <a:p>
            <a:pPr fontAlgn="base">
              <a:spcBef>
                <a:spcPct val="0"/>
              </a:spcBef>
              <a:spcAft>
                <a:spcPct val="0"/>
              </a:spcAft>
            </a:pPr>
            <a:r>
              <a:rPr lang="en-US" altLang="en-US" dirty="0">
                <a:ea typeface="+mj-ea"/>
                <a:cs typeface="+mj-cs"/>
              </a:rPr>
              <a:t>It is platform-independent, meaning code can run anywhere with a Java Virtual </a:t>
            </a:r>
            <a:r>
              <a:rPr lang="en-US" altLang="en-US" dirty="0" smtClean="0">
                <a:ea typeface="+mj-ea"/>
                <a:cs typeface="+mj-cs"/>
              </a:rPr>
              <a:t>Machine </a:t>
            </a:r>
            <a:r>
              <a:rPr lang="en-US" altLang="en-US" dirty="0">
                <a:ea typeface="+mj-ea"/>
                <a:cs typeface="+mj-cs"/>
              </a:rPr>
              <a:t>(JVM).</a:t>
            </a:r>
          </a:p>
          <a:p>
            <a:pPr fontAlgn="base">
              <a:spcBef>
                <a:spcPct val="0"/>
              </a:spcBef>
              <a:spcAft>
                <a:spcPct val="0"/>
              </a:spcAft>
            </a:pPr>
            <a:r>
              <a:rPr lang="en-US" altLang="en-US" dirty="0">
                <a:ea typeface="+mj-ea"/>
                <a:cs typeface="+mj-cs"/>
              </a:rPr>
              <a:t>Java is popular for its simplicity, security, and robustness, making it ideal for various applications.</a:t>
            </a:r>
          </a:p>
          <a:p>
            <a:pPr fontAlgn="base">
              <a:spcBef>
                <a:spcPct val="0"/>
              </a:spcBef>
              <a:spcAft>
                <a:spcPct val="0"/>
              </a:spcAft>
            </a:pPr>
            <a:r>
              <a:rPr lang="en-US" altLang="en-US" dirty="0">
                <a:ea typeface="+mj-ea"/>
                <a:cs typeface="+mj-cs"/>
              </a:rPr>
              <a:t>It supports object-oriented principles like inheritance, encapsulation, and polymorphism.</a:t>
            </a:r>
          </a:p>
          <a:p>
            <a:pPr fontAlgn="base">
              <a:spcBef>
                <a:spcPct val="0"/>
              </a:spcBef>
              <a:spcAft>
                <a:spcPct val="0"/>
              </a:spcAft>
            </a:pPr>
            <a:r>
              <a:rPr lang="en-US" altLang="en-US" dirty="0" smtClean="0">
                <a:ea typeface="+mj-ea"/>
                <a:cs typeface="+mj-cs"/>
              </a:rPr>
              <a:t>Java’s </a:t>
            </a:r>
            <a:r>
              <a:rPr lang="en-US" altLang="en-US" dirty="0">
                <a:ea typeface="+mj-ea"/>
                <a:cs typeface="+mj-cs"/>
              </a:rPr>
              <a:t>"Write Once, Run Anywhere" philosophy allows for cross-platform compatibility.</a:t>
            </a:r>
          </a:p>
          <a:p>
            <a:pPr fontAlgn="base">
              <a:spcBef>
                <a:spcPct val="0"/>
              </a:spcBef>
              <a:spcAft>
                <a:spcPct val="0"/>
              </a:spcAft>
            </a:pPr>
            <a:r>
              <a:rPr lang="en-US" altLang="en-US" dirty="0">
                <a:ea typeface="+mj-ea"/>
                <a:cs typeface="+mj-cs"/>
              </a:rPr>
              <a:t>Java is widely used in web development, mobile apps, and large-scale enterprise systems.</a:t>
            </a:r>
          </a:p>
          <a:p>
            <a:pPr fontAlgn="base">
              <a:spcBef>
                <a:spcPct val="0"/>
              </a:spcBef>
              <a:spcAft>
                <a:spcPct val="0"/>
              </a:spcAft>
            </a:pPr>
            <a:r>
              <a:rPr lang="en-US" altLang="en-US" dirty="0">
                <a:ea typeface="+mj-ea"/>
                <a:cs typeface="+mj-cs"/>
              </a:rPr>
              <a:t>The language has a vast ecosystem, including extensive libraries, frameworks, and development tools. </a:t>
            </a:r>
          </a:p>
        </p:txBody>
      </p:sp>
    </p:spTree>
    <p:extLst>
      <p:ext uri="{BB962C8B-B14F-4D97-AF65-F5344CB8AC3E}">
        <p14:creationId xmlns:p14="http://schemas.microsoft.com/office/powerpoint/2010/main" val="25983706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8795"/>
          </a:xfrm>
        </p:spPr>
        <p:txBody>
          <a:bodyPr>
            <a:normAutofit fontScale="90000"/>
          </a:bodyPr>
          <a:lstStyle/>
          <a:p>
            <a:r>
              <a:rPr lang="en-IN" dirty="0" smtClean="0"/>
              <a:t>Identifiers</a:t>
            </a:r>
            <a:endParaRPr lang="en-IN" dirty="0"/>
          </a:p>
        </p:txBody>
      </p:sp>
      <p:sp>
        <p:nvSpPr>
          <p:cNvPr id="3" name="Content Placeholder 2"/>
          <p:cNvSpPr>
            <a:spLocks noGrp="1"/>
          </p:cNvSpPr>
          <p:nvPr>
            <p:ph idx="1"/>
          </p:nvPr>
        </p:nvSpPr>
        <p:spPr>
          <a:xfrm>
            <a:off x="838200" y="1290320"/>
            <a:ext cx="10515600" cy="5323839"/>
          </a:xfrm>
        </p:spPr>
        <p:txBody>
          <a:bodyPr>
            <a:normAutofit/>
          </a:bodyPr>
          <a:lstStyle/>
          <a:p>
            <a:r>
              <a:rPr lang="en-US" dirty="0" smtClean="0"/>
              <a:t>In </a:t>
            </a:r>
            <a:r>
              <a:rPr lang="en-US" dirty="0"/>
              <a:t>Java, identifiers are used for identification purposes. Java Identifiers can be a class name, method name, variable name, or label</a:t>
            </a:r>
            <a:r>
              <a:rPr lang="en-US" dirty="0" smtClean="0"/>
              <a:t>.</a:t>
            </a:r>
          </a:p>
          <a:p>
            <a:r>
              <a:rPr lang="en-US" b="1" dirty="0"/>
              <a:t>Rules For Defining Java Identifiers</a:t>
            </a:r>
          </a:p>
          <a:p>
            <a:pPr lvl="1" fontAlgn="base"/>
            <a:r>
              <a:rPr lang="en-US" dirty="0"/>
              <a:t>The only allowed characters for identifiers are all alphanumeric characters([</a:t>
            </a:r>
            <a:r>
              <a:rPr lang="en-US" b="1" dirty="0"/>
              <a:t>A-Z</a:t>
            </a:r>
            <a:r>
              <a:rPr lang="en-US" dirty="0"/>
              <a:t>],[</a:t>
            </a:r>
            <a:r>
              <a:rPr lang="en-US" b="1" dirty="0"/>
              <a:t>a-z</a:t>
            </a:r>
            <a:r>
              <a:rPr lang="en-US" dirty="0"/>
              <a:t>],[</a:t>
            </a:r>
            <a:r>
              <a:rPr lang="en-US" b="1" dirty="0"/>
              <a:t>0-9</a:t>
            </a:r>
            <a:r>
              <a:rPr lang="en-US" dirty="0"/>
              <a:t>]), ‘</a:t>
            </a:r>
            <a:r>
              <a:rPr lang="en-US" b="1" dirty="0"/>
              <a:t>$</a:t>
            </a:r>
            <a:r>
              <a:rPr lang="en-US" dirty="0"/>
              <a:t>‘(dollar sign) and ‘</a:t>
            </a:r>
            <a:r>
              <a:rPr lang="en-US" b="1" dirty="0"/>
              <a:t>_</a:t>
            </a:r>
            <a:r>
              <a:rPr lang="en-US" dirty="0"/>
              <a:t>‘ (underscore).For example </a:t>
            </a:r>
            <a:r>
              <a:rPr lang="en-US" dirty="0" smtClean="0"/>
              <a:t>“NIT@” </a:t>
            </a:r>
            <a:r>
              <a:rPr lang="en-US" dirty="0"/>
              <a:t>is not a valid Java identifier as it contains a ‘@’ a special character.</a:t>
            </a:r>
          </a:p>
          <a:p>
            <a:pPr lvl="1" fontAlgn="base"/>
            <a:r>
              <a:rPr lang="en-US" dirty="0"/>
              <a:t>Identifiers should </a:t>
            </a:r>
            <a:r>
              <a:rPr lang="en-US" b="1" dirty="0"/>
              <a:t>not</a:t>
            </a:r>
            <a:r>
              <a:rPr lang="en-US" dirty="0"/>
              <a:t> start with digits(</a:t>
            </a:r>
            <a:r>
              <a:rPr lang="en-US" b="1" dirty="0"/>
              <a:t>[0-9]</a:t>
            </a:r>
            <a:r>
              <a:rPr lang="en-US" dirty="0"/>
              <a:t>). For example “123geeks” is not a valid Java identifier.</a:t>
            </a:r>
          </a:p>
          <a:p>
            <a:pPr lvl="1" fontAlgn="base"/>
            <a:r>
              <a:rPr lang="en-US" dirty="0"/>
              <a:t>Java identifiers are</a:t>
            </a:r>
            <a:r>
              <a:rPr lang="en-US" b="1" dirty="0"/>
              <a:t> case-sensitive</a:t>
            </a:r>
            <a:r>
              <a:rPr lang="en-US" dirty="0"/>
              <a:t>.</a:t>
            </a:r>
          </a:p>
          <a:p>
            <a:pPr lvl="1" fontAlgn="base"/>
            <a:r>
              <a:rPr lang="en-US" dirty="0"/>
              <a:t>There is no limit on the length of the identifier but it is advisable to use an optimum length of 4 – 15 letters only.</a:t>
            </a:r>
          </a:p>
          <a:p>
            <a:endParaRPr lang="en-IN" dirty="0"/>
          </a:p>
        </p:txBody>
      </p:sp>
    </p:spTree>
    <p:extLst>
      <p:ext uri="{BB962C8B-B14F-4D97-AF65-F5344CB8AC3E}">
        <p14:creationId xmlns:p14="http://schemas.microsoft.com/office/powerpoint/2010/main" val="1179849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Constants</a:t>
            </a:r>
            <a:endParaRPr lang="en-IN" dirty="0"/>
          </a:p>
        </p:txBody>
      </p:sp>
      <p:sp>
        <p:nvSpPr>
          <p:cNvPr id="3" name="Content Placeholder 2"/>
          <p:cNvSpPr>
            <a:spLocks noGrp="1"/>
          </p:cNvSpPr>
          <p:nvPr>
            <p:ph idx="1"/>
          </p:nvPr>
        </p:nvSpPr>
        <p:spPr/>
        <p:txBody>
          <a:bodyPr>
            <a:normAutofit lnSpcReduction="10000"/>
          </a:bodyPr>
          <a:lstStyle/>
          <a:p>
            <a:r>
              <a:rPr lang="en-IN" dirty="0" smtClean="0"/>
              <a:t>Numeric constants:</a:t>
            </a:r>
          </a:p>
          <a:p>
            <a:pPr lvl="1"/>
            <a:r>
              <a:rPr lang="en-IN" dirty="0" smtClean="0"/>
              <a:t>Integer	: e.g. 132 , -992 , 12 etc.</a:t>
            </a:r>
          </a:p>
          <a:p>
            <a:pPr lvl="1"/>
            <a:r>
              <a:rPr lang="en-IN" dirty="0" smtClean="0"/>
              <a:t>Real  : 3.4 , 56.88, -9.0</a:t>
            </a:r>
          </a:p>
          <a:p>
            <a:pPr lvl="2"/>
            <a:r>
              <a:rPr lang="en-IN" dirty="0" smtClean="0"/>
              <a:t>Read constants may be represented in exponential notation. E.g., 215.65 =&gt; 2.1565e2 (e2 mean 10</a:t>
            </a:r>
            <a:r>
              <a:rPr lang="en-IN" baseline="30000" dirty="0" smtClean="0"/>
              <a:t>2</a:t>
            </a:r>
            <a:r>
              <a:rPr lang="en-IN" dirty="0" smtClean="0"/>
              <a:t>)</a:t>
            </a:r>
          </a:p>
          <a:p>
            <a:pPr lvl="2"/>
            <a:r>
              <a:rPr lang="en-IN" dirty="0" smtClean="0"/>
              <a:t>General form: mantissa e exponent [mantissa : either a real </a:t>
            </a:r>
            <a:r>
              <a:rPr lang="en-IN" dirty="0" err="1" smtClean="0"/>
              <a:t>numer</a:t>
            </a:r>
            <a:r>
              <a:rPr lang="en-IN" dirty="0" smtClean="0"/>
              <a:t> of integer]</a:t>
            </a:r>
          </a:p>
          <a:p>
            <a:pPr lvl="2"/>
            <a:r>
              <a:rPr lang="en-IN" dirty="0" smtClean="0"/>
              <a:t>E.g.: 0.65e4, 12e-2, 1.5e+5, 3.18E3</a:t>
            </a:r>
          </a:p>
          <a:p>
            <a:pPr lvl="2"/>
            <a:endParaRPr lang="en-IN" dirty="0" smtClean="0"/>
          </a:p>
          <a:p>
            <a:r>
              <a:rPr lang="en-IN" dirty="0" smtClean="0"/>
              <a:t>Character constants: ‘A’, ‘1’, ‘h’</a:t>
            </a:r>
          </a:p>
          <a:p>
            <a:r>
              <a:rPr lang="en-IN" dirty="0" smtClean="0"/>
              <a:t>String constants: “</a:t>
            </a:r>
            <a:r>
              <a:rPr lang="en-IN" dirty="0" err="1" smtClean="0"/>
              <a:t>abc</a:t>
            </a:r>
            <a:r>
              <a:rPr lang="en-IN" dirty="0" smtClean="0"/>
              <a:t>”, “34” , “a”</a:t>
            </a:r>
          </a:p>
          <a:p>
            <a:r>
              <a:rPr lang="en-IN" dirty="0" smtClean="0"/>
              <a:t>Symbolic constants: final </a:t>
            </a:r>
            <a:r>
              <a:rPr lang="en-IN" dirty="0" err="1" smtClean="0"/>
              <a:t>int</a:t>
            </a:r>
            <a:r>
              <a:rPr lang="en-IN" dirty="0" smtClean="0"/>
              <a:t> </a:t>
            </a:r>
            <a:r>
              <a:rPr lang="en-IN" dirty="0" err="1" smtClean="0"/>
              <a:t>passing_mark</a:t>
            </a:r>
            <a:r>
              <a:rPr lang="en-IN" dirty="0" smtClean="0"/>
              <a:t>=40; final float PI=3.1459;</a:t>
            </a:r>
            <a:endParaRPr lang="en-IN" dirty="0"/>
          </a:p>
        </p:txBody>
      </p:sp>
    </p:spTree>
    <p:extLst>
      <p:ext uri="{BB962C8B-B14F-4D97-AF65-F5344CB8AC3E}">
        <p14:creationId xmlns:p14="http://schemas.microsoft.com/office/powerpoint/2010/main" val="21483116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IN" dirty="0" smtClean="0"/>
              <a:t>Data types</a:t>
            </a:r>
            <a:endParaRPr lang="en-IN" dirty="0"/>
          </a:p>
        </p:txBody>
      </p:sp>
      <p:sp>
        <p:nvSpPr>
          <p:cNvPr id="3" name="Content Placeholder 2"/>
          <p:cNvSpPr>
            <a:spLocks noGrp="1"/>
          </p:cNvSpPr>
          <p:nvPr>
            <p:ph idx="1"/>
          </p:nvPr>
        </p:nvSpPr>
        <p:spPr>
          <a:xfrm>
            <a:off x="376382" y="1105189"/>
            <a:ext cx="10515600" cy="4351338"/>
          </a:xfrm>
        </p:spPr>
        <p:txBody>
          <a:bodyPr>
            <a:normAutofit/>
          </a:bodyPr>
          <a:lstStyle/>
          <a:p>
            <a:r>
              <a:rPr lang="en-US" sz="2400" dirty="0"/>
              <a:t>Data Types in Java</a:t>
            </a:r>
          </a:p>
          <a:p>
            <a:r>
              <a:rPr lang="en-US" sz="2400" dirty="0"/>
              <a:t>Data types specify the different sizes and values that can be stored in the variable. There are two types of data types in Java:</a:t>
            </a:r>
          </a:p>
          <a:p>
            <a:r>
              <a:rPr lang="en-US" sz="2400" b="1" dirty="0"/>
              <a:t>Primitive data types:</a:t>
            </a:r>
            <a:r>
              <a:rPr lang="en-US" sz="2400" dirty="0"/>
              <a:t> The primitive data types include </a:t>
            </a:r>
            <a:r>
              <a:rPr lang="en-US" sz="2400" dirty="0" err="1"/>
              <a:t>boolean</a:t>
            </a:r>
            <a:r>
              <a:rPr lang="en-US" sz="2400" dirty="0"/>
              <a:t>, char, byte, short, </a:t>
            </a:r>
            <a:r>
              <a:rPr lang="en-US" sz="2400" dirty="0" err="1"/>
              <a:t>int</a:t>
            </a:r>
            <a:r>
              <a:rPr lang="en-US" sz="2400" dirty="0"/>
              <a:t>, long, float and double.</a:t>
            </a:r>
          </a:p>
          <a:p>
            <a:r>
              <a:rPr lang="en-US" sz="2400" b="1" dirty="0"/>
              <a:t>Non-primitive data types:</a:t>
            </a:r>
            <a:r>
              <a:rPr lang="en-US" sz="2400" dirty="0"/>
              <a:t> The non-primitive data types include </a:t>
            </a:r>
            <a:r>
              <a:rPr lang="en-US" sz="2400" dirty="0" smtClean="0">
                <a:hlinkClick r:id="rId2"/>
              </a:rPr>
              <a:t>Arrays</a:t>
            </a:r>
            <a:r>
              <a:rPr lang="en-US" sz="2400" dirty="0" smtClean="0"/>
              <a:t>, String etc.</a:t>
            </a:r>
            <a:endParaRPr lang="en-US" sz="2400" dirty="0"/>
          </a:p>
          <a:p>
            <a:pPr marL="0" indent="0">
              <a:buNone/>
            </a:pPr>
            <a:r>
              <a:rPr lang="en-US" sz="2400" dirty="0" smtClean="0"/>
              <a:t/>
            </a:r>
            <a:br>
              <a:rPr lang="en-US" sz="2400" dirty="0" smtClean="0"/>
            </a:br>
            <a:endParaRPr lang="en-IN" sz="2400" dirty="0"/>
          </a:p>
        </p:txBody>
      </p:sp>
      <p:pic>
        <p:nvPicPr>
          <p:cNvPr id="10242" name="Picture 2" descr="Java Data Typ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3954" y="3864406"/>
            <a:ext cx="5217391" cy="2656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82348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a:t>
            </a:r>
            <a:endParaRPr lang="en-IN" dirty="0"/>
          </a:p>
        </p:txBody>
      </p:sp>
      <p:pic>
        <p:nvPicPr>
          <p:cNvPr id="4" name="Content Placeholder 3"/>
          <p:cNvPicPr>
            <a:picLocks noGrp="1" noChangeAspect="1"/>
          </p:cNvPicPr>
          <p:nvPr>
            <p:ph idx="1"/>
          </p:nvPr>
        </p:nvPicPr>
        <p:blipFill>
          <a:blip r:embed="rId2"/>
          <a:stretch>
            <a:fillRect/>
          </a:stretch>
        </p:blipFill>
        <p:spPr>
          <a:xfrm>
            <a:off x="2272145" y="1524000"/>
            <a:ext cx="7989455" cy="5227781"/>
          </a:xfrm>
          <a:prstGeom prst="rect">
            <a:avLst/>
          </a:prstGeom>
        </p:spPr>
      </p:pic>
    </p:spTree>
    <p:extLst>
      <p:ext uri="{BB962C8B-B14F-4D97-AF65-F5344CB8AC3E}">
        <p14:creationId xmlns:p14="http://schemas.microsoft.com/office/powerpoint/2010/main" val="3456036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Integer type</a:t>
            </a:r>
            <a:endParaRPr lang="en-IN" dirty="0"/>
          </a:p>
        </p:txBody>
      </p:sp>
      <p:pic>
        <p:nvPicPr>
          <p:cNvPr id="4" name="Content Placeholder 3"/>
          <p:cNvPicPr>
            <a:picLocks noGrp="1" noChangeAspect="1"/>
          </p:cNvPicPr>
          <p:nvPr>
            <p:ph idx="1"/>
          </p:nvPr>
        </p:nvPicPr>
        <p:blipFill>
          <a:blip r:embed="rId2"/>
          <a:stretch>
            <a:fillRect/>
          </a:stretch>
        </p:blipFill>
        <p:spPr>
          <a:xfrm>
            <a:off x="1873538" y="1690688"/>
            <a:ext cx="4972050" cy="2977068"/>
          </a:xfrm>
          <a:prstGeom prst="rect">
            <a:avLst/>
          </a:prstGeom>
        </p:spPr>
      </p:pic>
      <p:pic>
        <p:nvPicPr>
          <p:cNvPr id="5" name="Picture 4"/>
          <p:cNvPicPr>
            <a:picLocks noChangeAspect="1"/>
          </p:cNvPicPr>
          <p:nvPr/>
        </p:nvPicPr>
        <p:blipFill>
          <a:blip r:embed="rId3"/>
          <a:stretch>
            <a:fillRect/>
          </a:stretch>
        </p:blipFill>
        <p:spPr>
          <a:xfrm>
            <a:off x="909204" y="4817630"/>
            <a:ext cx="9486900" cy="1619250"/>
          </a:xfrm>
          <a:prstGeom prst="rect">
            <a:avLst/>
          </a:prstGeom>
        </p:spPr>
      </p:pic>
    </p:spTree>
    <p:extLst>
      <p:ext uri="{BB962C8B-B14F-4D97-AF65-F5344CB8AC3E}">
        <p14:creationId xmlns:p14="http://schemas.microsoft.com/office/powerpoint/2010/main" val="6417085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Floating point type</a:t>
            </a:r>
            <a:endParaRPr lang="en-IN" dirty="0"/>
          </a:p>
        </p:txBody>
      </p:sp>
      <p:sp>
        <p:nvSpPr>
          <p:cNvPr id="3" name="Content Placeholder 2"/>
          <p:cNvSpPr>
            <a:spLocks noGrp="1"/>
          </p:cNvSpPr>
          <p:nvPr>
            <p:ph idx="1"/>
          </p:nvPr>
        </p:nvSpPr>
        <p:spPr/>
        <p:txBody>
          <a:bodyPr/>
          <a:lstStyle/>
          <a:p>
            <a:r>
              <a:rPr lang="en-IN" dirty="0" smtClean="0"/>
              <a:t>Two datatypes to store floating point numbers.: float and double</a:t>
            </a:r>
          </a:p>
          <a:p>
            <a:r>
              <a:rPr lang="en-IN" dirty="0" smtClean="0"/>
              <a:t>Float type values are single precision.</a:t>
            </a:r>
          </a:p>
          <a:p>
            <a:r>
              <a:rPr lang="en-IN" dirty="0" smtClean="0"/>
              <a:t>Double type values are double precision.</a:t>
            </a:r>
          </a:p>
          <a:p>
            <a:endParaRPr lang="en-IN" dirty="0"/>
          </a:p>
        </p:txBody>
      </p:sp>
      <p:pic>
        <p:nvPicPr>
          <p:cNvPr id="4" name="Picture 3"/>
          <p:cNvPicPr>
            <a:picLocks noChangeAspect="1"/>
          </p:cNvPicPr>
          <p:nvPr/>
        </p:nvPicPr>
        <p:blipFill rotWithShape="1">
          <a:blip r:embed="rId2"/>
          <a:srcRect t="19814"/>
          <a:stretch/>
        </p:blipFill>
        <p:spPr>
          <a:xfrm>
            <a:off x="1320799" y="4257964"/>
            <a:ext cx="8654473" cy="1339272"/>
          </a:xfrm>
          <a:prstGeom prst="rect">
            <a:avLst/>
          </a:prstGeom>
        </p:spPr>
      </p:pic>
    </p:spTree>
    <p:extLst>
      <p:ext uri="{BB962C8B-B14F-4D97-AF65-F5344CB8AC3E}">
        <p14:creationId xmlns:p14="http://schemas.microsoft.com/office/powerpoint/2010/main" val="11600639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Char data type</a:t>
            </a:r>
            <a:endParaRPr lang="en-IN" dirty="0"/>
          </a:p>
        </p:txBody>
      </p:sp>
      <p:sp>
        <p:nvSpPr>
          <p:cNvPr id="3" name="Content Placeholder 2"/>
          <p:cNvSpPr>
            <a:spLocks noGrp="1"/>
          </p:cNvSpPr>
          <p:nvPr>
            <p:ph idx="1"/>
          </p:nvPr>
        </p:nvSpPr>
        <p:spPr>
          <a:xfrm>
            <a:off x="838199" y="1825625"/>
            <a:ext cx="10928927" cy="4351338"/>
          </a:xfrm>
        </p:spPr>
        <p:txBody>
          <a:bodyPr/>
          <a:lstStyle/>
          <a:p>
            <a:r>
              <a:rPr lang="en-US" dirty="0"/>
              <a:t>The char data type is a single 16-bit Unicode character. Its value-range lies between </a:t>
            </a:r>
            <a:r>
              <a:rPr lang="en-US" dirty="0" smtClean="0"/>
              <a:t>0 </a:t>
            </a:r>
            <a:r>
              <a:rPr lang="en-US" dirty="0"/>
              <a:t>to </a:t>
            </a:r>
            <a:r>
              <a:rPr lang="en-US" dirty="0" smtClean="0"/>
              <a:t>65,535 inclusive.</a:t>
            </a:r>
          </a:p>
          <a:p>
            <a:pPr fontAlgn="base"/>
            <a:r>
              <a:rPr lang="en-US" b="1" dirty="0"/>
              <a:t>W</a:t>
            </a:r>
            <a:r>
              <a:rPr lang="en-US" b="1" dirty="0" smtClean="0"/>
              <a:t>hy </a:t>
            </a:r>
            <a:r>
              <a:rPr lang="en-US" b="1" dirty="0"/>
              <a:t>is the Size of char 2 bytes in Java?</a:t>
            </a:r>
          </a:p>
          <a:p>
            <a:pPr lvl="1" fontAlgn="base"/>
            <a:r>
              <a:rPr lang="en-US" dirty="0"/>
              <a:t>So, other languages like C/C++ use only ASCII characters, and to represent all ASCII characters 8 bits is enough. But Java uses the </a:t>
            </a:r>
            <a:r>
              <a:rPr lang="en-US" b="1" dirty="0"/>
              <a:t>Unicode system not the ASCII code System </a:t>
            </a:r>
            <a:r>
              <a:rPr lang="en-US" dirty="0"/>
              <a:t>and to represent the Unicode system 8 bits is not enough to represent all characters so Java uses 2 bytes </a:t>
            </a:r>
            <a:r>
              <a:rPr lang="en-US" dirty="0" smtClean="0"/>
              <a:t>for characters</a:t>
            </a:r>
            <a:r>
              <a:rPr lang="en-US" dirty="0"/>
              <a:t>. </a:t>
            </a:r>
            <a:r>
              <a:rPr lang="en-US" b="1" dirty="0"/>
              <a:t>Unicode </a:t>
            </a:r>
            <a:r>
              <a:rPr lang="en-US" dirty="0"/>
              <a:t>defines a fully international character set that can represent most of the world’s written languages.</a:t>
            </a:r>
          </a:p>
          <a:p>
            <a:endParaRPr lang="en-IN" dirty="0"/>
          </a:p>
        </p:txBody>
      </p:sp>
    </p:spTree>
    <p:extLst>
      <p:ext uri="{BB962C8B-B14F-4D97-AF65-F5344CB8AC3E}">
        <p14:creationId xmlns:p14="http://schemas.microsoft.com/office/powerpoint/2010/main" val="19051439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Boolean type</a:t>
            </a:r>
            <a:endParaRPr lang="en-IN" dirty="0"/>
          </a:p>
        </p:txBody>
      </p:sp>
      <p:sp>
        <p:nvSpPr>
          <p:cNvPr id="3" name="Content Placeholder 2"/>
          <p:cNvSpPr>
            <a:spLocks noGrp="1"/>
          </p:cNvSpPr>
          <p:nvPr>
            <p:ph idx="1"/>
          </p:nvPr>
        </p:nvSpPr>
        <p:spPr/>
        <p:txBody>
          <a:bodyPr/>
          <a:lstStyle/>
          <a:p>
            <a:r>
              <a:rPr lang="en-US" dirty="0"/>
              <a:t>The Boolean data type is used to store only two possible values: true and false. This data type is used for simple flags that track true/false conditions.</a:t>
            </a:r>
          </a:p>
          <a:p>
            <a:r>
              <a:rPr lang="en-US" dirty="0"/>
              <a:t>The Boolean data type specifies one bit of information, but its "size" can't be defined precisely</a:t>
            </a:r>
            <a:r>
              <a:rPr lang="en-US" dirty="0" smtClean="0"/>
              <a:t>.</a:t>
            </a:r>
          </a:p>
          <a:p>
            <a:r>
              <a:rPr lang="en-IN" dirty="0"/>
              <a:t>Boolean one = </a:t>
            </a:r>
            <a:r>
              <a:rPr lang="en-IN" b="1" dirty="0"/>
              <a:t>false</a:t>
            </a:r>
            <a:r>
              <a:rPr lang="en-IN" dirty="0"/>
              <a:t>  </a:t>
            </a:r>
          </a:p>
          <a:p>
            <a:r>
              <a:rPr lang="en-US" dirty="0" smtClean="0"/>
              <a:t>Outcome of relational operator is Boolean.</a:t>
            </a:r>
            <a:endParaRPr lang="en-US" dirty="0"/>
          </a:p>
        </p:txBody>
      </p:sp>
    </p:spTree>
    <p:extLst>
      <p:ext uri="{BB962C8B-B14F-4D97-AF65-F5344CB8AC3E}">
        <p14:creationId xmlns:p14="http://schemas.microsoft.com/office/powerpoint/2010/main" val="28024157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Variables</a:t>
            </a:r>
            <a:endParaRPr lang="en-IN" dirty="0"/>
          </a:p>
        </p:txBody>
      </p:sp>
      <p:sp>
        <p:nvSpPr>
          <p:cNvPr id="3" name="Content Placeholder 2"/>
          <p:cNvSpPr>
            <a:spLocks noGrp="1"/>
          </p:cNvSpPr>
          <p:nvPr>
            <p:ph idx="1"/>
          </p:nvPr>
        </p:nvSpPr>
        <p:spPr/>
        <p:txBody>
          <a:bodyPr/>
          <a:lstStyle/>
          <a:p>
            <a:r>
              <a:rPr lang="en-US" dirty="0"/>
              <a:t>A variable is a container which holds the value while the </a:t>
            </a:r>
            <a:r>
              <a:rPr lang="en-US" dirty="0">
                <a:hlinkClick r:id="rId2"/>
              </a:rPr>
              <a:t>Java program</a:t>
            </a:r>
            <a:r>
              <a:rPr lang="en-US" dirty="0"/>
              <a:t> is executed. A variable is assigned with a data type</a:t>
            </a:r>
            <a:r>
              <a:rPr lang="en-US" dirty="0" smtClean="0"/>
              <a:t>.</a:t>
            </a:r>
          </a:p>
          <a:p>
            <a:r>
              <a:rPr lang="en-US" dirty="0"/>
              <a:t>Variable is a name of memory location. </a:t>
            </a:r>
            <a:endParaRPr lang="en-US" dirty="0" smtClean="0"/>
          </a:p>
          <a:p>
            <a:r>
              <a:rPr lang="en-US" dirty="0" smtClean="0"/>
              <a:t>There </a:t>
            </a:r>
            <a:r>
              <a:rPr lang="en-US" dirty="0"/>
              <a:t>are three types of variables in java: local, instance and static</a:t>
            </a:r>
            <a:r>
              <a:rPr lang="en-US" dirty="0" smtClean="0"/>
              <a:t>.</a:t>
            </a:r>
          </a:p>
          <a:p>
            <a:r>
              <a:rPr lang="en-US" b="1" dirty="0" err="1"/>
              <a:t>int</a:t>
            </a:r>
            <a:r>
              <a:rPr lang="en-US" dirty="0"/>
              <a:t> data=50;//Here data is variable  </a:t>
            </a:r>
          </a:p>
          <a:p>
            <a:endParaRPr lang="en-IN" dirty="0"/>
          </a:p>
        </p:txBody>
      </p:sp>
      <p:pic>
        <p:nvPicPr>
          <p:cNvPr id="11266" name="Picture 2" descr="variables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9429" y="3834533"/>
            <a:ext cx="4695825" cy="284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1050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6984"/>
          </a:xfrm>
        </p:spPr>
        <p:txBody>
          <a:bodyPr>
            <a:normAutofit fontScale="90000"/>
          </a:bodyPr>
          <a:lstStyle/>
          <a:p>
            <a:r>
              <a:rPr lang="en-IN" dirty="0" smtClean="0"/>
              <a:t>Local variable</a:t>
            </a:r>
            <a:endParaRPr lang="en-IN" dirty="0"/>
          </a:p>
        </p:txBody>
      </p:sp>
      <p:sp>
        <p:nvSpPr>
          <p:cNvPr id="3" name="Content Placeholder 2"/>
          <p:cNvSpPr>
            <a:spLocks noGrp="1"/>
          </p:cNvSpPr>
          <p:nvPr>
            <p:ph idx="1"/>
          </p:nvPr>
        </p:nvSpPr>
        <p:spPr>
          <a:xfrm>
            <a:off x="274782" y="1450110"/>
            <a:ext cx="6864927" cy="4738254"/>
          </a:xfrm>
        </p:spPr>
        <p:txBody>
          <a:bodyPr>
            <a:normAutofit lnSpcReduction="10000"/>
          </a:bodyPr>
          <a:lstStyle/>
          <a:p>
            <a:r>
              <a:rPr lang="en-US" dirty="0"/>
              <a:t> </a:t>
            </a:r>
            <a:r>
              <a:rPr lang="en-US" dirty="0" smtClean="0"/>
              <a:t>A variable </a:t>
            </a:r>
            <a:r>
              <a:rPr lang="en-US" dirty="0"/>
              <a:t>defined within a block or method or constructor is called a local variable. </a:t>
            </a:r>
            <a:endParaRPr lang="en-US" dirty="0" smtClean="0"/>
          </a:p>
          <a:p>
            <a:r>
              <a:rPr lang="en-US" dirty="0"/>
              <a:t>The Local variable is created at the time of declaration and destroyed after exiting from the block or when the call returns from the function.</a:t>
            </a:r>
          </a:p>
          <a:p>
            <a:r>
              <a:rPr lang="en-US" dirty="0"/>
              <a:t>The scope of these variables exists only within the block in which the variables are </a:t>
            </a:r>
            <a:r>
              <a:rPr lang="en-US" dirty="0" smtClean="0"/>
              <a:t>declared.</a:t>
            </a:r>
          </a:p>
          <a:p>
            <a:r>
              <a:rPr lang="en-US" dirty="0"/>
              <a:t>Initialization of the local variable is mandatory before using it in the defined </a:t>
            </a:r>
            <a:r>
              <a:rPr lang="en-US" dirty="0" smtClean="0"/>
              <a:t>scope</a:t>
            </a:r>
            <a:endParaRPr lang="en-IN" dirty="0"/>
          </a:p>
        </p:txBody>
      </p:sp>
      <p:sp>
        <p:nvSpPr>
          <p:cNvPr id="7" name="Content Placeholder 2"/>
          <p:cNvSpPr txBox="1">
            <a:spLocks/>
          </p:cNvSpPr>
          <p:nvPr/>
        </p:nvSpPr>
        <p:spPr>
          <a:xfrm>
            <a:off x="7139710" y="1519383"/>
            <a:ext cx="4904508" cy="4738254"/>
          </a:xfrm>
          <a:prstGeom prst="rect">
            <a:avLst/>
          </a:prstGeom>
          <a:ln>
            <a:solidFill>
              <a:schemeClr val="tx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class GFG {</a:t>
            </a:r>
          </a:p>
          <a:p>
            <a:pPr marL="0" indent="0">
              <a:buNone/>
            </a:pPr>
            <a:r>
              <a:rPr lang="en-US" dirty="0" smtClean="0"/>
              <a:t>public static void main(String[] </a:t>
            </a:r>
            <a:r>
              <a:rPr lang="en-US" dirty="0" err="1" smtClean="0"/>
              <a:t>args</a:t>
            </a:r>
            <a:r>
              <a:rPr lang="en-US" dirty="0" smtClean="0"/>
              <a:t>)</a:t>
            </a:r>
          </a:p>
          <a:p>
            <a:pPr marL="0" indent="0">
              <a:buNone/>
            </a:pPr>
            <a:r>
              <a:rPr lang="en-US" dirty="0" smtClean="0"/>
              <a:t>    {</a:t>
            </a:r>
          </a:p>
          <a:p>
            <a:pPr marL="0" indent="0">
              <a:buNone/>
            </a:pPr>
            <a:r>
              <a:rPr lang="en-US" dirty="0" smtClean="0"/>
              <a:t>        // Declared a Local Variable</a:t>
            </a:r>
          </a:p>
          <a:p>
            <a:pPr marL="0" indent="0">
              <a:buNone/>
            </a:pPr>
            <a:r>
              <a:rPr lang="en-US" dirty="0" smtClean="0"/>
              <a:t>        </a:t>
            </a:r>
            <a:r>
              <a:rPr lang="en-US" dirty="0" err="1" smtClean="0"/>
              <a:t>int</a:t>
            </a:r>
            <a:r>
              <a:rPr lang="en-US" dirty="0" smtClean="0"/>
              <a:t> </a:t>
            </a:r>
            <a:r>
              <a:rPr lang="en-US" dirty="0" err="1" smtClean="0"/>
              <a:t>var</a:t>
            </a:r>
            <a:r>
              <a:rPr lang="en-US" dirty="0" smtClean="0"/>
              <a:t> = 10;</a:t>
            </a:r>
          </a:p>
          <a:p>
            <a:pPr marL="0" indent="0">
              <a:buNone/>
            </a:pPr>
            <a:endParaRPr lang="en-US" dirty="0" smtClean="0"/>
          </a:p>
          <a:p>
            <a:pPr marL="0" indent="0">
              <a:buNone/>
            </a:pPr>
            <a:r>
              <a:rPr lang="en-US" dirty="0" smtClean="0"/>
              <a:t>        // This variable is local to this main method only</a:t>
            </a:r>
          </a:p>
          <a:p>
            <a:pPr marL="0" indent="0">
              <a:buNone/>
            </a:pPr>
            <a:r>
              <a:rPr lang="en-US" dirty="0" smtClean="0"/>
              <a:t>        </a:t>
            </a:r>
            <a:r>
              <a:rPr lang="en-US" dirty="0" err="1" smtClean="0"/>
              <a:t>System.out.println</a:t>
            </a:r>
            <a:r>
              <a:rPr lang="en-US" dirty="0" smtClean="0"/>
              <a:t>("Local Variable: " + </a:t>
            </a:r>
            <a:r>
              <a:rPr lang="en-US" dirty="0" err="1" smtClean="0"/>
              <a:t>var</a:t>
            </a:r>
            <a:r>
              <a:rPr lang="en-US" dirty="0" smtClean="0"/>
              <a:t>);</a:t>
            </a:r>
          </a:p>
          <a:p>
            <a:pPr marL="0" indent="0">
              <a:buNone/>
            </a:pPr>
            <a:r>
              <a:rPr lang="en-US" dirty="0" smtClean="0"/>
              <a:t>    }</a:t>
            </a:r>
          </a:p>
          <a:p>
            <a:pPr marL="0" indent="0">
              <a:buNone/>
            </a:pPr>
            <a:r>
              <a:rPr lang="en-US" dirty="0" smtClean="0"/>
              <a:t>}</a:t>
            </a:r>
          </a:p>
        </p:txBody>
      </p:sp>
    </p:spTree>
    <p:extLst>
      <p:ext uri="{BB962C8B-B14F-4D97-AF65-F5344CB8AC3E}">
        <p14:creationId xmlns:p14="http://schemas.microsoft.com/office/powerpoint/2010/main" val="695335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254" y="152689"/>
            <a:ext cx="10515600" cy="669348"/>
          </a:xfrm>
        </p:spPr>
        <p:txBody>
          <a:bodyPr>
            <a:normAutofit fontScale="90000"/>
          </a:bodyPr>
          <a:lstStyle/>
          <a:p>
            <a:r>
              <a:rPr lang="en-IN" b="1" dirty="0" smtClean="0"/>
              <a:t>History</a:t>
            </a:r>
            <a:endParaRPr lang="en-IN" b="1" dirty="0"/>
          </a:p>
        </p:txBody>
      </p:sp>
      <p:sp>
        <p:nvSpPr>
          <p:cNvPr id="4" name="Rectangle 1"/>
          <p:cNvSpPr>
            <a:spLocks noGrp="1" noChangeArrowheads="1"/>
          </p:cNvSpPr>
          <p:nvPr>
            <p:ph idx="1"/>
          </p:nvPr>
        </p:nvSpPr>
        <p:spPr bwMode="auto">
          <a:xfrm>
            <a:off x="152400" y="1136693"/>
            <a:ext cx="1184148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FontTx/>
              <a:buChar char="•"/>
            </a:pPr>
            <a:r>
              <a:rPr lang="en-US" altLang="en-US" sz="3200" dirty="0" smtClean="0">
                <a:ea typeface="+mj-ea"/>
                <a:cs typeface="+mj-cs"/>
              </a:rPr>
              <a:t>Java was invented by </a:t>
            </a:r>
            <a:r>
              <a:rPr lang="en-US" altLang="en-US" sz="3200" dirty="0"/>
              <a:t>James Gosling and his team at Sun </a:t>
            </a:r>
            <a:r>
              <a:rPr lang="en-US" altLang="en-US" sz="3200" dirty="0" smtClean="0"/>
              <a:t>Microsystems in 1991 and named as ‘Oak’.</a:t>
            </a:r>
            <a:endParaRPr lang="en-US" altLang="en-US" sz="3200" dirty="0" smtClean="0">
              <a:ea typeface="+mj-ea"/>
              <a:cs typeface="+mj-cs"/>
            </a:endParaRPr>
          </a:p>
          <a:p>
            <a:pPr marL="0" lvl="0" indent="0" eaLnBrk="0" fontAlgn="base" hangingPunct="0">
              <a:lnSpc>
                <a:spcPct val="100000"/>
              </a:lnSpc>
              <a:spcBef>
                <a:spcPct val="0"/>
              </a:spcBef>
              <a:spcAft>
                <a:spcPct val="0"/>
              </a:spcAft>
              <a:buFontTx/>
              <a:buChar char="•"/>
            </a:pPr>
            <a:r>
              <a:rPr lang="en-US" sz="3200" dirty="0"/>
              <a:t> In 1995, Oak was renamed as "</a:t>
            </a:r>
            <a:r>
              <a:rPr lang="en-US" sz="3200" dirty="0" smtClean="0"/>
              <a:t>Java“. </a:t>
            </a:r>
            <a:r>
              <a:rPr lang="en-US" altLang="en-US" sz="3200" dirty="0" smtClean="0">
                <a:ea typeface="+mj-ea"/>
                <a:cs typeface="+mj-cs"/>
              </a:rPr>
              <a:t>Java </a:t>
            </a:r>
            <a:r>
              <a:rPr lang="en-US" altLang="en-US" sz="3200" dirty="0">
                <a:ea typeface="+mj-ea"/>
                <a:cs typeface="+mj-cs"/>
              </a:rPr>
              <a:t>is an island in Indonesia where the first coffee was </a:t>
            </a:r>
            <a:r>
              <a:rPr lang="en-US" altLang="en-US" sz="3200" dirty="0" smtClean="0">
                <a:ea typeface="+mj-ea"/>
                <a:cs typeface="+mj-cs"/>
              </a:rPr>
              <a:t>produced.</a:t>
            </a:r>
            <a:endParaRPr lang="en-US" altLang="en-US" sz="3200" dirty="0">
              <a:ea typeface="+mj-ea"/>
              <a:cs typeface="+mj-cs"/>
            </a:endParaRPr>
          </a:p>
          <a:p>
            <a:pPr marL="0" lvl="0" indent="0" eaLnBrk="0" fontAlgn="base" hangingPunct="0">
              <a:lnSpc>
                <a:spcPct val="100000"/>
              </a:lnSpc>
              <a:spcBef>
                <a:spcPct val="0"/>
              </a:spcBef>
              <a:spcAft>
                <a:spcPct val="0"/>
              </a:spcAft>
              <a:buFontTx/>
              <a:buChar char="•"/>
            </a:pPr>
            <a:r>
              <a:rPr lang="en-US" altLang="en-US" sz="3200" dirty="0">
                <a:ea typeface="+mj-ea"/>
                <a:cs typeface="+mj-cs"/>
              </a:rPr>
              <a:t>In 1995, Time magazine called Java one of the Ten Best Products of </a:t>
            </a:r>
            <a:r>
              <a:rPr lang="en-US" altLang="en-US" sz="3200" dirty="0" smtClean="0">
                <a:ea typeface="+mj-ea"/>
                <a:cs typeface="+mj-cs"/>
              </a:rPr>
              <a:t>1995.</a:t>
            </a:r>
          </a:p>
          <a:p>
            <a:pPr marL="0" lvl="0" indent="0" eaLnBrk="0" fontAlgn="base" hangingPunct="0">
              <a:lnSpc>
                <a:spcPct val="100000"/>
              </a:lnSpc>
              <a:spcBef>
                <a:spcPct val="0"/>
              </a:spcBef>
              <a:spcAft>
                <a:spcPct val="0"/>
              </a:spcAft>
              <a:buFontTx/>
              <a:buChar char="•"/>
            </a:pPr>
            <a:r>
              <a:rPr lang="en-US" altLang="en-US" sz="3200" dirty="0">
                <a:ea typeface="+mj-ea"/>
                <a:cs typeface="+mj-cs"/>
              </a:rPr>
              <a:t>JDK 1.0 was released on January 23, 1996.</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3200" dirty="0">
                <a:ea typeface="+mj-ea"/>
                <a:cs typeface="+mj-cs"/>
              </a:rPr>
              <a:t>In 2010, Oracle Corporation acquired Sun Microsystems and took over the development of Java.</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3200" dirty="0">
                <a:ea typeface="+mj-ea"/>
                <a:cs typeface="+mj-cs"/>
              </a:rPr>
              <a:t>Java has since evolved with regular updates, becoming one of the most widely used programming languages globally. </a:t>
            </a:r>
          </a:p>
        </p:txBody>
      </p:sp>
    </p:spTree>
    <p:extLst>
      <p:ext uri="{BB962C8B-B14F-4D97-AF65-F5344CB8AC3E}">
        <p14:creationId xmlns:p14="http://schemas.microsoft.com/office/powerpoint/2010/main" val="4111581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58511"/>
          </a:xfrm>
        </p:spPr>
        <p:txBody>
          <a:bodyPr>
            <a:normAutofit fontScale="90000"/>
          </a:bodyPr>
          <a:lstStyle/>
          <a:p>
            <a:pPr fontAlgn="base"/>
            <a:r>
              <a:rPr lang="en-IN" sz="4000" b="1" dirty="0"/>
              <a:t>Instance </a:t>
            </a:r>
            <a:r>
              <a:rPr lang="en-IN" sz="4000" b="1" dirty="0" smtClean="0"/>
              <a:t>Variables</a:t>
            </a:r>
            <a:endParaRPr lang="en-IN" sz="4000" dirty="0"/>
          </a:p>
        </p:txBody>
      </p:sp>
      <p:sp>
        <p:nvSpPr>
          <p:cNvPr id="3" name="Content Placeholder 2"/>
          <p:cNvSpPr>
            <a:spLocks noGrp="1"/>
          </p:cNvSpPr>
          <p:nvPr>
            <p:ph idx="1"/>
          </p:nvPr>
        </p:nvSpPr>
        <p:spPr>
          <a:xfrm>
            <a:off x="598055" y="1151371"/>
            <a:ext cx="10515600" cy="4351338"/>
          </a:xfrm>
        </p:spPr>
        <p:txBody>
          <a:bodyPr/>
          <a:lstStyle/>
          <a:p>
            <a:r>
              <a:rPr lang="en-US" dirty="0"/>
              <a:t>Instance variables are non-static variables and are declared in a class outside of any method, constructor, or block</a:t>
            </a:r>
            <a:r>
              <a:rPr lang="en-US" dirty="0" smtClean="0"/>
              <a:t>.</a:t>
            </a:r>
          </a:p>
          <a:p>
            <a:r>
              <a:rPr lang="en-US" dirty="0"/>
              <a:t>As instance variables are declared in a class, these variables are created when an object of the class is created and destroyed when the object is destroyed.</a:t>
            </a:r>
          </a:p>
          <a:p>
            <a:r>
              <a:rPr lang="en-US" dirty="0" smtClean="0"/>
              <a:t>Initialization </a:t>
            </a:r>
            <a:r>
              <a:rPr lang="en-US" dirty="0"/>
              <a:t>of an instance variable is not mandatory. Its default value is dependent on the data type of variable. For </a:t>
            </a:r>
            <a:r>
              <a:rPr lang="en-US" i="1" dirty="0"/>
              <a:t>String</a:t>
            </a:r>
            <a:r>
              <a:rPr lang="en-US" dirty="0"/>
              <a:t> it is </a:t>
            </a:r>
            <a:r>
              <a:rPr lang="en-US" i="1" dirty="0"/>
              <a:t>null, </a:t>
            </a:r>
            <a:r>
              <a:rPr lang="en-US" dirty="0"/>
              <a:t>for</a:t>
            </a:r>
            <a:r>
              <a:rPr lang="en-US" i="1" dirty="0"/>
              <a:t> float </a:t>
            </a:r>
            <a:r>
              <a:rPr lang="en-US" dirty="0"/>
              <a:t>it</a:t>
            </a:r>
            <a:r>
              <a:rPr lang="en-US" i="1" dirty="0"/>
              <a:t> </a:t>
            </a:r>
            <a:r>
              <a:rPr lang="en-US" dirty="0"/>
              <a:t>is</a:t>
            </a:r>
            <a:r>
              <a:rPr lang="en-US" i="1" dirty="0"/>
              <a:t> 0.0f, </a:t>
            </a:r>
            <a:r>
              <a:rPr lang="en-US" dirty="0"/>
              <a:t>for</a:t>
            </a:r>
            <a:r>
              <a:rPr lang="en-US" i="1" dirty="0"/>
              <a:t> </a:t>
            </a:r>
            <a:r>
              <a:rPr lang="en-US" i="1" dirty="0" err="1"/>
              <a:t>int</a:t>
            </a:r>
            <a:r>
              <a:rPr lang="en-US" i="1" dirty="0"/>
              <a:t> </a:t>
            </a:r>
            <a:r>
              <a:rPr lang="en-US" dirty="0"/>
              <a:t>it is</a:t>
            </a:r>
            <a:r>
              <a:rPr lang="en-US" i="1" dirty="0"/>
              <a:t> 0, </a:t>
            </a:r>
            <a:r>
              <a:rPr lang="en-US" dirty="0"/>
              <a:t>for Wrapper classes </a:t>
            </a:r>
            <a:r>
              <a:rPr lang="en-US" dirty="0" smtClean="0"/>
              <a:t>like</a:t>
            </a:r>
            <a:r>
              <a:rPr lang="en-US" dirty="0"/>
              <a:t> </a:t>
            </a:r>
            <a:r>
              <a:rPr lang="en-US" i="1" dirty="0"/>
              <a:t>Integer</a:t>
            </a:r>
            <a:r>
              <a:rPr lang="en-US" dirty="0"/>
              <a:t> it is </a:t>
            </a:r>
            <a:r>
              <a:rPr lang="en-US" i="1" dirty="0"/>
              <a:t>null, etc</a:t>
            </a:r>
            <a:r>
              <a:rPr lang="en-US" i="1" dirty="0" smtClean="0"/>
              <a:t>.</a:t>
            </a:r>
          </a:p>
          <a:p>
            <a:r>
              <a:rPr lang="en-US" dirty="0" smtClean="0"/>
              <a:t>Instance </a:t>
            </a:r>
            <a:r>
              <a:rPr lang="en-US" dirty="0"/>
              <a:t>variables can be accessed only by creating objects.</a:t>
            </a:r>
            <a:endParaRPr lang="en-IN" dirty="0"/>
          </a:p>
        </p:txBody>
      </p:sp>
    </p:spTree>
    <p:extLst>
      <p:ext uri="{BB962C8B-B14F-4D97-AF65-F5344CB8AC3E}">
        <p14:creationId xmlns:p14="http://schemas.microsoft.com/office/powerpoint/2010/main" val="18595581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91" y="152690"/>
            <a:ext cx="10515600" cy="475384"/>
          </a:xfrm>
        </p:spPr>
        <p:txBody>
          <a:bodyPr>
            <a:normAutofit fontScale="90000"/>
          </a:bodyPr>
          <a:lstStyle/>
          <a:p>
            <a:r>
              <a:rPr lang="en-IN" dirty="0" smtClean="0"/>
              <a:t>Instance variable</a:t>
            </a:r>
            <a:endParaRPr lang="en-IN" dirty="0"/>
          </a:p>
        </p:txBody>
      </p:sp>
      <p:sp>
        <p:nvSpPr>
          <p:cNvPr id="3" name="Content Placeholder 2"/>
          <p:cNvSpPr>
            <a:spLocks noGrp="1"/>
          </p:cNvSpPr>
          <p:nvPr>
            <p:ph idx="1"/>
          </p:nvPr>
        </p:nvSpPr>
        <p:spPr>
          <a:xfrm>
            <a:off x="838200" y="740780"/>
            <a:ext cx="8305800" cy="5914663"/>
          </a:xfrm>
        </p:spPr>
        <p:txBody>
          <a:bodyPr>
            <a:noAutofit/>
          </a:bodyPr>
          <a:lstStyle/>
          <a:p>
            <a:pPr marL="457200" lvl="1" indent="0">
              <a:lnSpc>
                <a:spcPct val="100000"/>
              </a:lnSpc>
              <a:buNone/>
            </a:pPr>
            <a:r>
              <a:rPr lang="en-US" sz="1600" dirty="0" smtClean="0"/>
              <a:t>public class </a:t>
            </a:r>
            <a:r>
              <a:rPr lang="en-US" sz="1600" dirty="0" err="1" smtClean="0"/>
              <a:t>SumNumbers</a:t>
            </a:r>
            <a:r>
              <a:rPr lang="en-US" sz="1600" dirty="0" smtClean="0"/>
              <a:t> {</a:t>
            </a:r>
          </a:p>
          <a:p>
            <a:pPr marL="457200" lvl="1" indent="0">
              <a:lnSpc>
                <a:spcPct val="100000"/>
              </a:lnSpc>
              <a:buNone/>
            </a:pPr>
            <a:r>
              <a:rPr lang="en-US" sz="1600" dirty="0" smtClean="0"/>
              <a:t>    // Instance variables</a:t>
            </a:r>
          </a:p>
          <a:p>
            <a:pPr marL="457200" lvl="1" indent="0">
              <a:lnSpc>
                <a:spcPct val="100000"/>
              </a:lnSpc>
              <a:buNone/>
            </a:pPr>
            <a:r>
              <a:rPr lang="en-US" sz="1600" dirty="0" smtClean="0"/>
              <a:t>    </a:t>
            </a:r>
            <a:r>
              <a:rPr lang="en-US" sz="1600" dirty="0" err="1" smtClean="0"/>
              <a:t>int</a:t>
            </a:r>
            <a:r>
              <a:rPr lang="en-US" sz="1600" dirty="0" smtClean="0"/>
              <a:t> number1; </a:t>
            </a:r>
          </a:p>
          <a:p>
            <a:pPr marL="457200" lvl="1" indent="0">
              <a:lnSpc>
                <a:spcPct val="100000"/>
              </a:lnSpc>
              <a:buNone/>
            </a:pPr>
            <a:r>
              <a:rPr lang="en-US" sz="1600" dirty="0" smtClean="0"/>
              <a:t>    </a:t>
            </a:r>
            <a:r>
              <a:rPr lang="en-US" sz="1600" dirty="0" err="1" smtClean="0"/>
              <a:t>int</a:t>
            </a:r>
            <a:r>
              <a:rPr lang="en-US" sz="1600" dirty="0" smtClean="0"/>
              <a:t> number2; </a:t>
            </a:r>
          </a:p>
          <a:p>
            <a:pPr marL="457200" lvl="1" indent="0">
              <a:lnSpc>
                <a:spcPct val="100000"/>
              </a:lnSpc>
              <a:buNone/>
            </a:pPr>
            <a:r>
              <a:rPr lang="en-US" sz="1600" dirty="0" smtClean="0"/>
              <a:t>    // Method to calculate the sum of the instance variables</a:t>
            </a:r>
          </a:p>
          <a:p>
            <a:pPr marL="457200" lvl="1" indent="0">
              <a:lnSpc>
                <a:spcPct val="100000"/>
              </a:lnSpc>
              <a:buNone/>
            </a:pPr>
            <a:r>
              <a:rPr lang="en-US" sz="1600" dirty="0" smtClean="0"/>
              <a:t>    public </a:t>
            </a:r>
            <a:r>
              <a:rPr lang="en-US" sz="1600" dirty="0" err="1" smtClean="0"/>
              <a:t>int</a:t>
            </a:r>
            <a:r>
              <a:rPr lang="en-US" sz="1600" dirty="0" smtClean="0"/>
              <a:t> </a:t>
            </a:r>
            <a:r>
              <a:rPr lang="en-US" sz="1600" dirty="0" err="1" smtClean="0"/>
              <a:t>calculateSum</a:t>
            </a:r>
            <a:r>
              <a:rPr lang="en-US" sz="1600" dirty="0" smtClean="0"/>
              <a:t>() {</a:t>
            </a:r>
          </a:p>
          <a:p>
            <a:pPr marL="457200" lvl="1" indent="0">
              <a:lnSpc>
                <a:spcPct val="100000"/>
              </a:lnSpc>
              <a:buNone/>
            </a:pPr>
            <a:r>
              <a:rPr lang="en-US" sz="1600" dirty="0" smtClean="0"/>
              <a:t>        return number1 + number2;</a:t>
            </a:r>
          </a:p>
          <a:p>
            <a:pPr marL="457200" lvl="1" indent="0">
              <a:lnSpc>
                <a:spcPct val="100000"/>
              </a:lnSpc>
              <a:buNone/>
            </a:pPr>
            <a:r>
              <a:rPr lang="en-US" sz="1600" dirty="0" smtClean="0"/>
              <a:t>    }</a:t>
            </a:r>
          </a:p>
          <a:p>
            <a:pPr marL="457200" lvl="1" indent="0">
              <a:lnSpc>
                <a:spcPct val="100000"/>
              </a:lnSpc>
              <a:buNone/>
            </a:pPr>
            <a:r>
              <a:rPr lang="en-US" sz="1600" dirty="0" smtClean="0"/>
              <a:t>    public static void main(String[] </a:t>
            </a:r>
            <a:r>
              <a:rPr lang="en-US" sz="1600" dirty="0" err="1" smtClean="0"/>
              <a:t>args</a:t>
            </a:r>
            <a:r>
              <a:rPr lang="en-US" sz="1600" dirty="0" smtClean="0"/>
              <a:t>) {</a:t>
            </a:r>
          </a:p>
          <a:p>
            <a:pPr marL="457200" lvl="1" indent="0">
              <a:lnSpc>
                <a:spcPct val="100000"/>
              </a:lnSpc>
              <a:buNone/>
            </a:pPr>
            <a:r>
              <a:rPr lang="en-US" sz="1600" dirty="0" smtClean="0"/>
              <a:t>        // Create an object of the </a:t>
            </a:r>
            <a:r>
              <a:rPr lang="en-US" sz="1600" dirty="0" err="1" smtClean="0"/>
              <a:t>SumNumbers</a:t>
            </a:r>
            <a:r>
              <a:rPr lang="en-US" sz="1600" dirty="0" smtClean="0"/>
              <a:t> class</a:t>
            </a:r>
          </a:p>
          <a:p>
            <a:pPr marL="457200" lvl="1" indent="0">
              <a:lnSpc>
                <a:spcPct val="100000"/>
              </a:lnSpc>
              <a:buNone/>
            </a:pPr>
            <a:r>
              <a:rPr lang="en-US" sz="1600" dirty="0" smtClean="0"/>
              <a:t>        </a:t>
            </a:r>
            <a:r>
              <a:rPr lang="en-US" sz="1600" dirty="0" err="1" smtClean="0"/>
              <a:t>SumNumbers</a:t>
            </a:r>
            <a:r>
              <a:rPr lang="en-US" sz="1600" dirty="0" smtClean="0"/>
              <a:t> </a:t>
            </a:r>
            <a:r>
              <a:rPr lang="en-US" sz="1600" dirty="0" err="1" smtClean="0"/>
              <a:t>sumObj</a:t>
            </a:r>
            <a:r>
              <a:rPr lang="en-US" sz="1600" dirty="0" smtClean="0"/>
              <a:t> = new </a:t>
            </a:r>
            <a:r>
              <a:rPr lang="en-US" sz="1600" dirty="0" err="1" smtClean="0"/>
              <a:t>SumNumbers</a:t>
            </a:r>
            <a:r>
              <a:rPr lang="en-US" sz="1600" dirty="0" smtClean="0"/>
              <a:t>();   </a:t>
            </a:r>
          </a:p>
          <a:p>
            <a:pPr marL="457200" lvl="1" indent="0">
              <a:lnSpc>
                <a:spcPct val="100000"/>
              </a:lnSpc>
              <a:buNone/>
            </a:pPr>
            <a:r>
              <a:rPr lang="en-US" sz="1600" dirty="0" smtClean="0"/>
              <a:t>        // Assign values to instance variables</a:t>
            </a:r>
          </a:p>
          <a:p>
            <a:pPr marL="457200" lvl="1" indent="0">
              <a:lnSpc>
                <a:spcPct val="100000"/>
              </a:lnSpc>
              <a:buNone/>
            </a:pPr>
            <a:r>
              <a:rPr lang="en-US" sz="1600" dirty="0" smtClean="0"/>
              <a:t>        sumObj.number1 = 10;</a:t>
            </a:r>
          </a:p>
          <a:p>
            <a:pPr marL="457200" lvl="1" indent="0">
              <a:lnSpc>
                <a:spcPct val="100000"/>
              </a:lnSpc>
              <a:buNone/>
            </a:pPr>
            <a:r>
              <a:rPr lang="en-US" sz="1600" dirty="0" smtClean="0"/>
              <a:t>        sumObj.number2 = 20;</a:t>
            </a:r>
          </a:p>
          <a:p>
            <a:pPr marL="457200" lvl="1" indent="0">
              <a:lnSpc>
                <a:spcPct val="100000"/>
              </a:lnSpc>
              <a:buNone/>
            </a:pPr>
            <a:r>
              <a:rPr lang="en-US" sz="1600" dirty="0" smtClean="0"/>
              <a:t>        // Calculate the sum and print it</a:t>
            </a:r>
          </a:p>
          <a:p>
            <a:pPr marL="457200" lvl="1" indent="0">
              <a:lnSpc>
                <a:spcPct val="100000"/>
              </a:lnSpc>
              <a:buNone/>
            </a:pPr>
            <a:r>
              <a:rPr lang="en-US" sz="1600" dirty="0" smtClean="0"/>
              <a:t>        </a:t>
            </a:r>
            <a:r>
              <a:rPr lang="en-US" sz="1600" dirty="0" err="1" smtClean="0"/>
              <a:t>int</a:t>
            </a:r>
            <a:r>
              <a:rPr lang="en-US" sz="1600" dirty="0" smtClean="0"/>
              <a:t> result = </a:t>
            </a:r>
            <a:r>
              <a:rPr lang="en-US" sz="1600" dirty="0" err="1" smtClean="0"/>
              <a:t>sumObj.calculateSum</a:t>
            </a:r>
            <a:r>
              <a:rPr lang="en-US" sz="1600" dirty="0" smtClean="0"/>
              <a:t>();</a:t>
            </a:r>
          </a:p>
          <a:p>
            <a:pPr marL="457200" lvl="1" indent="0">
              <a:lnSpc>
                <a:spcPct val="100000"/>
              </a:lnSpc>
              <a:buNone/>
            </a:pPr>
            <a:r>
              <a:rPr lang="en-US" sz="1600" dirty="0" smtClean="0"/>
              <a:t>        </a:t>
            </a:r>
            <a:r>
              <a:rPr lang="en-US" sz="1600" dirty="0" err="1" smtClean="0"/>
              <a:t>System.out.println</a:t>
            </a:r>
            <a:r>
              <a:rPr lang="en-US" sz="1600" dirty="0" smtClean="0"/>
              <a:t>("The sum of number1 and number2 is: " + result);</a:t>
            </a:r>
          </a:p>
          <a:p>
            <a:pPr marL="457200" lvl="1" indent="0">
              <a:lnSpc>
                <a:spcPct val="100000"/>
              </a:lnSpc>
              <a:buNone/>
            </a:pPr>
            <a:r>
              <a:rPr lang="en-US" sz="1600" dirty="0" smtClean="0"/>
              <a:t>    }</a:t>
            </a:r>
          </a:p>
          <a:p>
            <a:pPr marL="457200" lvl="1" indent="0">
              <a:lnSpc>
                <a:spcPct val="100000"/>
              </a:lnSpc>
              <a:buNone/>
            </a:pPr>
            <a:r>
              <a:rPr lang="en-US" sz="1600" dirty="0" smtClean="0"/>
              <a:t>}</a:t>
            </a:r>
            <a:endParaRPr lang="en-US" sz="1600" dirty="0"/>
          </a:p>
        </p:txBody>
      </p:sp>
    </p:spTree>
    <p:extLst>
      <p:ext uri="{BB962C8B-B14F-4D97-AF65-F5344CB8AC3E}">
        <p14:creationId xmlns:p14="http://schemas.microsoft.com/office/powerpoint/2010/main" val="20382391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Static variable</a:t>
            </a: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US" dirty="0"/>
              <a:t>These variables are declared similarly to instance variables. The difference is that static variables are declared using the static keyword within a class outside of any method, constructor, or block</a:t>
            </a:r>
            <a:r>
              <a:rPr lang="en-US" dirty="0" smtClean="0"/>
              <a:t>.</a:t>
            </a:r>
          </a:p>
          <a:p>
            <a:pPr fontAlgn="base"/>
            <a:r>
              <a:rPr lang="en-US" dirty="0"/>
              <a:t>Unlike instance variables, we can only have one copy of a static variable per class, irrespective of how many objects we </a:t>
            </a:r>
            <a:r>
              <a:rPr lang="en-US" dirty="0" smtClean="0"/>
              <a:t>create.</a:t>
            </a:r>
          </a:p>
          <a:p>
            <a:pPr fontAlgn="base"/>
            <a:r>
              <a:rPr lang="en-US" dirty="0"/>
              <a:t>Static variables are created at the start of program execution and destroyed automatically when execution ends.</a:t>
            </a:r>
          </a:p>
          <a:p>
            <a:pPr fontAlgn="base"/>
            <a:r>
              <a:rPr lang="en-US" dirty="0" smtClean="0"/>
              <a:t>Default values of static variable depends on data type and same as instance variable.</a:t>
            </a:r>
          </a:p>
          <a:p>
            <a:pPr fontAlgn="base"/>
            <a:r>
              <a:rPr lang="en-US" dirty="0" smtClean="0"/>
              <a:t>Access: </a:t>
            </a:r>
            <a:r>
              <a:rPr lang="en-US" dirty="0" err="1" smtClean="0"/>
              <a:t>className.variableName</a:t>
            </a:r>
            <a:endParaRPr lang="en-US" dirty="0"/>
          </a:p>
          <a:p>
            <a:pPr fontAlgn="base"/>
            <a:r>
              <a:rPr lang="en-US" dirty="0"/>
              <a:t>Static variables cannot be declared locally inside an instance method.</a:t>
            </a:r>
          </a:p>
          <a:p>
            <a:pPr fontAlgn="base"/>
            <a:endParaRPr lang="en-US" dirty="0"/>
          </a:p>
        </p:txBody>
      </p:sp>
    </p:spTree>
    <p:extLst>
      <p:ext uri="{BB962C8B-B14F-4D97-AF65-F5344CB8AC3E}">
        <p14:creationId xmlns:p14="http://schemas.microsoft.com/office/powerpoint/2010/main" val="8757532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Static variable</a:t>
            </a:r>
            <a:endParaRPr lang="en-IN" dirty="0"/>
          </a:p>
        </p:txBody>
      </p:sp>
      <p:sp>
        <p:nvSpPr>
          <p:cNvPr id="3" name="Content Placeholder 2"/>
          <p:cNvSpPr>
            <a:spLocks noGrp="1"/>
          </p:cNvSpPr>
          <p:nvPr>
            <p:ph idx="1"/>
          </p:nvPr>
        </p:nvSpPr>
        <p:spPr>
          <a:xfrm>
            <a:off x="838200" y="1825624"/>
            <a:ext cx="10515600" cy="4575175"/>
          </a:xfrm>
        </p:spPr>
        <p:txBody>
          <a:bodyPr>
            <a:normAutofit fontScale="92500" lnSpcReduction="10000"/>
          </a:bodyPr>
          <a:lstStyle/>
          <a:p>
            <a:pPr marL="0" indent="0">
              <a:buNone/>
            </a:pPr>
            <a:r>
              <a:rPr lang="en-IN" dirty="0" smtClean="0"/>
              <a:t>Class A{</a:t>
            </a:r>
          </a:p>
          <a:p>
            <a:pPr marL="0" indent="0">
              <a:buNone/>
            </a:pPr>
            <a:r>
              <a:rPr lang="en-IN" dirty="0" smtClean="0"/>
              <a:t>Static </a:t>
            </a:r>
            <a:r>
              <a:rPr lang="en-IN" dirty="0" err="1" smtClean="0"/>
              <a:t>int</a:t>
            </a:r>
            <a:r>
              <a:rPr lang="en-IN" dirty="0" smtClean="0"/>
              <a:t> count=5;</a:t>
            </a:r>
          </a:p>
          <a:p>
            <a:pPr marL="0" indent="0">
              <a:buNone/>
            </a:pPr>
            <a:r>
              <a:rPr lang="en-IN" dirty="0" smtClean="0"/>
              <a:t>}</a:t>
            </a:r>
          </a:p>
          <a:p>
            <a:pPr marL="0" indent="0">
              <a:buNone/>
            </a:pPr>
            <a:r>
              <a:rPr lang="en-IN" dirty="0" smtClean="0"/>
              <a:t>Class B{</a:t>
            </a:r>
            <a:br>
              <a:rPr lang="en-IN" dirty="0" smtClean="0"/>
            </a:br>
            <a:r>
              <a:rPr lang="en-IN" dirty="0" smtClean="0"/>
              <a:t>public static void main(String[] </a:t>
            </a:r>
            <a:r>
              <a:rPr lang="en-IN" dirty="0" err="1" smtClean="0"/>
              <a:t>args</a:t>
            </a:r>
            <a:r>
              <a:rPr lang="en-IN" dirty="0" smtClean="0"/>
              <a:t>){</a:t>
            </a:r>
          </a:p>
          <a:p>
            <a:pPr marL="0" indent="0">
              <a:buNone/>
            </a:pPr>
            <a:r>
              <a:rPr lang="en-IN" dirty="0" err="1" smtClean="0"/>
              <a:t>System.out.println</a:t>
            </a:r>
            <a:r>
              <a:rPr lang="en-IN" dirty="0" smtClean="0"/>
              <a:t>(“Value of static variable : ” +</a:t>
            </a:r>
            <a:r>
              <a:rPr lang="en-IN" dirty="0" err="1" smtClean="0"/>
              <a:t>A.count</a:t>
            </a:r>
            <a:r>
              <a:rPr lang="en-IN" dirty="0" smtClean="0"/>
              <a:t>);</a:t>
            </a:r>
          </a:p>
          <a:p>
            <a:pPr marL="0" indent="0">
              <a:buNone/>
            </a:pPr>
            <a:r>
              <a:rPr lang="en-IN" dirty="0" err="1" smtClean="0"/>
              <a:t>A.count</a:t>
            </a:r>
            <a:r>
              <a:rPr lang="en-IN" dirty="0" smtClean="0"/>
              <a:t>+=10;</a:t>
            </a:r>
          </a:p>
          <a:p>
            <a:pPr marL="0" indent="0">
              <a:buNone/>
            </a:pPr>
            <a:r>
              <a:rPr lang="en-IN" dirty="0" err="1" smtClean="0"/>
              <a:t>System.out.println</a:t>
            </a:r>
            <a:r>
              <a:rPr lang="en-IN" dirty="0" smtClean="0"/>
              <a:t>(“Value of static variable : ” +</a:t>
            </a:r>
            <a:r>
              <a:rPr lang="en-IN" dirty="0" err="1" smtClean="0"/>
              <a:t>A.count</a:t>
            </a:r>
            <a:r>
              <a:rPr lang="en-IN" dirty="0" smtClean="0"/>
              <a:t>);</a:t>
            </a:r>
          </a:p>
          <a:p>
            <a:pPr marL="0" indent="0">
              <a:buNone/>
            </a:pPr>
            <a:r>
              <a:rPr lang="en-IN" dirty="0" smtClean="0"/>
              <a:t>}</a:t>
            </a:r>
          </a:p>
          <a:p>
            <a:pPr marL="0" indent="0">
              <a:buNone/>
            </a:pPr>
            <a:r>
              <a:rPr lang="en-IN" dirty="0"/>
              <a:t>}</a:t>
            </a:r>
          </a:p>
        </p:txBody>
      </p:sp>
    </p:spTree>
    <p:extLst>
      <p:ext uri="{BB962C8B-B14F-4D97-AF65-F5344CB8AC3E}">
        <p14:creationId xmlns:p14="http://schemas.microsoft.com/office/powerpoint/2010/main" val="21164449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variable</a:t>
            </a:r>
            <a:endParaRPr lang="en-IN" dirty="0"/>
          </a:p>
        </p:txBody>
      </p:sp>
      <p:sp>
        <p:nvSpPr>
          <p:cNvPr id="3" name="Content Placeholder 2"/>
          <p:cNvSpPr>
            <a:spLocks noGrp="1"/>
          </p:cNvSpPr>
          <p:nvPr>
            <p:ph idx="1"/>
          </p:nvPr>
        </p:nvSpPr>
        <p:spPr/>
        <p:txBody>
          <a:bodyPr>
            <a:normAutofit/>
          </a:bodyPr>
          <a:lstStyle/>
          <a:p>
            <a:r>
              <a:rPr lang="en-US" dirty="0" smtClean="0"/>
              <a:t>The </a:t>
            </a:r>
            <a:r>
              <a:rPr lang="en-US" b="1" dirty="0" smtClean="0"/>
              <a:t>scope</a:t>
            </a:r>
            <a:r>
              <a:rPr lang="en-US" dirty="0" smtClean="0"/>
              <a:t> of a variable refers to the part of the program where the variable is accessible/visible.</a:t>
            </a:r>
          </a:p>
          <a:p>
            <a:r>
              <a:rPr lang="en-US" dirty="0"/>
              <a:t>A</a:t>
            </a:r>
            <a:r>
              <a:rPr lang="en-US" dirty="0" smtClean="0"/>
              <a:t> variable within a block or method or constructor are visible within that block or method or constructor . </a:t>
            </a:r>
          </a:p>
          <a:p>
            <a:r>
              <a:rPr lang="en-US" dirty="0" smtClean="0"/>
              <a:t>Instance variables are associated with an instance of the class and can be accessed by any method within the class.</a:t>
            </a:r>
          </a:p>
          <a:p>
            <a:r>
              <a:rPr lang="en-US" dirty="0" smtClean="0"/>
              <a:t>Static variables belong to the class rather than any particular instance and can be accessed by all instances of the class.</a:t>
            </a:r>
          </a:p>
          <a:p>
            <a:endParaRPr lang="en-IN" dirty="0"/>
          </a:p>
        </p:txBody>
      </p:sp>
    </p:spTree>
    <p:extLst>
      <p:ext uri="{BB962C8B-B14F-4D97-AF65-F5344CB8AC3E}">
        <p14:creationId xmlns:p14="http://schemas.microsoft.com/office/powerpoint/2010/main" val="24252551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182245"/>
            <a:ext cx="10515600" cy="691515"/>
          </a:xfrm>
        </p:spPr>
        <p:txBody>
          <a:bodyPr>
            <a:normAutofit fontScale="90000"/>
          </a:bodyPr>
          <a:lstStyle/>
          <a:p>
            <a:r>
              <a:rPr lang="en-IN" dirty="0" smtClean="0"/>
              <a:t>Lifetime of variable</a:t>
            </a:r>
            <a:endParaRPr lang="en-IN" dirty="0"/>
          </a:p>
        </p:txBody>
      </p:sp>
      <p:sp>
        <p:nvSpPr>
          <p:cNvPr id="3" name="Content Placeholder 2"/>
          <p:cNvSpPr>
            <a:spLocks noGrp="1"/>
          </p:cNvSpPr>
          <p:nvPr>
            <p:ph idx="1"/>
          </p:nvPr>
        </p:nvSpPr>
        <p:spPr>
          <a:xfrm>
            <a:off x="416560" y="873760"/>
            <a:ext cx="11501120" cy="5984240"/>
          </a:xfrm>
        </p:spPr>
        <p:txBody>
          <a:bodyPr>
            <a:noAutofit/>
          </a:bodyPr>
          <a:lstStyle/>
          <a:p>
            <a:r>
              <a:rPr lang="en-US" sz="1800" dirty="0" smtClean="0"/>
              <a:t>The </a:t>
            </a:r>
            <a:r>
              <a:rPr lang="en-US" sz="1800" b="1" dirty="0" smtClean="0"/>
              <a:t>lifetime</a:t>
            </a:r>
            <a:r>
              <a:rPr lang="en-US" sz="1800" dirty="0" smtClean="0"/>
              <a:t> of a variable refers to the duration for which the variable exists in memory during program execution. </a:t>
            </a:r>
          </a:p>
          <a:p>
            <a:r>
              <a:rPr lang="en-US" sz="1800" dirty="0" smtClean="0"/>
              <a:t>It is closely related to the scope but specifically deals with when the variable is created and destroyed.</a:t>
            </a:r>
          </a:p>
          <a:p>
            <a:r>
              <a:rPr lang="en-US" sz="1800" b="1" dirty="0" smtClean="0"/>
              <a:t>Local Variables:</a:t>
            </a:r>
          </a:p>
          <a:p>
            <a:r>
              <a:rPr lang="en-US" sz="1800" dirty="0" smtClean="0"/>
              <a:t>Lifetime: The lifetime of local variables begins when the method or block in which they are declared is executed, and ends when the method or block finishes execution.</a:t>
            </a:r>
          </a:p>
          <a:p>
            <a:r>
              <a:rPr lang="en-US" sz="1800" dirty="0" smtClean="0"/>
              <a:t>Memory: They are stored on the stack, and their memory is automatically deallocated when the method or block exits.</a:t>
            </a:r>
          </a:p>
          <a:p>
            <a:r>
              <a:rPr lang="en-US" sz="1800" b="1" dirty="0" smtClean="0"/>
              <a:t>Instance Variables:</a:t>
            </a:r>
          </a:p>
          <a:p>
            <a:r>
              <a:rPr lang="en-US" sz="1800" dirty="0" smtClean="0"/>
              <a:t>Lifetime: The lifetime of instance variables is tied to the lifetime of the object they belong to. They are created when the object is instantiated and destroyed when the object is garbage-collected.</a:t>
            </a:r>
          </a:p>
          <a:p>
            <a:r>
              <a:rPr lang="en-US" sz="1800" dirty="0" smtClean="0"/>
              <a:t>Memory: They are stored in the heap memory.</a:t>
            </a:r>
          </a:p>
          <a:p>
            <a:r>
              <a:rPr lang="en-US" sz="1800" b="1" dirty="0" smtClean="0"/>
              <a:t>Static Variables:</a:t>
            </a:r>
          </a:p>
          <a:p>
            <a:r>
              <a:rPr lang="en-US" sz="1800" dirty="0" smtClean="0"/>
              <a:t>Lifetime: The lifetime of static variables starts when the class is loaded into memory and ends when the class is unloaded, typically when the program terminates.</a:t>
            </a:r>
          </a:p>
          <a:p>
            <a:r>
              <a:rPr lang="en-US" sz="1800" dirty="0" smtClean="0"/>
              <a:t>Memory: They are stored in the static memory area of the heap.</a:t>
            </a:r>
          </a:p>
          <a:p>
            <a:r>
              <a:rPr lang="en-US" sz="1800" b="1" dirty="0" smtClean="0"/>
              <a:t>Block Variables:</a:t>
            </a:r>
          </a:p>
          <a:p>
            <a:r>
              <a:rPr lang="en-US" sz="1800" dirty="0" smtClean="0"/>
              <a:t>Lifetime: The lifetime of block-scoped variables is limited to the execution of the block in which they are declared.</a:t>
            </a:r>
          </a:p>
          <a:p>
            <a:r>
              <a:rPr lang="en-US" sz="1800" dirty="0" smtClean="0"/>
              <a:t>Memory: They exist in memory only for the duration of the block's execution.</a:t>
            </a:r>
          </a:p>
        </p:txBody>
      </p:sp>
    </p:spTree>
    <p:extLst>
      <p:ext uri="{BB962C8B-B14F-4D97-AF65-F5344CB8AC3E}">
        <p14:creationId xmlns:p14="http://schemas.microsoft.com/office/powerpoint/2010/main" val="3086228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4693"/>
          </a:xfrm>
        </p:spPr>
        <p:txBody>
          <a:bodyPr>
            <a:normAutofit fontScale="90000"/>
          </a:bodyPr>
          <a:lstStyle/>
          <a:p>
            <a:r>
              <a:rPr lang="en-IN" dirty="0" smtClean="0"/>
              <a:t>Java program to take input</a:t>
            </a:r>
            <a:endParaRPr lang="en-IN" dirty="0"/>
          </a:p>
        </p:txBody>
      </p:sp>
      <p:sp>
        <p:nvSpPr>
          <p:cNvPr id="3" name="Content Placeholder 2"/>
          <p:cNvSpPr>
            <a:spLocks noGrp="1"/>
          </p:cNvSpPr>
          <p:nvPr>
            <p:ph idx="1"/>
          </p:nvPr>
        </p:nvSpPr>
        <p:spPr>
          <a:xfrm>
            <a:off x="345440" y="1264458"/>
            <a:ext cx="5852160" cy="5207145"/>
          </a:xfrm>
        </p:spPr>
        <p:txBody>
          <a:bodyPr>
            <a:noAutofit/>
          </a:bodyPr>
          <a:lstStyle/>
          <a:p>
            <a:pPr marL="0" indent="0">
              <a:lnSpc>
                <a:spcPct val="100000"/>
              </a:lnSpc>
              <a:buNone/>
            </a:pPr>
            <a:r>
              <a:rPr lang="en-IN" sz="1800" dirty="0"/>
              <a:t>import </a:t>
            </a:r>
            <a:r>
              <a:rPr lang="en-IN" sz="1800" dirty="0" err="1"/>
              <a:t>java.util.Scanner</a:t>
            </a:r>
            <a:r>
              <a:rPr lang="en-IN" sz="1800" dirty="0"/>
              <a:t>;  // Import the Scanner </a:t>
            </a:r>
            <a:r>
              <a:rPr lang="en-IN" sz="1800" dirty="0" smtClean="0"/>
              <a:t>class</a:t>
            </a:r>
            <a:endParaRPr lang="en-IN" sz="1800" dirty="0"/>
          </a:p>
          <a:p>
            <a:pPr marL="0" indent="0">
              <a:lnSpc>
                <a:spcPct val="100000"/>
              </a:lnSpc>
              <a:buNone/>
            </a:pPr>
            <a:r>
              <a:rPr lang="en-IN" sz="1800" dirty="0"/>
              <a:t>public class </a:t>
            </a:r>
            <a:r>
              <a:rPr lang="en-IN" sz="1800" dirty="0" err="1"/>
              <a:t>InputExample</a:t>
            </a:r>
            <a:r>
              <a:rPr lang="en-IN" sz="1800" dirty="0"/>
              <a:t> {</a:t>
            </a:r>
          </a:p>
          <a:p>
            <a:pPr marL="0" indent="0">
              <a:lnSpc>
                <a:spcPct val="100000"/>
              </a:lnSpc>
              <a:buNone/>
            </a:pPr>
            <a:r>
              <a:rPr lang="en-IN" sz="1800" dirty="0"/>
              <a:t>    public static void main(String[] </a:t>
            </a:r>
            <a:r>
              <a:rPr lang="en-IN" sz="1800" dirty="0" err="1"/>
              <a:t>args</a:t>
            </a:r>
            <a:r>
              <a:rPr lang="en-IN" sz="1800" dirty="0"/>
              <a:t>) {</a:t>
            </a:r>
          </a:p>
          <a:p>
            <a:pPr marL="0" indent="0">
              <a:lnSpc>
                <a:spcPct val="100000"/>
              </a:lnSpc>
              <a:buNone/>
            </a:pPr>
            <a:r>
              <a:rPr lang="en-IN" sz="1800" dirty="0"/>
              <a:t>        // Create a Scanner object to take input from the user</a:t>
            </a:r>
          </a:p>
          <a:p>
            <a:pPr marL="0" indent="0">
              <a:lnSpc>
                <a:spcPct val="100000"/>
              </a:lnSpc>
              <a:buNone/>
            </a:pPr>
            <a:r>
              <a:rPr lang="en-IN" sz="1800" dirty="0"/>
              <a:t>        Scanner </a:t>
            </a:r>
            <a:r>
              <a:rPr lang="en-IN" sz="1800" dirty="0" err="1"/>
              <a:t>scanner</a:t>
            </a:r>
            <a:r>
              <a:rPr lang="en-IN" sz="1800" dirty="0"/>
              <a:t> = new Scanner(System.in</a:t>
            </a:r>
            <a:r>
              <a:rPr lang="en-IN" sz="1800" dirty="0" smtClean="0"/>
              <a:t>);</a:t>
            </a:r>
            <a:endParaRPr lang="en-IN" sz="1800" dirty="0"/>
          </a:p>
          <a:p>
            <a:pPr marL="0" indent="0">
              <a:lnSpc>
                <a:spcPct val="100000"/>
              </a:lnSpc>
              <a:buNone/>
            </a:pPr>
            <a:r>
              <a:rPr lang="en-IN" sz="1800" dirty="0" smtClean="0"/>
              <a:t>     </a:t>
            </a:r>
            <a:r>
              <a:rPr lang="en-IN" sz="1800" dirty="0" err="1" smtClean="0"/>
              <a:t>System.out.print</a:t>
            </a:r>
            <a:r>
              <a:rPr lang="en-IN" sz="1800" dirty="0"/>
              <a:t>("Enter your name: ");</a:t>
            </a:r>
          </a:p>
          <a:p>
            <a:pPr marL="0" indent="0">
              <a:lnSpc>
                <a:spcPct val="100000"/>
              </a:lnSpc>
              <a:buNone/>
            </a:pPr>
            <a:r>
              <a:rPr lang="en-IN" sz="1800" dirty="0"/>
              <a:t>        String name = </a:t>
            </a:r>
            <a:r>
              <a:rPr lang="en-IN" sz="1800" dirty="0" err="1"/>
              <a:t>scanner.nextLine</a:t>
            </a:r>
            <a:r>
              <a:rPr lang="en-IN" sz="1800" dirty="0"/>
              <a:t>();  // Read a line of text (String</a:t>
            </a:r>
            <a:r>
              <a:rPr lang="en-IN" sz="1800" dirty="0" smtClean="0"/>
              <a:t>)</a:t>
            </a:r>
            <a:endParaRPr lang="en-IN" sz="1800" dirty="0"/>
          </a:p>
          <a:p>
            <a:pPr marL="0" indent="0">
              <a:lnSpc>
                <a:spcPct val="100000"/>
              </a:lnSpc>
              <a:buNone/>
            </a:pPr>
            <a:r>
              <a:rPr lang="en-IN" sz="1800" dirty="0"/>
              <a:t>        </a:t>
            </a:r>
            <a:r>
              <a:rPr lang="en-IN" sz="1800" dirty="0" err="1"/>
              <a:t>System.out.print</a:t>
            </a:r>
            <a:r>
              <a:rPr lang="en-IN" sz="1800" dirty="0"/>
              <a:t>("Enter your age: ");</a:t>
            </a:r>
          </a:p>
          <a:p>
            <a:pPr marL="0" indent="0">
              <a:lnSpc>
                <a:spcPct val="100000"/>
              </a:lnSpc>
              <a:buNone/>
            </a:pPr>
            <a:r>
              <a:rPr lang="en-IN" sz="1800" dirty="0"/>
              <a:t>        </a:t>
            </a:r>
            <a:r>
              <a:rPr lang="en-IN" sz="1800" dirty="0" err="1"/>
              <a:t>int</a:t>
            </a:r>
            <a:r>
              <a:rPr lang="en-IN" sz="1800" dirty="0"/>
              <a:t> age = </a:t>
            </a:r>
            <a:r>
              <a:rPr lang="en-IN" sz="1800" dirty="0" err="1"/>
              <a:t>scanner.nextInt</a:t>
            </a:r>
            <a:r>
              <a:rPr lang="en-IN" sz="1800" dirty="0"/>
              <a:t>();  // Read an </a:t>
            </a:r>
            <a:r>
              <a:rPr lang="en-IN" sz="1800" dirty="0" smtClean="0"/>
              <a:t>integer</a:t>
            </a:r>
            <a:endParaRPr lang="en-IN" sz="1800" dirty="0"/>
          </a:p>
          <a:p>
            <a:pPr marL="0" indent="0">
              <a:lnSpc>
                <a:spcPct val="100000"/>
              </a:lnSpc>
              <a:buNone/>
            </a:pPr>
            <a:r>
              <a:rPr lang="en-IN" sz="1800" dirty="0"/>
              <a:t>        </a:t>
            </a:r>
            <a:r>
              <a:rPr lang="en-IN" sz="1800" dirty="0" err="1"/>
              <a:t>System.out.print</a:t>
            </a:r>
            <a:r>
              <a:rPr lang="en-IN" sz="1800" dirty="0"/>
              <a:t>("Enter your height in meters: </a:t>
            </a:r>
            <a:r>
              <a:rPr lang="en-IN" sz="1800" dirty="0" smtClean="0"/>
              <a:t>");</a:t>
            </a:r>
            <a:endParaRPr lang="en-IN" sz="1800" dirty="0"/>
          </a:p>
        </p:txBody>
      </p:sp>
      <p:sp>
        <p:nvSpPr>
          <p:cNvPr id="4" name="Content Placeholder 2"/>
          <p:cNvSpPr txBox="1">
            <a:spLocks/>
          </p:cNvSpPr>
          <p:nvPr/>
        </p:nvSpPr>
        <p:spPr>
          <a:xfrm>
            <a:off x="6365240" y="1264457"/>
            <a:ext cx="5643880" cy="52071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IN" sz="2000" dirty="0" smtClean="0"/>
              <a:t>double height = </a:t>
            </a:r>
            <a:r>
              <a:rPr lang="en-IN" sz="2000" dirty="0" err="1" smtClean="0"/>
              <a:t>scanner.nextDouble</a:t>
            </a:r>
            <a:r>
              <a:rPr lang="en-IN" sz="2000" dirty="0" smtClean="0"/>
              <a:t>();  // Read a double</a:t>
            </a:r>
          </a:p>
          <a:p>
            <a:pPr marL="0" indent="0">
              <a:lnSpc>
                <a:spcPct val="100000"/>
              </a:lnSpc>
              <a:buFont typeface="Arial" panose="020B0604020202020204" pitchFamily="34" charset="0"/>
              <a:buNone/>
            </a:pPr>
            <a:r>
              <a:rPr lang="en-IN" sz="2000" dirty="0" smtClean="0"/>
              <a:t>        // Display the input received</a:t>
            </a:r>
          </a:p>
          <a:p>
            <a:pPr marL="0" indent="0">
              <a:lnSpc>
                <a:spcPct val="100000"/>
              </a:lnSpc>
              <a:buFont typeface="Arial" panose="020B0604020202020204" pitchFamily="34" charset="0"/>
              <a:buNone/>
            </a:pPr>
            <a:r>
              <a:rPr lang="en-IN" sz="2000" dirty="0" smtClean="0"/>
              <a:t>        </a:t>
            </a:r>
            <a:r>
              <a:rPr lang="en-IN" sz="2000" dirty="0" err="1" smtClean="0"/>
              <a:t>System.out.println</a:t>
            </a:r>
            <a:r>
              <a:rPr lang="en-IN" sz="2000" dirty="0" smtClean="0"/>
              <a:t>("\</a:t>
            </a:r>
            <a:r>
              <a:rPr lang="en-IN" sz="2000" dirty="0" err="1" smtClean="0"/>
              <a:t>nYour</a:t>
            </a:r>
            <a:r>
              <a:rPr lang="en-IN" sz="2000" dirty="0" smtClean="0"/>
              <a:t> Details:");</a:t>
            </a:r>
          </a:p>
          <a:p>
            <a:pPr marL="0" indent="0">
              <a:lnSpc>
                <a:spcPct val="100000"/>
              </a:lnSpc>
              <a:buFont typeface="Arial" panose="020B0604020202020204" pitchFamily="34" charset="0"/>
              <a:buNone/>
            </a:pPr>
            <a:r>
              <a:rPr lang="en-IN" sz="2000" dirty="0" smtClean="0"/>
              <a:t>        </a:t>
            </a:r>
            <a:r>
              <a:rPr lang="en-IN" sz="2000" dirty="0" err="1" smtClean="0"/>
              <a:t>System.out.println</a:t>
            </a:r>
            <a:r>
              <a:rPr lang="en-IN" sz="2000" dirty="0" smtClean="0"/>
              <a:t>("Name: " + name);</a:t>
            </a:r>
          </a:p>
          <a:p>
            <a:pPr marL="0" indent="0">
              <a:lnSpc>
                <a:spcPct val="100000"/>
              </a:lnSpc>
              <a:buFont typeface="Arial" panose="020B0604020202020204" pitchFamily="34" charset="0"/>
              <a:buNone/>
            </a:pPr>
            <a:r>
              <a:rPr lang="en-IN" sz="2000" dirty="0" smtClean="0"/>
              <a:t>        </a:t>
            </a:r>
            <a:r>
              <a:rPr lang="en-IN" sz="2000" dirty="0" err="1" smtClean="0"/>
              <a:t>System.out.println</a:t>
            </a:r>
            <a:r>
              <a:rPr lang="en-IN" sz="2000" dirty="0" smtClean="0"/>
              <a:t>("Age: " + age);</a:t>
            </a:r>
          </a:p>
          <a:p>
            <a:pPr marL="0" indent="0">
              <a:lnSpc>
                <a:spcPct val="100000"/>
              </a:lnSpc>
              <a:buFont typeface="Arial" panose="020B0604020202020204" pitchFamily="34" charset="0"/>
              <a:buNone/>
            </a:pPr>
            <a:r>
              <a:rPr lang="en-IN" sz="2000" dirty="0" smtClean="0"/>
              <a:t>        </a:t>
            </a:r>
            <a:r>
              <a:rPr lang="en-IN" sz="2000" dirty="0" err="1" smtClean="0"/>
              <a:t>System.out.println</a:t>
            </a:r>
            <a:r>
              <a:rPr lang="en-IN" sz="2000" dirty="0" smtClean="0"/>
              <a:t>("Height: " + height + " meters");</a:t>
            </a:r>
          </a:p>
          <a:p>
            <a:pPr marL="0" indent="0">
              <a:lnSpc>
                <a:spcPct val="100000"/>
              </a:lnSpc>
              <a:buFont typeface="Arial" panose="020B0604020202020204" pitchFamily="34" charset="0"/>
              <a:buNone/>
            </a:pPr>
            <a:r>
              <a:rPr lang="en-IN" sz="2000" dirty="0" smtClean="0"/>
              <a:t>        // Close the scanner to prevent resource leaks</a:t>
            </a:r>
          </a:p>
          <a:p>
            <a:pPr marL="0" indent="0">
              <a:lnSpc>
                <a:spcPct val="100000"/>
              </a:lnSpc>
              <a:buFont typeface="Arial" panose="020B0604020202020204" pitchFamily="34" charset="0"/>
              <a:buNone/>
            </a:pPr>
            <a:r>
              <a:rPr lang="en-IN" sz="2000" dirty="0" smtClean="0"/>
              <a:t>        </a:t>
            </a:r>
            <a:r>
              <a:rPr lang="en-IN" sz="2000" dirty="0" err="1" smtClean="0"/>
              <a:t>scanner.close</a:t>
            </a:r>
            <a:r>
              <a:rPr lang="en-IN" sz="2000" dirty="0" smtClean="0"/>
              <a:t>();</a:t>
            </a:r>
          </a:p>
          <a:p>
            <a:pPr marL="0" indent="0">
              <a:lnSpc>
                <a:spcPct val="100000"/>
              </a:lnSpc>
              <a:buFont typeface="Arial" panose="020B0604020202020204" pitchFamily="34" charset="0"/>
              <a:buNone/>
            </a:pPr>
            <a:r>
              <a:rPr lang="en-IN" sz="2000" dirty="0" smtClean="0"/>
              <a:t>    }</a:t>
            </a:r>
          </a:p>
          <a:p>
            <a:pPr marL="0" indent="0">
              <a:lnSpc>
                <a:spcPct val="100000"/>
              </a:lnSpc>
              <a:buFont typeface="Arial" panose="020B0604020202020204" pitchFamily="34" charset="0"/>
              <a:buNone/>
            </a:pPr>
            <a:r>
              <a:rPr lang="en-IN" sz="2000" dirty="0" smtClean="0"/>
              <a:t>}</a:t>
            </a:r>
            <a:endParaRPr lang="en-IN" sz="2000" dirty="0"/>
          </a:p>
        </p:txBody>
      </p:sp>
    </p:spTree>
    <p:extLst>
      <p:ext uri="{BB962C8B-B14F-4D97-AF65-F5344CB8AC3E}">
        <p14:creationId xmlns:p14="http://schemas.microsoft.com/office/powerpoint/2010/main" val="32361565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Operators</a:t>
            </a:r>
            <a:endParaRPr lang="en-IN" dirty="0"/>
          </a:p>
        </p:txBody>
      </p:sp>
      <p:sp>
        <p:nvSpPr>
          <p:cNvPr id="3" name="Content Placeholder 2"/>
          <p:cNvSpPr>
            <a:spLocks noGrp="1"/>
          </p:cNvSpPr>
          <p:nvPr>
            <p:ph idx="1"/>
          </p:nvPr>
        </p:nvSpPr>
        <p:spPr>
          <a:xfrm>
            <a:off x="838200" y="1560945"/>
            <a:ext cx="10515600" cy="4616018"/>
          </a:xfrm>
        </p:spPr>
        <p:txBody>
          <a:bodyPr>
            <a:normAutofit fontScale="92500" lnSpcReduction="20000"/>
          </a:bodyPr>
          <a:lstStyle/>
          <a:p>
            <a:r>
              <a:rPr lang="en-US" dirty="0"/>
              <a:t>Operators in Java are the symbols used for performing specific operations in Java. Operators make tasks like addition, multiplication, </a:t>
            </a:r>
            <a:r>
              <a:rPr lang="en-US" dirty="0" err="1"/>
              <a:t>etc</a:t>
            </a:r>
            <a:r>
              <a:rPr lang="en-US" dirty="0"/>
              <a:t> which look easy although the implementation of these tasks is quite complex</a:t>
            </a:r>
            <a:r>
              <a:rPr lang="en-US" dirty="0" smtClean="0"/>
              <a:t>.</a:t>
            </a:r>
          </a:p>
          <a:p>
            <a:pPr fontAlgn="base"/>
            <a:r>
              <a:rPr lang="en-US" b="1" dirty="0"/>
              <a:t>Types of Operators in Java</a:t>
            </a:r>
          </a:p>
          <a:p>
            <a:pPr fontAlgn="base"/>
            <a:r>
              <a:rPr lang="en-US" dirty="0"/>
              <a:t>There are multiple types of operators in Java all are mentioned below:</a:t>
            </a:r>
          </a:p>
          <a:p>
            <a:pPr lvl="1" fontAlgn="base"/>
            <a:r>
              <a:rPr lang="en-US" dirty="0"/>
              <a:t>Arithmetic </a:t>
            </a:r>
            <a:r>
              <a:rPr lang="en-US" dirty="0" smtClean="0"/>
              <a:t>Operators : 		</a:t>
            </a:r>
            <a:r>
              <a:rPr lang="en-IN" dirty="0" smtClean="0"/>
              <a:t>* , / , % , + , – </a:t>
            </a:r>
            <a:endParaRPr lang="en-US" dirty="0"/>
          </a:p>
          <a:p>
            <a:pPr lvl="1" fontAlgn="base"/>
            <a:r>
              <a:rPr lang="en-US" dirty="0"/>
              <a:t>Unary Operators</a:t>
            </a:r>
          </a:p>
          <a:p>
            <a:pPr lvl="1" fontAlgn="base"/>
            <a:r>
              <a:rPr lang="en-US" dirty="0"/>
              <a:t>Assignment Operator</a:t>
            </a:r>
          </a:p>
          <a:p>
            <a:pPr lvl="1" fontAlgn="base"/>
            <a:r>
              <a:rPr lang="en-US" dirty="0"/>
              <a:t>Relational Operators</a:t>
            </a:r>
          </a:p>
          <a:p>
            <a:pPr lvl="1" fontAlgn="base"/>
            <a:r>
              <a:rPr lang="en-US" dirty="0"/>
              <a:t>Logical Operators</a:t>
            </a:r>
          </a:p>
          <a:p>
            <a:pPr lvl="1" fontAlgn="base"/>
            <a:r>
              <a:rPr lang="en-US" dirty="0"/>
              <a:t>Ternary Operator</a:t>
            </a:r>
          </a:p>
          <a:p>
            <a:pPr lvl="1" fontAlgn="base"/>
            <a:r>
              <a:rPr lang="en-US" dirty="0"/>
              <a:t>Bitwise Operators</a:t>
            </a:r>
          </a:p>
          <a:p>
            <a:pPr lvl="1" fontAlgn="base"/>
            <a:r>
              <a:rPr lang="en-US" dirty="0"/>
              <a:t>Shift Operators</a:t>
            </a:r>
          </a:p>
          <a:p>
            <a:pPr lvl="1" fontAlgn="base"/>
            <a:r>
              <a:rPr lang="en-US" dirty="0" err="1" smtClean="0"/>
              <a:t>instanceof</a:t>
            </a:r>
            <a:r>
              <a:rPr lang="en-US" dirty="0" smtClean="0"/>
              <a:t> </a:t>
            </a:r>
            <a:r>
              <a:rPr lang="en-US" dirty="0"/>
              <a:t>operator</a:t>
            </a:r>
          </a:p>
          <a:p>
            <a:endParaRPr lang="en-IN" dirty="0"/>
          </a:p>
        </p:txBody>
      </p:sp>
    </p:spTree>
    <p:extLst>
      <p:ext uri="{BB962C8B-B14F-4D97-AF65-F5344CB8AC3E}">
        <p14:creationId xmlns:p14="http://schemas.microsoft.com/office/powerpoint/2010/main" val="24870871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036" y="198871"/>
            <a:ext cx="10515600" cy="697057"/>
          </a:xfrm>
        </p:spPr>
        <p:txBody>
          <a:bodyPr/>
          <a:lstStyle/>
          <a:p>
            <a:r>
              <a:rPr lang="en-IN" b="1" dirty="0" smtClean="0"/>
              <a:t>Unary operators</a:t>
            </a:r>
            <a:endParaRPr lang="en-IN" b="1" dirty="0"/>
          </a:p>
        </p:txBody>
      </p:sp>
      <p:sp>
        <p:nvSpPr>
          <p:cNvPr id="3" name="Content Placeholder 2"/>
          <p:cNvSpPr>
            <a:spLocks noGrp="1"/>
          </p:cNvSpPr>
          <p:nvPr>
            <p:ph idx="1"/>
          </p:nvPr>
        </p:nvSpPr>
        <p:spPr>
          <a:xfrm>
            <a:off x="228601" y="1062181"/>
            <a:ext cx="6975764" cy="5569527"/>
          </a:xfrm>
        </p:spPr>
        <p:txBody>
          <a:bodyPr>
            <a:normAutofit fontScale="92500" lnSpcReduction="10000"/>
          </a:bodyPr>
          <a:lstStyle/>
          <a:p>
            <a:pPr fontAlgn="base"/>
            <a:r>
              <a:rPr lang="en-US" b="1" dirty="0"/>
              <a:t>– :</a:t>
            </a:r>
            <a:r>
              <a:rPr lang="en-US" dirty="0"/>
              <a:t> </a:t>
            </a:r>
            <a:r>
              <a:rPr lang="en-US" b="1" dirty="0"/>
              <a:t>Unary </a:t>
            </a:r>
            <a:r>
              <a:rPr lang="en-US" b="1" dirty="0" smtClean="0"/>
              <a:t>minus</a:t>
            </a:r>
            <a:endParaRPr lang="en-US" dirty="0"/>
          </a:p>
          <a:p>
            <a:pPr fontAlgn="base"/>
            <a:r>
              <a:rPr lang="en-US" b="1" dirty="0" smtClean="0"/>
              <a:t>+ </a:t>
            </a:r>
            <a:r>
              <a:rPr lang="en-US" b="1" dirty="0"/>
              <a:t>:</a:t>
            </a:r>
            <a:r>
              <a:rPr lang="en-US" dirty="0"/>
              <a:t> </a:t>
            </a:r>
            <a:r>
              <a:rPr lang="en-US" b="1" dirty="0"/>
              <a:t>Unary plus</a:t>
            </a:r>
            <a:r>
              <a:rPr lang="en-US" dirty="0"/>
              <a:t> </a:t>
            </a:r>
          </a:p>
          <a:p>
            <a:pPr fontAlgn="base"/>
            <a:r>
              <a:rPr lang="en-US" b="1" dirty="0"/>
              <a:t>++ :</a:t>
            </a:r>
            <a:r>
              <a:rPr lang="en-US" dirty="0"/>
              <a:t> </a:t>
            </a:r>
            <a:r>
              <a:rPr lang="en-US" b="1" dirty="0"/>
              <a:t>Increment operator</a:t>
            </a:r>
            <a:r>
              <a:rPr lang="en-US" dirty="0"/>
              <a:t>, used for incrementing the value by 1. </a:t>
            </a:r>
          </a:p>
          <a:p>
            <a:pPr lvl="1" fontAlgn="base"/>
            <a:r>
              <a:rPr lang="en-US" b="1" dirty="0"/>
              <a:t>Post-Increment: </a:t>
            </a:r>
            <a:r>
              <a:rPr lang="en-US" dirty="0"/>
              <a:t>Value is first used for computing the result and then incremented.</a:t>
            </a:r>
          </a:p>
          <a:p>
            <a:pPr lvl="1" fontAlgn="base"/>
            <a:r>
              <a:rPr lang="en-US" b="1" dirty="0"/>
              <a:t>Pre-Increment: </a:t>
            </a:r>
            <a:r>
              <a:rPr lang="en-US" dirty="0"/>
              <a:t>Value is incremented first, and then the result is computed.</a:t>
            </a:r>
          </a:p>
          <a:p>
            <a:pPr fontAlgn="base"/>
            <a:r>
              <a:rPr lang="en-US" b="1" dirty="0"/>
              <a:t>– –  : Decrement operator</a:t>
            </a:r>
            <a:r>
              <a:rPr lang="en-US" dirty="0"/>
              <a:t>, used for decrementing the value by 1. </a:t>
            </a:r>
          </a:p>
          <a:p>
            <a:pPr lvl="1" fontAlgn="base"/>
            <a:r>
              <a:rPr lang="en-US" b="1" dirty="0"/>
              <a:t>Post-decrement: </a:t>
            </a:r>
            <a:r>
              <a:rPr lang="en-US" dirty="0"/>
              <a:t>Value is first used for computing the result and then decremented.</a:t>
            </a:r>
          </a:p>
          <a:p>
            <a:pPr lvl="1" fontAlgn="base"/>
            <a:r>
              <a:rPr lang="en-US" b="1" dirty="0"/>
              <a:t>Pre-Decrement: The value</a:t>
            </a:r>
            <a:r>
              <a:rPr lang="en-US" dirty="0"/>
              <a:t> is decremented first, and then the result is computed.</a:t>
            </a:r>
          </a:p>
          <a:p>
            <a:pPr fontAlgn="base"/>
            <a:r>
              <a:rPr lang="en-US" b="1" dirty="0"/>
              <a:t>! : Logical not operator</a:t>
            </a:r>
            <a:r>
              <a:rPr lang="en-US" dirty="0"/>
              <a:t>, used for inverting a </a:t>
            </a:r>
            <a:r>
              <a:rPr lang="en-US" dirty="0" err="1"/>
              <a:t>boolean</a:t>
            </a:r>
            <a:r>
              <a:rPr lang="en-US" dirty="0"/>
              <a:t> value</a:t>
            </a:r>
            <a:r>
              <a:rPr lang="en-US" dirty="0" smtClean="0"/>
              <a:t>.</a:t>
            </a:r>
          </a:p>
          <a:p>
            <a:pPr fontAlgn="base"/>
            <a:endParaRPr lang="en-US" dirty="0"/>
          </a:p>
        </p:txBody>
      </p:sp>
      <p:sp>
        <p:nvSpPr>
          <p:cNvPr id="5" name="Content Placeholder 2"/>
          <p:cNvSpPr txBox="1">
            <a:spLocks/>
          </p:cNvSpPr>
          <p:nvPr/>
        </p:nvSpPr>
        <p:spPr>
          <a:xfrm>
            <a:off x="3078018" y="1376218"/>
            <a:ext cx="7566891" cy="50408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endParaRPr lang="en-US" dirty="0"/>
          </a:p>
        </p:txBody>
      </p:sp>
      <p:sp>
        <p:nvSpPr>
          <p:cNvPr id="7" name="Content Placeholder 2"/>
          <p:cNvSpPr txBox="1">
            <a:spLocks/>
          </p:cNvSpPr>
          <p:nvPr/>
        </p:nvSpPr>
        <p:spPr>
          <a:xfrm>
            <a:off x="7204365" y="683491"/>
            <a:ext cx="4724399" cy="5830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1600" b="1" dirty="0"/>
              <a:t>class </a:t>
            </a:r>
            <a:r>
              <a:rPr lang="en-US" sz="1600" b="1" dirty="0" smtClean="0"/>
              <a:t>Test </a:t>
            </a:r>
            <a:r>
              <a:rPr lang="en-US" sz="1600" b="1" dirty="0"/>
              <a:t>{</a:t>
            </a:r>
          </a:p>
          <a:p>
            <a:pPr marL="0" indent="0" fontAlgn="base">
              <a:buNone/>
            </a:pPr>
            <a:r>
              <a:rPr lang="en-US" sz="1600" b="1" dirty="0"/>
              <a:t>      // main function</a:t>
            </a:r>
          </a:p>
          <a:p>
            <a:pPr marL="0" indent="0" fontAlgn="base">
              <a:buNone/>
            </a:pPr>
            <a:r>
              <a:rPr lang="en-US" sz="1600" b="1" dirty="0"/>
              <a:t>    public static void main(String[] </a:t>
            </a:r>
            <a:r>
              <a:rPr lang="en-US" sz="1600" b="1" dirty="0" err="1"/>
              <a:t>args</a:t>
            </a:r>
            <a:r>
              <a:rPr lang="en-US" sz="1600" b="1" dirty="0"/>
              <a:t>)</a:t>
            </a:r>
          </a:p>
          <a:p>
            <a:pPr marL="0" indent="0" fontAlgn="base">
              <a:buNone/>
            </a:pPr>
            <a:r>
              <a:rPr lang="en-US" sz="1600" b="1" dirty="0"/>
              <a:t>    {</a:t>
            </a:r>
          </a:p>
          <a:p>
            <a:pPr marL="0" indent="0" fontAlgn="base">
              <a:buNone/>
            </a:pPr>
            <a:r>
              <a:rPr lang="en-US" sz="1600" b="1" dirty="0"/>
              <a:t>        // </a:t>
            </a:r>
            <a:r>
              <a:rPr lang="en-US" sz="1600" b="1" dirty="0" err="1"/>
              <a:t>Interger</a:t>
            </a:r>
            <a:r>
              <a:rPr lang="en-US" sz="1600" b="1" dirty="0"/>
              <a:t> declared</a:t>
            </a:r>
          </a:p>
          <a:p>
            <a:pPr marL="0" indent="0" fontAlgn="base">
              <a:buNone/>
            </a:pPr>
            <a:r>
              <a:rPr lang="en-US" sz="1600" b="1" dirty="0"/>
              <a:t>        </a:t>
            </a:r>
            <a:r>
              <a:rPr lang="en-US" sz="1600" b="1" dirty="0" err="1"/>
              <a:t>int</a:t>
            </a:r>
            <a:r>
              <a:rPr lang="en-US" sz="1600" b="1" dirty="0"/>
              <a:t> a = 10;</a:t>
            </a:r>
          </a:p>
          <a:p>
            <a:pPr marL="0" indent="0" fontAlgn="base">
              <a:buNone/>
            </a:pPr>
            <a:r>
              <a:rPr lang="en-US" sz="1600" b="1" dirty="0"/>
              <a:t>        </a:t>
            </a:r>
            <a:r>
              <a:rPr lang="en-US" sz="1600" b="1" dirty="0" err="1"/>
              <a:t>int</a:t>
            </a:r>
            <a:r>
              <a:rPr lang="en-US" sz="1600" b="1" dirty="0"/>
              <a:t> b = 10;</a:t>
            </a:r>
          </a:p>
          <a:p>
            <a:pPr marL="0" indent="0" fontAlgn="base">
              <a:buNone/>
            </a:pPr>
            <a:endParaRPr lang="en-US" sz="1600" b="1" dirty="0"/>
          </a:p>
          <a:p>
            <a:pPr marL="0" indent="0" fontAlgn="base">
              <a:buNone/>
            </a:pPr>
            <a:r>
              <a:rPr lang="en-US" sz="1600" b="1" dirty="0"/>
              <a:t>        // Using unary operators</a:t>
            </a:r>
          </a:p>
          <a:p>
            <a:pPr marL="0" indent="0" fontAlgn="base">
              <a:buNone/>
            </a:pPr>
            <a:r>
              <a:rPr lang="en-US" sz="1600" b="1" dirty="0"/>
              <a:t>        </a:t>
            </a:r>
            <a:r>
              <a:rPr lang="en-US" sz="1600" b="1" dirty="0" err="1"/>
              <a:t>System.out.println</a:t>
            </a:r>
            <a:r>
              <a:rPr lang="en-US" sz="1600" b="1" dirty="0"/>
              <a:t>("</a:t>
            </a:r>
            <a:r>
              <a:rPr lang="en-US" sz="1600" b="1" dirty="0" err="1"/>
              <a:t>Postincrement</a:t>
            </a:r>
            <a:r>
              <a:rPr lang="en-US" sz="1600" b="1" dirty="0"/>
              <a:t> : " + (a++));</a:t>
            </a:r>
          </a:p>
          <a:p>
            <a:pPr marL="0" indent="0" fontAlgn="base">
              <a:buNone/>
            </a:pPr>
            <a:r>
              <a:rPr lang="en-US" sz="1600" b="1" dirty="0"/>
              <a:t>        </a:t>
            </a:r>
            <a:r>
              <a:rPr lang="en-US" sz="1600" b="1" dirty="0" err="1"/>
              <a:t>System.out.println</a:t>
            </a:r>
            <a:r>
              <a:rPr lang="en-US" sz="1600" b="1" dirty="0"/>
              <a:t>("</a:t>
            </a:r>
            <a:r>
              <a:rPr lang="en-US" sz="1600" b="1" dirty="0" err="1"/>
              <a:t>Preincrement</a:t>
            </a:r>
            <a:r>
              <a:rPr lang="en-US" sz="1600" b="1" dirty="0"/>
              <a:t> : " + (++a));</a:t>
            </a:r>
          </a:p>
          <a:p>
            <a:pPr marL="0" indent="0" fontAlgn="base">
              <a:buNone/>
            </a:pPr>
            <a:endParaRPr lang="en-US" sz="1600" b="1" dirty="0"/>
          </a:p>
          <a:p>
            <a:pPr marL="0" indent="0" fontAlgn="base">
              <a:buNone/>
            </a:pPr>
            <a:r>
              <a:rPr lang="en-US" sz="1600" b="1" dirty="0"/>
              <a:t>        </a:t>
            </a:r>
            <a:r>
              <a:rPr lang="en-US" sz="1600" b="1" dirty="0" err="1"/>
              <a:t>System.out.println</a:t>
            </a:r>
            <a:r>
              <a:rPr lang="en-US" sz="1600" b="1" dirty="0"/>
              <a:t>("</a:t>
            </a:r>
            <a:r>
              <a:rPr lang="en-US" sz="1600" b="1" dirty="0" err="1"/>
              <a:t>Postdecrement</a:t>
            </a:r>
            <a:r>
              <a:rPr lang="en-US" sz="1600" b="1" dirty="0"/>
              <a:t> : " + (b--));</a:t>
            </a:r>
          </a:p>
          <a:p>
            <a:pPr marL="0" indent="0" fontAlgn="base">
              <a:buNone/>
            </a:pPr>
            <a:r>
              <a:rPr lang="en-US" sz="1600" b="1" dirty="0"/>
              <a:t>        </a:t>
            </a:r>
            <a:r>
              <a:rPr lang="en-US" sz="1600" b="1" dirty="0" err="1"/>
              <a:t>System.out.println</a:t>
            </a:r>
            <a:r>
              <a:rPr lang="en-US" sz="1600" b="1" dirty="0"/>
              <a:t>("</a:t>
            </a:r>
            <a:r>
              <a:rPr lang="en-US" sz="1600" b="1" dirty="0" err="1"/>
              <a:t>Predecrement</a:t>
            </a:r>
            <a:r>
              <a:rPr lang="en-US" sz="1600" b="1" dirty="0"/>
              <a:t> : " + (--b));</a:t>
            </a:r>
          </a:p>
          <a:p>
            <a:pPr marL="0" indent="0" fontAlgn="base">
              <a:buNone/>
            </a:pPr>
            <a:r>
              <a:rPr lang="en-US" sz="1600" b="1" dirty="0"/>
              <a:t>    }</a:t>
            </a:r>
          </a:p>
          <a:p>
            <a:pPr marL="0" indent="0" fontAlgn="base">
              <a:buNone/>
            </a:pPr>
            <a:r>
              <a:rPr lang="en-US" sz="1600" b="1" dirty="0"/>
              <a:t>}</a:t>
            </a:r>
            <a:endParaRPr lang="en-US" sz="1600" dirty="0"/>
          </a:p>
        </p:txBody>
      </p:sp>
    </p:spTree>
    <p:extLst>
      <p:ext uri="{BB962C8B-B14F-4D97-AF65-F5344CB8AC3E}">
        <p14:creationId xmlns:p14="http://schemas.microsoft.com/office/powerpoint/2010/main" val="15574916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Assignment Operator</a:t>
            </a:r>
          </a:p>
        </p:txBody>
      </p:sp>
      <p:sp>
        <p:nvSpPr>
          <p:cNvPr id="3" name="Content Placeholder 2"/>
          <p:cNvSpPr>
            <a:spLocks noGrp="1"/>
          </p:cNvSpPr>
          <p:nvPr>
            <p:ph idx="1"/>
          </p:nvPr>
        </p:nvSpPr>
        <p:spPr/>
        <p:txBody>
          <a:bodyPr>
            <a:normAutofit lnSpcReduction="10000"/>
          </a:bodyPr>
          <a:lstStyle/>
          <a:p>
            <a:r>
              <a:rPr lang="en-US" b="1" dirty="0"/>
              <a:t>‘=’</a:t>
            </a:r>
            <a:r>
              <a:rPr lang="en-US" dirty="0"/>
              <a:t> Assignment operator is used to assign a value to any variable. </a:t>
            </a:r>
            <a:endParaRPr lang="en-US" dirty="0" smtClean="0"/>
          </a:p>
          <a:p>
            <a:r>
              <a:rPr lang="en-IN" dirty="0"/>
              <a:t>It has right-to-left </a:t>
            </a:r>
            <a:r>
              <a:rPr lang="en-IN" dirty="0" smtClean="0"/>
              <a:t>associativity.</a:t>
            </a:r>
          </a:p>
          <a:p>
            <a:r>
              <a:rPr lang="en-US" dirty="0"/>
              <a:t>A</a:t>
            </a:r>
            <a:r>
              <a:rPr lang="en-US" dirty="0" smtClean="0"/>
              <a:t>ssignment </a:t>
            </a:r>
            <a:r>
              <a:rPr lang="en-US" dirty="0"/>
              <a:t>operator can be combined with other operators to build a shorter version of the statement called a </a:t>
            </a:r>
            <a:r>
              <a:rPr lang="en-US" b="1" dirty="0"/>
              <a:t>Compound </a:t>
            </a:r>
            <a:r>
              <a:rPr lang="en-US" b="1" dirty="0" smtClean="0"/>
              <a:t>Statement.</a:t>
            </a:r>
          </a:p>
          <a:p>
            <a:r>
              <a:rPr lang="en-US" b="1" dirty="0" smtClean="0"/>
              <a:t>+=</a:t>
            </a:r>
          </a:p>
          <a:p>
            <a:r>
              <a:rPr lang="en-US" b="1" dirty="0" smtClean="0"/>
              <a:t>-=</a:t>
            </a:r>
          </a:p>
          <a:p>
            <a:r>
              <a:rPr lang="en-US" b="1" dirty="0" smtClean="0"/>
              <a:t>*=</a:t>
            </a:r>
          </a:p>
          <a:p>
            <a:r>
              <a:rPr lang="en-US" b="1" dirty="0" smtClean="0"/>
              <a:t>/=</a:t>
            </a:r>
          </a:p>
          <a:p>
            <a:r>
              <a:rPr lang="en-US" b="1" dirty="0" smtClean="0"/>
              <a:t>%=</a:t>
            </a:r>
            <a:endParaRPr lang="en-IN" dirty="0"/>
          </a:p>
        </p:txBody>
      </p:sp>
    </p:spTree>
    <p:extLst>
      <p:ext uri="{BB962C8B-B14F-4D97-AF65-F5344CB8AC3E}">
        <p14:creationId xmlns:p14="http://schemas.microsoft.com/office/powerpoint/2010/main" val="24851959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Features</a:t>
            </a:r>
            <a:endParaRPr lang="en-IN" dirty="0"/>
          </a:p>
        </p:txBody>
      </p:sp>
      <p:sp>
        <p:nvSpPr>
          <p:cNvPr id="4" name="Rectangle 1"/>
          <p:cNvSpPr>
            <a:spLocks noGrp="1" noChangeArrowheads="1"/>
          </p:cNvSpPr>
          <p:nvPr>
            <p:ph idx="1"/>
          </p:nvPr>
        </p:nvSpPr>
        <p:spPr bwMode="auto">
          <a:xfrm>
            <a:off x="838200" y="1985362"/>
            <a:ext cx="687324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smtClean="0">
                <a:ln>
                  <a:noFill/>
                </a:ln>
                <a:solidFill>
                  <a:schemeClr val="tx1"/>
                </a:solidFill>
                <a:effectLst/>
              </a:rPr>
              <a:t>Platform-Independent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smtClean="0">
                <a:ln>
                  <a:noFill/>
                </a:ln>
                <a:solidFill>
                  <a:schemeClr val="tx1"/>
                </a:solidFill>
                <a:effectLst/>
              </a:rPr>
              <a:t>Object-Oriented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smtClean="0">
                <a:ln>
                  <a:noFill/>
                </a:ln>
                <a:solidFill>
                  <a:schemeClr val="tx1"/>
                </a:solidFill>
                <a:effectLst/>
              </a:rPr>
              <a:t>Simple and Easy to Learn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smtClean="0">
                <a:ln>
                  <a:noFill/>
                </a:ln>
                <a:solidFill>
                  <a:schemeClr val="tx1"/>
                </a:solidFill>
                <a:effectLst/>
              </a:rPr>
              <a:t>Secure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smtClean="0">
                <a:ln>
                  <a:noFill/>
                </a:ln>
                <a:solidFill>
                  <a:schemeClr val="tx1"/>
                </a:solidFill>
                <a:effectLst/>
              </a:rPr>
              <a:t>Robust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smtClean="0">
                <a:ln>
                  <a:noFill/>
                </a:ln>
                <a:solidFill>
                  <a:schemeClr val="tx1"/>
                </a:solidFill>
                <a:effectLst/>
              </a:rPr>
              <a:t>Multithreaded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smtClean="0">
                <a:ln>
                  <a:noFill/>
                </a:ln>
                <a:solidFill>
                  <a:schemeClr val="tx1"/>
                </a:solidFill>
                <a:effectLst/>
              </a:rPr>
              <a:t>High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i="0" u="none" strike="noStrike" cap="none" normalizeH="0" baseline="0" dirty="0" smtClean="0">
                <a:ln>
                  <a:noFill/>
                </a:ln>
                <a:solidFill>
                  <a:schemeClr val="tx1"/>
                </a:solidFill>
                <a:effectLst/>
              </a:rPr>
              <a:t>Rich Standard Library </a:t>
            </a:r>
          </a:p>
        </p:txBody>
      </p:sp>
    </p:spTree>
    <p:extLst>
      <p:ext uri="{BB962C8B-B14F-4D97-AF65-F5344CB8AC3E}">
        <p14:creationId xmlns:p14="http://schemas.microsoft.com/office/powerpoint/2010/main" val="19625564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830455" cy="1325563"/>
          </a:xfrm>
        </p:spPr>
        <p:txBody>
          <a:bodyPr/>
          <a:lstStyle/>
          <a:p>
            <a:r>
              <a:rPr lang="en-IN" b="1" dirty="0" smtClean="0"/>
              <a:t>Relational operator</a:t>
            </a:r>
            <a:endParaRPr lang="en-IN" b="1" dirty="0"/>
          </a:p>
        </p:txBody>
      </p:sp>
      <p:sp>
        <p:nvSpPr>
          <p:cNvPr id="3" name="Content Placeholder 2"/>
          <p:cNvSpPr>
            <a:spLocks noGrp="1"/>
          </p:cNvSpPr>
          <p:nvPr>
            <p:ph idx="1"/>
          </p:nvPr>
        </p:nvSpPr>
        <p:spPr>
          <a:xfrm>
            <a:off x="221674" y="1825625"/>
            <a:ext cx="6853382" cy="4351338"/>
          </a:xfrm>
        </p:spPr>
        <p:txBody>
          <a:bodyPr>
            <a:normAutofit fontScale="92500"/>
          </a:bodyPr>
          <a:lstStyle/>
          <a:p>
            <a:r>
              <a:rPr lang="en-US" dirty="0"/>
              <a:t>These operators are used to check for relations like equality, greater than, and less than. </a:t>
            </a:r>
            <a:endParaRPr lang="en-US" dirty="0" smtClean="0"/>
          </a:p>
          <a:p>
            <a:r>
              <a:rPr lang="en-US" dirty="0" smtClean="0"/>
              <a:t>They </a:t>
            </a:r>
            <a:r>
              <a:rPr lang="en-US" dirty="0"/>
              <a:t>return </a:t>
            </a:r>
            <a:r>
              <a:rPr lang="en-US" dirty="0" err="1"/>
              <a:t>boolean</a:t>
            </a:r>
            <a:r>
              <a:rPr lang="en-US" dirty="0"/>
              <a:t> </a:t>
            </a:r>
            <a:r>
              <a:rPr lang="en-US" dirty="0" smtClean="0"/>
              <a:t>results.</a:t>
            </a:r>
          </a:p>
          <a:p>
            <a:pPr fontAlgn="base"/>
            <a:r>
              <a:rPr lang="en-US" b="1" dirty="0"/>
              <a:t>==, Equal to </a:t>
            </a:r>
            <a:endParaRPr lang="en-US" b="1" dirty="0" smtClean="0"/>
          </a:p>
          <a:p>
            <a:pPr fontAlgn="base"/>
            <a:r>
              <a:rPr lang="en-US" b="1" dirty="0" smtClean="0"/>
              <a:t>!=, </a:t>
            </a:r>
            <a:r>
              <a:rPr lang="en-US" b="1" dirty="0"/>
              <a:t>Not Equal to </a:t>
            </a:r>
            <a:endParaRPr lang="en-US" dirty="0"/>
          </a:p>
          <a:p>
            <a:pPr fontAlgn="base"/>
            <a:r>
              <a:rPr lang="en-US" b="1" dirty="0"/>
              <a:t>&lt;, less </a:t>
            </a:r>
            <a:r>
              <a:rPr lang="en-US" b="1" dirty="0" smtClean="0"/>
              <a:t>than</a:t>
            </a:r>
          </a:p>
          <a:p>
            <a:pPr fontAlgn="base"/>
            <a:r>
              <a:rPr lang="en-US" b="1" dirty="0" smtClean="0"/>
              <a:t>&lt;=, </a:t>
            </a:r>
            <a:r>
              <a:rPr lang="en-US" b="1" dirty="0"/>
              <a:t>less than or equal to </a:t>
            </a:r>
            <a:endParaRPr lang="en-US" b="1" dirty="0" smtClean="0"/>
          </a:p>
          <a:p>
            <a:pPr fontAlgn="base"/>
            <a:r>
              <a:rPr lang="en-US" b="1" dirty="0" smtClean="0"/>
              <a:t>&gt;, </a:t>
            </a:r>
            <a:r>
              <a:rPr lang="en-US" b="1" dirty="0"/>
              <a:t>Greater </a:t>
            </a:r>
            <a:r>
              <a:rPr lang="en-US" b="1" dirty="0" smtClean="0"/>
              <a:t>than</a:t>
            </a:r>
            <a:endParaRPr lang="en-US" dirty="0"/>
          </a:p>
          <a:p>
            <a:pPr fontAlgn="base"/>
            <a:r>
              <a:rPr lang="en-US" b="1" dirty="0"/>
              <a:t>&gt;=, Greater than or equal to </a:t>
            </a:r>
            <a:endParaRPr lang="en-IN" dirty="0"/>
          </a:p>
        </p:txBody>
      </p:sp>
      <p:sp>
        <p:nvSpPr>
          <p:cNvPr id="4" name="Content Placeholder 2"/>
          <p:cNvSpPr txBox="1">
            <a:spLocks/>
          </p:cNvSpPr>
          <p:nvPr/>
        </p:nvSpPr>
        <p:spPr>
          <a:xfrm>
            <a:off x="6881090" y="581891"/>
            <a:ext cx="4987637" cy="603134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class </a:t>
            </a:r>
            <a:r>
              <a:rPr lang="en-US" dirty="0" smtClean="0"/>
              <a:t>Test </a:t>
            </a:r>
            <a:r>
              <a:rPr lang="en-US" dirty="0"/>
              <a:t>{</a:t>
            </a:r>
          </a:p>
          <a:p>
            <a:pPr marL="0" indent="0">
              <a:buNone/>
            </a:pPr>
            <a:r>
              <a:rPr lang="en-US" dirty="0"/>
              <a:t>    // main function</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 Comparison operators</a:t>
            </a:r>
          </a:p>
          <a:p>
            <a:pPr marL="0" indent="0">
              <a:buNone/>
            </a:pPr>
            <a:r>
              <a:rPr lang="en-US" dirty="0"/>
              <a:t>        </a:t>
            </a:r>
            <a:r>
              <a:rPr lang="en-US" dirty="0" err="1"/>
              <a:t>int</a:t>
            </a:r>
            <a:r>
              <a:rPr lang="en-US" dirty="0"/>
              <a:t> a = 10;</a:t>
            </a:r>
          </a:p>
          <a:p>
            <a:pPr marL="0" indent="0">
              <a:buNone/>
            </a:pPr>
            <a:r>
              <a:rPr lang="en-US" dirty="0"/>
              <a:t>        </a:t>
            </a:r>
            <a:r>
              <a:rPr lang="en-US" dirty="0" err="1"/>
              <a:t>int</a:t>
            </a:r>
            <a:r>
              <a:rPr lang="en-US" dirty="0"/>
              <a:t> b = 3;</a:t>
            </a:r>
          </a:p>
          <a:p>
            <a:pPr marL="0" indent="0">
              <a:buNone/>
            </a:pPr>
            <a:r>
              <a:rPr lang="en-US" dirty="0"/>
              <a:t>        </a:t>
            </a:r>
            <a:r>
              <a:rPr lang="en-US" dirty="0" err="1"/>
              <a:t>int</a:t>
            </a:r>
            <a:r>
              <a:rPr lang="en-US" dirty="0"/>
              <a:t> c = 5</a:t>
            </a:r>
            <a:r>
              <a:rPr lang="en-US" dirty="0" smtClean="0"/>
              <a:t>;</a:t>
            </a:r>
            <a:endParaRPr lang="en-US" dirty="0"/>
          </a:p>
          <a:p>
            <a:pPr marL="0" indent="0">
              <a:buNone/>
            </a:pPr>
            <a:r>
              <a:rPr lang="en-US" dirty="0"/>
              <a:t>        </a:t>
            </a:r>
            <a:r>
              <a:rPr lang="en-US" dirty="0" err="1"/>
              <a:t>System.out.println</a:t>
            </a:r>
            <a:r>
              <a:rPr lang="en-US" dirty="0"/>
              <a:t>("a &gt; b: " + (a &gt; b));</a:t>
            </a:r>
          </a:p>
          <a:p>
            <a:pPr marL="0" indent="0">
              <a:buNone/>
            </a:pPr>
            <a:r>
              <a:rPr lang="en-US" dirty="0"/>
              <a:t>        </a:t>
            </a:r>
            <a:r>
              <a:rPr lang="en-US" dirty="0" err="1"/>
              <a:t>System.out.println</a:t>
            </a:r>
            <a:r>
              <a:rPr lang="en-US" dirty="0"/>
              <a:t>("a &lt; b: " + (a &lt; b));</a:t>
            </a:r>
          </a:p>
          <a:p>
            <a:pPr marL="0" indent="0">
              <a:buNone/>
            </a:pPr>
            <a:r>
              <a:rPr lang="en-US" dirty="0"/>
              <a:t>        </a:t>
            </a:r>
            <a:r>
              <a:rPr lang="en-US" dirty="0" err="1"/>
              <a:t>System.out.println</a:t>
            </a:r>
            <a:r>
              <a:rPr lang="en-US" dirty="0"/>
              <a:t>("a &gt;= b: " + (a &gt;= b));</a:t>
            </a:r>
          </a:p>
          <a:p>
            <a:pPr marL="0" indent="0">
              <a:buNone/>
            </a:pPr>
            <a:r>
              <a:rPr lang="en-US" dirty="0"/>
              <a:t>        </a:t>
            </a:r>
            <a:r>
              <a:rPr lang="en-US" dirty="0" err="1"/>
              <a:t>System.out.println</a:t>
            </a:r>
            <a:r>
              <a:rPr lang="en-US" dirty="0"/>
              <a:t>("a &lt;= b: " + (a &lt;= b));</a:t>
            </a:r>
          </a:p>
          <a:p>
            <a:pPr marL="0" indent="0">
              <a:buNone/>
            </a:pPr>
            <a:r>
              <a:rPr lang="en-US" dirty="0"/>
              <a:t>        </a:t>
            </a:r>
            <a:r>
              <a:rPr lang="en-US" dirty="0" err="1"/>
              <a:t>System.out.println</a:t>
            </a:r>
            <a:r>
              <a:rPr lang="en-US" dirty="0"/>
              <a:t>("a == c: " + (a == c));</a:t>
            </a:r>
          </a:p>
          <a:p>
            <a:pPr marL="0" indent="0">
              <a:buNone/>
            </a:pPr>
            <a:r>
              <a:rPr lang="en-US" dirty="0"/>
              <a:t>        </a:t>
            </a:r>
            <a:r>
              <a:rPr lang="en-US" dirty="0" err="1"/>
              <a:t>System.out.println</a:t>
            </a:r>
            <a:r>
              <a:rPr lang="en-US" dirty="0"/>
              <a:t>("a != c: " + (a != c));</a:t>
            </a:r>
          </a:p>
          <a:p>
            <a:pPr marL="0" indent="0">
              <a:buNone/>
            </a:pPr>
            <a:r>
              <a:rPr lang="en-US" dirty="0"/>
              <a:t>    }</a:t>
            </a:r>
          </a:p>
          <a:p>
            <a:pPr marL="0" indent="0">
              <a:buNone/>
            </a:pPr>
            <a:r>
              <a:rPr lang="en-US" dirty="0"/>
              <a:t>}</a:t>
            </a:r>
            <a:endParaRPr lang="en-IN" dirty="0"/>
          </a:p>
        </p:txBody>
      </p:sp>
    </p:spTree>
    <p:extLst>
      <p:ext uri="{BB962C8B-B14F-4D97-AF65-F5344CB8AC3E}">
        <p14:creationId xmlns:p14="http://schemas.microsoft.com/office/powerpoint/2010/main" val="19924529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88315"/>
          </a:xfrm>
        </p:spPr>
        <p:txBody>
          <a:bodyPr>
            <a:normAutofit fontScale="90000"/>
          </a:bodyPr>
          <a:lstStyle/>
          <a:p>
            <a:r>
              <a:rPr lang="en-IN" b="1" dirty="0" smtClean="0"/>
              <a:t>Logical operators</a:t>
            </a:r>
            <a:endParaRPr lang="en-IN" b="1" dirty="0"/>
          </a:p>
        </p:txBody>
      </p:sp>
      <p:sp>
        <p:nvSpPr>
          <p:cNvPr id="3" name="Content Placeholder 2"/>
          <p:cNvSpPr>
            <a:spLocks noGrp="1"/>
          </p:cNvSpPr>
          <p:nvPr>
            <p:ph idx="1"/>
          </p:nvPr>
        </p:nvSpPr>
        <p:spPr>
          <a:xfrm>
            <a:off x="243840" y="1320799"/>
            <a:ext cx="6253480" cy="4856163"/>
          </a:xfrm>
        </p:spPr>
        <p:txBody>
          <a:bodyPr>
            <a:normAutofit lnSpcReduction="10000"/>
          </a:bodyPr>
          <a:lstStyle/>
          <a:p>
            <a:r>
              <a:rPr lang="en-US" dirty="0"/>
              <a:t>These operators are used to perform “logical AND” and “logical OR” </a:t>
            </a:r>
            <a:r>
              <a:rPr lang="en-US" dirty="0" smtClean="0"/>
              <a:t>operations.</a:t>
            </a:r>
          </a:p>
          <a:p>
            <a:r>
              <a:rPr lang="en-US" dirty="0"/>
              <a:t>One thing to keep in mind is the second condition is not evaluated if the first one is </a:t>
            </a:r>
            <a:r>
              <a:rPr lang="en-US" dirty="0" smtClean="0"/>
              <a:t>false.</a:t>
            </a:r>
          </a:p>
          <a:p>
            <a:pPr fontAlgn="base"/>
            <a:r>
              <a:rPr lang="en-US" b="1" dirty="0"/>
              <a:t>&amp;&amp;, Logical AND: </a:t>
            </a:r>
            <a:r>
              <a:rPr lang="en-US" dirty="0"/>
              <a:t>returns true when both conditions are true.</a:t>
            </a:r>
          </a:p>
          <a:p>
            <a:pPr fontAlgn="base"/>
            <a:r>
              <a:rPr lang="en-US" b="1" dirty="0"/>
              <a:t>||, Logical OR: </a:t>
            </a:r>
            <a:r>
              <a:rPr lang="en-US" dirty="0"/>
              <a:t>returns true if at least one condition is true.</a:t>
            </a:r>
          </a:p>
          <a:p>
            <a:pPr fontAlgn="base"/>
            <a:r>
              <a:rPr lang="en-US" b="1" dirty="0"/>
              <a:t>!, Logical NOT: </a:t>
            </a:r>
            <a:r>
              <a:rPr lang="en-US" dirty="0"/>
              <a:t>returns true when a condition is false and vice-versa</a:t>
            </a:r>
          </a:p>
          <a:p>
            <a:endParaRPr lang="en-IN" dirty="0"/>
          </a:p>
        </p:txBody>
      </p:sp>
      <p:sp>
        <p:nvSpPr>
          <p:cNvPr id="4" name="Content Placeholder 2"/>
          <p:cNvSpPr txBox="1">
            <a:spLocks/>
          </p:cNvSpPr>
          <p:nvPr/>
        </p:nvSpPr>
        <p:spPr>
          <a:xfrm>
            <a:off x="6375400" y="1320799"/>
            <a:ext cx="5816600" cy="48561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class GFG {</a:t>
            </a:r>
          </a:p>
          <a:p>
            <a:pPr marL="0" indent="0">
              <a:buNone/>
            </a:pPr>
            <a:r>
              <a:rPr lang="en-US" sz="2400" dirty="0"/>
              <a:t>      // Main Function</a:t>
            </a:r>
          </a:p>
          <a:p>
            <a:pPr marL="0" indent="0">
              <a:buNone/>
            </a:pPr>
            <a:r>
              <a:rPr lang="en-US" sz="2400" dirty="0"/>
              <a:t>    public static void main (String[] </a:t>
            </a:r>
            <a:r>
              <a:rPr lang="en-US" sz="2400" dirty="0" err="1"/>
              <a:t>args</a:t>
            </a:r>
            <a:r>
              <a:rPr lang="en-US" sz="2400" dirty="0"/>
              <a:t>) {</a:t>
            </a:r>
          </a:p>
          <a:p>
            <a:pPr marL="0" indent="0">
              <a:buNone/>
            </a:pPr>
            <a:r>
              <a:rPr lang="en-US" sz="2400" dirty="0"/>
              <a:t>        // Logical operators</a:t>
            </a:r>
          </a:p>
          <a:p>
            <a:pPr marL="0" indent="0">
              <a:buNone/>
            </a:pPr>
            <a:r>
              <a:rPr lang="en-US" sz="2400" dirty="0"/>
              <a:t>        </a:t>
            </a:r>
            <a:r>
              <a:rPr lang="en-US" sz="2400" dirty="0" err="1"/>
              <a:t>boolean</a:t>
            </a:r>
            <a:r>
              <a:rPr lang="en-US" sz="2400" dirty="0"/>
              <a:t> x = true;</a:t>
            </a:r>
          </a:p>
          <a:p>
            <a:pPr marL="0" indent="0">
              <a:buNone/>
            </a:pPr>
            <a:r>
              <a:rPr lang="en-US" sz="2400" dirty="0"/>
              <a:t>        </a:t>
            </a:r>
            <a:r>
              <a:rPr lang="en-US" sz="2400" dirty="0" err="1"/>
              <a:t>boolean</a:t>
            </a:r>
            <a:r>
              <a:rPr lang="en-US" sz="2400" dirty="0"/>
              <a:t> y = false</a:t>
            </a:r>
            <a:r>
              <a:rPr lang="en-US" sz="2400" dirty="0" smtClean="0"/>
              <a:t>;</a:t>
            </a:r>
            <a:endParaRPr lang="en-US" sz="2400" dirty="0"/>
          </a:p>
          <a:p>
            <a:pPr marL="0" indent="0">
              <a:buNone/>
            </a:pPr>
            <a:r>
              <a:rPr lang="en-US" sz="2400" dirty="0"/>
              <a:t>        </a:t>
            </a:r>
            <a:r>
              <a:rPr lang="en-US" sz="2400" dirty="0" err="1"/>
              <a:t>System.out.println</a:t>
            </a:r>
            <a:r>
              <a:rPr lang="en-US" sz="2400" dirty="0"/>
              <a:t>("x &amp;&amp; y: " + (x &amp;&amp; y));</a:t>
            </a:r>
          </a:p>
          <a:p>
            <a:pPr marL="0" indent="0">
              <a:buNone/>
            </a:pPr>
            <a:r>
              <a:rPr lang="en-US" sz="2400" dirty="0"/>
              <a:t>        </a:t>
            </a:r>
            <a:r>
              <a:rPr lang="en-US" sz="2400" dirty="0" err="1"/>
              <a:t>System.out.println</a:t>
            </a:r>
            <a:r>
              <a:rPr lang="en-US" sz="2400" dirty="0"/>
              <a:t>("x || y: " + (x || y));</a:t>
            </a:r>
          </a:p>
          <a:p>
            <a:pPr marL="0" indent="0">
              <a:buNone/>
            </a:pPr>
            <a:r>
              <a:rPr lang="en-US" sz="2400" dirty="0"/>
              <a:t>        </a:t>
            </a:r>
            <a:r>
              <a:rPr lang="en-US" sz="2400" dirty="0" err="1"/>
              <a:t>System.out.println</a:t>
            </a:r>
            <a:r>
              <a:rPr lang="en-US" sz="2400" dirty="0"/>
              <a:t>("!x: " + (!x));</a:t>
            </a:r>
          </a:p>
          <a:p>
            <a:pPr marL="0" indent="0">
              <a:buNone/>
            </a:pPr>
            <a:r>
              <a:rPr lang="en-US" sz="2400" dirty="0"/>
              <a:t>    }</a:t>
            </a:r>
          </a:p>
          <a:p>
            <a:pPr marL="0" indent="0">
              <a:buNone/>
            </a:pPr>
            <a:r>
              <a:rPr lang="en-US" sz="2400" dirty="0"/>
              <a:t>}</a:t>
            </a:r>
            <a:endParaRPr lang="en-IN" sz="2400" dirty="0"/>
          </a:p>
        </p:txBody>
      </p:sp>
    </p:spTree>
    <p:extLst>
      <p:ext uri="{BB962C8B-B14F-4D97-AF65-F5344CB8AC3E}">
        <p14:creationId xmlns:p14="http://schemas.microsoft.com/office/powerpoint/2010/main" val="33349458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Ternary operator</a:t>
            </a:r>
          </a:p>
        </p:txBody>
      </p:sp>
      <p:sp>
        <p:nvSpPr>
          <p:cNvPr id="3" name="Content Placeholder 2"/>
          <p:cNvSpPr>
            <a:spLocks noGrp="1"/>
          </p:cNvSpPr>
          <p:nvPr>
            <p:ph idx="1"/>
          </p:nvPr>
        </p:nvSpPr>
        <p:spPr/>
        <p:txBody>
          <a:bodyPr/>
          <a:lstStyle/>
          <a:p>
            <a:r>
              <a:rPr lang="en-US" dirty="0"/>
              <a:t>The ternary operator is a shorthand version of the if-else statement. It has three operands and hence the name Ternary</a:t>
            </a:r>
            <a:r>
              <a:rPr lang="en-US" dirty="0" smtClean="0"/>
              <a:t>.</a:t>
            </a:r>
          </a:p>
          <a:p>
            <a:r>
              <a:rPr lang="en-US" dirty="0"/>
              <a:t>condition ? if true : if </a:t>
            </a:r>
            <a:r>
              <a:rPr lang="en-US" dirty="0" smtClean="0"/>
              <a:t>false</a:t>
            </a:r>
          </a:p>
          <a:p>
            <a:r>
              <a:rPr lang="en-US" dirty="0" smtClean="0"/>
              <a:t>Write a program to find greatest among three numbers using ternary operators.</a:t>
            </a:r>
          </a:p>
          <a:p>
            <a:endParaRPr lang="en-IN" dirty="0"/>
          </a:p>
        </p:txBody>
      </p:sp>
    </p:spTree>
    <p:extLst>
      <p:ext uri="{BB962C8B-B14F-4D97-AF65-F5344CB8AC3E}">
        <p14:creationId xmlns:p14="http://schemas.microsoft.com/office/powerpoint/2010/main" val="37065207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Bitwise Operators</a:t>
            </a:r>
          </a:p>
        </p:txBody>
      </p:sp>
      <p:sp>
        <p:nvSpPr>
          <p:cNvPr id="3" name="Content Placeholder 2"/>
          <p:cNvSpPr>
            <a:spLocks noGrp="1"/>
          </p:cNvSpPr>
          <p:nvPr>
            <p:ph idx="1"/>
          </p:nvPr>
        </p:nvSpPr>
        <p:spPr/>
        <p:txBody>
          <a:bodyPr/>
          <a:lstStyle/>
          <a:p>
            <a:r>
              <a:rPr lang="en-US" dirty="0"/>
              <a:t>These operators are used to perform the manipulation of individual bits of a number</a:t>
            </a:r>
            <a:r>
              <a:rPr lang="en-US" dirty="0" smtClean="0"/>
              <a:t>.</a:t>
            </a:r>
          </a:p>
          <a:p>
            <a:pPr fontAlgn="base"/>
            <a:r>
              <a:rPr lang="en-US" b="1" dirty="0"/>
              <a:t>&amp;, Bitwise AND operator: </a:t>
            </a:r>
            <a:r>
              <a:rPr lang="en-US" dirty="0"/>
              <a:t>returns bit by bit AND of input values.</a:t>
            </a:r>
          </a:p>
          <a:p>
            <a:pPr fontAlgn="base"/>
            <a:r>
              <a:rPr lang="en-US" b="1" dirty="0"/>
              <a:t>|, Bitwise OR operator: </a:t>
            </a:r>
            <a:r>
              <a:rPr lang="en-US" dirty="0"/>
              <a:t>returns bit by bit OR of input values.</a:t>
            </a:r>
          </a:p>
          <a:p>
            <a:pPr fontAlgn="base"/>
            <a:r>
              <a:rPr lang="en-US" b="1" dirty="0"/>
              <a:t>^, Bitwise XOR operator: </a:t>
            </a:r>
            <a:r>
              <a:rPr lang="en-US" dirty="0"/>
              <a:t>returns bit-by-bit XOR of input values.</a:t>
            </a:r>
          </a:p>
          <a:p>
            <a:pPr fontAlgn="base"/>
            <a:r>
              <a:rPr lang="en-US" b="1" dirty="0"/>
              <a:t>~, Bitwise Complement Operator: </a:t>
            </a:r>
            <a:r>
              <a:rPr lang="en-US" dirty="0"/>
              <a:t>This is a unary operator which returns the one’s complement representation of the input value, i.e., with all bits inverted.</a:t>
            </a:r>
          </a:p>
          <a:p>
            <a:endParaRPr lang="en-IN" dirty="0"/>
          </a:p>
        </p:txBody>
      </p:sp>
    </p:spTree>
    <p:extLst>
      <p:ext uri="{BB962C8B-B14F-4D97-AF65-F5344CB8AC3E}">
        <p14:creationId xmlns:p14="http://schemas.microsoft.com/office/powerpoint/2010/main" val="171157221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281999"/>
            <a:ext cx="1997364" cy="512330"/>
          </a:xfrm>
        </p:spPr>
        <p:txBody>
          <a:bodyPr>
            <a:normAutofit fontScale="90000"/>
          </a:bodyPr>
          <a:lstStyle/>
          <a:p>
            <a:r>
              <a:rPr lang="en-IN" dirty="0" smtClean="0"/>
              <a:t>Example</a:t>
            </a:r>
            <a:endParaRPr lang="en-IN" dirty="0"/>
          </a:p>
        </p:txBody>
      </p:sp>
      <p:sp>
        <p:nvSpPr>
          <p:cNvPr id="3" name="Content Placeholder 2"/>
          <p:cNvSpPr>
            <a:spLocks noGrp="1"/>
          </p:cNvSpPr>
          <p:nvPr>
            <p:ph idx="1"/>
          </p:nvPr>
        </p:nvSpPr>
        <p:spPr>
          <a:xfrm>
            <a:off x="2195946" y="124981"/>
            <a:ext cx="7751618" cy="6733019"/>
          </a:xfrm>
        </p:spPr>
        <p:txBody>
          <a:bodyPr>
            <a:noAutofit/>
          </a:bodyPr>
          <a:lstStyle/>
          <a:p>
            <a:pPr marL="0" indent="0">
              <a:buNone/>
            </a:pPr>
            <a:r>
              <a:rPr lang="en-IN" sz="1800" dirty="0"/>
              <a:t>public class </a:t>
            </a:r>
            <a:r>
              <a:rPr lang="en-IN" sz="1800" dirty="0" err="1"/>
              <a:t>BitwiseExample</a:t>
            </a:r>
            <a:r>
              <a:rPr lang="en-IN" sz="1800" dirty="0"/>
              <a:t> {</a:t>
            </a:r>
          </a:p>
          <a:p>
            <a:pPr marL="0" indent="0">
              <a:buNone/>
            </a:pPr>
            <a:r>
              <a:rPr lang="en-IN" sz="1800" dirty="0"/>
              <a:t>    public static void main(String[] </a:t>
            </a:r>
            <a:r>
              <a:rPr lang="en-IN" sz="1800" dirty="0" err="1"/>
              <a:t>args</a:t>
            </a:r>
            <a:r>
              <a:rPr lang="en-IN" sz="1800" dirty="0"/>
              <a:t>) {</a:t>
            </a:r>
          </a:p>
          <a:p>
            <a:pPr marL="0" indent="0">
              <a:buNone/>
            </a:pPr>
            <a:r>
              <a:rPr lang="en-IN" sz="1800" dirty="0"/>
              <a:t>        </a:t>
            </a:r>
            <a:r>
              <a:rPr lang="en-IN" sz="1800" dirty="0" err="1"/>
              <a:t>int</a:t>
            </a:r>
            <a:r>
              <a:rPr lang="en-IN" sz="1800" dirty="0"/>
              <a:t> a = 5;  // 0101 in binary</a:t>
            </a:r>
          </a:p>
          <a:p>
            <a:pPr marL="0" indent="0">
              <a:buNone/>
            </a:pPr>
            <a:r>
              <a:rPr lang="en-IN" sz="1800" dirty="0"/>
              <a:t>        </a:t>
            </a:r>
            <a:r>
              <a:rPr lang="en-IN" sz="1800" dirty="0" err="1"/>
              <a:t>int</a:t>
            </a:r>
            <a:r>
              <a:rPr lang="en-IN" sz="1800" dirty="0"/>
              <a:t> b = 9;  // 1001 in </a:t>
            </a:r>
            <a:r>
              <a:rPr lang="en-IN" sz="1800" dirty="0" smtClean="0"/>
              <a:t>binary</a:t>
            </a:r>
            <a:endParaRPr lang="en-IN" sz="1800" dirty="0"/>
          </a:p>
          <a:p>
            <a:pPr marL="0" indent="0">
              <a:buNone/>
            </a:pPr>
            <a:r>
              <a:rPr lang="en-IN" sz="1800" dirty="0"/>
              <a:t>        // AND Operator</a:t>
            </a:r>
          </a:p>
          <a:p>
            <a:pPr marL="0" indent="0">
              <a:buNone/>
            </a:pPr>
            <a:r>
              <a:rPr lang="en-IN" sz="1800" dirty="0"/>
              <a:t>        </a:t>
            </a:r>
            <a:r>
              <a:rPr lang="en-IN" sz="1800" dirty="0" err="1"/>
              <a:t>int</a:t>
            </a:r>
            <a:r>
              <a:rPr lang="en-IN" sz="1800" dirty="0"/>
              <a:t> </a:t>
            </a:r>
            <a:r>
              <a:rPr lang="en-IN" sz="1800" dirty="0" err="1"/>
              <a:t>andResult</a:t>
            </a:r>
            <a:r>
              <a:rPr lang="en-IN" sz="1800" dirty="0"/>
              <a:t> = a &amp; b; </a:t>
            </a:r>
            <a:r>
              <a:rPr lang="en-IN" sz="1800" dirty="0" smtClean="0"/>
              <a:t> // </a:t>
            </a:r>
            <a:r>
              <a:rPr lang="en-IN" sz="1800" dirty="0"/>
              <a:t>0001 in binary, which is 1</a:t>
            </a:r>
          </a:p>
          <a:p>
            <a:pPr marL="0" indent="0">
              <a:buNone/>
            </a:pPr>
            <a:r>
              <a:rPr lang="en-IN" sz="1800" dirty="0"/>
              <a:t>        </a:t>
            </a:r>
            <a:r>
              <a:rPr lang="en-IN" sz="1800" dirty="0" err="1"/>
              <a:t>System.out.println</a:t>
            </a:r>
            <a:r>
              <a:rPr lang="en-IN" sz="1800" dirty="0"/>
              <a:t>("a &amp; b: " + </a:t>
            </a:r>
            <a:r>
              <a:rPr lang="en-IN" sz="1800" dirty="0" err="1"/>
              <a:t>andResult</a:t>
            </a:r>
            <a:r>
              <a:rPr lang="en-IN" sz="1800" dirty="0" smtClean="0"/>
              <a:t>);</a:t>
            </a:r>
            <a:endParaRPr lang="en-IN" sz="1800" dirty="0"/>
          </a:p>
          <a:p>
            <a:pPr marL="0" indent="0">
              <a:buNone/>
            </a:pPr>
            <a:r>
              <a:rPr lang="en-IN" sz="1800" dirty="0"/>
              <a:t>        // OR Operator</a:t>
            </a:r>
          </a:p>
          <a:p>
            <a:pPr marL="0" indent="0">
              <a:buNone/>
            </a:pPr>
            <a:r>
              <a:rPr lang="en-IN" sz="1800" dirty="0"/>
              <a:t>        </a:t>
            </a:r>
            <a:r>
              <a:rPr lang="en-IN" sz="1800" dirty="0" err="1"/>
              <a:t>int</a:t>
            </a:r>
            <a:r>
              <a:rPr lang="en-IN" sz="1800" dirty="0"/>
              <a:t> </a:t>
            </a:r>
            <a:r>
              <a:rPr lang="en-IN" sz="1800" dirty="0" err="1"/>
              <a:t>orResult</a:t>
            </a:r>
            <a:r>
              <a:rPr lang="en-IN" sz="1800" dirty="0"/>
              <a:t> = a | b; // 1101 in binary, which is 13</a:t>
            </a:r>
          </a:p>
          <a:p>
            <a:pPr marL="0" indent="0">
              <a:buNone/>
            </a:pPr>
            <a:r>
              <a:rPr lang="en-IN" sz="1800" dirty="0"/>
              <a:t>        </a:t>
            </a:r>
            <a:r>
              <a:rPr lang="en-IN" sz="1800" dirty="0" err="1"/>
              <a:t>System.out.println</a:t>
            </a:r>
            <a:r>
              <a:rPr lang="en-IN" sz="1800" dirty="0"/>
              <a:t>("a | b: " + </a:t>
            </a:r>
            <a:r>
              <a:rPr lang="en-IN" sz="1800" dirty="0" err="1"/>
              <a:t>orResult</a:t>
            </a:r>
            <a:r>
              <a:rPr lang="en-IN" sz="1800" dirty="0" smtClean="0"/>
              <a:t>);</a:t>
            </a:r>
            <a:endParaRPr lang="en-IN" sz="1800" dirty="0"/>
          </a:p>
          <a:p>
            <a:pPr marL="0" indent="0">
              <a:buNone/>
            </a:pPr>
            <a:r>
              <a:rPr lang="en-IN" sz="1800" dirty="0"/>
              <a:t>        // XOR Operator</a:t>
            </a:r>
          </a:p>
          <a:p>
            <a:pPr marL="0" indent="0">
              <a:buNone/>
            </a:pPr>
            <a:r>
              <a:rPr lang="en-IN" sz="1800" dirty="0"/>
              <a:t>        </a:t>
            </a:r>
            <a:r>
              <a:rPr lang="en-IN" sz="1800" dirty="0" err="1"/>
              <a:t>int</a:t>
            </a:r>
            <a:r>
              <a:rPr lang="en-IN" sz="1800" dirty="0"/>
              <a:t> </a:t>
            </a:r>
            <a:r>
              <a:rPr lang="en-IN" sz="1800" dirty="0" err="1"/>
              <a:t>xorResult</a:t>
            </a:r>
            <a:r>
              <a:rPr lang="en-IN" sz="1800" dirty="0"/>
              <a:t> = a ^ b; // 1100 in binary, which is 12</a:t>
            </a:r>
          </a:p>
          <a:p>
            <a:pPr marL="0" indent="0">
              <a:buNone/>
            </a:pPr>
            <a:r>
              <a:rPr lang="en-IN" sz="1800" dirty="0"/>
              <a:t>        </a:t>
            </a:r>
            <a:r>
              <a:rPr lang="en-IN" sz="1800" dirty="0" err="1"/>
              <a:t>System.out.println</a:t>
            </a:r>
            <a:r>
              <a:rPr lang="en-IN" sz="1800" dirty="0"/>
              <a:t>("a ^ b: " + </a:t>
            </a:r>
            <a:r>
              <a:rPr lang="en-IN" sz="1800" dirty="0" err="1"/>
              <a:t>xorResult</a:t>
            </a:r>
            <a:r>
              <a:rPr lang="en-IN" sz="1800" dirty="0" smtClean="0"/>
              <a:t>);</a:t>
            </a:r>
            <a:endParaRPr lang="en-IN" sz="1800" dirty="0"/>
          </a:p>
          <a:p>
            <a:pPr marL="0" indent="0">
              <a:buNone/>
            </a:pPr>
            <a:r>
              <a:rPr lang="en-IN" sz="1800" dirty="0"/>
              <a:t>        // NOT Operator</a:t>
            </a:r>
          </a:p>
          <a:p>
            <a:pPr marL="0" indent="0">
              <a:buNone/>
            </a:pPr>
            <a:r>
              <a:rPr lang="en-IN" sz="1800" dirty="0"/>
              <a:t>        </a:t>
            </a:r>
            <a:r>
              <a:rPr lang="en-IN" sz="1800" dirty="0" err="1"/>
              <a:t>int</a:t>
            </a:r>
            <a:r>
              <a:rPr lang="en-IN" sz="1800" dirty="0"/>
              <a:t> </a:t>
            </a:r>
            <a:r>
              <a:rPr lang="en-IN" sz="1800" dirty="0" err="1"/>
              <a:t>notResult</a:t>
            </a:r>
            <a:r>
              <a:rPr lang="en-IN" sz="1800" dirty="0"/>
              <a:t> = ~a; </a:t>
            </a:r>
            <a:r>
              <a:rPr lang="en-IN" sz="1800" dirty="0" smtClean="0"/>
              <a:t> // </a:t>
            </a:r>
            <a:r>
              <a:rPr lang="en-IN" sz="1800" dirty="0"/>
              <a:t>1010 in binary (two's complement), which is -6</a:t>
            </a:r>
          </a:p>
          <a:p>
            <a:pPr marL="0" indent="0">
              <a:buNone/>
            </a:pPr>
            <a:r>
              <a:rPr lang="en-IN" sz="1800" dirty="0"/>
              <a:t>        </a:t>
            </a:r>
            <a:r>
              <a:rPr lang="en-IN" sz="1800" dirty="0" err="1"/>
              <a:t>System.out.println</a:t>
            </a:r>
            <a:r>
              <a:rPr lang="en-IN" sz="1800" dirty="0"/>
              <a:t>("~a: " + </a:t>
            </a:r>
            <a:r>
              <a:rPr lang="en-IN" sz="1800" dirty="0" err="1"/>
              <a:t>notResult</a:t>
            </a:r>
            <a:r>
              <a:rPr lang="en-IN" sz="1800" dirty="0" smtClean="0"/>
              <a:t>);</a:t>
            </a:r>
            <a:endParaRPr lang="en-IN" sz="1800" dirty="0"/>
          </a:p>
          <a:p>
            <a:pPr marL="0" indent="0">
              <a:buNone/>
            </a:pPr>
            <a:r>
              <a:rPr lang="en-IN" sz="1800" dirty="0" smtClean="0"/>
              <a:t>}</a:t>
            </a:r>
            <a:endParaRPr lang="en-IN" sz="1800" dirty="0"/>
          </a:p>
          <a:p>
            <a:pPr marL="0" indent="0">
              <a:buNone/>
            </a:pPr>
            <a:r>
              <a:rPr lang="en-IN" sz="1800" dirty="0"/>
              <a:t>}</a:t>
            </a:r>
          </a:p>
          <a:p>
            <a:pPr marL="0" indent="0">
              <a:buNone/>
            </a:pPr>
            <a:endParaRPr lang="en-IN" sz="1800" dirty="0"/>
          </a:p>
        </p:txBody>
      </p:sp>
    </p:spTree>
    <p:extLst>
      <p:ext uri="{BB962C8B-B14F-4D97-AF65-F5344CB8AC3E}">
        <p14:creationId xmlns:p14="http://schemas.microsoft.com/office/powerpoint/2010/main" val="2478005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64" y="226579"/>
            <a:ext cx="10515600" cy="530803"/>
          </a:xfrm>
        </p:spPr>
        <p:txBody>
          <a:bodyPr>
            <a:normAutofit fontScale="90000"/>
          </a:bodyPr>
          <a:lstStyle/>
          <a:p>
            <a:r>
              <a:rPr lang="en-IN" b="1" dirty="0" smtClean="0"/>
              <a:t>Shift operator</a:t>
            </a:r>
            <a:endParaRPr lang="en-IN" b="1" dirty="0"/>
          </a:p>
        </p:txBody>
      </p:sp>
      <p:sp>
        <p:nvSpPr>
          <p:cNvPr id="3" name="Content Placeholder 2"/>
          <p:cNvSpPr>
            <a:spLocks noGrp="1"/>
          </p:cNvSpPr>
          <p:nvPr>
            <p:ph idx="1"/>
          </p:nvPr>
        </p:nvSpPr>
        <p:spPr>
          <a:xfrm>
            <a:off x="483755" y="905164"/>
            <a:ext cx="11002818" cy="5643418"/>
          </a:xfrm>
        </p:spPr>
        <p:txBody>
          <a:bodyPr>
            <a:normAutofit/>
          </a:bodyPr>
          <a:lstStyle/>
          <a:p>
            <a:r>
              <a:rPr lang="en-US" dirty="0"/>
              <a:t>These operators are used to shift the bits of a number left or right, thereby multiplying or dividing the number by two, respectively. </a:t>
            </a:r>
            <a:endParaRPr lang="en-US" dirty="0" smtClean="0"/>
          </a:p>
          <a:p>
            <a:r>
              <a:rPr lang="en-US" dirty="0"/>
              <a:t> They can be used when we have to multiply or divide a number by two. General format-    </a:t>
            </a:r>
            <a:endParaRPr lang="en-US" dirty="0" smtClean="0"/>
          </a:p>
          <a:p>
            <a:pPr marL="0" indent="0">
              <a:buNone/>
            </a:pPr>
            <a:r>
              <a:rPr lang="en-US" i="1" dirty="0" smtClean="0"/>
              <a:t>		number </a:t>
            </a:r>
            <a:r>
              <a:rPr lang="en-US" i="1" dirty="0" err="1"/>
              <a:t>shift_op</a:t>
            </a:r>
            <a:r>
              <a:rPr lang="en-US" i="1" dirty="0"/>
              <a:t> </a:t>
            </a:r>
            <a:r>
              <a:rPr lang="en-US" i="1" dirty="0" err="1"/>
              <a:t>number_of_places_to_shift</a:t>
            </a:r>
            <a:r>
              <a:rPr lang="en-US" i="1" dirty="0" smtClean="0"/>
              <a:t>;</a:t>
            </a:r>
          </a:p>
          <a:p>
            <a:r>
              <a:rPr lang="en-US" b="1" dirty="0"/>
              <a:t>&lt;&lt;, Left shift operator: </a:t>
            </a:r>
            <a:r>
              <a:rPr lang="en-US" dirty="0"/>
              <a:t>shifts the bits of the number to the left and fills 0 on voids left as a result. The left shift by n positions multiplies the number by 2</a:t>
            </a:r>
            <a:r>
              <a:rPr lang="en-US" baseline="30000" dirty="0" smtClean="0"/>
              <a:t>𝑛</a:t>
            </a:r>
            <a:r>
              <a:rPr lang="en-US" dirty="0" smtClean="0"/>
              <a:t> .</a:t>
            </a:r>
          </a:p>
          <a:p>
            <a:pPr marL="0" indent="0">
              <a:buNone/>
            </a:pPr>
            <a:r>
              <a:rPr lang="en-US" dirty="0" smtClean="0"/>
              <a:t>	</a:t>
            </a:r>
            <a:r>
              <a:rPr lang="en-US" dirty="0" err="1" smtClean="0"/>
              <a:t>int</a:t>
            </a:r>
            <a:r>
              <a:rPr lang="en-US" dirty="0" smtClean="0"/>
              <a:t> </a:t>
            </a:r>
            <a:r>
              <a:rPr lang="en-US" dirty="0"/>
              <a:t>a = 5; // Binary: 00000000 00000000 00000000 00000101</a:t>
            </a:r>
          </a:p>
          <a:p>
            <a:pPr marL="0" indent="0">
              <a:buNone/>
            </a:pPr>
            <a:r>
              <a:rPr lang="en-US" dirty="0"/>
              <a:t>	</a:t>
            </a:r>
            <a:r>
              <a:rPr lang="en-US" dirty="0" err="1"/>
              <a:t>int</a:t>
            </a:r>
            <a:r>
              <a:rPr lang="en-US" dirty="0"/>
              <a:t> result = a &lt;&lt; 2; 		// Left shift by 2 positions (5 * 2^2 = 20)</a:t>
            </a:r>
          </a:p>
          <a:p>
            <a:pPr marL="0" indent="0">
              <a:buNone/>
            </a:pPr>
            <a:r>
              <a:rPr lang="en-US" dirty="0"/>
              <a:t>	</a:t>
            </a:r>
            <a:r>
              <a:rPr lang="en-US" dirty="0" err="1"/>
              <a:t>System.out.println</a:t>
            </a:r>
            <a:r>
              <a:rPr lang="en-US" dirty="0"/>
              <a:t>(result); 	// Output: 20</a:t>
            </a:r>
          </a:p>
          <a:p>
            <a:endParaRPr lang="en-US" dirty="0" smtClean="0"/>
          </a:p>
          <a:p>
            <a:endParaRPr lang="en-US" i="1" dirty="0" smtClean="0"/>
          </a:p>
          <a:p>
            <a:endParaRPr lang="en-US" dirty="0" smtClean="0"/>
          </a:p>
          <a:p>
            <a:endParaRPr lang="en-IN" dirty="0"/>
          </a:p>
        </p:txBody>
      </p:sp>
    </p:spTree>
    <p:extLst>
      <p:ext uri="{BB962C8B-B14F-4D97-AF65-F5344CB8AC3E}">
        <p14:creationId xmlns:p14="http://schemas.microsoft.com/office/powerpoint/2010/main" val="16649480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691" y="249382"/>
            <a:ext cx="11554691" cy="5927581"/>
          </a:xfrm>
        </p:spPr>
        <p:txBody>
          <a:bodyPr>
            <a:normAutofit fontScale="92500" lnSpcReduction="20000"/>
          </a:bodyPr>
          <a:lstStyle/>
          <a:p>
            <a:r>
              <a:rPr lang="en-US" b="1" dirty="0" smtClean="0"/>
              <a:t>&gt;&gt;, </a:t>
            </a:r>
            <a:r>
              <a:rPr lang="en-US" b="1" dirty="0"/>
              <a:t>Signed Right shift operator: </a:t>
            </a:r>
            <a:r>
              <a:rPr lang="en-US" dirty="0"/>
              <a:t>shifts the bits of the number to the right and fills 0 on voids left as a result. The right shift by n positions divides the number by 2</a:t>
            </a:r>
            <a:r>
              <a:rPr lang="en-US" baseline="30000" dirty="0"/>
              <a:t>𝑛</a:t>
            </a:r>
            <a:r>
              <a:rPr lang="en-US" dirty="0"/>
              <a:t> and preserves the sign of the number</a:t>
            </a:r>
            <a:r>
              <a:rPr lang="en-US" dirty="0" smtClean="0"/>
              <a:t>.</a:t>
            </a:r>
          </a:p>
          <a:p>
            <a:endParaRPr lang="en-US" dirty="0" smtClean="0"/>
          </a:p>
          <a:p>
            <a:pPr marL="0" indent="0">
              <a:buNone/>
            </a:pPr>
            <a:r>
              <a:rPr lang="en-US" dirty="0" smtClean="0"/>
              <a:t>	</a:t>
            </a:r>
            <a:r>
              <a:rPr lang="en-US" dirty="0" err="1" smtClean="0"/>
              <a:t>int</a:t>
            </a:r>
            <a:r>
              <a:rPr lang="en-US" dirty="0" smtClean="0"/>
              <a:t> </a:t>
            </a:r>
            <a:r>
              <a:rPr lang="en-US" dirty="0"/>
              <a:t>a = 20; // Binary: 00000000 00000000 00000000 00010100</a:t>
            </a:r>
          </a:p>
          <a:p>
            <a:pPr marL="0" indent="0">
              <a:buNone/>
            </a:pPr>
            <a:r>
              <a:rPr lang="en-US" dirty="0"/>
              <a:t>	</a:t>
            </a:r>
            <a:r>
              <a:rPr lang="en-US" dirty="0" err="1"/>
              <a:t>int</a:t>
            </a:r>
            <a:r>
              <a:rPr lang="en-US" dirty="0"/>
              <a:t> result = a &gt;&gt; 2; // Right shift by 2 positions (20 / 2^2 = 5)</a:t>
            </a:r>
          </a:p>
          <a:p>
            <a:pPr marL="0" indent="0">
              <a:buNone/>
            </a:pPr>
            <a:r>
              <a:rPr lang="en-US" dirty="0"/>
              <a:t>	</a:t>
            </a:r>
            <a:r>
              <a:rPr lang="en-US" dirty="0" err="1"/>
              <a:t>System.out.println</a:t>
            </a:r>
            <a:r>
              <a:rPr lang="en-US" dirty="0"/>
              <a:t>(result); 	// Output: 5</a:t>
            </a:r>
          </a:p>
          <a:p>
            <a:endParaRPr lang="en-US" dirty="0"/>
          </a:p>
          <a:p>
            <a:r>
              <a:rPr lang="en-US" b="1" dirty="0"/>
              <a:t>&gt;&gt;&gt;, Unsigned Right shift operator: </a:t>
            </a:r>
            <a:r>
              <a:rPr lang="en-US" dirty="0"/>
              <a:t>shifts the bits of the number to the right and fills 0 on voids left as a result. The leftmost bit is set to 0.</a:t>
            </a:r>
          </a:p>
          <a:p>
            <a:pPr marL="0" indent="0">
              <a:buNone/>
            </a:pPr>
            <a:endParaRPr lang="en-IN" dirty="0" smtClean="0"/>
          </a:p>
          <a:p>
            <a:pPr marL="0" indent="0">
              <a:buNone/>
            </a:pPr>
            <a:r>
              <a:rPr lang="en-US" dirty="0" smtClean="0"/>
              <a:t>	</a:t>
            </a:r>
            <a:r>
              <a:rPr lang="en-US" dirty="0" err="1" smtClean="0"/>
              <a:t>int</a:t>
            </a:r>
            <a:r>
              <a:rPr lang="en-US" dirty="0" smtClean="0"/>
              <a:t> </a:t>
            </a:r>
            <a:r>
              <a:rPr lang="en-US" dirty="0"/>
              <a:t>a = -20; // Binary: 11111111 11111111 11111111 11101100 (in 32-bit representation)</a:t>
            </a:r>
          </a:p>
          <a:p>
            <a:pPr marL="0" indent="0">
              <a:buNone/>
            </a:pPr>
            <a:r>
              <a:rPr lang="en-US" dirty="0" smtClean="0"/>
              <a:t>	</a:t>
            </a:r>
            <a:r>
              <a:rPr lang="en-US" dirty="0" err="1" smtClean="0"/>
              <a:t>int</a:t>
            </a:r>
            <a:r>
              <a:rPr lang="en-US" dirty="0" smtClean="0"/>
              <a:t> </a:t>
            </a:r>
            <a:r>
              <a:rPr lang="en-US" dirty="0"/>
              <a:t>result = a &gt;&gt;&gt; 2; // Unsigned right shift by 2 positions</a:t>
            </a:r>
          </a:p>
          <a:p>
            <a:pPr marL="0" indent="0">
              <a:buNone/>
            </a:pPr>
            <a:r>
              <a:rPr lang="en-US" dirty="0" smtClean="0"/>
              <a:t>	</a:t>
            </a:r>
            <a:r>
              <a:rPr lang="en-US" dirty="0" err="1" smtClean="0"/>
              <a:t>System.out.println</a:t>
            </a:r>
            <a:r>
              <a:rPr lang="en-US" dirty="0" smtClean="0"/>
              <a:t>(result</a:t>
            </a:r>
            <a:r>
              <a:rPr lang="en-US" dirty="0"/>
              <a:t>); // Output: 1073741819</a:t>
            </a:r>
          </a:p>
        </p:txBody>
      </p:sp>
    </p:spTree>
    <p:extLst>
      <p:ext uri="{BB962C8B-B14F-4D97-AF65-F5344CB8AC3E}">
        <p14:creationId xmlns:p14="http://schemas.microsoft.com/office/powerpoint/2010/main" val="301718869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963" y="198872"/>
            <a:ext cx="4694382" cy="632402"/>
          </a:xfrm>
        </p:spPr>
        <p:txBody>
          <a:bodyPr>
            <a:normAutofit fontScale="90000"/>
          </a:bodyPr>
          <a:lstStyle/>
          <a:p>
            <a:r>
              <a:rPr lang="en-IN" b="1" dirty="0" err="1"/>
              <a:t>instanceof</a:t>
            </a:r>
            <a:r>
              <a:rPr lang="en-IN" b="1" dirty="0"/>
              <a:t> </a:t>
            </a:r>
            <a:r>
              <a:rPr lang="en-IN" b="1" dirty="0" smtClean="0"/>
              <a:t>operator</a:t>
            </a:r>
            <a:endParaRPr lang="en-IN" dirty="0"/>
          </a:p>
        </p:txBody>
      </p:sp>
      <p:sp>
        <p:nvSpPr>
          <p:cNvPr id="3" name="Content Placeholder 2"/>
          <p:cNvSpPr>
            <a:spLocks noGrp="1"/>
          </p:cNvSpPr>
          <p:nvPr>
            <p:ph idx="1"/>
          </p:nvPr>
        </p:nvSpPr>
        <p:spPr>
          <a:xfrm>
            <a:off x="108526" y="1428461"/>
            <a:ext cx="5636492" cy="4351338"/>
          </a:xfrm>
        </p:spPr>
        <p:txBody>
          <a:bodyPr>
            <a:normAutofit/>
          </a:bodyPr>
          <a:lstStyle/>
          <a:p>
            <a:r>
              <a:rPr lang="en-US" sz="2400" dirty="0"/>
              <a:t>The instance of the operator is used for type checking. </a:t>
            </a:r>
            <a:endParaRPr lang="en-US" sz="2400" dirty="0" smtClean="0"/>
          </a:p>
          <a:p>
            <a:r>
              <a:rPr lang="en-US" sz="2400" dirty="0" smtClean="0"/>
              <a:t>It </a:t>
            </a:r>
            <a:r>
              <a:rPr lang="en-US" sz="2400" dirty="0"/>
              <a:t>can be used to test if an object is an instance of a class, a subclass, or an interface. </a:t>
            </a:r>
            <a:endParaRPr lang="en-US" sz="2400" dirty="0" smtClean="0"/>
          </a:p>
          <a:p>
            <a:r>
              <a:rPr lang="en-US" sz="2400" dirty="0" smtClean="0"/>
              <a:t>Returns true or false.</a:t>
            </a:r>
          </a:p>
          <a:p>
            <a:r>
              <a:rPr lang="en-US" sz="2400" dirty="0" smtClean="0"/>
              <a:t>General </a:t>
            </a:r>
            <a:r>
              <a:rPr lang="en-US" sz="2400" dirty="0"/>
              <a:t>format- </a:t>
            </a:r>
            <a:endParaRPr lang="en-US" sz="2400" dirty="0" smtClean="0"/>
          </a:p>
          <a:p>
            <a:pPr marL="0" indent="0">
              <a:buNone/>
            </a:pPr>
            <a:r>
              <a:rPr lang="en-IN" sz="2400" i="1" dirty="0"/>
              <a:t>object</a:t>
            </a:r>
            <a:r>
              <a:rPr lang="en-IN" sz="2400" dirty="0"/>
              <a:t> </a:t>
            </a:r>
            <a:r>
              <a:rPr lang="en-IN" sz="2400" dirty="0" err="1" smtClean="0"/>
              <a:t>instanceof</a:t>
            </a:r>
            <a:r>
              <a:rPr lang="en-IN" sz="2400" dirty="0" smtClean="0"/>
              <a:t> </a:t>
            </a:r>
            <a:r>
              <a:rPr lang="en-IN" sz="2400" i="1" dirty="0" smtClean="0"/>
              <a:t>class/subclass/interface</a:t>
            </a:r>
          </a:p>
          <a:p>
            <a:endParaRPr lang="en-IN" sz="2400" dirty="0"/>
          </a:p>
        </p:txBody>
      </p:sp>
      <p:sp>
        <p:nvSpPr>
          <p:cNvPr id="5" name="Content Placeholder 2"/>
          <p:cNvSpPr txBox="1">
            <a:spLocks/>
          </p:cNvSpPr>
          <p:nvPr/>
        </p:nvSpPr>
        <p:spPr>
          <a:xfrm>
            <a:off x="5560291" y="302636"/>
            <a:ext cx="6511636" cy="6033509"/>
          </a:xfrm>
          <a:prstGeom prst="rect">
            <a:avLst/>
          </a:prstGeom>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class Animal {</a:t>
            </a:r>
          </a:p>
          <a:p>
            <a:pPr marL="0" indent="0">
              <a:buNone/>
            </a:pPr>
            <a:r>
              <a:rPr lang="en-US" sz="1600" dirty="0" smtClean="0"/>
              <a:t>}</a:t>
            </a:r>
            <a:endParaRPr lang="en-US" sz="1600" dirty="0"/>
          </a:p>
          <a:p>
            <a:pPr marL="0" indent="0">
              <a:buNone/>
            </a:pPr>
            <a:r>
              <a:rPr lang="en-US" sz="1600" dirty="0"/>
              <a:t>class Dog extends Animal {</a:t>
            </a:r>
          </a:p>
          <a:p>
            <a:pPr marL="0" indent="0">
              <a:buNone/>
            </a:pPr>
            <a:r>
              <a:rPr lang="en-US" sz="1600" dirty="0" smtClean="0"/>
              <a:t>}</a:t>
            </a:r>
            <a:endParaRPr lang="en-US" sz="1600" dirty="0"/>
          </a:p>
          <a:p>
            <a:pPr marL="0" indent="0">
              <a:buNone/>
            </a:pPr>
            <a:r>
              <a:rPr lang="en-US" sz="1600" dirty="0"/>
              <a:t>public class </a:t>
            </a:r>
            <a:r>
              <a:rPr lang="en-US" sz="1600" dirty="0" err="1"/>
              <a:t>InstanceofExample</a:t>
            </a:r>
            <a:r>
              <a:rPr lang="en-US" sz="1600" dirty="0"/>
              <a:t> </a:t>
            </a:r>
            <a:r>
              <a:rPr lang="en-US" sz="1600" dirty="0" smtClean="0"/>
              <a:t>{</a:t>
            </a:r>
          </a:p>
          <a:p>
            <a:pPr marL="0" indent="0">
              <a:buNone/>
            </a:pPr>
            <a:endParaRPr lang="en-US" sz="1600" dirty="0"/>
          </a:p>
          <a:p>
            <a:pPr marL="0" indent="0">
              <a:buNone/>
            </a:pPr>
            <a:r>
              <a:rPr lang="en-US" sz="1600" dirty="0"/>
              <a:t>    public static void main(String[] </a:t>
            </a:r>
            <a:r>
              <a:rPr lang="en-US" sz="1600" dirty="0" err="1"/>
              <a:t>args</a:t>
            </a:r>
            <a:r>
              <a:rPr lang="en-US" sz="1600" dirty="0"/>
              <a:t>) {</a:t>
            </a:r>
          </a:p>
          <a:p>
            <a:pPr marL="0" indent="0">
              <a:buNone/>
            </a:pPr>
            <a:r>
              <a:rPr lang="en-US" sz="1600" dirty="0"/>
              <a:t>        Animal </a:t>
            </a:r>
            <a:r>
              <a:rPr lang="en-US" sz="1600" dirty="0" err="1"/>
              <a:t>myAnimal</a:t>
            </a:r>
            <a:r>
              <a:rPr lang="en-US" sz="1600" dirty="0"/>
              <a:t> = new Animal();</a:t>
            </a:r>
          </a:p>
          <a:p>
            <a:pPr marL="0" indent="0">
              <a:buNone/>
            </a:pPr>
            <a:r>
              <a:rPr lang="en-US" sz="1600" dirty="0"/>
              <a:t>        Dog </a:t>
            </a:r>
            <a:r>
              <a:rPr lang="en-US" sz="1600" dirty="0" err="1"/>
              <a:t>myDog</a:t>
            </a:r>
            <a:r>
              <a:rPr lang="en-US" sz="1600" dirty="0"/>
              <a:t> = new Dog</a:t>
            </a:r>
            <a:r>
              <a:rPr lang="en-US" sz="1600" dirty="0" smtClean="0"/>
              <a:t>();</a:t>
            </a:r>
            <a:endParaRPr lang="en-US" sz="1600" dirty="0"/>
          </a:p>
          <a:p>
            <a:pPr marL="0" indent="0">
              <a:buNone/>
            </a:pPr>
            <a:r>
              <a:rPr lang="en-US" sz="1600" dirty="0"/>
              <a:t>        // Checking if </a:t>
            </a:r>
            <a:r>
              <a:rPr lang="en-US" sz="1600" dirty="0" err="1"/>
              <a:t>myDog</a:t>
            </a:r>
            <a:r>
              <a:rPr lang="en-US" sz="1600" dirty="0"/>
              <a:t> is an instance of Dog</a:t>
            </a:r>
          </a:p>
          <a:p>
            <a:pPr marL="0" indent="0">
              <a:buNone/>
            </a:pPr>
            <a:r>
              <a:rPr lang="en-US" sz="1600" dirty="0"/>
              <a:t>        </a:t>
            </a:r>
            <a:r>
              <a:rPr lang="en-US" sz="1600" dirty="0" err="1"/>
              <a:t>System.out.println</a:t>
            </a:r>
            <a:r>
              <a:rPr lang="en-US" sz="1600" dirty="0"/>
              <a:t>("</a:t>
            </a:r>
            <a:r>
              <a:rPr lang="en-US" sz="1600" dirty="0" err="1"/>
              <a:t>myDog</a:t>
            </a:r>
            <a:r>
              <a:rPr lang="en-US" sz="1600" dirty="0"/>
              <a:t> is instance of Dog: " + (</a:t>
            </a:r>
            <a:r>
              <a:rPr lang="en-US" sz="1600" dirty="0" err="1"/>
              <a:t>myDog</a:t>
            </a:r>
            <a:r>
              <a:rPr lang="en-US" sz="1600" dirty="0"/>
              <a:t> </a:t>
            </a:r>
            <a:r>
              <a:rPr lang="en-US" sz="1600" dirty="0" err="1"/>
              <a:t>instanceof</a:t>
            </a:r>
            <a:r>
              <a:rPr lang="en-US" sz="1600" dirty="0"/>
              <a:t> Dog</a:t>
            </a:r>
            <a:r>
              <a:rPr lang="en-US" sz="1600" dirty="0" smtClean="0"/>
              <a:t>));</a:t>
            </a:r>
          </a:p>
          <a:p>
            <a:pPr marL="0" indent="0">
              <a:buNone/>
            </a:pPr>
            <a:r>
              <a:rPr lang="en-US" sz="1600" dirty="0"/>
              <a:t> </a:t>
            </a:r>
            <a:r>
              <a:rPr lang="en-US" sz="1600" dirty="0" smtClean="0"/>
              <a:t>    </a:t>
            </a:r>
            <a:r>
              <a:rPr lang="en-US" sz="1600" dirty="0" err="1" smtClean="0"/>
              <a:t>System.out.println</a:t>
            </a:r>
            <a:r>
              <a:rPr lang="en-US" sz="1600" dirty="0"/>
              <a:t>("</a:t>
            </a:r>
            <a:r>
              <a:rPr lang="en-US" sz="1600" dirty="0" err="1"/>
              <a:t>myDog</a:t>
            </a:r>
            <a:r>
              <a:rPr lang="en-US" sz="1600" dirty="0"/>
              <a:t> is instance of Animal: " + (</a:t>
            </a:r>
            <a:r>
              <a:rPr lang="en-US" sz="1600" dirty="0" err="1"/>
              <a:t>myDog</a:t>
            </a:r>
            <a:r>
              <a:rPr lang="en-US" sz="1600" dirty="0"/>
              <a:t> </a:t>
            </a:r>
            <a:r>
              <a:rPr lang="en-US" sz="1600" dirty="0" err="1"/>
              <a:t>instanceof</a:t>
            </a:r>
            <a:r>
              <a:rPr lang="en-US" sz="1600" dirty="0"/>
              <a:t> Animal</a:t>
            </a:r>
            <a:r>
              <a:rPr lang="en-US" sz="1600" dirty="0" smtClean="0"/>
              <a:t>));</a:t>
            </a:r>
            <a:endParaRPr lang="en-US" sz="1600" dirty="0"/>
          </a:p>
          <a:p>
            <a:pPr marL="0" indent="0">
              <a:buNone/>
            </a:pPr>
            <a:r>
              <a:rPr lang="en-US" sz="1600" dirty="0" smtClean="0"/>
              <a:t>      </a:t>
            </a:r>
            <a:r>
              <a:rPr lang="en-US" sz="1600" dirty="0" err="1" smtClean="0"/>
              <a:t>System.out.println</a:t>
            </a:r>
            <a:r>
              <a:rPr lang="en-US" sz="1600" dirty="0"/>
              <a:t>("</a:t>
            </a:r>
            <a:r>
              <a:rPr lang="en-US" sz="1600" dirty="0" err="1"/>
              <a:t>myAnimal</a:t>
            </a:r>
            <a:r>
              <a:rPr lang="en-US" sz="1600" dirty="0"/>
              <a:t> is instance of Dog: " + (</a:t>
            </a:r>
            <a:r>
              <a:rPr lang="en-US" sz="1600" dirty="0" err="1"/>
              <a:t>myAnimal</a:t>
            </a:r>
            <a:r>
              <a:rPr lang="en-US" sz="1600" dirty="0"/>
              <a:t> </a:t>
            </a:r>
            <a:r>
              <a:rPr lang="en-US" sz="1600" dirty="0" err="1"/>
              <a:t>instanceof</a:t>
            </a:r>
            <a:r>
              <a:rPr lang="en-US" sz="1600" dirty="0"/>
              <a:t> Dog</a:t>
            </a:r>
            <a:r>
              <a:rPr lang="en-US" sz="1600" dirty="0" smtClean="0"/>
              <a:t>));</a:t>
            </a:r>
            <a:endParaRPr lang="en-US" sz="1600" dirty="0"/>
          </a:p>
          <a:p>
            <a:pPr marL="0" indent="0">
              <a:buNone/>
            </a:pPr>
            <a:r>
              <a:rPr lang="en-US" sz="1600" dirty="0" err="1" smtClean="0"/>
              <a:t>System.out.println</a:t>
            </a:r>
            <a:r>
              <a:rPr lang="en-US" sz="1600" dirty="0"/>
              <a:t>("</a:t>
            </a:r>
            <a:r>
              <a:rPr lang="en-US" sz="1600" dirty="0" err="1"/>
              <a:t>myAnimal</a:t>
            </a:r>
            <a:r>
              <a:rPr lang="en-US" sz="1600" dirty="0"/>
              <a:t> is instance of Animal: " + (</a:t>
            </a:r>
            <a:r>
              <a:rPr lang="en-US" sz="1600" dirty="0" err="1"/>
              <a:t>myAnimal</a:t>
            </a:r>
            <a:r>
              <a:rPr lang="en-US" sz="1600" dirty="0"/>
              <a:t> </a:t>
            </a:r>
            <a:r>
              <a:rPr lang="en-US" sz="1600" dirty="0" err="1"/>
              <a:t>instanceof</a:t>
            </a:r>
            <a:r>
              <a:rPr lang="en-US" sz="1600" dirty="0"/>
              <a:t> Animal));</a:t>
            </a:r>
          </a:p>
          <a:p>
            <a:pPr marL="0" indent="0">
              <a:buNone/>
            </a:pPr>
            <a:r>
              <a:rPr lang="en-US" sz="1600" dirty="0"/>
              <a:t>    }</a:t>
            </a:r>
          </a:p>
          <a:p>
            <a:pPr marL="0" indent="0">
              <a:buNone/>
            </a:pPr>
            <a:r>
              <a:rPr lang="en-US" sz="1600" dirty="0"/>
              <a:t>}</a:t>
            </a:r>
          </a:p>
        </p:txBody>
      </p:sp>
    </p:spTree>
    <p:extLst>
      <p:ext uri="{BB962C8B-B14F-4D97-AF65-F5344CB8AC3E}">
        <p14:creationId xmlns:p14="http://schemas.microsoft.com/office/powerpoint/2010/main" val="6866137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091" y="189635"/>
            <a:ext cx="9635836" cy="410730"/>
          </a:xfrm>
        </p:spPr>
        <p:txBody>
          <a:bodyPr>
            <a:normAutofit fontScale="90000"/>
          </a:bodyPr>
          <a:lstStyle/>
          <a:p>
            <a:r>
              <a:rPr lang="en-US" b="1" dirty="0"/>
              <a:t>Precedence and Associativity of Java </a:t>
            </a:r>
            <a:r>
              <a:rPr lang="en-US" b="1" dirty="0" smtClean="0"/>
              <a:t>Operators</a:t>
            </a:r>
            <a:endParaRPr lang="en-IN" dirty="0"/>
          </a:p>
        </p:txBody>
      </p:sp>
      <p:sp>
        <p:nvSpPr>
          <p:cNvPr id="3" name="Content Placeholder 2"/>
          <p:cNvSpPr>
            <a:spLocks noGrp="1"/>
          </p:cNvSpPr>
          <p:nvPr>
            <p:ph idx="1"/>
          </p:nvPr>
        </p:nvSpPr>
        <p:spPr>
          <a:xfrm>
            <a:off x="191654" y="905164"/>
            <a:ext cx="5303981" cy="5308744"/>
          </a:xfrm>
        </p:spPr>
        <p:txBody>
          <a:bodyPr/>
          <a:lstStyle/>
          <a:p>
            <a:r>
              <a:rPr lang="en-US" b="1" dirty="0"/>
              <a:t>Operator precedence </a:t>
            </a:r>
            <a:r>
              <a:rPr lang="en-US" dirty="0"/>
              <a:t>determines the order in which operators are applied in expressions. Operators with higher precedence are evaluated before operators with lower precedence</a:t>
            </a:r>
            <a:r>
              <a:rPr lang="en-US" dirty="0" smtClean="0"/>
              <a:t>.</a:t>
            </a:r>
          </a:p>
          <a:p>
            <a:r>
              <a:rPr lang="en-US" b="1" dirty="0"/>
              <a:t>Operator associativity </a:t>
            </a:r>
            <a:r>
              <a:rPr lang="en-US" dirty="0"/>
              <a:t>determines the direction in which operators of the same precedence level are evaluated.</a:t>
            </a:r>
            <a:endParaRPr lang="en-IN" dirty="0"/>
          </a:p>
        </p:txBody>
      </p:sp>
      <p:pic>
        <p:nvPicPr>
          <p:cNvPr id="4100" name="Picture 4" descr="Precedence and Associativity of Operators in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8764" y="812801"/>
            <a:ext cx="6613236" cy="5264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3495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 casting/</a:t>
            </a:r>
            <a:r>
              <a:rPr lang="en-IN" dirty="0" err="1" smtClean="0"/>
              <a:t>coversion</a:t>
            </a:r>
            <a:endParaRPr lang="en-IN" dirty="0"/>
          </a:p>
        </p:txBody>
      </p:sp>
      <p:sp>
        <p:nvSpPr>
          <p:cNvPr id="3" name="Content Placeholder 2"/>
          <p:cNvSpPr>
            <a:spLocks noGrp="1"/>
          </p:cNvSpPr>
          <p:nvPr>
            <p:ph idx="1"/>
          </p:nvPr>
        </p:nvSpPr>
        <p:spPr/>
        <p:txBody>
          <a:bodyPr/>
          <a:lstStyle/>
          <a:p>
            <a:r>
              <a:rPr lang="en-US" dirty="0"/>
              <a:t>T</a:t>
            </a:r>
            <a:r>
              <a:rPr lang="en-US" dirty="0" smtClean="0"/>
              <a:t>ype </a:t>
            </a:r>
            <a:r>
              <a:rPr lang="en-US" dirty="0"/>
              <a:t>casting is used to convert a variable from one data type to another</a:t>
            </a:r>
            <a:r>
              <a:rPr lang="en-US" dirty="0" smtClean="0"/>
              <a:t>.</a:t>
            </a:r>
          </a:p>
          <a:p>
            <a:r>
              <a:rPr lang="en-US" b="1" dirty="0" smtClean="0"/>
              <a:t>Implicit casting (</a:t>
            </a:r>
            <a:r>
              <a:rPr lang="en-IN" dirty="0" smtClean="0"/>
              <a:t>Widening)</a:t>
            </a:r>
            <a:r>
              <a:rPr lang="en-US" dirty="0" smtClean="0"/>
              <a:t> </a:t>
            </a:r>
            <a:r>
              <a:rPr lang="en-US" dirty="0"/>
              <a:t>occurs automatically when you convert a smaller data type to a larger one. This is safe because the larger data type can accommodate the values of the smaller data type without loss of information</a:t>
            </a:r>
            <a:r>
              <a:rPr lang="en-US" dirty="0" smtClean="0"/>
              <a:t>.</a:t>
            </a:r>
          </a:p>
          <a:p>
            <a:pPr marL="0" indent="0">
              <a:buNone/>
            </a:pPr>
            <a:r>
              <a:rPr lang="en-IN" dirty="0" smtClean="0"/>
              <a:t>	</a:t>
            </a:r>
            <a:r>
              <a:rPr lang="en-IN" dirty="0" err="1" smtClean="0"/>
              <a:t>int</a:t>
            </a:r>
            <a:r>
              <a:rPr lang="en-IN" dirty="0" smtClean="0"/>
              <a:t> </a:t>
            </a:r>
            <a:r>
              <a:rPr lang="en-IN" dirty="0" err="1"/>
              <a:t>myInt</a:t>
            </a:r>
            <a:r>
              <a:rPr lang="en-IN" dirty="0"/>
              <a:t> = 10;</a:t>
            </a:r>
          </a:p>
          <a:p>
            <a:pPr marL="0" indent="0" algn="ctr">
              <a:buNone/>
            </a:pPr>
            <a:r>
              <a:rPr lang="en-IN" dirty="0"/>
              <a:t>double </a:t>
            </a:r>
            <a:r>
              <a:rPr lang="en-IN" dirty="0" err="1"/>
              <a:t>myDouble</a:t>
            </a:r>
            <a:r>
              <a:rPr lang="en-IN" dirty="0"/>
              <a:t> = </a:t>
            </a:r>
            <a:r>
              <a:rPr lang="en-IN" dirty="0" err="1"/>
              <a:t>myInt</a:t>
            </a:r>
            <a:r>
              <a:rPr lang="en-IN" dirty="0"/>
              <a:t>;  // Implicit casting: </a:t>
            </a:r>
            <a:r>
              <a:rPr lang="en-IN" dirty="0" err="1"/>
              <a:t>int</a:t>
            </a:r>
            <a:r>
              <a:rPr lang="en-IN" dirty="0"/>
              <a:t> to </a:t>
            </a:r>
            <a:r>
              <a:rPr lang="en-IN" dirty="0" smtClean="0"/>
              <a:t>double</a:t>
            </a:r>
          </a:p>
          <a:p>
            <a:pPr marL="0" indent="0">
              <a:buNone/>
            </a:pPr>
            <a:r>
              <a:rPr lang="en-IN" dirty="0" smtClean="0"/>
              <a:t>	</a:t>
            </a:r>
            <a:r>
              <a:rPr lang="en-IN" dirty="0" err="1" smtClean="0"/>
              <a:t>System.out.println</a:t>
            </a:r>
            <a:r>
              <a:rPr lang="en-IN" dirty="0" smtClean="0"/>
              <a:t>(</a:t>
            </a:r>
            <a:r>
              <a:rPr lang="en-IN" dirty="0" err="1" smtClean="0"/>
              <a:t>myDouble</a:t>
            </a:r>
            <a:r>
              <a:rPr lang="en-IN" dirty="0" smtClean="0"/>
              <a:t>);  // Output: 10.0</a:t>
            </a:r>
          </a:p>
          <a:p>
            <a:endParaRPr lang="en-IN" b="1" dirty="0"/>
          </a:p>
        </p:txBody>
      </p:sp>
    </p:spTree>
    <p:extLst>
      <p:ext uri="{BB962C8B-B14F-4D97-AF65-F5344CB8AC3E}">
        <p14:creationId xmlns:p14="http://schemas.microsoft.com/office/powerpoint/2010/main" val="782162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sp>
        <p:nvSpPr>
          <p:cNvPr id="3" name="Content Placeholder 2"/>
          <p:cNvSpPr>
            <a:spLocks noGrp="1"/>
          </p:cNvSpPr>
          <p:nvPr>
            <p:ph idx="1"/>
          </p:nvPr>
        </p:nvSpPr>
        <p:spPr/>
        <p:txBody>
          <a:bodyPr>
            <a:normAutofit lnSpcReduction="10000"/>
          </a:bodyPr>
          <a:lstStyle/>
          <a:p>
            <a:r>
              <a:rPr lang="en-IN" dirty="0"/>
              <a:t>Desktop Applications such as acrobat reader, media player, antivirus, etc.</a:t>
            </a:r>
          </a:p>
          <a:p>
            <a:r>
              <a:rPr lang="en-IN" dirty="0"/>
              <a:t>Web Applications such as irctc.co.in, javatpoint.com, etc.</a:t>
            </a:r>
          </a:p>
          <a:p>
            <a:r>
              <a:rPr lang="en-IN" dirty="0"/>
              <a:t>Enterprise Applications such as banking applications.</a:t>
            </a:r>
          </a:p>
          <a:p>
            <a:r>
              <a:rPr lang="en-IN" dirty="0"/>
              <a:t>Mobile</a:t>
            </a:r>
          </a:p>
          <a:p>
            <a:r>
              <a:rPr lang="en-IN" dirty="0"/>
              <a:t>Embedded System</a:t>
            </a:r>
          </a:p>
          <a:p>
            <a:r>
              <a:rPr lang="en-IN" dirty="0"/>
              <a:t>Smart Card</a:t>
            </a:r>
          </a:p>
          <a:p>
            <a:r>
              <a:rPr lang="en-IN" dirty="0"/>
              <a:t>Robotics</a:t>
            </a:r>
          </a:p>
          <a:p>
            <a:r>
              <a:rPr lang="en-IN" dirty="0"/>
              <a:t>Games, etc.</a:t>
            </a:r>
          </a:p>
        </p:txBody>
      </p:sp>
    </p:spTree>
    <p:extLst>
      <p:ext uri="{BB962C8B-B14F-4D97-AF65-F5344CB8AC3E}">
        <p14:creationId xmlns:p14="http://schemas.microsoft.com/office/powerpoint/2010/main" val="1303986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 casting/conversion</a:t>
            </a:r>
            <a:endParaRPr lang="en-IN" dirty="0"/>
          </a:p>
        </p:txBody>
      </p:sp>
      <p:sp>
        <p:nvSpPr>
          <p:cNvPr id="3" name="Content Placeholder 2"/>
          <p:cNvSpPr>
            <a:spLocks noGrp="1"/>
          </p:cNvSpPr>
          <p:nvPr>
            <p:ph idx="1"/>
          </p:nvPr>
        </p:nvSpPr>
        <p:spPr/>
        <p:txBody>
          <a:bodyPr/>
          <a:lstStyle/>
          <a:p>
            <a:r>
              <a:rPr lang="en-US" b="1" dirty="0"/>
              <a:t>Explicit </a:t>
            </a:r>
            <a:r>
              <a:rPr lang="en-US" b="1" dirty="0" smtClean="0"/>
              <a:t>casting (</a:t>
            </a:r>
            <a:r>
              <a:rPr lang="en-IN" dirty="0" smtClean="0"/>
              <a:t>Narrowing)</a:t>
            </a:r>
            <a:r>
              <a:rPr lang="en-US" dirty="0" smtClean="0"/>
              <a:t> </a:t>
            </a:r>
            <a:r>
              <a:rPr lang="en-US" dirty="0"/>
              <a:t>is required when you convert a larger data type to a smaller one. This is because there is a potential for data loss. You must manually perform this conversion using a cast operator</a:t>
            </a:r>
            <a:r>
              <a:rPr lang="en-US" dirty="0" smtClean="0"/>
              <a:t>.</a:t>
            </a:r>
          </a:p>
          <a:p>
            <a:pPr marL="0" indent="0">
              <a:buNone/>
            </a:pPr>
            <a:r>
              <a:rPr lang="en-IN" dirty="0" smtClean="0"/>
              <a:t>	double </a:t>
            </a:r>
            <a:r>
              <a:rPr lang="en-IN" dirty="0" err="1"/>
              <a:t>myDouble</a:t>
            </a:r>
            <a:r>
              <a:rPr lang="en-IN" dirty="0"/>
              <a:t> = 9.78;</a:t>
            </a:r>
          </a:p>
          <a:p>
            <a:pPr marL="0" indent="0">
              <a:buNone/>
            </a:pPr>
            <a:r>
              <a:rPr lang="en-IN" dirty="0" smtClean="0"/>
              <a:t>	</a:t>
            </a:r>
            <a:r>
              <a:rPr lang="en-IN" dirty="0" err="1" smtClean="0"/>
              <a:t>int</a:t>
            </a:r>
            <a:r>
              <a:rPr lang="en-IN" dirty="0" smtClean="0"/>
              <a:t> </a:t>
            </a:r>
            <a:r>
              <a:rPr lang="en-IN" dirty="0" err="1"/>
              <a:t>myInt</a:t>
            </a:r>
            <a:r>
              <a:rPr lang="en-IN" dirty="0"/>
              <a:t> = (</a:t>
            </a:r>
            <a:r>
              <a:rPr lang="en-IN" dirty="0" err="1"/>
              <a:t>int</a:t>
            </a:r>
            <a:r>
              <a:rPr lang="en-IN" dirty="0"/>
              <a:t>) </a:t>
            </a:r>
            <a:r>
              <a:rPr lang="en-IN" dirty="0" err="1"/>
              <a:t>myDouble</a:t>
            </a:r>
            <a:r>
              <a:rPr lang="en-IN" dirty="0"/>
              <a:t>;  // Explicit casting: double to </a:t>
            </a:r>
            <a:r>
              <a:rPr lang="en-IN" dirty="0" err="1"/>
              <a:t>int</a:t>
            </a:r>
            <a:endParaRPr lang="en-IN" dirty="0"/>
          </a:p>
          <a:p>
            <a:pPr marL="0" indent="0">
              <a:buNone/>
            </a:pPr>
            <a:r>
              <a:rPr lang="en-IN" dirty="0" smtClean="0"/>
              <a:t>	</a:t>
            </a:r>
            <a:r>
              <a:rPr lang="en-IN" dirty="0" err="1" smtClean="0"/>
              <a:t>System.out.println</a:t>
            </a:r>
            <a:r>
              <a:rPr lang="en-IN" dirty="0" smtClean="0"/>
              <a:t>(</a:t>
            </a:r>
            <a:r>
              <a:rPr lang="en-IN" dirty="0" err="1" smtClean="0"/>
              <a:t>myInt</a:t>
            </a:r>
            <a:r>
              <a:rPr lang="en-IN" dirty="0"/>
              <a:t>);  // Output: </a:t>
            </a:r>
            <a:r>
              <a:rPr lang="en-IN" dirty="0" smtClean="0"/>
              <a:t>9</a:t>
            </a:r>
          </a:p>
          <a:p>
            <a:endParaRPr lang="en-IN" dirty="0"/>
          </a:p>
          <a:p>
            <a:endParaRPr lang="en-IN" dirty="0"/>
          </a:p>
          <a:p>
            <a:endParaRPr lang="en-IN" dirty="0"/>
          </a:p>
        </p:txBody>
      </p:sp>
    </p:spTree>
    <p:extLst>
      <p:ext uri="{BB962C8B-B14F-4D97-AF65-F5344CB8AC3E}">
        <p14:creationId xmlns:p14="http://schemas.microsoft.com/office/powerpoint/2010/main" val="2369888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lstStyle/>
          <a:p>
            <a:r>
              <a:rPr lang="en-IN" dirty="0" smtClean="0"/>
              <a:t>Control Structure </a:t>
            </a:r>
            <a:endParaRPr lang="en-IN" dirty="0"/>
          </a:p>
        </p:txBody>
      </p:sp>
      <p:sp>
        <p:nvSpPr>
          <p:cNvPr id="3" name="Content Placeholder 2"/>
          <p:cNvSpPr>
            <a:spLocks noGrp="1"/>
          </p:cNvSpPr>
          <p:nvPr>
            <p:ph idx="1"/>
          </p:nvPr>
        </p:nvSpPr>
        <p:spPr>
          <a:xfrm>
            <a:off x="838200" y="1376218"/>
            <a:ext cx="10515600" cy="4800745"/>
          </a:xfrm>
        </p:spPr>
        <p:txBody>
          <a:bodyPr>
            <a:normAutofit fontScale="92500" lnSpcReduction="10000"/>
          </a:bodyPr>
          <a:lstStyle/>
          <a:p>
            <a:r>
              <a:rPr lang="en-US" dirty="0"/>
              <a:t>Control structures in Java are used to control the flow of execution in a program</a:t>
            </a:r>
            <a:r>
              <a:rPr lang="en-US" dirty="0" smtClean="0"/>
              <a:t>.</a:t>
            </a:r>
          </a:p>
          <a:p>
            <a:r>
              <a:rPr lang="en-US" dirty="0" smtClean="0"/>
              <a:t>Java </a:t>
            </a:r>
            <a:r>
              <a:rPr lang="en-US" dirty="0"/>
              <a:t>provides three types of control flow statements.</a:t>
            </a:r>
          </a:p>
          <a:p>
            <a:pPr lvl="1"/>
            <a:r>
              <a:rPr lang="en-US" dirty="0"/>
              <a:t>Decision Making statements</a:t>
            </a:r>
          </a:p>
          <a:p>
            <a:pPr lvl="2"/>
            <a:r>
              <a:rPr lang="en-US" dirty="0"/>
              <a:t>if statements</a:t>
            </a:r>
          </a:p>
          <a:p>
            <a:pPr lvl="2"/>
            <a:r>
              <a:rPr lang="en-US" dirty="0"/>
              <a:t>switch statement</a:t>
            </a:r>
          </a:p>
          <a:p>
            <a:pPr lvl="1"/>
            <a:r>
              <a:rPr lang="en-US" dirty="0"/>
              <a:t>Loop statements</a:t>
            </a:r>
          </a:p>
          <a:p>
            <a:pPr lvl="2"/>
            <a:r>
              <a:rPr lang="en-US" dirty="0"/>
              <a:t>do while loop</a:t>
            </a:r>
          </a:p>
          <a:p>
            <a:pPr lvl="2"/>
            <a:r>
              <a:rPr lang="en-US" dirty="0"/>
              <a:t>while loop</a:t>
            </a:r>
          </a:p>
          <a:p>
            <a:pPr lvl="2"/>
            <a:r>
              <a:rPr lang="en-US" dirty="0" smtClean="0"/>
              <a:t>for </a:t>
            </a:r>
            <a:r>
              <a:rPr lang="en-US" dirty="0"/>
              <a:t>loop</a:t>
            </a:r>
          </a:p>
          <a:p>
            <a:pPr lvl="2"/>
            <a:r>
              <a:rPr lang="en-US" dirty="0"/>
              <a:t>for-each loop</a:t>
            </a:r>
          </a:p>
          <a:p>
            <a:pPr lvl="1"/>
            <a:r>
              <a:rPr lang="en-US" dirty="0"/>
              <a:t>Jump statements</a:t>
            </a:r>
          </a:p>
          <a:p>
            <a:pPr lvl="2"/>
            <a:r>
              <a:rPr lang="en-US" dirty="0"/>
              <a:t>break statement</a:t>
            </a:r>
          </a:p>
          <a:p>
            <a:pPr lvl="2"/>
            <a:r>
              <a:rPr lang="en-US" dirty="0"/>
              <a:t>continue statement</a:t>
            </a:r>
          </a:p>
          <a:p>
            <a:endParaRPr lang="en-IN" dirty="0"/>
          </a:p>
        </p:txBody>
      </p:sp>
    </p:spTree>
    <p:extLst>
      <p:ext uri="{BB962C8B-B14F-4D97-AF65-F5344CB8AC3E}">
        <p14:creationId xmlns:p14="http://schemas.microsoft.com/office/powerpoint/2010/main" val="110135480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Decision making constructs</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if (condition) {</a:t>
            </a:r>
          </a:p>
          <a:p>
            <a:pPr marL="0" indent="0">
              <a:buNone/>
            </a:pPr>
            <a:r>
              <a:rPr lang="en-IN" dirty="0"/>
              <a:t>    // code</a:t>
            </a:r>
          </a:p>
          <a:p>
            <a:pPr marL="0" indent="0">
              <a:buNone/>
            </a:pPr>
            <a:r>
              <a:rPr lang="en-IN" dirty="0"/>
              <a:t>} else if (condition2) {</a:t>
            </a:r>
          </a:p>
          <a:p>
            <a:pPr marL="0" indent="0">
              <a:buNone/>
            </a:pPr>
            <a:r>
              <a:rPr lang="en-IN" dirty="0"/>
              <a:t>    // code</a:t>
            </a:r>
          </a:p>
          <a:p>
            <a:pPr marL="0" indent="0">
              <a:buNone/>
            </a:pPr>
            <a:r>
              <a:rPr lang="en-IN" dirty="0"/>
              <a:t>} else {</a:t>
            </a:r>
          </a:p>
          <a:p>
            <a:pPr marL="0" indent="0">
              <a:buNone/>
            </a:pPr>
            <a:r>
              <a:rPr lang="en-IN" dirty="0"/>
              <a:t>    // code</a:t>
            </a:r>
          </a:p>
          <a:p>
            <a:pPr marL="0" indent="0">
              <a:buNone/>
            </a:pPr>
            <a:r>
              <a:rPr lang="en-IN" dirty="0"/>
              <a:t>}</a:t>
            </a:r>
          </a:p>
          <a:p>
            <a:r>
              <a:rPr lang="en-US" dirty="0" smtClean="0"/>
              <a:t>Syntax </a:t>
            </a:r>
            <a:r>
              <a:rPr lang="en-US" dirty="0"/>
              <a:t>is almost the </a:t>
            </a:r>
            <a:r>
              <a:rPr lang="en-US" dirty="0" smtClean="0"/>
              <a:t>same as C, </a:t>
            </a:r>
            <a:r>
              <a:rPr lang="en-US" dirty="0"/>
              <a:t>but Java conditions must explicitly be </a:t>
            </a:r>
            <a:r>
              <a:rPr lang="en-US" dirty="0" err="1"/>
              <a:t>boolean</a:t>
            </a:r>
            <a:r>
              <a:rPr lang="en-US" dirty="0"/>
              <a:t>.</a:t>
            </a:r>
            <a:endParaRPr lang="en-IN" dirty="0"/>
          </a:p>
        </p:txBody>
      </p:sp>
    </p:spTree>
    <p:extLst>
      <p:ext uri="{BB962C8B-B14F-4D97-AF65-F5344CB8AC3E}">
        <p14:creationId xmlns:p14="http://schemas.microsoft.com/office/powerpoint/2010/main" val="2314606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Switch statement</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switch (variable) {</a:t>
            </a:r>
          </a:p>
          <a:p>
            <a:pPr marL="0" indent="0">
              <a:buNone/>
            </a:pPr>
            <a:r>
              <a:rPr lang="en-US" dirty="0"/>
              <a:t>    case value1:</a:t>
            </a:r>
          </a:p>
          <a:p>
            <a:pPr marL="0" indent="0">
              <a:buNone/>
            </a:pPr>
            <a:r>
              <a:rPr lang="en-US" dirty="0"/>
              <a:t>        // code</a:t>
            </a:r>
          </a:p>
          <a:p>
            <a:pPr marL="0" indent="0">
              <a:buNone/>
            </a:pPr>
            <a:r>
              <a:rPr lang="en-US" dirty="0"/>
              <a:t>        break;</a:t>
            </a:r>
          </a:p>
          <a:p>
            <a:pPr marL="0" indent="0">
              <a:buNone/>
            </a:pPr>
            <a:r>
              <a:rPr lang="en-US" dirty="0"/>
              <a:t>    case value2:</a:t>
            </a:r>
          </a:p>
          <a:p>
            <a:pPr marL="0" indent="0">
              <a:buNone/>
            </a:pPr>
            <a:r>
              <a:rPr lang="en-US" dirty="0"/>
              <a:t>        // code</a:t>
            </a:r>
          </a:p>
          <a:p>
            <a:pPr marL="0" indent="0">
              <a:buNone/>
            </a:pPr>
            <a:r>
              <a:rPr lang="en-US" dirty="0"/>
              <a:t>        break;</a:t>
            </a:r>
          </a:p>
          <a:p>
            <a:pPr marL="0" indent="0">
              <a:buNone/>
            </a:pPr>
            <a:r>
              <a:rPr lang="en-US" dirty="0"/>
              <a:t>    default:</a:t>
            </a:r>
          </a:p>
          <a:p>
            <a:pPr marL="0" indent="0">
              <a:buNone/>
            </a:pPr>
            <a:r>
              <a:rPr lang="en-US" dirty="0"/>
              <a:t>        // code</a:t>
            </a:r>
          </a:p>
          <a:p>
            <a:pPr marL="0" indent="0">
              <a:buNone/>
            </a:pPr>
            <a:r>
              <a:rPr lang="en-US" dirty="0"/>
              <a:t>}</a:t>
            </a:r>
          </a:p>
          <a:p>
            <a:r>
              <a:rPr lang="en-US" dirty="0" smtClean="0"/>
              <a:t>Switch in both C and Java are almost similar. C </a:t>
            </a:r>
            <a:r>
              <a:rPr lang="en-US" dirty="0"/>
              <a:t>only supports integers and </a:t>
            </a:r>
            <a:r>
              <a:rPr lang="en-US" dirty="0" smtClean="0"/>
              <a:t>characters, while Java supports String datatype as well.</a:t>
            </a:r>
            <a:endParaRPr lang="en-IN" dirty="0"/>
          </a:p>
        </p:txBody>
      </p:sp>
    </p:spTree>
    <p:extLst>
      <p:ext uri="{BB962C8B-B14F-4D97-AF65-F5344CB8AC3E}">
        <p14:creationId xmlns:p14="http://schemas.microsoft.com/office/powerpoint/2010/main" val="6698354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873" y="180398"/>
            <a:ext cx="10515600" cy="355311"/>
          </a:xfrm>
        </p:spPr>
        <p:txBody>
          <a:bodyPr>
            <a:normAutofit fontScale="90000"/>
          </a:bodyPr>
          <a:lstStyle/>
          <a:p>
            <a:r>
              <a:rPr lang="en-IN" dirty="0" smtClean="0"/>
              <a:t>Looping statements</a:t>
            </a:r>
            <a:endParaRPr lang="en-IN" dirty="0"/>
          </a:p>
        </p:txBody>
      </p:sp>
      <p:sp>
        <p:nvSpPr>
          <p:cNvPr id="3" name="Content Placeholder 2"/>
          <p:cNvSpPr>
            <a:spLocks noGrp="1"/>
          </p:cNvSpPr>
          <p:nvPr>
            <p:ph idx="1"/>
          </p:nvPr>
        </p:nvSpPr>
        <p:spPr>
          <a:xfrm>
            <a:off x="293254" y="701964"/>
            <a:ext cx="7705437" cy="5818909"/>
          </a:xfrm>
        </p:spPr>
        <p:txBody>
          <a:bodyPr>
            <a:normAutofit fontScale="92500" lnSpcReduction="20000"/>
          </a:bodyPr>
          <a:lstStyle/>
          <a:p>
            <a:r>
              <a:rPr lang="en-IN" sz="2600" dirty="0" smtClean="0"/>
              <a:t>Working of for, while and do-while loops is similar to C.</a:t>
            </a:r>
          </a:p>
          <a:p>
            <a:r>
              <a:rPr lang="en-IN" b="1" dirty="0"/>
              <a:t>f</a:t>
            </a:r>
            <a:r>
              <a:rPr lang="en-IN" b="1" dirty="0" smtClean="0"/>
              <a:t>or-each loop</a:t>
            </a:r>
            <a:r>
              <a:rPr lang="en-IN" dirty="0" smtClean="0"/>
              <a:t>:</a:t>
            </a:r>
          </a:p>
          <a:p>
            <a:pPr lvl="1"/>
            <a:r>
              <a:rPr lang="en-US" dirty="0"/>
              <a:t>U</a:t>
            </a:r>
            <a:r>
              <a:rPr lang="en-US" dirty="0" smtClean="0"/>
              <a:t>sed </a:t>
            </a:r>
            <a:r>
              <a:rPr lang="en-US" dirty="0"/>
              <a:t>exclusively to loop through elements in an </a:t>
            </a:r>
            <a:r>
              <a:rPr lang="en-US" dirty="0" smtClean="0"/>
              <a:t>array.</a:t>
            </a:r>
          </a:p>
          <a:p>
            <a:pPr marL="457200" lvl="1" indent="0">
              <a:buNone/>
            </a:pPr>
            <a:r>
              <a:rPr lang="en-IN" dirty="0" smtClean="0"/>
              <a:t>	for (type </a:t>
            </a:r>
            <a:r>
              <a:rPr lang="en-IN" dirty="0" err="1" smtClean="0"/>
              <a:t>var</a:t>
            </a:r>
            <a:r>
              <a:rPr lang="en-IN" dirty="0" smtClean="0"/>
              <a:t> : </a:t>
            </a:r>
            <a:r>
              <a:rPr lang="en-IN" dirty="0"/>
              <a:t>array) </a:t>
            </a:r>
          </a:p>
          <a:p>
            <a:pPr marL="457200" lvl="1" indent="0">
              <a:buNone/>
            </a:pPr>
            <a:r>
              <a:rPr lang="en-IN" dirty="0" smtClean="0"/>
              <a:t>	{ </a:t>
            </a:r>
            <a:endParaRPr lang="en-IN" dirty="0"/>
          </a:p>
          <a:p>
            <a:pPr marL="457200" lvl="1" indent="0">
              <a:buNone/>
            </a:pPr>
            <a:r>
              <a:rPr lang="en-IN" dirty="0"/>
              <a:t>  </a:t>
            </a:r>
            <a:r>
              <a:rPr lang="en-IN" dirty="0" smtClean="0"/>
              <a:t>	  statements </a:t>
            </a:r>
            <a:r>
              <a:rPr lang="en-IN" dirty="0"/>
              <a:t>using </a:t>
            </a:r>
            <a:r>
              <a:rPr lang="en-IN" dirty="0" err="1"/>
              <a:t>var</a:t>
            </a:r>
            <a:r>
              <a:rPr lang="en-IN" dirty="0"/>
              <a:t>;</a:t>
            </a:r>
          </a:p>
          <a:p>
            <a:pPr marL="457200" lvl="1" indent="0">
              <a:buNone/>
            </a:pPr>
            <a:r>
              <a:rPr lang="en-IN" dirty="0" smtClean="0"/>
              <a:t>	}</a:t>
            </a:r>
            <a:endParaRPr lang="en-IN" dirty="0"/>
          </a:p>
          <a:p>
            <a:pPr lvl="1"/>
            <a:endParaRPr lang="en-IN" dirty="0" smtClean="0"/>
          </a:p>
          <a:p>
            <a:pPr marL="457200" lvl="1" indent="0">
              <a:buNone/>
            </a:pPr>
            <a:r>
              <a:rPr lang="en-IN" dirty="0" smtClean="0"/>
              <a:t>import </a:t>
            </a:r>
            <a:r>
              <a:rPr lang="en-IN" dirty="0"/>
              <a:t>java.io.*; </a:t>
            </a:r>
          </a:p>
          <a:p>
            <a:pPr marL="457200" lvl="1" indent="0">
              <a:buNone/>
            </a:pPr>
            <a:r>
              <a:rPr lang="en-IN" dirty="0"/>
              <a:t>class Easy </a:t>
            </a:r>
          </a:p>
          <a:p>
            <a:pPr marL="457200" lvl="1" indent="0">
              <a:buNone/>
            </a:pPr>
            <a:r>
              <a:rPr lang="en-IN" dirty="0"/>
              <a:t>{ </a:t>
            </a:r>
            <a:endParaRPr lang="en-IN" dirty="0" smtClean="0"/>
          </a:p>
          <a:p>
            <a:pPr marL="457200" lvl="1" indent="0">
              <a:buNone/>
            </a:pPr>
            <a:r>
              <a:rPr lang="en-IN" dirty="0"/>
              <a:t>	public static void main(String[] </a:t>
            </a:r>
            <a:r>
              <a:rPr lang="en-IN" dirty="0" err="1"/>
              <a:t>args</a:t>
            </a:r>
            <a:r>
              <a:rPr lang="en-IN" dirty="0"/>
              <a:t>) </a:t>
            </a:r>
          </a:p>
          <a:p>
            <a:pPr marL="457200" lvl="1" indent="0">
              <a:buNone/>
            </a:pPr>
            <a:r>
              <a:rPr lang="en-IN" dirty="0"/>
              <a:t>	{ </a:t>
            </a:r>
          </a:p>
          <a:p>
            <a:pPr marL="457200" lvl="1" indent="0">
              <a:buNone/>
            </a:pPr>
            <a:r>
              <a:rPr lang="en-IN" dirty="0"/>
              <a:t>		</a:t>
            </a:r>
            <a:r>
              <a:rPr lang="en-IN" dirty="0" err="1"/>
              <a:t>int</a:t>
            </a:r>
            <a:r>
              <a:rPr lang="en-IN" dirty="0"/>
              <a:t> </a:t>
            </a:r>
            <a:r>
              <a:rPr lang="en-IN" dirty="0" err="1"/>
              <a:t>ar</a:t>
            </a:r>
            <a:r>
              <a:rPr lang="en-IN" dirty="0"/>
              <a:t>[] = { 10, 50, 60, 80, 90 }; </a:t>
            </a:r>
          </a:p>
          <a:p>
            <a:pPr marL="457200" lvl="1" indent="0">
              <a:buNone/>
            </a:pPr>
            <a:r>
              <a:rPr lang="en-IN" dirty="0"/>
              <a:t>		for (</a:t>
            </a:r>
            <a:r>
              <a:rPr lang="en-IN" dirty="0" err="1"/>
              <a:t>int</a:t>
            </a:r>
            <a:r>
              <a:rPr lang="en-IN" dirty="0"/>
              <a:t> element : </a:t>
            </a:r>
            <a:r>
              <a:rPr lang="en-IN" dirty="0" err="1"/>
              <a:t>ar</a:t>
            </a:r>
            <a:r>
              <a:rPr lang="en-IN" dirty="0"/>
              <a:t>) </a:t>
            </a:r>
          </a:p>
          <a:p>
            <a:pPr marL="457200" lvl="1" indent="0">
              <a:buNone/>
            </a:pPr>
            <a:r>
              <a:rPr lang="en-IN" dirty="0"/>
              <a:t>		</a:t>
            </a:r>
            <a:r>
              <a:rPr lang="en-IN" dirty="0" smtClean="0"/>
              <a:t>     </a:t>
            </a:r>
            <a:r>
              <a:rPr lang="en-IN" dirty="0" err="1" smtClean="0"/>
              <a:t>System.out.print</a:t>
            </a:r>
            <a:r>
              <a:rPr lang="en-IN" dirty="0" smtClean="0"/>
              <a:t>(element </a:t>
            </a:r>
            <a:r>
              <a:rPr lang="en-IN" dirty="0"/>
              <a:t>+ " "); </a:t>
            </a:r>
          </a:p>
          <a:p>
            <a:pPr marL="457200" lvl="1" indent="0">
              <a:buNone/>
            </a:pPr>
            <a:r>
              <a:rPr lang="en-IN" dirty="0"/>
              <a:t>	} </a:t>
            </a:r>
          </a:p>
          <a:p>
            <a:pPr marL="457200" lvl="1" indent="0">
              <a:buNone/>
            </a:pPr>
            <a:r>
              <a:rPr lang="en-IN" dirty="0"/>
              <a:t>}</a:t>
            </a:r>
          </a:p>
          <a:p>
            <a:pPr lvl="1"/>
            <a:endParaRPr lang="en-IN" dirty="0"/>
          </a:p>
        </p:txBody>
      </p:sp>
      <p:sp>
        <p:nvSpPr>
          <p:cNvPr id="6" name="Content Placeholder 2"/>
          <p:cNvSpPr txBox="1">
            <a:spLocks/>
          </p:cNvSpPr>
          <p:nvPr/>
        </p:nvSpPr>
        <p:spPr>
          <a:xfrm>
            <a:off x="7839364" y="2697018"/>
            <a:ext cx="4084782" cy="326505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600" b="1" dirty="0" smtClean="0"/>
              <a:t>Limitation:</a:t>
            </a:r>
          </a:p>
          <a:p>
            <a:r>
              <a:rPr lang="en-US" sz="2600" dirty="0"/>
              <a:t> </a:t>
            </a:r>
            <a:r>
              <a:rPr lang="en-US" sz="2600" dirty="0" smtClean="0"/>
              <a:t>Not </a:t>
            </a:r>
            <a:r>
              <a:rPr lang="en-US" sz="2600" dirty="0"/>
              <a:t>appropriate when you want to modify the </a:t>
            </a:r>
            <a:r>
              <a:rPr lang="en-US" sz="2600" dirty="0" smtClean="0"/>
              <a:t>array</a:t>
            </a:r>
          </a:p>
          <a:p>
            <a:r>
              <a:rPr lang="en-US" sz="2600" dirty="0"/>
              <a:t>D</a:t>
            </a:r>
            <a:r>
              <a:rPr lang="en-US" sz="2600" dirty="0" smtClean="0"/>
              <a:t>o </a:t>
            </a:r>
            <a:r>
              <a:rPr lang="en-US" sz="2600" dirty="0"/>
              <a:t>not keep track of </a:t>
            </a:r>
            <a:r>
              <a:rPr lang="en-US" sz="2600" dirty="0" smtClean="0"/>
              <a:t>index.</a:t>
            </a:r>
          </a:p>
          <a:p>
            <a:r>
              <a:rPr lang="en-US" sz="2600" dirty="0"/>
              <a:t>O</a:t>
            </a:r>
            <a:r>
              <a:rPr lang="en-US" sz="2600" dirty="0" smtClean="0"/>
              <a:t>nly </a:t>
            </a:r>
            <a:r>
              <a:rPr lang="en-US" sz="2600" dirty="0"/>
              <a:t>iterates forward over the array in single </a:t>
            </a:r>
            <a:r>
              <a:rPr lang="en-US" sz="2600" dirty="0" smtClean="0"/>
              <a:t>steps.</a:t>
            </a:r>
          </a:p>
          <a:p>
            <a:r>
              <a:rPr lang="en-IN" sz="2600" dirty="0"/>
              <a:t>performance overhead over simple iteration</a:t>
            </a:r>
            <a:endParaRPr lang="en-IN" sz="2200" dirty="0" smtClean="0"/>
          </a:p>
          <a:p>
            <a:endParaRPr lang="en-IN" dirty="0"/>
          </a:p>
        </p:txBody>
      </p:sp>
    </p:spTree>
    <p:extLst>
      <p:ext uri="{BB962C8B-B14F-4D97-AF65-F5344CB8AC3E}">
        <p14:creationId xmlns:p14="http://schemas.microsoft.com/office/powerpoint/2010/main" val="5273026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890" y="161926"/>
            <a:ext cx="10515600" cy="466148"/>
          </a:xfrm>
        </p:spPr>
        <p:txBody>
          <a:bodyPr>
            <a:normAutofit fontScale="90000"/>
          </a:bodyPr>
          <a:lstStyle/>
          <a:p>
            <a:r>
              <a:rPr lang="en-IN" b="1" dirty="0" smtClean="0"/>
              <a:t>Jump statements</a:t>
            </a:r>
            <a:endParaRPr lang="en-IN" b="1" dirty="0"/>
          </a:p>
        </p:txBody>
      </p:sp>
      <p:sp>
        <p:nvSpPr>
          <p:cNvPr id="3" name="Content Placeholder 2"/>
          <p:cNvSpPr>
            <a:spLocks noGrp="1"/>
          </p:cNvSpPr>
          <p:nvPr>
            <p:ph idx="1"/>
          </p:nvPr>
        </p:nvSpPr>
        <p:spPr>
          <a:xfrm>
            <a:off x="505691" y="785091"/>
            <a:ext cx="10515600" cy="5708072"/>
          </a:xfrm>
        </p:spPr>
        <p:txBody>
          <a:bodyPr>
            <a:normAutofit fontScale="92500" lnSpcReduction="10000"/>
          </a:bodyPr>
          <a:lstStyle/>
          <a:p>
            <a:r>
              <a:rPr lang="en-US" b="1" dirty="0"/>
              <a:t>break statement </a:t>
            </a:r>
            <a:r>
              <a:rPr lang="en-US" dirty="0"/>
              <a:t>is used to exit loops (for, while, do-while) and switch statements</a:t>
            </a:r>
            <a:r>
              <a:rPr lang="en-US" dirty="0" smtClean="0"/>
              <a:t>.</a:t>
            </a:r>
          </a:p>
          <a:p>
            <a:r>
              <a:rPr lang="en-US" dirty="0"/>
              <a:t>break statement can also be used with </a:t>
            </a:r>
            <a:r>
              <a:rPr lang="en-US" b="1" dirty="0"/>
              <a:t>labels</a:t>
            </a:r>
            <a:r>
              <a:rPr lang="en-US" dirty="0"/>
              <a:t>, which is not available in C. This allows breaking out of nested loops or blocks</a:t>
            </a:r>
            <a:r>
              <a:rPr lang="en-US" dirty="0" smtClean="0"/>
              <a:t>.</a:t>
            </a:r>
          </a:p>
          <a:p>
            <a:pPr marL="0" indent="0">
              <a:buNone/>
            </a:pPr>
            <a:endParaRPr lang="en-US" dirty="0" smtClean="0"/>
          </a:p>
          <a:p>
            <a:pPr marL="0" indent="0">
              <a:buNone/>
            </a:pPr>
            <a:r>
              <a:rPr lang="en-US" dirty="0" err="1" smtClean="0"/>
              <a:t>outerLoop</a:t>
            </a:r>
            <a:r>
              <a:rPr lang="en-US" dirty="0"/>
              <a:t>:</a:t>
            </a:r>
          </a:p>
          <a:p>
            <a:pPr marL="0" indent="0">
              <a:buNone/>
            </a:pPr>
            <a:r>
              <a:rPr lang="en-US" dirty="0"/>
              <a:t>for (</a:t>
            </a:r>
            <a:r>
              <a:rPr lang="en-US" dirty="0" err="1"/>
              <a:t>int</a:t>
            </a:r>
            <a:r>
              <a:rPr lang="en-US" dirty="0"/>
              <a:t> </a:t>
            </a:r>
            <a:r>
              <a:rPr lang="en-US" dirty="0" err="1"/>
              <a:t>i</a:t>
            </a:r>
            <a:r>
              <a:rPr lang="en-US" dirty="0"/>
              <a:t> = 0; </a:t>
            </a:r>
            <a:r>
              <a:rPr lang="en-US" dirty="0" err="1"/>
              <a:t>i</a:t>
            </a:r>
            <a:r>
              <a:rPr lang="en-US" dirty="0"/>
              <a:t> &lt; 10; </a:t>
            </a:r>
            <a:r>
              <a:rPr lang="en-US" dirty="0" err="1"/>
              <a:t>i</a:t>
            </a:r>
            <a:r>
              <a:rPr lang="en-US" dirty="0"/>
              <a:t>++) {</a:t>
            </a:r>
          </a:p>
          <a:p>
            <a:pPr marL="0" indent="0">
              <a:buNone/>
            </a:pPr>
            <a:r>
              <a:rPr lang="en-US" dirty="0"/>
              <a:t>    for (</a:t>
            </a:r>
            <a:r>
              <a:rPr lang="en-US" dirty="0" err="1"/>
              <a:t>int</a:t>
            </a:r>
            <a:r>
              <a:rPr lang="en-US" dirty="0"/>
              <a:t> j = 0; j &lt; 10; </a:t>
            </a:r>
            <a:r>
              <a:rPr lang="en-US" dirty="0" err="1"/>
              <a:t>j++</a:t>
            </a:r>
            <a:r>
              <a:rPr lang="en-US" dirty="0"/>
              <a:t>) {</a:t>
            </a:r>
          </a:p>
          <a:p>
            <a:pPr marL="0" indent="0">
              <a:buNone/>
            </a:pPr>
            <a:r>
              <a:rPr lang="en-US" dirty="0"/>
              <a:t>        if (j == 5) {</a:t>
            </a:r>
          </a:p>
          <a:p>
            <a:pPr marL="0" indent="0">
              <a:buNone/>
            </a:pPr>
            <a:r>
              <a:rPr lang="en-US" dirty="0"/>
              <a:t>            break </a:t>
            </a:r>
            <a:r>
              <a:rPr lang="en-US" dirty="0" err="1"/>
              <a:t>outerLoop</a:t>
            </a:r>
            <a:r>
              <a:rPr lang="en-US" dirty="0"/>
              <a:t>;  // breaks out of the outer loop</a:t>
            </a:r>
          </a:p>
          <a:p>
            <a:pPr marL="0" indent="0">
              <a:buNone/>
            </a:pPr>
            <a:r>
              <a:rPr lang="en-US" dirty="0"/>
              <a:t>        }</a:t>
            </a:r>
          </a:p>
          <a:p>
            <a:pPr marL="0" indent="0">
              <a:buNone/>
            </a:pPr>
            <a:r>
              <a:rPr lang="en-US" dirty="0"/>
              <a:t>    }</a:t>
            </a:r>
          </a:p>
          <a:p>
            <a:pPr marL="0" indent="0">
              <a:buNone/>
            </a:pPr>
            <a:r>
              <a:rPr lang="en-US" dirty="0"/>
              <a:t>}</a:t>
            </a:r>
          </a:p>
          <a:p>
            <a:endParaRPr lang="en-IN" dirty="0"/>
          </a:p>
        </p:txBody>
      </p:sp>
    </p:spTree>
    <p:extLst>
      <p:ext uri="{BB962C8B-B14F-4D97-AF65-F5344CB8AC3E}">
        <p14:creationId xmlns:p14="http://schemas.microsoft.com/office/powerpoint/2010/main" val="20233509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836" y="189634"/>
            <a:ext cx="10515600" cy="401493"/>
          </a:xfrm>
        </p:spPr>
        <p:txBody>
          <a:bodyPr>
            <a:normAutofit fontScale="90000"/>
          </a:bodyPr>
          <a:lstStyle/>
          <a:p>
            <a:r>
              <a:rPr lang="en-IN" b="1" dirty="0"/>
              <a:t>Jump statements</a:t>
            </a:r>
            <a:endParaRPr lang="en-IN" dirty="0"/>
          </a:p>
        </p:txBody>
      </p:sp>
      <p:sp>
        <p:nvSpPr>
          <p:cNvPr id="3" name="Content Placeholder 2"/>
          <p:cNvSpPr>
            <a:spLocks noGrp="1"/>
          </p:cNvSpPr>
          <p:nvPr>
            <p:ph idx="1"/>
          </p:nvPr>
        </p:nvSpPr>
        <p:spPr>
          <a:xfrm>
            <a:off x="838200" y="969818"/>
            <a:ext cx="10515600" cy="5569527"/>
          </a:xfrm>
        </p:spPr>
        <p:txBody>
          <a:bodyPr>
            <a:normAutofit fontScale="92500" lnSpcReduction="10000"/>
          </a:bodyPr>
          <a:lstStyle/>
          <a:p>
            <a:r>
              <a:rPr lang="en-US" b="1" dirty="0" smtClean="0"/>
              <a:t>Continue statement</a:t>
            </a:r>
            <a:r>
              <a:rPr lang="en-US" dirty="0" smtClean="0"/>
              <a:t> </a:t>
            </a:r>
            <a:r>
              <a:rPr lang="en-US" dirty="0"/>
              <a:t>skips the remaining code in the current iteration and moves to the next iteration of the loop</a:t>
            </a:r>
            <a:r>
              <a:rPr lang="en-US" dirty="0" smtClean="0"/>
              <a:t>.</a:t>
            </a:r>
          </a:p>
          <a:p>
            <a:r>
              <a:rPr lang="en-US" dirty="0"/>
              <a:t>Java allows using </a:t>
            </a:r>
            <a:r>
              <a:rPr lang="en-US" b="1" dirty="0"/>
              <a:t>labeled continue </a:t>
            </a:r>
            <a:r>
              <a:rPr lang="en-US" dirty="0"/>
              <a:t>to control flow in nested loops, which is not available in C</a:t>
            </a:r>
            <a:r>
              <a:rPr lang="en-US" dirty="0" smtClean="0"/>
              <a:t>.</a:t>
            </a:r>
          </a:p>
          <a:p>
            <a:pPr marL="0" indent="0">
              <a:buNone/>
            </a:pPr>
            <a:r>
              <a:rPr lang="en-US" dirty="0" err="1"/>
              <a:t>outerLoop</a:t>
            </a:r>
            <a:r>
              <a:rPr lang="en-US" dirty="0"/>
              <a:t>:</a:t>
            </a:r>
          </a:p>
          <a:p>
            <a:pPr marL="0" indent="0">
              <a:buNone/>
            </a:pPr>
            <a:r>
              <a:rPr lang="en-US" dirty="0"/>
              <a:t>for (</a:t>
            </a:r>
            <a:r>
              <a:rPr lang="en-US" dirty="0" err="1"/>
              <a:t>int</a:t>
            </a:r>
            <a:r>
              <a:rPr lang="en-US" dirty="0"/>
              <a:t> </a:t>
            </a:r>
            <a:r>
              <a:rPr lang="en-US" dirty="0" err="1"/>
              <a:t>i</a:t>
            </a:r>
            <a:r>
              <a:rPr lang="en-US" dirty="0"/>
              <a:t> = 0; </a:t>
            </a:r>
            <a:r>
              <a:rPr lang="en-US" dirty="0" err="1"/>
              <a:t>i</a:t>
            </a:r>
            <a:r>
              <a:rPr lang="en-US" dirty="0"/>
              <a:t> &lt; 5; </a:t>
            </a:r>
            <a:r>
              <a:rPr lang="en-US" dirty="0" err="1"/>
              <a:t>i</a:t>
            </a:r>
            <a:r>
              <a:rPr lang="en-US" dirty="0"/>
              <a:t>++) {</a:t>
            </a:r>
          </a:p>
          <a:p>
            <a:pPr marL="0" indent="0">
              <a:buNone/>
            </a:pPr>
            <a:r>
              <a:rPr lang="en-US" dirty="0"/>
              <a:t>    for (</a:t>
            </a:r>
            <a:r>
              <a:rPr lang="en-US" dirty="0" err="1"/>
              <a:t>int</a:t>
            </a:r>
            <a:r>
              <a:rPr lang="en-US" dirty="0"/>
              <a:t> j = 0; j &lt; 5; </a:t>
            </a:r>
            <a:r>
              <a:rPr lang="en-US" dirty="0" err="1"/>
              <a:t>j++</a:t>
            </a:r>
            <a:r>
              <a:rPr lang="en-US" dirty="0"/>
              <a:t>) {</a:t>
            </a:r>
          </a:p>
          <a:p>
            <a:pPr marL="0" indent="0">
              <a:buNone/>
            </a:pPr>
            <a:r>
              <a:rPr lang="en-US" dirty="0"/>
              <a:t>        if (j == 2) {</a:t>
            </a:r>
          </a:p>
          <a:p>
            <a:pPr marL="0" indent="0">
              <a:buNone/>
            </a:pPr>
            <a:r>
              <a:rPr lang="en-US" dirty="0"/>
              <a:t>            continue </a:t>
            </a:r>
            <a:r>
              <a:rPr lang="en-US" dirty="0" err="1"/>
              <a:t>outerLoop</a:t>
            </a:r>
            <a:r>
              <a:rPr lang="en-US" dirty="0"/>
              <a:t>;  // skip the current iteration of the outer loop</a:t>
            </a:r>
          </a:p>
          <a:p>
            <a:pPr marL="0" indent="0">
              <a:buNone/>
            </a:pPr>
            <a:r>
              <a:rPr lang="en-US" dirty="0"/>
              <a:t>        </a:t>
            </a:r>
            <a:r>
              <a:rPr lang="en-US" dirty="0" smtClean="0"/>
              <a:t>}</a:t>
            </a:r>
          </a:p>
          <a:p>
            <a:pPr marL="0" indent="0">
              <a:buNone/>
            </a:pPr>
            <a:r>
              <a:rPr lang="en-IN" dirty="0" smtClean="0"/>
              <a:t>	</a:t>
            </a:r>
            <a:r>
              <a:rPr lang="en-IN" dirty="0" err="1" smtClean="0"/>
              <a:t>System.out.println</a:t>
            </a:r>
            <a:r>
              <a:rPr lang="en-IN" dirty="0"/>
              <a:t>("i: " + </a:t>
            </a:r>
            <a:r>
              <a:rPr lang="en-IN" dirty="0" err="1"/>
              <a:t>i</a:t>
            </a:r>
            <a:r>
              <a:rPr lang="en-IN" dirty="0"/>
              <a:t> + ", j: " + j);</a:t>
            </a:r>
            <a:endParaRPr lang="en-US" dirty="0"/>
          </a:p>
          <a:p>
            <a:pPr marL="0" indent="0">
              <a:buNone/>
            </a:pPr>
            <a:r>
              <a:rPr lang="en-US" dirty="0"/>
              <a:t>    }</a:t>
            </a:r>
          </a:p>
          <a:p>
            <a:pPr marL="0" indent="0">
              <a:buNone/>
            </a:pPr>
            <a:r>
              <a:rPr lang="en-US" dirty="0"/>
              <a:t>}</a:t>
            </a:r>
          </a:p>
          <a:p>
            <a:endParaRPr lang="en-IN" dirty="0"/>
          </a:p>
        </p:txBody>
      </p:sp>
    </p:spTree>
    <p:extLst>
      <p:ext uri="{BB962C8B-B14F-4D97-AF65-F5344CB8AC3E}">
        <p14:creationId xmlns:p14="http://schemas.microsoft.com/office/powerpoint/2010/main" val="21173464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0948"/>
          </a:xfrm>
        </p:spPr>
        <p:txBody>
          <a:bodyPr/>
          <a:lstStyle/>
          <a:p>
            <a:r>
              <a:rPr lang="en-IN" dirty="0" smtClean="0"/>
              <a:t>Enumerated type</a:t>
            </a:r>
            <a:endParaRPr lang="en-IN" dirty="0"/>
          </a:p>
        </p:txBody>
      </p:sp>
      <p:sp>
        <p:nvSpPr>
          <p:cNvPr id="3" name="Content Placeholder 2"/>
          <p:cNvSpPr>
            <a:spLocks noGrp="1"/>
          </p:cNvSpPr>
          <p:nvPr>
            <p:ph idx="1"/>
          </p:nvPr>
        </p:nvSpPr>
        <p:spPr>
          <a:xfrm>
            <a:off x="838200" y="1302326"/>
            <a:ext cx="10515600" cy="5246255"/>
          </a:xfrm>
        </p:spPr>
        <p:txBody>
          <a:bodyPr>
            <a:normAutofit lnSpcReduction="10000"/>
          </a:bodyPr>
          <a:lstStyle/>
          <a:p>
            <a:r>
              <a:rPr lang="en-US" dirty="0"/>
              <a:t>A Java enumeration is </a:t>
            </a:r>
            <a:r>
              <a:rPr lang="en-US" dirty="0" smtClean="0"/>
              <a:t>class type which</a:t>
            </a:r>
            <a:r>
              <a:rPr lang="en-US" b="1" dirty="0" smtClean="0"/>
              <a:t> </a:t>
            </a:r>
            <a:r>
              <a:rPr lang="en-US" dirty="0" smtClean="0"/>
              <a:t>serve </a:t>
            </a:r>
            <a:r>
              <a:rPr lang="en-US" dirty="0"/>
              <a:t>the purpose of representing a group of named </a:t>
            </a:r>
            <a:r>
              <a:rPr lang="en-US" dirty="0" smtClean="0"/>
              <a:t>constants.</a:t>
            </a:r>
          </a:p>
          <a:p>
            <a:pPr marL="0" indent="0">
              <a:buNone/>
            </a:pPr>
            <a:r>
              <a:rPr lang="en-US" sz="2200" dirty="0" err="1"/>
              <a:t>enum</a:t>
            </a:r>
            <a:r>
              <a:rPr lang="en-US" sz="2200" dirty="0"/>
              <a:t> Level {</a:t>
            </a:r>
          </a:p>
          <a:p>
            <a:pPr marL="0" indent="0">
              <a:buNone/>
            </a:pPr>
            <a:r>
              <a:rPr lang="en-US" sz="2200" dirty="0"/>
              <a:t>  LOW,</a:t>
            </a:r>
          </a:p>
          <a:p>
            <a:pPr marL="0" indent="0">
              <a:buNone/>
            </a:pPr>
            <a:r>
              <a:rPr lang="en-US" sz="2200" dirty="0"/>
              <a:t>  MEDIUM,</a:t>
            </a:r>
          </a:p>
          <a:p>
            <a:pPr marL="0" indent="0">
              <a:buNone/>
            </a:pPr>
            <a:r>
              <a:rPr lang="en-US" sz="2200" dirty="0"/>
              <a:t>  HIGH</a:t>
            </a:r>
          </a:p>
          <a:p>
            <a:pPr marL="0" indent="0">
              <a:buNone/>
            </a:pPr>
            <a:r>
              <a:rPr lang="en-US" sz="2200" dirty="0" smtClean="0"/>
              <a:t>}</a:t>
            </a:r>
          </a:p>
          <a:p>
            <a:r>
              <a:rPr lang="en-US" dirty="0" smtClean="0"/>
              <a:t>Accessing of </a:t>
            </a:r>
            <a:r>
              <a:rPr lang="en-US" dirty="0" err="1" smtClean="0"/>
              <a:t>enum</a:t>
            </a:r>
            <a:r>
              <a:rPr lang="en-US" dirty="0" smtClean="0"/>
              <a:t> </a:t>
            </a:r>
            <a:r>
              <a:rPr lang="en-US" dirty="0"/>
              <a:t>constants : Level </a:t>
            </a:r>
            <a:r>
              <a:rPr lang="en-US" dirty="0" err="1"/>
              <a:t>myVar</a:t>
            </a:r>
            <a:r>
              <a:rPr lang="en-US" dirty="0"/>
              <a:t> = </a:t>
            </a:r>
            <a:r>
              <a:rPr lang="en-US" dirty="0" err="1"/>
              <a:t>Level.MEDIUM</a:t>
            </a:r>
            <a:r>
              <a:rPr lang="en-US" dirty="0" smtClean="0"/>
              <a:t>;</a:t>
            </a:r>
          </a:p>
          <a:p>
            <a:r>
              <a:rPr lang="en-US" dirty="0"/>
              <a:t>we don’t need to instantiate an </a:t>
            </a:r>
            <a:r>
              <a:rPr lang="en-US" dirty="0" err="1"/>
              <a:t>enum</a:t>
            </a:r>
            <a:r>
              <a:rPr lang="en-US" dirty="0"/>
              <a:t> using </a:t>
            </a:r>
            <a:r>
              <a:rPr lang="en-US" b="1" dirty="0"/>
              <a:t>new, </a:t>
            </a:r>
            <a:r>
              <a:rPr lang="en-US" dirty="0"/>
              <a:t>it has the same capabilities as other </a:t>
            </a:r>
            <a:r>
              <a:rPr lang="en-US" dirty="0" smtClean="0"/>
              <a:t>classes.</a:t>
            </a:r>
          </a:p>
          <a:p>
            <a:r>
              <a:rPr lang="en-US" dirty="0" smtClean="0"/>
              <a:t>Note: </a:t>
            </a:r>
            <a:r>
              <a:rPr lang="en-US" dirty="0"/>
              <a:t> unlike classes, enumerations neither inherit other classes nor can get extended(</a:t>
            </a:r>
            <a:r>
              <a:rPr lang="en-US" dirty="0" err="1"/>
              <a:t>i.e</a:t>
            </a:r>
            <a:r>
              <a:rPr lang="en-US" dirty="0"/>
              <a:t> become superclass).</a:t>
            </a:r>
            <a:endParaRPr lang="en-US" dirty="0" smtClean="0"/>
          </a:p>
          <a:p>
            <a:endParaRPr lang="en-US" dirty="0" smtClean="0"/>
          </a:p>
          <a:p>
            <a:endParaRPr lang="en-IN" dirty="0"/>
          </a:p>
        </p:txBody>
      </p:sp>
    </p:spTree>
    <p:extLst>
      <p:ext uri="{BB962C8B-B14F-4D97-AF65-F5344CB8AC3E}">
        <p14:creationId xmlns:p14="http://schemas.microsoft.com/office/powerpoint/2010/main" val="1591175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Declaration of </a:t>
            </a:r>
            <a:r>
              <a:rPr lang="en-IN" b="1" dirty="0" err="1" smtClean="0"/>
              <a:t>enum</a:t>
            </a:r>
            <a:endParaRPr lang="en-IN" dirty="0"/>
          </a:p>
        </p:txBody>
      </p:sp>
      <p:sp>
        <p:nvSpPr>
          <p:cNvPr id="3" name="Content Placeholder 2"/>
          <p:cNvSpPr>
            <a:spLocks noGrp="1"/>
          </p:cNvSpPr>
          <p:nvPr>
            <p:ph idx="1"/>
          </p:nvPr>
        </p:nvSpPr>
        <p:spPr/>
        <p:txBody>
          <a:bodyPr>
            <a:normAutofit fontScale="92500" lnSpcReduction="20000"/>
          </a:bodyPr>
          <a:lstStyle/>
          <a:p>
            <a:r>
              <a:rPr lang="en-IN" b="1" dirty="0"/>
              <a:t>outside the </a:t>
            </a:r>
            <a:r>
              <a:rPr lang="en-IN" b="1" dirty="0" smtClean="0"/>
              <a:t>class</a:t>
            </a:r>
            <a:endParaRPr lang="en-IN" dirty="0" smtClean="0"/>
          </a:p>
          <a:p>
            <a:pPr marL="457200" lvl="1" indent="0">
              <a:buNone/>
            </a:pPr>
            <a:r>
              <a:rPr lang="en-IN" dirty="0" err="1" smtClean="0"/>
              <a:t>enum</a:t>
            </a:r>
            <a:r>
              <a:rPr lang="en-IN" dirty="0" smtClean="0"/>
              <a:t> </a:t>
            </a:r>
            <a:r>
              <a:rPr lang="en-IN" dirty="0" err="1"/>
              <a:t>Color</a:t>
            </a:r>
            <a:r>
              <a:rPr lang="en-IN" dirty="0"/>
              <a:t> {</a:t>
            </a:r>
          </a:p>
          <a:p>
            <a:pPr marL="457200" lvl="1" indent="0">
              <a:buNone/>
            </a:pPr>
            <a:r>
              <a:rPr lang="en-IN" dirty="0" smtClean="0"/>
              <a:t>    RED,</a:t>
            </a:r>
          </a:p>
          <a:p>
            <a:pPr marL="457200" lvl="1" indent="0">
              <a:buNone/>
            </a:pPr>
            <a:r>
              <a:rPr lang="en-IN" dirty="0" smtClean="0"/>
              <a:t>    </a:t>
            </a:r>
            <a:r>
              <a:rPr lang="en-IN" dirty="0"/>
              <a:t>GREEN,</a:t>
            </a:r>
          </a:p>
          <a:p>
            <a:pPr marL="457200" lvl="1" indent="0">
              <a:buNone/>
            </a:pPr>
            <a:r>
              <a:rPr lang="en-IN" dirty="0"/>
              <a:t>    BLUE;</a:t>
            </a:r>
          </a:p>
          <a:p>
            <a:pPr marL="457200" lvl="1" indent="0">
              <a:buNone/>
            </a:pPr>
            <a:r>
              <a:rPr lang="en-IN" dirty="0"/>
              <a:t>}</a:t>
            </a:r>
          </a:p>
          <a:p>
            <a:pPr marL="457200" lvl="1" indent="0">
              <a:buNone/>
            </a:pPr>
            <a:endParaRPr lang="en-IN" dirty="0"/>
          </a:p>
          <a:p>
            <a:pPr marL="457200" lvl="1" indent="0">
              <a:buNone/>
            </a:pPr>
            <a:r>
              <a:rPr lang="en-IN" dirty="0"/>
              <a:t>public class Test {</a:t>
            </a:r>
          </a:p>
          <a:p>
            <a:pPr marL="457200" lvl="1" indent="0">
              <a:buNone/>
            </a:pPr>
            <a:r>
              <a:rPr lang="en-IN" dirty="0" smtClean="0"/>
              <a:t>public </a:t>
            </a:r>
            <a:r>
              <a:rPr lang="en-IN" dirty="0"/>
              <a:t>static void main(String[] </a:t>
            </a:r>
            <a:r>
              <a:rPr lang="en-IN" dirty="0" err="1"/>
              <a:t>args</a:t>
            </a:r>
            <a:r>
              <a:rPr lang="en-IN" dirty="0"/>
              <a:t>) {</a:t>
            </a:r>
          </a:p>
          <a:p>
            <a:pPr marL="457200" lvl="1" indent="0">
              <a:buNone/>
            </a:pPr>
            <a:r>
              <a:rPr lang="en-IN" dirty="0"/>
              <a:t>        </a:t>
            </a:r>
            <a:r>
              <a:rPr lang="en-IN" dirty="0" err="1"/>
              <a:t>Color</a:t>
            </a:r>
            <a:r>
              <a:rPr lang="en-IN" dirty="0"/>
              <a:t> c1 = </a:t>
            </a:r>
            <a:r>
              <a:rPr lang="en-IN" dirty="0" err="1"/>
              <a:t>Color.RED</a:t>
            </a:r>
            <a:r>
              <a:rPr lang="en-IN" dirty="0"/>
              <a:t>;</a:t>
            </a:r>
          </a:p>
          <a:p>
            <a:pPr marL="457200" lvl="1" indent="0">
              <a:buNone/>
            </a:pPr>
            <a:r>
              <a:rPr lang="en-IN" dirty="0"/>
              <a:t>        </a:t>
            </a:r>
            <a:r>
              <a:rPr lang="en-IN" dirty="0" err="1"/>
              <a:t>System.out.println</a:t>
            </a:r>
            <a:r>
              <a:rPr lang="en-IN" dirty="0"/>
              <a:t>(c1);</a:t>
            </a:r>
          </a:p>
          <a:p>
            <a:pPr marL="457200" lvl="1" indent="0">
              <a:buNone/>
            </a:pPr>
            <a:r>
              <a:rPr lang="en-IN" dirty="0"/>
              <a:t>    }</a:t>
            </a:r>
          </a:p>
          <a:p>
            <a:pPr marL="457200" lvl="1" indent="0">
              <a:buNone/>
            </a:pPr>
            <a:r>
              <a:rPr lang="en-IN" dirty="0"/>
              <a:t>}</a:t>
            </a:r>
          </a:p>
          <a:p>
            <a:pPr lvl="1"/>
            <a:endParaRPr lang="en-IN" b="1" dirty="0"/>
          </a:p>
        </p:txBody>
      </p:sp>
    </p:spTree>
    <p:extLst>
      <p:ext uri="{BB962C8B-B14F-4D97-AF65-F5344CB8AC3E}">
        <p14:creationId xmlns:p14="http://schemas.microsoft.com/office/powerpoint/2010/main" val="9492189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Declaration of </a:t>
            </a:r>
            <a:r>
              <a:rPr lang="en-IN" b="1" dirty="0" err="1"/>
              <a:t>enum</a:t>
            </a:r>
            <a:endParaRPr lang="en-IN" dirty="0"/>
          </a:p>
        </p:txBody>
      </p:sp>
      <p:sp>
        <p:nvSpPr>
          <p:cNvPr id="3" name="Content Placeholder 2"/>
          <p:cNvSpPr>
            <a:spLocks noGrp="1"/>
          </p:cNvSpPr>
          <p:nvPr>
            <p:ph idx="1"/>
          </p:nvPr>
        </p:nvSpPr>
        <p:spPr/>
        <p:txBody>
          <a:bodyPr>
            <a:normAutofit fontScale="92500" lnSpcReduction="20000"/>
          </a:bodyPr>
          <a:lstStyle/>
          <a:p>
            <a:r>
              <a:rPr lang="en-IN" b="1" dirty="0" smtClean="0"/>
              <a:t>inside </a:t>
            </a:r>
            <a:r>
              <a:rPr lang="en-IN" b="1" dirty="0"/>
              <a:t>a class</a:t>
            </a:r>
          </a:p>
          <a:p>
            <a:pPr marL="457200" lvl="1" indent="0">
              <a:buNone/>
            </a:pPr>
            <a:r>
              <a:rPr lang="en-IN" dirty="0" smtClean="0"/>
              <a:t>public </a:t>
            </a:r>
            <a:r>
              <a:rPr lang="en-IN" dirty="0"/>
              <a:t>class Test {</a:t>
            </a:r>
          </a:p>
          <a:p>
            <a:pPr marL="457200" lvl="1" indent="0">
              <a:buNone/>
            </a:pPr>
            <a:r>
              <a:rPr lang="en-IN" dirty="0"/>
              <a:t>    </a:t>
            </a:r>
            <a:r>
              <a:rPr lang="en-IN" dirty="0" err="1"/>
              <a:t>enum</a:t>
            </a:r>
            <a:r>
              <a:rPr lang="en-IN" dirty="0"/>
              <a:t> </a:t>
            </a:r>
            <a:r>
              <a:rPr lang="en-IN" dirty="0" err="1"/>
              <a:t>Color</a:t>
            </a:r>
            <a:r>
              <a:rPr lang="en-IN" dirty="0"/>
              <a:t> {</a:t>
            </a:r>
          </a:p>
          <a:p>
            <a:pPr marL="457200" lvl="1" indent="0">
              <a:buNone/>
            </a:pPr>
            <a:r>
              <a:rPr lang="en-IN" dirty="0"/>
              <a:t>        RED,</a:t>
            </a:r>
          </a:p>
          <a:p>
            <a:pPr marL="457200" lvl="1" indent="0">
              <a:buNone/>
            </a:pPr>
            <a:r>
              <a:rPr lang="en-IN" dirty="0"/>
              <a:t>        GREEN,</a:t>
            </a:r>
          </a:p>
          <a:p>
            <a:pPr marL="457200" lvl="1" indent="0">
              <a:buNone/>
            </a:pPr>
            <a:r>
              <a:rPr lang="en-IN" dirty="0"/>
              <a:t>        BLUE;</a:t>
            </a:r>
          </a:p>
          <a:p>
            <a:pPr marL="457200" lvl="1" indent="0">
              <a:buNone/>
            </a:pPr>
            <a:r>
              <a:rPr lang="en-IN" dirty="0"/>
              <a:t>    }</a:t>
            </a:r>
          </a:p>
          <a:p>
            <a:pPr marL="457200" lvl="1" indent="0">
              <a:buNone/>
            </a:pPr>
            <a:endParaRPr lang="en-IN" dirty="0"/>
          </a:p>
          <a:p>
            <a:pPr marL="457200" lvl="1" indent="0">
              <a:buNone/>
            </a:pPr>
            <a:r>
              <a:rPr lang="en-IN" dirty="0" smtClean="0"/>
              <a:t>public </a:t>
            </a:r>
            <a:r>
              <a:rPr lang="en-IN" dirty="0"/>
              <a:t>static void main(String[] </a:t>
            </a:r>
            <a:r>
              <a:rPr lang="en-IN" dirty="0" err="1"/>
              <a:t>args</a:t>
            </a:r>
            <a:r>
              <a:rPr lang="en-IN" dirty="0"/>
              <a:t>) {</a:t>
            </a:r>
          </a:p>
          <a:p>
            <a:pPr marL="457200" lvl="1" indent="0">
              <a:buNone/>
            </a:pPr>
            <a:r>
              <a:rPr lang="en-IN" dirty="0"/>
              <a:t>        </a:t>
            </a:r>
            <a:r>
              <a:rPr lang="en-IN" dirty="0" err="1"/>
              <a:t>Color</a:t>
            </a:r>
            <a:r>
              <a:rPr lang="en-IN" dirty="0"/>
              <a:t> c1 = </a:t>
            </a:r>
            <a:r>
              <a:rPr lang="en-IN" dirty="0" err="1"/>
              <a:t>Color.RED</a:t>
            </a:r>
            <a:r>
              <a:rPr lang="en-IN" dirty="0"/>
              <a:t>;</a:t>
            </a:r>
          </a:p>
          <a:p>
            <a:pPr marL="457200" lvl="1" indent="0">
              <a:buNone/>
            </a:pPr>
            <a:r>
              <a:rPr lang="en-IN" dirty="0"/>
              <a:t>        </a:t>
            </a:r>
            <a:r>
              <a:rPr lang="en-IN" dirty="0" err="1"/>
              <a:t>System.out.println</a:t>
            </a:r>
            <a:r>
              <a:rPr lang="en-IN" dirty="0"/>
              <a:t>(c1);</a:t>
            </a:r>
          </a:p>
          <a:p>
            <a:pPr marL="457200" lvl="1" indent="0">
              <a:buNone/>
            </a:pPr>
            <a:r>
              <a:rPr lang="en-IN" dirty="0"/>
              <a:t>    }</a:t>
            </a:r>
          </a:p>
          <a:p>
            <a:pPr marL="457200" lvl="1" indent="0">
              <a:buNone/>
            </a:pPr>
            <a:r>
              <a:rPr lang="en-IN" dirty="0"/>
              <a:t>}</a:t>
            </a:r>
          </a:p>
          <a:p>
            <a:pPr lvl="1"/>
            <a:endParaRPr lang="en-IN" dirty="0"/>
          </a:p>
        </p:txBody>
      </p:sp>
    </p:spTree>
    <p:extLst>
      <p:ext uri="{BB962C8B-B14F-4D97-AF65-F5344CB8AC3E}">
        <p14:creationId xmlns:p14="http://schemas.microsoft.com/office/powerpoint/2010/main" val="3805483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 of Java Applications</a:t>
            </a:r>
            <a:endParaRPr lang="en-IN" dirty="0"/>
          </a:p>
        </p:txBody>
      </p:sp>
      <p:sp>
        <p:nvSpPr>
          <p:cNvPr id="3" name="Content Placeholder 2"/>
          <p:cNvSpPr>
            <a:spLocks noGrp="1"/>
          </p:cNvSpPr>
          <p:nvPr>
            <p:ph idx="1"/>
          </p:nvPr>
        </p:nvSpPr>
        <p:spPr/>
        <p:txBody>
          <a:bodyPr/>
          <a:lstStyle/>
          <a:p>
            <a:r>
              <a:rPr lang="en-IN" b="1" dirty="0"/>
              <a:t>Standalone </a:t>
            </a:r>
            <a:r>
              <a:rPr lang="en-IN" b="1" dirty="0" smtClean="0"/>
              <a:t>Application</a:t>
            </a:r>
          </a:p>
          <a:p>
            <a:r>
              <a:rPr lang="en-IN" b="1" dirty="0"/>
              <a:t>Web </a:t>
            </a:r>
            <a:r>
              <a:rPr lang="en-IN" b="1" dirty="0" smtClean="0"/>
              <a:t>Application </a:t>
            </a:r>
            <a:r>
              <a:rPr lang="en-IN" dirty="0" smtClean="0"/>
              <a:t>: </a:t>
            </a:r>
            <a:r>
              <a:rPr lang="en-US" dirty="0" smtClean="0"/>
              <a:t>Applications that run on the server side to create dynamic web pages. </a:t>
            </a:r>
            <a:r>
              <a:rPr lang="en-US" dirty="0"/>
              <a:t>Currently, </a:t>
            </a:r>
            <a:r>
              <a:rPr lang="en-US" dirty="0">
                <a:hlinkClick r:id="rId2"/>
              </a:rPr>
              <a:t>Servlet</a:t>
            </a:r>
            <a:r>
              <a:rPr lang="en-US" dirty="0"/>
              <a:t>, </a:t>
            </a:r>
            <a:r>
              <a:rPr lang="en-US" dirty="0">
                <a:hlinkClick r:id="rId3"/>
              </a:rPr>
              <a:t>JSP</a:t>
            </a:r>
            <a:r>
              <a:rPr lang="en-US" dirty="0"/>
              <a:t>, </a:t>
            </a:r>
            <a:r>
              <a:rPr lang="en-US" dirty="0">
                <a:hlinkClick r:id="rId4"/>
              </a:rPr>
              <a:t>Struts</a:t>
            </a:r>
            <a:r>
              <a:rPr lang="en-US" dirty="0"/>
              <a:t>, </a:t>
            </a:r>
            <a:r>
              <a:rPr lang="en-US" dirty="0">
                <a:hlinkClick r:id="rId5"/>
              </a:rPr>
              <a:t>Spring</a:t>
            </a:r>
            <a:r>
              <a:rPr lang="en-US" dirty="0"/>
              <a:t>, </a:t>
            </a:r>
            <a:r>
              <a:rPr lang="en-US" dirty="0">
                <a:hlinkClick r:id="rId6"/>
              </a:rPr>
              <a:t>Hibernate</a:t>
            </a:r>
            <a:r>
              <a:rPr lang="en-US" dirty="0"/>
              <a:t>, </a:t>
            </a:r>
            <a:r>
              <a:rPr lang="en-US" dirty="0">
                <a:hlinkClick r:id="rId7"/>
              </a:rPr>
              <a:t>JSF</a:t>
            </a:r>
            <a:r>
              <a:rPr lang="en-US" dirty="0"/>
              <a:t>, etc. technologies are used for creating web applications in Java.</a:t>
            </a:r>
            <a:endParaRPr lang="en-IN" dirty="0"/>
          </a:p>
          <a:p>
            <a:r>
              <a:rPr lang="en-IN" b="1" dirty="0"/>
              <a:t>Enterprise </a:t>
            </a:r>
            <a:r>
              <a:rPr lang="en-IN" b="1" dirty="0" smtClean="0"/>
              <a:t>Application </a:t>
            </a:r>
            <a:r>
              <a:rPr lang="en-IN" dirty="0" smtClean="0"/>
              <a:t>: </a:t>
            </a:r>
            <a:r>
              <a:rPr lang="en-US" dirty="0"/>
              <a:t>An application that is distributed in nature, such as banking applications, etc. is called an enterprise application. It has advantages like high-level security, load balancing, and clustering. In Java, </a:t>
            </a:r>
            <a:r>
              <a:rPr lang="en-US" dirty="0">
                <a:hlinkClick r:id="rId8"/>
              </a:rPr>
              <a:t>EJB</a:t>
            </a:r>
            <a:r>
              <a:rPr lang="en-US" dirty="0"/>
              <a:t> is used for creating enterprise applications</a:t>
            </a:r>
            <a:r>
              <a:rPr lang="en-US" dirty="0" smtClean="0"/>
              <a:t>.</a:t>
            </a:r>
          </a:p>
          <a:p>
            <a:r>
              <a:rPr lang="en-IN" b="1" dirty="0"/>
              <a:t>Mobile Application</a:t>
            </a:r>
          </a:p>
          <a:p>
            <a:endParaRPr lang="en-IN" dirty="0"/>
          </a:p>
          <a:p>
            <a:endParaRPr lang="en-IN" dirty="0"/>
          </a:p>
        </p:txBody>
      </p:sp>
    </p:spTree>
    <p:extLst>
      <p:ext uri="{BB962C8B-B14F-4D97-AF65-F5344CB8AC3E}">
        <p14:creationId xmlns:p14="http://schemas.microsoft.com/office/powerpoint/2010/main" val="27186144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a:t>
            </a:r>
            <a:r>
              <a:rPr lang="en-IN" dirty="0" err="1" smtClean="0"/>
              <a:t>enum</a:t>
            </a:r>
            <a:endParaRPr lang="en-IN" dirty="0"/>
          </a:p>
        </p:txBody>
      </p:sp>
      <p:sp>
        <p:nvSpPr>
          <p:cNvPr id="3" name="Content Placeholder 2"/>
          <p:cNvSpPr>
            <a:spLocks noGrp="1"/>
          </p:cNvSpPr>
          <p:nvPr>
            <p:ph idx="1"/>
          </p:nvPr>
        </p:nvSpPr>
        <p:spPr/>
        <p:txBody>
          <a:bodyPr>
            <a:normAutofit lnSpcReduction="10000"/>
          </a:bodyPr>
          <a:lstStyle/>
          <a:p>
            <a:r>
              <a:rPr lang="en-US" b="1" dirty="0"/>
              <a:t>Class Type: </a:t>
            </a:r>
            <a:r>
              <a:rPr lang="en-US" dirty="0"/>
              <a:t>Every </a:t>
            </a:r>
            <a:r>
              <a:rPr lang="en-US" dirty="0" err="1"/>
              <a:t>enum</a:t>
            </a:r>
            <a:r>
              <a:rPr lang="en-US" dirty="0"/>
              <a:t> is internally implemented using the Class type.</a:t>
            </a:r>
          </a:p>
          <a:p>
            <a:r>
              <a:rPr lang="en-US" b="1" dirty="0" err="1"/>
              <a:t>Enum</a:t>
            </a:r>
            <a:r>
              <a:rPr lang="en-US" b="1" dirty="0"/>
              <a:t> Constants: </a:t>
            </a:r>
            <a:r>
              <a:rPr lang="en-US" dirty="0"/>
              <a:t>Each </a:t>
            </a:r>
            <a:r>
              <a:rPr lang="en-US" dirty="0" err="1"/>
              <a:t>enum</a:t>
            </a:r>
            <a:r>
              <a:rPr lang="en-US" dirty="0"/>
              <a:t> constant represents an object of type </a:t>
            </a:r>
            <a:r>
              <a:rPr lang="en-US" dirty="0" err="1"/>
              <a:t>enum</a:t>
            </a:r>
            <a:r>
              <a:rPr lang="en-US" dirty="0"/>
              <a:t>.</a:t>
            </a:r>
          </a:p>
          <a:p>
            <a:r>
              <a:rPr lang="en-US" b="1" dirty="0"/>
              <a:t>Switch Statements: </a:t>
            </a:r>
            <a:r>
              <a:rPr lang="en-US" dirty="0" err="1"/>
              <a:t>Enum</a:t>
            </a:r>
            <a:r>
              <a:rPr lang="en-US" dirty="0"/>
              <a:t> types can be used in switch statements.</a:t>
            </a:r>
          </a:p>
          <a:p>
            <a:r>
              <a:rPr lang="en-US" b="1" dirty="0"/>
              <a:t>Implicit Modifiers: </a:t>
            </a:r>
            <a:r>
              <a:rPr lang="en-US" dirty="0"/>
              <a:t>Every </a:t>
            </a:r>
            <a:r>
              <a:rPr lang="en-US" dirty="0" err="1"/>
              <a:t>enum</a:t>
            </a:r>
            <a:r>
              <a:rPr lang="en-US" dirty="0"/>
              <a:t> constant is implicitly public static final. Since it is static, it can be accessed using the </a:t>
            </a:r>
            <a:r>
              <a:rPr lang="en-US" dirty="0" err="1"/>
              <a:t>enum</a:t>
            </a:r>
            <a:r>
              <a:rPr lang="en-US" dirty="0"/>
              <a:t> name. Since it is final, </a:t>
            </a:r>
            <a:r>
              <a:rPr lang="en-US" dirty="0" err="1"/>
              <a:t>enums</a:t>
            </a:r>
            <a:r>
              <a:rPr lang="en-US" dirty="0"/>
              <a:t> cannot be extended.</a:t>
            </a:r>
          </a:p>
          <a:p>
            <a:r>
              <a:rPr lang="en-US" b="1" dirty="0"/>
              <a:t>Main Method: </a:t>
            </a:r>
            <a:r>
              <a:rPr lang="en-US" dirty="0" err="1"/>
              <a:t>Enums</a:t>
            </a:r>
            <a:r>
              <a:rPr lang="en-US" dirty="0"/>
              <a:t> can declare a main() method, allowing direct invocation from the command line.</a:t>
            </a:r>
            <a:endParaRPr lang="en-IN" dirty="0"/>
          </a:p>
        </p:txBody>
      </p:sp>
    </p:spTree>
    <p:extLst>
      <p:ext uri="{BB962C8B-B14F-4D97-AF65-F5344CB8AC3E}">
        <p14:creationId xmlns:p14="http://schemas.microsoft.com/office/powerpoint/2010/main" val="20721681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299" y="157018"/>
            <a:ext cx="3928919" cy="471055"/>
          </a:xfrm>
        </p:spPr>
        <p:txBody>
          <a:bodyPr>
            <a:normAutofit fontScale="90000"/>
          </a:bodyPr>
          <a:lstStyle/>
          <a:p>
            <a:r>
              <a:rPr lang="en-IN" dirty="0" err="1" smtClean="0"/>
              <a:t>Enum</a:t>
            </a:r>
            <a:r>
              <a:rPr lang="en-IN" dirty="0" smtClean="0"/>
              <a:t> in switch</a:t>
            </a:r>
            <a:endParaRPr lang="en-IN" dirty="0"/>
          </a:p>
        </p:txBody>
      </p:sp>
      <p:sp>
        <p:nvSpPr>
          <p:cNvPr id="3" name="Content Placeholder 2"/>
          <p:cNvSpPr>
            <a:spLocks noGrp="1"/>
          </p:cNvSpPr>
          <p:nvPr>
            <p:ph idx="1"/>
          </p:nvPr>
        </p:nvSpPr>
        <p:spPr>
          <a:xfrm>
            <a:off x="495299" y="766618"/>
            <a:ext cx="5203537" cy="5754255"/>
          </a:xfrm>
        </p:spPr>
        <p:txBody>
          <a:bodyPr>
            <a:normAutofit fontScale="77500" lnSpcReduction="20000"/>
          </a:bodyPr>
          <a:lstStyle/>
          <a:p>
            <a:pPr marL="0" indent="0">
              <a:buNone/>
            </a:pPr>
            <a:r>
              <a:rPr lang="en-US" dirty="0" smtClean="0"/>
              <a:t>import </a:t>
            </a:r>
            <a:r>
              <a:rPr lang="en-US" dirty="0" err="1"/>
              <a:t>java.util.Scanner</a:t>
            </a:r>
            <a:r>
              <a:rPr lang="en-US" dirty="0"/>
              <a:t>;</a:t>
            </a:r>
          </a:p>
          <a:p>
            <a:pPr marL="0" indent="0">
              <a:buNone/>
            </a:pPr>
            <a:r>
              <a:rPr lang="en-US" dirty="0" err="1" smtClean="0"/>
              <a:t>enum</a:t>
            </a:r>
            <a:r>
              <a:rPr lang="en-US" dirty="0" smtClean="0"/>
              <a:t> </a:t>
            </a:r>
            <a:r>
              <a:rPr lang="en-US" dirty="0"/>
              <a:t>Day {</a:t>
            </a:r>
          </a:p>
          <a:p>
            <a:pPr marL="0" indent="0">
              <a:buNone/>
            </a:pPr>
            <a:r>
              <a:rPr lang="en-US" dirty="0"/>
              <a:t>    SUNDAY,</a:t>
            </a:r>
          </a:p>
          <a:p>
            <a:pPr marL="0" indent="0">
              <a:buNone/>
            </a:pPr>
            <a:r>
              <a:rPr lang="en-US" dirty="0"/>
              <a:t>    MONDAY,</a:t>
            </a:r>
          </a:p>
          <a:p>
            <a:pPr marL="0" indent="0">
              <a:buNone/>
            </a:pPr>
            <a:r>
              <a:rPr lang="en-US" dirty="0"/>
              <a:t>    TUESDAY,</a:t>
            </a:r>
          </a:p>
          <a:p>
            <a:pPr marL="0" indent="0">
              <a:buNone/>
            </a:pPr>
            <a:r>
              <a:rPr lang="en-US" dirty="0"/>
              <a:t>    WEDNESDAY,</a:t>
            </a:r>
          </a:p>
          <a:p>
            <a:pPr marL="0" indent="0">
              <a:buNone/>
            </a:pPr>
            <a:r>
              <a:rPr lang="en-US" dirty="0"/>
              <a:t>    THURSDAY,</a:t>
            </a:r>
          </a:p>
          <a:p>
            <a:pPr marL="0" indent="0">
              <a:buNone/>
            </a:pPr>
            <a:r>
              <a:rPr lang="en-US" dirty="0"/>
              <a:t>    FRIDAY,</a:t>
            </a:r>
          </a:p>
          <a:p>
            <a:pPr marL="0" indent="0">
              <a:buNone/>
            </a:pPr>
            <a:r>
              <a:rPr lang="en-US" dirty="0"/>
              <a:t>    SATURDAY;</a:t>
            </a:r>
          </a:p>
          <a:p>
            <a:pPr marL="0" indent="0">
              <a:buNone/>
            </a:pPr>
            <a:r>
              <a:rPr lang="en-US" dirty="0" smtClean="0"/>
              <a:t>}</a:t>
            </a:r>
            <a:endParaRPr lang="en-US" dirty="0"/>
          </a:p>
          <a:p>
            <a:pPr marL="0" indent="0">
              <a:buNone/>
            </a:pPr>
            <a:r>
              <a:rPr lang="en-US" dirty="0" smtClean="0"/>
              <a:t>public </a:t>
            </a:r>
            <a:r>
              <a:rPr lang="en-US" dirty="0"/>
              <a:t>class Test {</a:t>
            </a:r>
          </a:p>
          <a:p>
            <a:pPr marL="0" indent="0">
              <a:buNone/>
            </a:pPr>
            <a:r>
              <a:rPr lang="en-US" dirty="0"/>
              <a:t>    Day </a:t>
            </a:r>
            <a:r>
              <a:rPr lang="en-US" dirty="0" err="1"/>
              <a:t>day</a:t>
            </a:r>
            <a:r>
              <a:rPr lang="en-US" dirty="0" smtClean="0"/>
              <a:t>;</a:t>
            </a:r>
            <a:endParaRPr lang="en-US" dirty="0"/>
          </a:p>
          <a:p>
            <a:pPr marL="0" indent="0">
              <a:buNone/>
            </a:pPr>
            <a:r>
              <a:rPr lang="en-US" dirty="0"/>
              <a:t>    // Constructor</a:t>
            </a:r>
          </a:p>
          <a:p>
            <a:pPr marL="0" indent="0">
              <a:buNone/>
            </a:pPr>
            <a:r>
              <a:rPr lang="en-US" dirty="0"/>
              <a:t>    public Test(Day </a:t>
            </a:r>
            <a:r>
              <a:rPr lang="en-US" dirty="0" smtClean="0"/>
              <a:t>d) </a:t>
            </a:r>
            <a:r>
              <a:rPr lang="en-US" dirty="0"/>
              <a:t>{</a:t>
            </a:r>
          </a:p>
          <a:p>
            <a:pPr marL="0" indent="0">
              <a:buNone/>
            </a:pPr>
            <a:r>
              <a:rPr lang="en-US" dirty="0"/>
              <a:t>        </a:t>
            </a:r>
            <a:r>
              <a:rPr lang="en-US" dirty="0" smtClean="0"/>
              <a:t>day </a:t>
            </a:r>
            <a:r>
              <a:rPr lang="en-US" dirty="0"/>
              <a:t>= </a:t>
            </a:r>
            <a:r>
              <a:rPr lang="en-US" dirty="0" smtClean="0"/>
              <a:t>d;</a:t>
            </a:r>
            <a:endParaRPr lang="en-US" dirty="0"/>
          </a:p>
          <a:p>
            <a:pPr marL="0" indent="0">
              <a:buNone/>
            </a:pPr>
            <a:r>
              <a:rPr lang="en-US" dirty="0"/>
              <a:t>    }</a:t>
            </a:r>
          </a:p>
          <a:p>
            <a:pPr marL="0" indent="0">
              <a:buNone/>
            </a:pPr>
            <a:endParaRPr lang="en-IN" dirty="0"/>
          </a:p>
        </p:txBody>
      </p:sp>
      <p:sp>
        <p:nvSpPr>
          <p:cNvPr id="4" name="Content Placeholder 2"/>
          <p:cNvSpPr txBox="1">
            <a:spLocks/>
          </p:cNvSpPr>
          <p:nvPr/>
        </p:nvSpPr>
        <p:spPr>
          <a:xfrm>
            <a:off x="6031345" y="157018"/>
            <a:ext cx="5541818" cy="6700982"/>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public void </a:t>
            </a:r>
            <a:r>
              <a:rPr lang="en-US" dirty="0" err="1" smtClean="0"/>
              <a:t>dayIsLike</a:t>
            </a:r>
            <a:r>
              <a:rPr lang="en-US" dirty="0" smtClean="0"/>
              <a:t>() {</a:t>
            </a:r>
          </a:p>
          <a:p>
            <a:pPr marL="0" indent="0">
              <a:buNone/>
            </a:pPr>
            <a:r>
              <a:rPr lang="en-US" dirty="0" smtClean="0"/>
              <a:t>        switch (day) {</a:t>
            </a:r>
          </a:p>
          <a:p>
            <a:pPr marL="0" indent="0">
              <a:buNone/>
            </a:pPr>
            <a:r>
              <a:rPr lang="en-US" dirty="0" smtClean="0"/>
              <a:t>        case MONDAY:</a:t>
            </a:r>
          </a:p>
          <a:p>
            <a:pPr marL="0" indent="0">
              <a:buNone/>
            </a:pPr>
            <a:r>
              <a:rPr lang="en-US" dirty="0" smtClean="0"/>
              <a:t>            </a:t>
            </a:r>
            <a:r>
              <a:rPr lang="en-US" dirty="0" err="1" smtClean="0"/>
              <a:t>System.out.println</a:t>
            </a:r>
            <a:r>
              <a:rPr lang="en-US" dirty="0" smtClean="0"/>
              <a:t>("Mondays are bad.");</a:t>
            </a:r>
          </a:p>
          <a:p>
            <a:pPr marL="0" indent="0">
              <a:buNone/>
            </a:pPr>
            <a:r>
              <a:rPr lang="en-US" dirty="0" smtClean="0"/>
              <a:t>            break;</a:t>
            </a:r>
          </a:p>
          <a:p>
            <a:pPr marL="0" indent="0">
              <a:buNone/>
            </a:pPr>
            <a:r>
              <a:rPr lang="en-US" dirty="0" smtClean="0"/>
              <a:t>        case FRIDAY:</a:t>
            </a:r>
          </a:p>
          <a:p>
            <a:pPr marL="0" indent="0">
              <a:buNone/>
            </a:pPr>
            <a:r>
              <a:rPr lang="en-US" dirty="0" smtClean="0"/>
              <a:t>            </a:t>
            </a:r>
            <a:r>
              <a:rPr lang="en-US" dirty="0" err="1" smtClean="0"/>
              <a:t>System.out.println</a:t>
            </a:r>
            <a:r>
              <a:rPr lang="en-US" dirty="0" smtClean="0"/>
              <a:t>("Fridays are better.");</a:t>
            </a:r>
          </a:p>
          <a:p>
            <a:pPr marL="0" indent="0">
              <a:buNone/>
            </a:pPr>
            <a:r>
              <a:rPr lang="en-US" dirty="0" smtClean="0"/>
              <a:t>            break;</a:t>
            </a:r>
          </a:p>
          <a:p>
            <a:pPr marL="0" indent="0">
              <a:buNone/>
            </a:pPr>
            <a:r>
              <a:rPr lang="en-US" dirty="0" smtClean="0"/>
              <a:t>        case SATURDAY:</a:t>
            </a:r>
          </a:p>
          <a:p>
            <a:pPr marL="0" indent="0">
              <a:buNone/>
            </a:pPr>
            <a:r>
              <a:rPr lang="en-US" dirty="0" smtClean="0"/>
              <a:t>        case SUNDAY:</a:t>
            </a:r>
          </a:p>
          <a:p>
            <a:pPr marL="0" indent="0">
              <a:buNone/>
            </a:pPr>
            <a:r>
              <a:rPr lang="en-US" dirty="0" smtClean="0"/>
              <a:t>            </a:t>
            </a:r>
            <a:r>
              <a:rPr lang="en-US" dirty="0" err="1" smtClean="0"/>
              <a:t>System.out.println</a:t>
            </a:r>
            <a:r>
              <a:rPr lang="en-US" dirty="0" smtClean="0"/>
              <a:t>("Weekends are best.");</a:t>
            </a:r>
          </a:p>
          <a:p>
            <a:pPr marL="0" indent="0">
              <a:buNone/>
            </a:pPr>
            <a:r>
              <a:rPr lang="en-US" dirty="0" smtClean="0"/>
              <a:t>            break;</a:t>
            </a:r>
          </a:p>
          <a:p>
            <a:pPr marL="0" indent="0">
              <a:buNone/>
            </a:pPr>
            <a:r>
              <a:rPr lang="en-US" dirty="0" smtClean="0"/>
              <a:t>        default:</a:t>
            </a:r>
          </a:p>
          <a:p>
            <a:pPr marL="0" indent="0">
              <a:buNone/>
            </a:pPr>
            <a:r>
              <a:rPr lang="en-US" dirty="0" smtClean="0"/>
              <a:t>            </a:t>
            </a:r>
            <a:r>
              <a:rPr lang="en-US" dirty="0" err="1" smtClean="0"/>
              <a:t>System.out.println</a:t>
            </a:r>
            <a:r>
              <a:rPr lang="en-US" dirty="0" smtClean="0"/>
              <a:t>("Midweek days are so-so.");</a:t>
            </a:r>
          </a:p>
          <a:p>
            <a:pPr marL="0" indent="0">
              <a:buNone/>
            </a:pPr>
            <a:r>
              <a:rPr lang="en-US" dirty="0" smtClean="0"/>
              <a:t>            break;</a:t>
            </a:r>
          </a:p>
          <a:p>
            <a:pPr marL="0" indent="0">
              <a:buNone/>
            </a:pPr>
            <a:r>
              <a:rPr lang="en-US" dirty="0" smtClean="0"/>
              <a:t>        }</a:t>
            </a:r>
          </a:p>
          <a:p>
            <a:pPr marL="0" indent="0">
              <a:buNone/>
            </a:pPr>
            <a:r>
              <a:rPr lang="en-US" dirty="0" smtClean="0"/>
              <a:t>    }</a:t>
            </a:r>
          </a:p>
          <a:p>
            <a:pPr marL="0" indent="0">
              <a:buNone/>
            </a:pPr>
            <a:r>
              <a:rPr lang="en-US" dirty="0" smtClean="0"/>
              <a:t>public static void main(String[] </a:t>
            </a:r>
            <a:r>
              <a:rPr lang="en-US" dirty="0" err="1" smtClean="0"/>
              <a:t>args</a:t>
            </a:r>
            <a:r>
              <a:rPr lang="en-US" dirty="0" smtClean="0"/>
              <a:t>) {</a:t>
            </a:r>
          </a:p>
          <a:p>
            <a:pPr marL="0" indent="0">
              <a:buNone/>
            </a:pPr>
            <a:r>
              <a:rPr lang="en-US" dirty="0" smtClean="0"/>
              <a:t>        String </a:t>
            </a:r>
            <a:r>
              <a:rPr lang="en-US" dirty="0" err="1" smtClean="0"/>
              <a:t>str</a:t>
            </a:r>
            <a:r>
              <a:rPr lang="en-US" dirty="0" smtClean="0"/>
              <a:t> = "MONDAY";</a:t>
            </a:r>
          </a:p>
          <a:p>
            <a:pPr marL="0" indent="0">
              <a:buNone/>
            </a:pPr>
            <a:r>
              <a:rPr lang="en-US" dirty="0" smtClean="0"/>
              <a:t>        Test t1 = new Test(</a:t>
            </a:r>
            <a:r>
              <a:rPr lang="en-US" dirty="0" err="1" smtClean="0"/>
              <a:t>Day.valueOf</a:t>
            </a:r>
            <a:r>
              <a:rPr lang="en-US" dirty="0" smtClean="0"/>
              <a:t>(</a:t>
            </a:r>
            <a:r>
              <a:rPr lang="en-US" dirty="0" err="1" smtClean="0"/>
              <a:t>str</a:t>
            </a:r>
            <a:r>
              <a:rPr lang="en-US" dirty="0" smtClean="0"/>
              <a:t>));</a:t>
            </a:r>
          </a:p>
          <a:p>
            <a:pPr marL="0" indent="0">
              <a:buNone/>
            </a:pPr>
            <a:r>
              <a:rPr lang="en-US" dirty="0" smtClean="0"/>
              <a:t>        t1.dayIsLike();</a:t>
            </a:r>
          </a:p>
          <a:p>
            <a:pPr marL="0" indent="0">
              <a:buNone/>
            </a:pPr>
            <a:r>
              <a:rPr lang="en-US" dirty="0" smtClean="0"/>
              <a:t>    }</a:t>
            </a:r>
          </a:p>
          <a:p>
            <a:pPr marL="0" indent="0">
              <a:buNone/>
            </a:pPr>
            <a:r>
              <a:rPr lang="en-US" dirty="0" smtClean="0"/>
              <a:t>}</a:t>
            </a:r>
          </a:p>
          <a:p>
            <a:pPr marL="0" indent="0">
              <a:buNone/>
            </a:pPr>
            <a:endParaRPr lang="en-IN" dirty="0"/>
          </a:p>
        </p:txBody>
      </p:sp>
    </p:spTree>
    <p:extLst>
      <p:ext uri="{BB962C8B-B14F-4D97-AF65-F5344CB8AC3E}">
        <p14:creationId xmlns:p14="http://schemas.microsoft.com/office/powerpoint/2010/main" val="41264981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81" y="106508"/>
            <a:ext cx="5174673" cy="595456"/>
          </a:xfrm>
        </p:spPr>
        <p:txBody>
          <a:bodyPr>
            <a:normAutofit/>
          </a:bodyPr>
          <a:lstStyle/>
          <a:p>
            <a:r>
              <a:rPr lang="en-IN" sz="3600" b="1" dirty="0"/>
              <a:t>Main Function Inside </a:t>
            </a:r>
            <a:r>
              <a:rPr lang="en-IN" sz="3600" b="1" dirty="0" err="1" smtClean="0"/>
              <a:t>Enum</a:t>
            </a:r>
            <a:endParaRPr lang="en-IN" sz="3600" b="1" dirty="0"/>
          </a:p>
        </p:txBody>
      </p:sp>
      <p:sp>
        <p:nvSpPr>
          <p:cNvPr id="3" name="Content Placeholder 2"/>
          <p:cNvSpPr>
            <a:spLocks noGrp="1"/>
          </p:cNvSpPr>
          <p:nvPr>
            <p:ph idx="1"/>
          </p:nvPr>
        </p:nvSpPr>
        <p:spPr>
          <a:xfrm>
            <a:off x="838200" y="868218"/>
            <a:ext cx="10515600" cy="5308745"/>
          </a:xfrm>
        </p:spPr>
        <p:txBody>
          <a:bodyPr>
            <a:normAutofit fontScale="92500" lnSpcReduction="10000"/>
          </a:bodyPr>
          <a:lstStyle/>
          <a:p>
            <a:r>
              <a:rPr lang="en-US" dirty="0" err="1"/>
              <a:t>Enums</a:t>
            </a:r>
            <a:r>
              <a:rPr lang="en-US" dirty="0"/>
              <a:t> can have a main function, allowing them to be invoked directly from the command line</a:t>
            </a:r>
            <a:r>
              <a:rPr lang="en-US" dirty="0" smtClean="0"/>
              <a:t>.</a:t>
            </a:r>
          </a:p>
          <a:p>
            <a:pPr marL="0" indent="0">
              <a:buNone/>
            </a:pPr>
            <a:endParaRPr lang="en-IN" dirty="0"/>
          </a:p>
          <a:p>
            <a:pPr marL="0" indent="0">
              <a:buNone/>
            </a:pPr>
            <a:r>
              <a:rPr lang="en-IN" dirty="0"/>
              <a:t>public </a:t>
            </a:r>
            <a:r>
              <a:rPr lang="en-IN" dirty="0" err="1"/>
              <a:t>enum</a:t>
            </a:r>
            <a:r>
              <a:rPr lang="en-IN" dirty="0"/>
              <a:t> </a:t>
            </a:r>
            <a:r>
              <a:rPr lang="en-IN" dirty="0" err="1"/>
              <a:t>Color</a:t>
            </a:r>
            <a:r>
              <a:rPr lang="en-IN" dirty="0"/>
              <a:t> {</a:t>
            </a:r>
          </a:p>
          <a:p>
            <a:pPr marL="0" indent="0">
              <a:buNone/>
            </a:pPr>
            <a:r>
              <a:rPr lang="en-IN" dirty="0"/>
              <a:t>    RED,</a:t>
            </a:r>
          </a:p>
          <a:p>
            <a:pPr marL="0" indent="0">
              <a:buNone/>
            </a:pPr>
            <a:r>
              <a:rPr lang="en-IN" dirty="0"/>
              <a:t>    GREEN,</a:t>
            </a:r>
          </a:p>
          <a:p>
            <a:pPr marL="0" indent="0">
              <a:buNone/>
            </a:pPr>
            <a:r>
              <a:rPr lang="en-IN" dirty="0"/>
              <a:t>    BLUE;</a:t>
            </a:r>
          </a:p>
          <a:p>
            <a:pPr marL="0" indent="0">
              <a:buNone/>
            </a:pPr>
            <a:r>
              <a:rPr lang="en-IN" dirty="0" smtClean="0"/>
              <a:t>public </a:t>
            </a:r>
            <a:r>
              <a:rPr lang="en-IN" dirty="0"/>
              <a:t>static void main(String[] </a:t>
            </a:r>
            <a:r>
              <a:rPr lang="en-IN" dirty="0" err="1"/>
              <a:t>args</a:t>
            </a:r>
            <a:r>
              <a:rPr lang="en-IN" dirty="0"/>
              <a:t>) {</a:t>
            </a:r>
          </a:p>
          <a:p>
            <a:pPr marL="0" indent="0">
              <a:buNone/>
            </a:pPr>
            <a:r>
              <a:rPr lang="en-IN" dirty="0"/>
              <a:t>        </a:t>
            </a:r>
            <a:r>
              <a:rPr lang="en-IN" dirty="0" err="1"/>
              <a:t>Color</a:t>
            </a:r>
            <a:r>
              <a:rPr lang="en-IN" dirty="0"/>
              <a:t> c1 = </a:t>
            </a:r>
            <a:r>
              <a:rPr lang="en-IN" dirty="0" err="1"/>
              <a:t>Color.RED</a:t>
            </a:r>
            <a:r>
              <a:rPr lang="en-IN" dirty="0"/>
              <a:t>;</a:t>
            </a:r>
          </a:p>
          <a:p>
            <a:pPr marL="0" indent="0">
              <a:buNone/>
            </a:pPr>
            <a:r>
              <a:rPr lang="en-IN" dirty="0"/>
              <a:t>        </a:t>
            </a:r>
            <a:r>
              <a:rPr lang="en-IN" dirty="0" err="1"/>
              <a:t>System.out.println</a:t>
            </a:r>
            <a:r>
              <a:rPr lang="en-IN" dirty="0"/>
              <a:t>(c1);</a:t>
            </a:r>
          </a:p>
          <a:p>
            <a:pPr marL="0" indent="0">
              <a:buNone/>
            </a:pPr>
            <a:r>
              <a:rPr lang="en-IN" dirty="0"/>
              <a:t>    }</a:t>
            </a:r>
          </a:p>
          <a:p>
            <a:pPr marL="0" indent="0">
              <a:buNone/>
            </a:pPr>
            <a:r>
              <a:rPr lang="en-IN" dirty="0" smtClean="0"/>
              <a:t>}</a:t>
            </a:r>
          </a:p>
          <a:p>
            <a:endParaRPr lang="en-IN" dirty="0"/>
          </a:p>
          <a:p>
            <a:endParaRPr lang="en-IN" dirty="0"/>
          </a:p>
        </p:txBody>
      </p:sp>
    </p:spTree>
    <p:extLst>
      <p:ext uri="{BB962C8B-B14F-4D97-AF65-F5344CB8AC3E}">
        <p14:creationId xmlns:p14="http://schemas.microsoft.com/office/powerpoint/2010/main" val="18810408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19966"/>
          </a:xfrm>
        </p:spPr>
        <p:txBody>
          <a:bodyPr>
            <a:normAutofit fontScale="90000"/>
          </a:bodyPr>
          <a:lstStyle/>
          <a:p>
            <a:r>
              <a:rPr lang="en-IN" b="1" dirty="0"/>
              <a:t> Loop through </a:t>
            </a:r>
            <a:r>
              <a:rPr lang="en-IN" b="1" dirty="0" err="1" smtClean="0"/>
              <a:t>Enum</a:t>
            </a:r>
            <a:endParaRPr lang="en-IN" dirty="0"/>
          </a:p>
        </p:txBody>
      </p:sp>
      <p:sp>
        <p:nvSpPr>
          <p:cNvPr id="3" name="Content Placeholder 2"/>
          <p:cNvSpPr>
            <a:spLocks noGrp="1"/>
          </p:cNvSpPr>
          <p:nvPr>
            <p:ph idx="1"/>
          </p:nvPr>
        </p:nvSpPr>
        <p:spPr>
          <a:xfrm>
            <a:off x="838200" y="1136073"/>
            <a:ext cx="6403109" cy="5606472"/>
          </a:xfrm>
        </p:spPr>
        <p:txBody>
          <a:bodyPr>
            <a:normAutofit fontScale="70000" lnSpcReduction="20000"/>
          </a:bodyPr>
          <a:lstStyle/>
          <a:p>
            <a:r>
              <a:rPr lang="en-US" dirty="0"/>
              <a:t>We can iterate over the </a:t>
            </a:r>
            <a:r>
              <a:rPr lang="en-US" dirty="0" err="1"/>
              <a:t>Enum</a:t>
            </a:r>
            <a:r>
              <a:rPr lang="en-US" dirty="0"/>
              <a:t> using the values() method, which returns an array of </a:t>
            </a:r>
            <a:r>
              <a:rPr lang="en-US" dirty="0" err="1"/>
              <a:t>enum</a:t>
            </a:r>
            <a:r>
              <a:rPr lang="en-US" dirty="0"/>
              <a:t> constants</a:t>
            </a:r>
            <a:r>
              <a:rPr lang="en-US" dirty="0" smtClean="0"/>
              <a:t>.</a:t>
            </a:r>
          </a:p>
          <a:p>
            <a:endParaRPr lang="en-IN" dirty="0" smtClean="0"/>
          </a:p>
          <a:p>
            <a:pPr marL="0" indent="0">
              <a:buNone/>
            </a:pPr>
            <a:r>
              <a:rPr lang="en-IN" dirty="0" smtClean="0"/>
              <a:t>import java.io.*;</a:t>
            </a:r>
          </a:p>
          <a:p>
            <a:pPr marL="0" indent="0">
              <a:buNone/>
            </a:pPr>
            <a:r>
              <a:rPr lang="en-IN" dirty="0" err="1" smtClean="0"/>
              <a:t>enum</a:t>
            </a:r>
            <a:r>
              <a:rPr lang="en-IN" dirty="0" smtClean="0"/>
              <a:t> </a:t>
            </a:r>
            <a:r>
              <a:rPr lang="en-IN" dirty="0" err="1"/>
              <a:t>Color</a:t>
            </a:r>
            <a:r>
              <a:rPr lang="en-IN" dirty="0"/>
              <a:t> {</a:t>
            </a:r>
          </a:p>
          <a:p>
            <a:pPr marL="0" indent="0">
              <a:buNone/>
            </a:pPr>
            <a:r>
              <a:rPr lang="en-IN" dirty="0"/>
              <a:t>    RED,</a:t>
            </a:r>
          </a:p>
          <a:p>
            <a:pPr marL="0" indent="0">
              <a:buNone/>
            </a:pPr>
            <a:r>
              <a:rPr lang="en-IN" dirty="0"/>
              <a:t>    GREEN,</a:t>
            </a:r>
          </a:p>
          <a:p>
            <a:pPr marL="0" indent="0">
              <a:buNone/>
            </a:pPr>
            <a:r>
              <a:rPr lang="en-IN" dirty="0"/>
              <a:t>    BLUE;</a:t>
            </a:r>
          </a:p>
          <a:p>
            <a:pPr marL="0" indent="0">
              <a:buNone/>
            </a:pPr>
            <a:r>
              <a:rPr lang="en-IN" dirty="0" smtClean="0"/>
              <a:t>}</a:t>
            </a:r>
            <a:endParaRPr lang="en-IN" dirty="0"/>
          </a:p>
          <a:p>
            <a:pPr marL="0" indent="0">
              <a:buNone/>
            </a:pPr>
            <a:r>
              <a:rPr lang="en-IN" dirty="0" smtClean="0"/>
              <a:t>class </a:t>
            </a:r>
            <a:r>
              <a:rPr lang="en-IN" dirty="0"/>
              <a:t>GFG {</a:t>
            </a:r>
          </a:p>
          <a:p>
            <a:pPr marL="0" indent="0">
              <a:buNone/>
            </a:pPr>
            <a:r>
              <a:rPr lang="en-IN" dirty="0" smtClean="0"/>
              <a:t>public </a:t>
            </a:r>
            <a:r>
              <a:rPr lang="en-IN" dirty="0"/>
              <a:t>static void main(String[] </a:t>
            </a:r>
            <a:r>
              <a:rPr lang="en-IN" dirty="0" err="1"/>
              <a:t>args</a:t>
            </a:r>
            <a:r>
              <a:rPr lang="en-IN" dirty="0"/>
              <a:t>) {</a:t>
            </a:r>
          </a:p>
          <a:p>
            <a:pPr marL="0" indent="0">
              <a:buNone/>
            </a:pPr>
            <a:r>
              <a:rPr lang="en-IN" dirty="0" smtClean="0"/>
              <a:t>for </a:t>
            </a:r>
            <a:r>
              <a:rPr lang="en-IN" dirty="0"/>
              <a:t>(</a:t>
            </a:r>
            <a:r>
              <a:rPr lang="en-IN" dirty="0" err="1"/>
              <a:t>Color</a:t>
            </a:r>
            <a:r>
              <a:rPr lang="en-IN" dirty="0"/>
              <a:t> var_1 : </a:t>
            </a:r>
            <a:r>
              <a:rPr lang="en-IN" dirty="0" err="1"/>
              <a:t>Color.values</a:t>
            </a:r>
            <a:r>
              <a:rPr lang="en-IN" dirty="0"/>
              <a:t>()) {</a:t>
            </a:r>
          </a:p>
          <a:p>
            <a:pPr marL="0" indent="0">
              <a:buNone/>
            </a:pPr>
            <a:r>
              <a:rPr lang="en-IN" dirty="0"/>
              <a:t>            </a:t>
            </a:r>
            <a:r>
              <a:rPr lang="en-IN" dirty="0" err="1"/>
              <a:t>System.out.println</a:t>
            </a:r>
            <a:r>
              <a:rPr lang="en-IN" dirty="0"/>
              <a:t>(var_1);</a:t>
            </a:r>
          </a:p>
          <a:p>
            <a:pPr marL="0" indent="0">
              <a:buNone/>
            </a:pPr>
            <a:r>
              <a:rPr lang="en-IN" dirty="0"/>
              <a:t>        }</a:t>
            </a:r>
          </a:p>
          <a:p>
            <a:pPr marL="0" indent="0">
              <a:buNone/>
            </a:pPr>
            <a:r>
              <a:rPr lang="en-IN" dirty="0"/>
              <a:t>    }</a:t>
            </a:r>
          </a:p>
          <a:p>
            <a:pPr marL="0" indent="0">
              <a:buNone/>
            </a:pPr>
            <a:r>
              <a:rPr lang="en-IN" dirty="0" smtClean="0"/>
              <a:t>}</a:t>
            </a:r>
          </a:p>
          <a:p>
            <a:pPr marL="0" indent="0">
              <a:buNone/>
            </a:pPr>
            <a:endParaRPr lang="en-IN" dirty="0"/>
          </a:p>
          <a:p>
            <a:endParaRPr lang="en-IN" dirty="0"/>
          </a:p>
        </p:txBody>
      </p:sp>
    </p:spTree>
    <p:extLst>
      <p:ext uri="{BB962C8B-B14F-4D97-AF65-F5344CB8AC3E}">
        <p14:creationId xmlns:p14="http://schemas.microsoft.com/office/powerpoint/2010/main" val="21405882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455" y="254290"/>
            <a:ext cx="10515600" cy="530802"/>
          </a:xfrm>
        </p:spPr>
        <p:txBody>
          <a:bodyPr>
            <a:normAutofit fontScale="90000"/>
          </a:bodyPr>
          <a:lstStyle/>
          <a:p>
            <a:r>
              <a:rPr lang="en-US" sz="3600" dirty="0"/>
              <a:t> Can an </a:t>
            </a:r>
            <a:r>
              <a:rPr lang="en-US" sz="3600" dirty="0" err="1"/>
              <a:t>enum</a:t>
            </a:r>
            <a:r>
              <a:rPr lang="en-US" sz="3600" dirty="0"/>
              <a:t> have a constructor and methods?</a:t>
            </a:r>
            <a:endParaRPr lang="en-IN" sz="3600" dirty="0"/>
          </a:p>
        </p:txBody>
      </p:sp>
      <p:sp>
        <p:nvSpPr>
          <p:cNvPr id="3" name="Content Placeholder 2"/>
          <p:cNvSpPr>
            <a:spLocks noGrp="1"/>
          </p:cNvSpPr>
          <p:nvPr>
            <p:ph idx="1"/>
          </p:nvPr>
        </p:nvSpPr>
        <p:spPr>
          <a:xfrm>
            <a:off x="838200" y="988290"/>
            <a:ext cx="10515600" cy="5504873"/>
          </a:xfrm>
        </p:spPr>
        <p:txBody>
          <a:bodyPr>
            <a:normAutofit fontScale="55000" lnSpcReduction="20000"/>
          </a:bodyPr>
          <a:lstStyle/>
          <a:p>
            <a:r>
              <a:rPr lang="en-US" dirty="0"/>
              <a:t>Yes, an </a:t>
            </a:r>
            <a:r>
              <a:rPr lang="en-US" dirty="0" err="1"/>
              <a:t>enum</a:t>
            </a:r>
            <a:r>
              <a:rPr lang="en-US" dirty="0"/>
              <a:t> in Java can have constructors, methods, and even fields. The constructor is implicitly private</a:t>
            </a:r>
            <a:r>
              <a:rPr lang="en-US" dirty="0" smtClean="0"/>
              <a:t>.</a:t>
            </a:r>
          </a:p>
          <a:p>
            <a:endParaRPr lang="en-IN" dirty="0" smtClean="0"/>
          </a:p>
          <a:p>
            <a:pPr marL="0" indent="0">
              <a:buNone/>
            </a:pPr>
            <a:r>
              <a:rPr lang="en-IN" dirty="0" err="1" smtClean="0"/>
              <a:t>enum</a:t>
            </a:r>
            <a:r>
              <a:rPr lang="en-IN" dirty="0" smtClean="0"/>
              <a:t> </a:t>
            </a:r>
            <a:r>
              <a:rPr lang="en-IN" dirty="0" err="1"/>
              <a:t>Color</a:t>
            </a:r>
            <a:r>
              <a:rPr lang="en-IN" dirty="0"/>
              <a:t> {</a:t>
            </a:r>
          </a:p>
          <a:p>
            <a:pPr marL="0" indent="0">
              <a:buNone/>
            </a:pPr>
            <a:r>
              <a:rPr lang="en-IN" dirty="0"/>
              <a:t>    RED("Red"), GREEN("Green"), BLUE("Blue</a:t>
            </a:r>
            <a:r>
              <a:rPr lang="en-IN" dirty="0" smtClean="0"/>
              <a:t>"); </a:t>
            </a:r>
            <a:endParaRPr lang="en-IN" dirty="0"/>
          </a:p>
          <a:p>
            <a:pPr marL="0" indent="0">
              <a:buNone/>
            </a:pPr>
            <a:r>
              <a:rPr lang="en-IN" dirty="0"/>
              <a:t>    private String </a:t>
            </a:r>
            <a:r>
              <a:rPr lang="en-IN" dirty="0" err="1"/>
              <a:t>colorName</a:t>
            </a:r>
            <a:r>
              <a:rPr lang="en-IN" dirty="0" smtClean="0"/>
              <a:t>;</a:t>
            </a:r>
            <a:endParaRPr lang="en-IN" dirty="0"/>
          </a:p>
          <a:p>
            <a:pPr marL="0" indent="0">
              <a:buNone/>
            </a:pPr>
            <a:r>
              <a:rPr lang="en-IN" dirty="0"/>
              <a:t>    private </a:t>
            </a:r>
            <a:r>
              <a:rPr lang="en-IN" dirty="0" err="1"/>
              <a:t>Color</a:t>
            </a:r>
            <a:r>
              <a:rPr lang="en-IN" dirty="0"/>
              <a:t>(String </a:t>
            </a:r>
            <a:r>
              <a:rPr lang="en-IN" dirty="0" err="1"/>
              <a:t>colorName</a:t>
            </a:r>
            <a:r>
              <a:rPr lang="en-IN" dirty="0"/>
              <a:t>) {  // Constructor</a:t>
            </a:r>
          </a:p>
          <a:p>
            <a:pPr marL="0" indent="0">
              <a:buNone/>
            </a:pPr>
            <a:r>
              <a:rPr lang="en-IN" dirty="0"/>
              <a:t>        </a:t>
            </a:r>
            <a:r>
              <a:rPr lang="en-IN" dirty="0" err="1"/>
              <a:t>this.colorName</a:t>
            </a:r>
            <a:r>
              <a:rPr lang="en-IN" dirty="0"/>
              <a:t> = </a:t>
            </a:r>
            <a:r>
              <a:rPr lang="en-IN" dirty="0" err="1"/>
              <a:t>colorName</a:t>
            </a:r>
            <a:r>
              <a:rPr lang="en-IN" dirty="0"/>
              <a:t>;</a:t>
            </a:r>
          </a:p>
          <a:p>
            <a:pPr marL="0" indent="0">
              <a:buNone/>
            </a:pPr>
            <a:r>
              <a:rPr lang="en-IN" dirty="0"/>
              <a:t>    }</a:t>
            </a:r>
          </a:p>
          <a:p>
            <a:pPr marL="0" indent="0">
              <a:buNone/>
            </a:pPr>
            <a:r>
              <a:rPr lang="en-IN" dirty="0" smtClean="0"/>
              <a:t>public </a:t>
            </a:r>
            <a:r>
              <a:rPr lang="en-IN" dirty="0"/>
              <a:t>String </a:t>
            </a:r>
            <a:r>
              <a:rPr lang="en-IN" dirty="0" err="1"/>
              <a:t>getColorName</a:t>
            </a:r>
            <a:r>
              <a:rPr lang="en-IN" dirty="0"/>
              <a:t>() {  // Method</a:t>
            </a:r>
          </a:p>
          <a:p>
            <a:pPr marL="0" indent="0">
              <a:buNone/>
            </a:pPr>
            <a:r>
              <a:rPr lang="en-IN" dirty="0"/>
              <a:t>        return </a:t>
            </a:r>
            <a:r>
              <a:rPr lang="en-IN" dirty="0" err="1"/>
              <a:t>this.colorName</a:t>
            </a:r>
            <a:r>
              <a:rPr lang="en-IN" dirty="0"/>
              <a:t>;</a:t>
            </a:r>
          </a:p>
          <a:p>
            <a:pPr marL="0" indent="0">
              <a:buNone/>
            </a:pPr>
            <a:r>
              <a:rPr lang="en-IN" dirty="0"/>
              <a:t>    }</a:t>
            </a:r>
          </a:p>
          <a:p>
            <a:pPr marL="0" indent="0">
              <a:buNone/>
            </a:pPr>
            <a:r>
              <a:rPr lang="en-IN" dirty="0"/>
              <a:t>}</a:t>
            </a:r>
          </a:p>
          <a:p>
            <a:pPr marL="0" indent="0">
              <a:buNone/>
            </a:pPr>
            <a:r>
              <a:rPr lang="en-IN" dirty="0" smtClean="0"/>
              <a:t>public </a:t>
            </a:r>
            <a:r>
              <a:rPr lang="en-IN" dirty="0"/>
              <a:t>class </a:t>
            </a:r>
            <a:r>
              <a:rPr lang="en-IN" dirty="0" err="1"/>
              <a:t>EnumExample</a:t>
            </a:r>
            <a:r>
              <a:rPr lang="en-IN" dirty="0"/>
              <a:t> {</a:t>
            </a:r>
          </a:p>
          <a:p>
            <a:pPr marL="0" indent="0">
              <a:buNone/>
            </a:pPr>
            <a:r>
              <a:rPr lang="en-IN" dirty="0"/>
              <a:t>    public static void main(String[] </a:t>
            </a:r>
            <a:r>
              <a:rPr lang="en-IN" dirty="0" err="1"/>
              <a:t>args</a:t>
            </a:r>
            <a:r>
              <a:rPr lang="en-IN" dirty="0"/>
              <a:t>) {</a:t>
            </a:r>
          </a:p>
          <a:p>
            <a:pPr marL="0" indent="0">
              <a:buNone/>
            </a:pPr>
            <a:r>
              <a:rPr lang="en-IN" dirty="0"/>
              <a:t>        </a:t>
            </a:r>
            <a:r>
              <a:rPr lang="en-IN" dirty="0" err="1"/>
              <a:t>Color</a:t>
            </a:r>
            <a:r>
              <a:rPr lang="en-IN" dirty="0"/>
              <a:t> </a:t>
            </a:r>
            <a:r>
              <a:rPr lang="en-IN" dirty="0" err="1"/>
              <a:t>color</a:t>
            </a:r>
            <a:r>
              <a:rPr lang="en-IN" dirty="0"/>
              <a:t> = </a:t>
            </a:r>
            <a:r>
              <a:rPr lang="en-IN" dirty="0" err="1"/>
              <a:t>Color.RED</a:t>
            </a:r>
            <a:r>
              <a:rPr lang="en-IN" dirty="0"/>
              <a:t>;</a:t>
            </a:r>
          </a:p>
          <a:p>
            <a:pPr marL="0" indent="0">
              <a:buNone/>
            </a:pPr>
            <a:r>
              <a:rPr lang="en-IN" dirty="0"/>
              <a:t>        </a:t>
            </a:r>
            <a:r>
              <a:rPr lang="en-IN" dirty="0" err="1"/>
              <a:t>System.out.println</a:t>
            </a:r>
            <a:r>
              <a:rPr lang="en-IN" dirty="0"/>
              <a:t>(</a:t>
            </a:r>
            <a:r>
              <a:rPr lang="en-IN" dirty="0" err="1"/>
              <a:t>color.getColorName</a:t>
            </a:r>
            <a:r>
              <a:rPr lang="en-IN" dirty="0"/>
              <a:t>());  // Output: Red</a:t>
            </a:r>
          </a:p>
          <a:p>
            <a:pPr marL="0" indent="0">
              <a:buNone/>
            </a:pPr>
            <a:r>
              <a:rPr lang="en-IN" dirty="0"/>
              <a:t>    }</a:t>
            </a:r>
          </a:p>
          <a:p>
            <a:pPr marL="0" indent="0">
              <a:buNone/>
            </a:pPr>
            <a:r>
              <a:rPr lang="en-IN" dirty="0"/>
              <a:t>}</a:t>
            </a:r>
          </a:p>
          <a:p>
            <a:endParaRPr lang="en-IN" dirty="0"/>
          </a:p>
        </p:txBody>
      </p:sp>
    </p:spTree>
    <p:extLst>
      <p:ext uri="{BB962C8B-B14F-4D97-AF65-F5344CB8AC3E}">
        <p14:creationId xmlns:p14="http://schemas.microsoft.com/office/powerpoint/2010/main" val="3163356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197485"/>
            <a:ext cx="10515600" cy="930275"/>
          </a:xfrm>
        </p:spPr>
        <p:txBody>
          <a:bodyPr/>
          <a:lstStyle/>
          <a:p>
            <a:r>
              <a:rPr lang="en-IN" dirty="0"/>
              <a:t>Java Platforms / Editions</a:t>
            </a:r>
          </a:p>
        </p:txBody>
      </p:sp>
      <p:sp>
        <p:nvSpPr>
          <p:cNvPr id="3" name="Content Placeholder 2"/>
          <p:cNvSpPr>
            <a:spLocks noGrp="1"/>
          </p:cNvSpPr>
          <p:nvPr>
            <p:ph idx="1"/>
          </p:nvPr>
        </p:nvSpPr>
        <p:spPr>
          <a:xfrm>
            <a:off x="563880" y="1307464"/>
            <a:ext cx="11384280" cy="5382896"/>
          </a:xfrm>
        </p:spPr>
        <p:txBody>
          <a:bodyPr>
            <a:normAutofit/>
          </a:bodyPr>
          <a:lstStyle/>
          <a:p>
            <a:pPr marL="0" indent="0">
              <a:buNone/>
            </a:pPr>
            <a:r>
              <a:rPr lang="en-IN" dirty="0"/>
              <a:t>1) </a:t>
            </a:r>
            <a:r>
              <a:rPr lang="en-IN" b="1" dirty="0"/>
              <a:t>Java SE (Java Standard </a:t>
            </a:r>
            <a:r>
              <a:rPr lang="en-IN" b="1" dirty="0" smtClean="0"/>
              <a:t>Edition)  </a:t>
            </a:r>
            <a:r>
              <a:rPr lang="en-IN" dirty="0" smtClean="0"/>
              <a:t>: It is a Java programming platform. It includes Java programming APIs such as </a:t>
            </a:r>
            <a:r>
              <a:rPr lang="en-IN" dirty="0" err="1" smtClean="0"/>
              <a:t>java.lang</a:t>
            </a:r>
            <a:r>
              <a:rPr lang="en-IN" dirty="0" smtClean="0"/>
              <a:t>, java.io, java.net, </a:t>
            </a:r>
            <a:r>
              <a:rPr lang="en-IN" dirty="0" err="1" smtClean="0"/>
              <a:t>java.util</a:t>
            </a:r>
            <a:r>
              <a:rPr lang="en-IN" dirty="0" smtClean="0"/>
              <a:t>, </a:t>
            </a:r>
            <a:r>
              <a:rPr lang="en-IN" dirty="0" err="1" smtClean="0"/>
              <a:t>java.sql</a:t>
            </a:r>
            <a:r>
              <a:rPr lang="en-IN" dirty="0" smtClean="0"/>
              <a:t>, </a:t>
            </a:r>
            <a:r>
              <a:rPr lang="en-IN" dirty="0" err="1" smtClean="0"/>
              <a:t>java.math</a:t>
            </a:r>
            <a:r>
              <a:rPr lang="en-IN" dirty="0" smtClean="0"/>
              <a:t> etc. It includes core topics like OOPs, </a:t>
            </a:r>
            <a:r>
              <a:rPr lang="en-IN" dirty="0">
                <a:hlinkClick r:id="rId2"/>
              </a:rPr>
              <a:t>String</a:t>
            </a:r>
            <a:r>
              <a:rPr lang="en-IN" dirty="0" smtClean="0"/>
              <a:t>, Regex, Exception, Inner classes, Multithreading, I/O Stream, Networking, AWT, Swing, Reflection, Collection, etc.</a:t>
            </a:r>
          </a:p>
          <a:p>
            <a:pPr marL="0" indent="0">
              <a:buNone/>
            </a:pPr>
            <a:r>
              <a:rPr lang="en-IN" dirty="0"/>
              <a:t>2) </a:t>
            </a:r>
            <a:r>
              <a:rPr lang="en-IN" b="1" dirty="0"/>
              <a:t>Java EE (Java Enterprise </a:t>
            </a:r>
            <a:r>
              <a:rPr lang="en-IN" b="1" dirty="0" smtClean="0"/>
              <a:t>Edition) </a:t>
            </a:r>
            <a:r>
              <a:rPr lang="en-IN" dirty="0" smtClean="0"/>
              <a:t>: It is an enterprise platform that is mainly used to develop web and enterprise applications. It is built on top of the Java SE platform. It includes topics like Servlet, JSP, Web Services, EJB, </a:t>
            </a:r>
            <a:r>
              <a:rPr lang="en-IN" dirty="0">
                <a:hlinkClick r:id="rId3"/>
              </a:rPr>
              <a:t>JPA</a:t>
            </a:r>
            <a:r>
              <a:rPr lang="en-IN" dirty="0" smtClean="0"/>
              <a:t>, etc.</a:t>
            </a:r>
          </a:p>
          <a:p>
            <a:pPr marL="0" indent="0">
              <a:buNone/>
            </a:pPr>
            <a:r>
              <a:rPr lang="en-IN" dirty="0" smtClean="0"/>
              <a:t>3</a:t>
            </a:r>
            <a:r>
              <a:rPr lang="en-IN" dirty="0"/>
              <a:t>) </a:t>
            </a:r>
            <a:r>
              <a:rPr lang="en-IN" b="1" dirty="0"/>
              <a:t>Java ME (Java Micro </a:t>
            </a:r>
            <a:r>
              <a:rPr lang="en-IN" b="1" dirty="0" smtClean="0"/>
              <a:t>Edition) </a:t>
            </a:r>
            <a:r>
              <a:rPr lang="en-IN" dirty="0" smtClean="0"/>
              <a:t>:  It is a micro platform that is dedicated to mobile applications.</a:t>
            </a:r>
          </a:p>
          <a:p>
            <a:pPr marL="0" indent="0">
              <a:buNone/>
            </a:pPr>
            <a:r>
              <a:rPr lang="en-IN" dirty="0"/>
              <a:t>4) </a:t>
            </a:r>
            <a:r>
              <a:rPr lang="en-IN" b="1" dirty="0" smtClean="0"/>
              <a:t>JavaFX</a:t>
            </a:r>
            <a:r>
              <a:rPr lang="en-IN" dirty="0" smtClean="0"/>
              <a:t> :  It </a:t>
            </a:r>
            <a:r>
              <a:rPr lang="en-IN" dirty="0"/>
              <a:t>is used to develop rich internet applications. It uses a lightweight user interface API</a:t>
            </a:r>
            <a:r>
              <a:rPr lang="en-IN" dirty="0" smtClean="0"/>
              <a:t>.</a:t>
            </a:r>
          </a:p>
        </p:txBody>
      </p:sp>
    </p:spTree>
    <p:extLst>
      <p:ext uri="{BB962C8B-B14F-4D97-AF65-F5344CB8AC3E}">
        <p14:creationId xmlns:p14="http://schemas.microsoft.com/office/powerpoint/2010/main" val="3552443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187" y="121920"/>
            <a:ext cx="780613" cy="5196839"/>
          </a:xfrm>
        </p:spPr>
        <p:txBody>
          <a:bodyPr>
            <a:normAutofit/>
          </a:bodyPr>
          <a:lstStyle/>
          <a:p>
            <a:r>
              <a:rPr lang="en-IN" sz="2800" b="1" dirty="0" smtClean="0"/>
              <a:t>C </a:t>
            </a:r>
            <a:br>
              <a:rPr lang="en-IN" sz="2800" b="1" dirty="0" smtClean="0"/>
            </a:br>
            <a:r>
              <a:rPr lang="en-IN" sz="1600" b="1" dirty="0" smtClean="0"/>
              <a:t>vs</a:t>
            </a:r>
            <a:r>
              <a:rPr lang="en-IN" sz="2800" b="1" dirty="0" smtClean="0"/>
              <a:t/>
            </a:r>
            <a:br>
              <a:rPr lang="en-IN" sz="2800" b="1" dirty="0" smtClean="0"/>
            </a:br>
            <a:r>
              <a:rPr lang="en-IN" sz="2800" b="1" dirty="0" smtClean="0"/>
              <a:t>C++ </a:t>
            </a:r>
            <a:br>
              <a:rPr lang="en-IN" sz="2800" b="1" dirty="0" smtClean="0"/>
            </a:br>
            <a:r>
              <a:rPr lang="en-IN" sz="1400" b="1" dirty="0" smtClean="0"/>
              <a:t>vs </a:t>
            </a:r>
            <a:r>
              <a:rPr lang="en-IN" sz="2800" b="1" dirty="0" smtClean="0"/>
              <a:t/>
            </a:r>
            <a:br>
              <a:rPr lang="en-IN" sz="2800" b="1" dirty="0" smtClean="0"/>
            </a:br>
            <a:r>
              <a:rPr lang="en-IN" sz="2800" b="1" dirty="0" smtClean="0"/>
              <a:t>Java</a:t>
            </a:r>
            <a:endParaRPr lang="en-IN" sz="2800" b="1" dirty="0"/>
          </a:p>
        </p:txBody>
      </p:sp>
      <p:pic>
        <p:nvPicPr>
          <p:cNvPr id="4098" name="Picture 2" descr="https://miro.medium.com/v2/resize:fit:1094/1*OpJHa90mkdsKmxBfeJ66N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4480" y="0"/>
            <a:ext cx="1063752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444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r>
              <a:rPr lang="en-IN" dirty="0" smtClean="0"/>
              <a:t>First Java Program</a:t>
            </a:r>
            <a:endParaRPr lang="en-IN" dirty="0"/>
          </a:p>
        </p:txBody>
      </p:sp>
      <p:sp>
        <p:nvSpPr>
          <p:cNvPr id="3" name="Content Placeholder 2"/>
          <p:cNvSpPr>
            <a:spLocks noGrp="1"/>
          </p:cNvSpPr>
          <p:nvPr>
            <p:ph idx="1"/>
          </p:nvPr>
        </p:nvSpPr>
        <p:spPr>
          <a:xfrm>
            <a:off x="838200" y="1493520"/>
            <a:ext cx="10515600" cy="4683443"/>
          </a:xfrm>
        </p:spPr>
        <p:txBody>
          <a:bodyPr>
            <a:noAutofit/>
          </a:bodyPr>
          <a:lstStyle/>
          <a:p>
            <a:pPr marL="0" indent="0">
              <a:buNone/>
            </a:pPr>
            <a:r>
              <a:rPr lang="en-IN" b="1" dirty="0"/>
              <a:t>class</a:t>
            </a:r>
            <a:r>
              <a:rPr lang="en-IN" dirty="0"/>
              <a:t> Simple{  </a:t>
            </a:r>
          </a:p>
          <a:p>
            <a:pPr marL="0" indent="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a:t>
            </a:r>
            <a:r>
              <a:rPr lang="en-IN" dirty="0" err="1"/>
              <a:t>System.out.println</a:t>
            </a:r>
            <a:r>
              <a:rPr lang="en-IN" dirty="0"/>
              <a:t>("Hello Java");  </a:t>
            </a:r>
          </a:p>
          <a:p>
            <a:pPr marL="0" indent="0">
              <a:buNone/>
            </a:pPr>
            <a:r>
              <a:rPr lang="en-IN" dirty="0"/>
              <a:t>    }  </a:t>
            </a:r>
          </a:p>
          <a:p>
            <a:pPr marL="0" indent="0">
              <a:buNone/>
            </a:pPr>
            <a:r>
              <a:rPr lang="en-IN" dirty="0"/>
              <a:t>} </a:t>
            </a:r>
            <a:endParaRPr lang="en-IN" dirty="0" smtClean="0"/>
          </a:p>
          <a:p>
            <a:r>
              <a:rPr lang="en-US" dirty="0" smtClean="0"/>
              <a:t>System: A built-in class that provides access to system resources.</a:t>
            </a:r>
          </a:p>
          <a:p>
            <a:r>
              <a:rPr lang="en-US" dirty="0" smtClean="0"/>
              <a:t>out: A static member of the System class, which is an instance of </a:t>
            </a:r>
            <a:r>
              <a:rPr lang="en-US" dirty="0" err="1" smtClean="0"/>
              <a:t>PrintStream</a:t>
            </a:r>
            <a:r>
              <a:rPr lang="en-US" dirty="0" smtClean="0"/>
              <a:t>.</a:t>
            </a:r>
          </a:p>
          <a:p>
            <a:r>
              <a:rPr lang="en-US" dirty="0" err="1" smtClean="0"/>
              <a:t>println</a:t>
            </a:r>
            <a:r>
              <a:rPr lang="en-US" dirty="0" smtClean="0"/>
              <a:t>: A method of </a:t>
            </a:r>
            <a:r>
              <a:rPr lang="en-US" dirty="0" err="1" smtClean="0"/>
              <a:t>PrintStream</a:t>
            </a:r>
            <a:r>
              <a:rPr lang="en-US" dirty="0" smtClean="0"/>
              <a:t> that prints a line of text and then moves the cursor to the next line.</a:t>
            </a:r>
            <a:endParaRPr lang="en-IN"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256785588"/>
              </p:ext>
            </p:extLst>
          </p:nvPr>
        </p:nvGraphicFramePr>
        <p:xfrm>
          <a:off x="7086600" y="2015887"/>
          <a:ext cx="4450080" cy="922814"/>
        </p:xfrm>
        <a:graphic>
          <a:graphicData uri="http://schemas.openxmlformats.org/drawingml/2006/table">
            <a:tbl>
              <a:tblPr/>
              <a:tblGrid>
                <a:gridCol w="2225040">
                  <a:extLst>
                    <a:ext uri="{9D8B030D-6E8A-4147-A177-3AD203B41FA5}">
                      <a16:colId xmlns:a16="http://schemas.microsoft.com/office/drawing/2014/main" val="3254049106"/>
                    </a:ext>
                  </a:extLst>
                </a:gridCol>
                <a:gridCol w="2225040">
                  <a:extLst>
                    <a:ext uri="{9D8B030D-6E8A-4147-A177-3AD203B41FA5}">
                      <a16:colId xmlns:a16="http://schemas.microsoft.com/office/drawing/2014/main" val="820085599"/>
                    </a:ext>
                  </a:extLst>
                </a:gridCol>
              </a:tblGrid>
              <a:tr h="526574">
                <a:tc>
                  <a:txBody>
                    <a:bodyPr/>
                    <a:lstStyle/>
                    <a:p>
                      <a:pPr algn="just"/>
                      <a:r>
                        <a:rPr lang="en-IN" sz="2000" b="1" dirty="0">
                          <a:solidFill>
                            <a:srgbClr val="333333"/>
                          </a:solidFill>
                          <a:effectLst/>
                          <a:latin typeface="inter-bold"/>
                        </a:rPr>
                        <a:t>To compile:</a:t>
                      </a:r>
                      <a:endParaRPr lang="en-IN" sz="2000" dirty="0">
                        <a:solidFill>
                          <a:srgbClr val="333333"/>
                        </a:solidFill>
                        <a:effectLst/>
                        <a:latin typeface="inter-regular"/>
                      </a:endParaRPr>
                    </a:p>
                  </a:txBody>
                  <a:tcPr anchor="ctr">
                    <a:lnL>
                      <a:noFill/>
                    </a:lnL>
                    <a:lnR>
                      <a:noFill/>
                    </a:lnR>
                    <a:lnT>
                      <a:noFill/>
                    </a:lnT>
                    <a:lnB>
                      <a:noFill/>
                    </a:lnB>
                    <a:solidFill>
                      <a:srgbClr val="FFFFFF"/>
                    </a:solidFill>
                  </a:tcPr>
                </a:tc>
                <a:tc>
                  <a:txBody>
                    <a:bodyPr/>
                    <a:lstStyle/>
                    <a:p>
                      <a:pPr algn="just"/>
                      <a:r>
                        <a:rPr lang="en-IN" sz="2000" dirty="0" err="1">
                          <a:solidFill>
                            <a:srgbClr val="333333"/>
                          </a:solidFill>
                          <a:effectLst/>
                          <a:latin typeface="inter-regular"/>
                        </a:rPr>
                        <a:t>javac</a:t>
                      </a:r>
                      <a:r>
                        <a:rPr lang="en-IN" sz="2000" dirty="0">
                          <a:solidFill>
                            <a:srgbClr val="333333"/>
                          </a:solidFill>
                          <a:effectLst/>
                          <a:latin typeface="inter-regular"/>
                        </a:rPr>
                        <a:t> Simple.java</a:t>
                      </a:r>
                    </a:p>
                  </a:txBody>
                  <a:tcPr anchor="ctr">
                    <a:lnL>
                      <a:noFill/>
                    </a:lnL>
                    <a:lnR>
                      <a:noFill/>
                    </a:lnR>
                    <a:lnT>
                      <a:noFill/>
                    </a:lnT>
                    <a:lnB>
                      <a:noFill/>
                    </a:lnB>
                    <a:solidFill>
                      <a:srgbClr val="FFFFFF"/>
                    </a:solidFill>
                  </a:tcPr>
                </a:tc>
                <a:extLst>
                  <a:ext uri="{0D108BD9-81ED-4DB2-BD59-A6C34878D82A}">
                    <a16:rowId xmlns:a16="http://schemas.microsoft.com/office/drawing/2014/main" val="1039502057"/>
                  </a:ext>
                </a:extLst>
              </a:tr>
              <a:tr h="0">
                <a:tc>
                  <a:txBody>
                    <a:bodyPr/>
                    <a:lstStyle/>
                    <a:p>
                      <a:pPr algn="just"/>
                      <a:r>
                        <a:rPr lang="en-IN" sz="2000" b="1">
                          <a:solidFill>
                            <a:srgbClr val="333333"/>
                          </a:solidFill>
                          <a:effectLst/>
                          <a:latin typeface="inter-bold"/>
                        </a:rPr>
                        <a:t>To execute:</a:t>
                      </a:r>
                      <a:endParaRPr lang="en-IN" sz="2000">
                        <a:solidFill>
                          <a:srgbClr val="333333"/>
                        </a:solidFill>
                        <a:effectLst/>
                        <a:latin typeface="inter-regular"/>
                      </a:endParaRPr>
                    </a:p>
                  </a:txBody>
                  <a:tcPr anchor="ctr">
                    <a:lnL>
                      <a:noFill/>
                    </a:lnL>
                    <a:lnR>
                      <a:noFill/>
                    </a:lnR>
                    <a:lnT>
                      <a:noFill/>
                    </a:lnT>
                    <a:lnB>
                      <a:noFill/>
                    </a:lnB>
                    <a:solidFill>
                      <a:srgbClr val="FFFFFF"/>
                    </a:solidFill>
                  </a:tcPr>
                </a:tc>
                <a:tc>
                  <a:txBody>
                    <a:bodyPr/>
                    <a:lstStyle/>
                    <a:p>
                      <a:pPr algn="just"/>
                      <a:r>
                        <a:rPr lang="en-IN" sz="2000" dirty="0">
                          <a:solidFill>
                            <a:srgbClr val="333333"/>
                          </a:solidFill>
                          <a:effectLst/>
                          <a:latin typeface="inter-regular"/>
                        </a:rPr>
                        <a:t>java Simple</a:t>
                      </a:r>
                    </a:p>
                  </a:txBody>
                  <a:tcPr anchor="ctr">
                    <a:lnL>
                      <a:noFill/>
                    </a:lnL>
                    <a:lnR>
                      <a:noFill/>
                    </a:lnR>
                    <a:lnT>
                      <a:noFill/>
                    </a:lnT>
                    <a:lnB>
                      <a:noFill/>
                    </a:lnB>
                    <a:solidFill>
                      <a:srgbClr val="FFFFFF"/>
                    </a:solidFill>
                  </a:tcPr>
                </a:tc>
                <a:extLst>
                  <a:ext uri="{0D108BD9-81ED-4DB2-BD59-A6C34878D82A}">
                    <a16:rowId xmlns:a16="http://schemas.microsoft.com/office/drawing/2014/main" val="557371291"/>
                  </a:ext>
                </a:extLst>
              </a:tr>
            </a:tbl>
          </a:graphicData>
        </a:graphic>
      </p:graphicFrame>
    </p:spTree>
    <p:extLst>
      <p:ext uri="{BB962C8B-B14F-4D97-AF65-F5344CB8AC3E}">
        <p14:creationId xmlns:p14="http://schemas.microsoft.com/office/powerpoint/2010/main" val="971232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1091</TotalTime>
  <Words>3819</Words>
  <Application>Microsoft Office PowerPoint</Application>
  <PresentationFormat>Widescreen</PresentationFormat>
  <Paragraphs>670</Paragraphs>
  <Slides>64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Calibri Light</vt:lpstr>
      <vt:lpstr>inter-bold</vt:lpstr>
      <vt:lpstr>inter-regular</vt:lpstr>
      <vt:lpstr>Office Theme</vt:lpstr>
      <vt:lpstr>Java</vt:lpstr>
      <vt:lpstr>Introduction</vt:lpstr>
      <vt:lpstr>History</vt:lpstr>
      <vt:lpstr>Java Features</vt:lpstr>
      <vt:lpstr>Applications</vt:lpstr>
      <vt:lpstr>Type of Java Applications</vt:lpstr>
      <vt:lpstr>Java Platforms / Editions</vt:lpstr>
      <vt:lpstr>C  vs C++  vs  Java</vt:lpstr>
      <vt:lpstr>First Java Program</vt:lpstr>
      <vt:lpstr>Java Compilation and Execution</vt:lpstr>
      <vt:lpstr>Java Development Kit (JDK)</vt:lpstr>
      <vt:lpstr>Java Virtual Machine</vt:lpstr>
      <vt:lpstr>How is java platform independent?</vt:lpstr>
      <vt:lpstr>Comments in java</vt:lpstr>
      <vt:lpstr>Java Program to compute square root</vt:lpstr>
      <vt:lpstr>Java program with two classes</vt:lpstr>
      <vt:lpstr>Java Program structure</vt:lpstr>
      <vt:lpstr>Java Tokens</vt:lpstr>
      <vt:lpstr>Keywords</vt:lpstr>
      <vt:lpstr>Identifiers</vt:lpstr>
      <vt:lpstr>Constants</vt:lpstr>
      <vt:lpstr>Data types</vt:lpstr>
      <vt:lpstr>Data types</vt:lpstr>
      <vt:lpstr>Integer type</vt:lpstr>
      <vt:lpstr>Floating point type</vt:lpstr>
      <vt:lpstr>Char data type</vt:lpstr>
      <vt:lpstr>Boolean type</vt:lpstr>
      <vt:lpstr>Variables</vt:lpstr>
      <vt:lpstr>Local variable</vt:lpstr>
      <vt:lpstr>Instance Variables</vt:lpstr>
      <vt:lpstr>Instance variable</vt:lpstr>
      <vt:lpstr>Static variable</vt:lpstr>
      <vt:lpstr>Static variable</vt:lpstr>
      <vt:lpstr>Scope of variable</vt:lpstr>
      <vt:lpstr>Lifetime of variable</vt:lpstr>
      <vt:lpstr>Java program to take input</vt:lpstr>
      <vt:lpstr>Operators</vt:lpstr>
      <vt:lpstr>Unary operators</vt:lpstr>
      <vt:lpstr>Assignment Operator</vt:lpstr>
      <vt:lpstr>Relational operator</vt:lpstr>
      <vt:lpstr>Logical operators</vt:lpstr>
      <vt:lpstr>Ternary operator</vt:lpstr>
      <vt:lpstr>Bitwise Operators</vt:lpstr>
      <vt:lpstr>Example</vt:lpstr>
      <vt:lpstr>Shift operator</vt:lpstr>
      <vt:lpstr>PowerPoint Presentation</vt:lpstr>
      <vt:lpstr>instanceof operator</vt:lpstr>
      <vt:lpstr>Precedence and Associativity of Java Operators</vt:lpstr>
      <vt:lpstr>Type casting/coversion</vt:lpstr>
      <vt:lpstr>Type casting/conversion</vt:lpstr>
      <vt:lpstr>Control Structure </vt:lpstr>
      <vt:lpstr>Decision making constructs</vt:lpstr>
      <vt:lpstr>Switch statement</vt:lpstr>
      <vt:lpstr>Looping statements</vt:lpstr>
      <vt:lpstr>Jump statements</vt:lpstr>
      <vt:lpstr>Jump statements</vt:lpstr>
      <vt:lpstr>Enumerated type</vt:lpstr>
      <vt:lpstr>Declaration of enum</vt:lpstr>
      <vt:lpstr>Declaration of enum</vt:lpstr>
      <vt:lpstr>Properties of enum</vt:lpstr>
      <vt:lpstr>Enum in switch</vt:lpstr>
      <vt:lpstr>Main Function Inside Enum</vt:lpstr>
      <vt:lpstr> Loop through Enum</vt:lpstr>
      <vt:lpstr> Can an enum have a constructor and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krishan</dc:creator>
  <cp:lastModifiedBy>krishan</cp:lastModifiedBy>
  <cp:revision>374</cp:revision>
  <dcterms:created xsi:type="dcterms:W3CDTF">2024-09-02T14:07:32Z</dcterms:created>
  <dcterms:modified xsi:type="dcterms:W3CDTF">2024-09-10T01:10:49Z</dcterms:modified>
</cp:coreProperties>
</file>