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handoutMasterIdLst>
    <p:handoutMasterId r:id="rId22"/>
  </p:handoutMasterIdLst>
  <p:sldIdLst>
    <p:sldId id="259" r:id="rId2"/>
    <p:sldId id="260" r:id="rId3"/>
    <p:sldId id="277" r:id="rId4"/>
    <p:sldId id="278" r:id="rId5"/>
    <p:sldId id="263"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79"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247">
          <p15:clr>
            <a:srgbClr val="A4A3A4"/>
          </p15:clr>
        </p15:guide>
        <p15:guide id="2" pos="5759">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D2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84" autoAdjust="0"/>
    <p:restoredTop sz="94673" autoAdjust="0"/>
  </p:normalViewPr>
  <p:slideViewPr>
    <p:cSldViewPr snapToGrid="0">
      <p:cViewPr varScale="1">
        <p:scale>
          <a:sx n="83" d="100"/>
          <a:sy n="83" d="100"/>
        </p:scale>
        <p:origin x="-1358" y="-77"/>
      </p:cViewPr>
      <p:guideLst>
        <p:guide orient="horz" pos="4247"/>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1" tIns="46586" rIns="93171" bIns="46586"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1" tIns="46586" rIns="93171" bIns="46586" rtlCol="0"/>
          <a:lstStyle>
            <a:lvl1pPr algn="r">
              <a:defRPr sz="1200"/>
            </a:lvl1pPr>
          </a:lstStyle>
          <a:p>
            <a:fld id="{45DC58A4-1F39-4E10-B40C-ECB2E4998083}" type="datetimeFigureOut">
              <a:rPr lang="en-US" smtClean="0"/>
              <a:pPr/>
              <a:t>1/20/2020</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3171" tIns="46586" rIns="93171" bIns="46586"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3171" tIns="46586" rIns="93171" bIns="46586" rtlCol="0" anchor="b"/>
          <a:lstStyle>
            <a:lvl1pPr algn="r">
              <a:defRPr sz="1200"/>
            </a:lvl1pPr>
          </a:lstStyle>
          <a:p>
            <a:fld id="{A5BFFE62-8B6F-4B6C-87A1-15BE8E6B70A8}" type="slidenum">
              <a:rPr lang="en-US" smtClean="0"/>
              <a:pPr/>
              <a:t>‹#›</a:t>
            </a:fld>
            <a:endParaRPr lang="en-US"/>
          </a:p>
        </p:txBody>
      </p:sp>
    </p:spTree>
    <p:extLst>
      <p:ext uri="{BB962C8B-B14F-4D97-AF65-F5344CB8AC3E}">
        <p14:creationId xmlns=""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1" tIns="46586" rIns="93171" bIns="46586"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1" tIns="46586" rIns="93171" bIns="46586" rtlCol="0"/>
          <a:lstStyle>
            <a:lvl1pPr algn="r">
              <a:defRPr sz="1200"/>
            </a:lvl1pPr>
          </a:lstStyle>
          <a:p>
            <a:fld id="{24BF3212-CA4A-4372-B18F-FDBCACCE5573}" type="datetimeFigureOut">
              <a:rPr lang="en-US" smtClean="0"/>
              <a:pPr/>
              <a:t>1/20/2020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1" tIns="46586" rIns="93171"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1" tIns="46586" rIns="93171"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3171" tIns="46586" rIns="93171"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3171" tIns="46586" rIns="93171" bIns="46586" rtlCol="0" anchor="b"/>
          <a:lstStyle>
            <a:lvl1pPr algn="r">
              <a:defRPr sz="1200"/>
            </a:lvl1pPr>
          </a:lstStyle>
          <a:p>
            <a:fld id="{6FCCDFB8-CE1E-4CEA-A9A7-0392F69410F3}" type="slidenum">
              <a:rPr lang="en-US" smtClean="0"/>
              <a:pPr/>
              <a:t>‹#›</a:t>
            </a:fld>
            <a:endParaRPr lang="en-US"/>
          </a:p>
        </p:txBody>
      </p:sp>
    </p:spTree>
    <p:extLst>
      <p:ext uri="{BB962C8B-B14F-4D97-AF65-F5344CB8AC3E}">
        <p14:creationId xmlns=""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FE1C3-FF7E-4A3C-9DEA-E6B5525D8182}" type="slidenum">
              <a:rPr lang="en-US"/>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extLst>
      <p:ext uri="{BB962C8B-B14F-4D97-AF65-F5344CB8AC3E}">
        <p14:creationId xmlns="" xmlns:p14="http://schemas.microsoft.com/office/powerpoint/2010/main" val="317805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pPr/>
              <a:t>3</a:t>
            </a:fld>
            <a:endParaRPr lang="en-US"/>
          </a:p>
        </p:txBody>
      </p:sp>
    </p:spTree>
    <p:extLst>
      <p:ext uri="{BB962C8B-B14F-4D97-AF65-F5344CB8AC3E}">
        <p14:creationId xmlns="" xmlns:p14="http://schemas.microsoft.com/office/powerpoint/2010/main" val="65795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D93EA-E77E-4ECF-AC89-CC6B81F2E610}" type="slidenum">
              <a:rPr lang="en-US" smtClean="0"/>
              <a:pPr/>
              <a:t>5</a:t>
            </a:fld>
            <a:endParaRPr lang="en-US"/>
          </a:p>
        </p:txBody>
      </p:sp>
    </p:spTree>
    <p:extLst>
      <p:ext uri="{BB962C8B-B14F-4D97-AF65-F5344CB8AC3E}">
        <p14:creationId xmlns="" xmlns:p14="http://schemas.microsoft.com/office/powerpoint/2010/main" val="361206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pPr/>
              <a:t>19</a:t>
            </a:fld>
            <a:endParaRPr lang="en-US" dirty="0"/>
          </a:p>
        </p:txBody>
      </p:sp>
    </p:spTree>
    <p:extLst>
      <p:ext uri="{BB962C8B-B14F-4D97-AF65-F5344CB8AC3E}">
        <p14:creationId xmlns="" xmlns:p14="http://schemas.microsoft.com/office/powerpoint/2010/main" val="3252670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D21D778-B565-4D7E-94D7-64010A445B68}" type="datetimeFigureOut">
              <a:rPr lang="en-US" smtClean="0"/>
              <a:pPr/>
              <a:t>1/20/2020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3" name="Rectangle 12"/>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pic>
        <p:nvPicPr>
          <p:cNvPr id="14" name="Picture 13"/>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105482" y="6540145"/>
            <a:ext cx="670505" cy="243820"/>
          </a:xfrm>
          <a:prstGeom prst="rect">
            <a:avLst/>
          </a:prstGeom>
        </p:spPr>
      </p:pic>
      <p:cxnSp>
        <p:nvCxnSpPr>
          <p:cNvPr id="15" name="Straight Connector 14"/>
          <p:cNvCxnSpPr/>
          <p:nvPr userDrawn="1"/>
        </p:nvCxnSpPr>
        <p:spPr bwMode="auto">
          <a:xfrm>
            <a:off x="694944" y="2441153"/>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cSld>
  <p:clrMapOvr>
    <a:overrideClrMapping bg1="dk1" tx1="lt1" bg2="dk2" tx2="lt2" accent1="accent1" accent2="accent2" accent3="accent3" accent4="accent4" accent5="accent5" accent6="accent6" hlink="hlink" folHlink="folHlink"/>
  </p:clrMapOvr>
  <p:transition advTm="20000">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1/20/2020</a:t>
            </a:fld>
            <a:endParaRPr lang="en-US"/>
          </a:p>
        </p:txBody>
      </p:sp>
      <p:sp>
        <p:nvSpPr>
          <p:cNvPr id="5" name="Footer Placeholder 4"/>
          <p:cNvSpPr>
            <a:spLocks noGrp="1"/>
          </p:cNvSpPr>
          <p:nvPr>
            <p:ph type="ftr" sz="quarter" idx="11"/>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6" name="Slide Number Placeholder 5"/>
          <p:cNvSpPr>
            <a:spLocks noGrp="1"/>
          </p:cNvSpPr>
          <p:nvPr>
            <p:ph type="sldNum" sz="quarter" idx="12"/>
          </p:nvPr>
        </p:nvSpPr>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Tree>
  </p:cSld>
  <p:clrMapOvr>
    <a:masterClrMapping/>
  </p:clrMapOvr>
  <p:transition advTm="20000">
    <p:newsflash/>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D21D778-B565-4D7E-94D7-64010A445B68}" type="datetimeFigureOut">
              <a:rPr lang="en-US" smtClean="0"/>
              <a:pPr/>
              <a:t>1/20/2020</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Tree>
  </p:cSld>
  <p:clrMapOvr>
    <a:overrideClrMapping bg1="lt1" tx1="dk1" bg2="lt2" tx2="dk2" accent1="accent1" accent2="accent2" accent3="accent3" accent4="accent4" accent5="accent5" accent6="accent6" hlink="hlink" folHlink="folHlink"/>
  </p:clrMapOvr>
  <p:transition advTm="20000">
    <p:newsflash/>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ext Placeholder 2"/>
          <p:cNvSpPr>
            <a:spLocks noGrp="1"/>
          </p:cNvSpPr>
          <p:nvPr>
            <p:ph idx="1"/>
          </p:nvPr>
        </p:nvSpPr>
        <p:spPr>
          <a:xfrm>
            <a:off x="629106" y="1447800"/>
            <a:ext cx="8123009" cy="4678363"/>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6" name="Slide Number Placeholder 5"/>
          <p:cNvSpPr>
            <a:spLocks noGrp="1"/>
          </p:cNvSpPr>
          <p:nvPr>
            <p:ph type="sldNum" sz="quarter" idx="4"/>
          </p:nvPr>
        </p:nvSpPr>
        <p:spPr>
          <a:xfrm>
            <a:off x="84512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smtClean="0">
                <a:solidFill>
                  <a:srgbClr val="C1CD23"/>
                </a:solidFill>
              </a:rPr>
              <a:t>|</a:t>
            </a:r>
            <a:r>
              <a:rPr lang="en-US" dirty="0" smtClean="0"/>
              <a:t> </a:t>
            </a:r>
            <a:fld id="{295008BC-DA31-4D19-837B-EFA4386B05F5}" type="slidenum">
              <a:rPr lang="en-US" smtClean="0">
                <a:solidFill>
                  <a:schemeClr val="tx1">
                    <a:lumMod val="50000"/>
                    <a:lumOff val="50000"/>
                  </a:schemeClr>
                </a:solidFill>
              </a:rPr>
              <a:pPr/>
              <a:t>‹#›</a:t>
            </a:fld>
            <a:r>
              <a:rPr lang="en-US" dirty="0" smtClean="0"/>
              <a:t> </a:t>
            </a:r>
            <a:r>
              <a:rPr lang="en-US" dirty="0" smtClean="0">
                <a:solidFill>
                  <a:srgbClr val="C1CD23"/>
                </a:solidFill>
              </a:rPr>
              <a:t>|</a:t>
            </a:r>
            <a:endParaRPr lang="en-US" dirty="0">
              <a:solidFill>
                <a:srgbClr val="C1CD23"/>
              </a:solidFill>
            </a:endParaRPr>
          </a:p>
        </p:txBody>
      </p:sp>
      <p:sp>
        <p:nvSpPr>
          <p:cNvPr id="9"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10"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ransition advTm="20000">
    <p:newsfla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629107" y="2568939"/>
            <a:ext cx="4719887"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9" name="Rectangle 9"/>
          <p:cNvSpPr>
            <a:spLocks noGrp="1" noChangeArrowheads="1"/>
          </p:cNvSpPr>
          <p:nvPr>
            <p:ph type="ctrTitle" sz="quarter" hasCustomPrompt="1"/>
          </p:nvPr>
        </p:nvSpPr>
        <p:spPr>
          <a:xfrm>
            <a:off x="614478" y="368932"/>
            <a:ext cx="7367518"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10"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pic>
        <p:nvPicPr>
          <p:cNvPr id="16" name="Picture 15"/>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105482" y="6540145"/>
            <a:ext cx="670505" cy="243820"/>
          </a:xfrm>
          <a:prstGeom prst="rect">
            <a:avLst/>
          </a:prstGeom>
        </p:spPr>
      </p:pic>
      <p:cxnSp>
        <p:nvCxnSpPr>
          <p:cNvPr id="17" name="Straight Connector 16"/>
          <p:cNvCxnSpPr/>
          <p:nvPr userDrawn="1"/>
        </p:nvCxnSpPr>
        <p:spPr bwMode="auto">
          <a:xfrm>
            <a:off x="694944" y="2441153"/>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cSld>
  <p:clrMapOvr>
    <a:masterClrMapping/>
  </p:clrMapOvr>
  <p:transition advTm="20000">
    <p:newsfla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17" name="Rectangle 16"/>
          <p:cNvSpPr/>
          <p:nvPr userDrawn="1"/>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13" name="TextBox 12"/>
          <p:cNvSpPr txBox="1"/>
          <p:nvPr userDrawn="1"/>
        </p:nvSpPr>
        <p:spPr>
          <a:xfrm>
            <a:off x="740520" y="106913"/>
            <a:ext cx="8030418" cy="184666"/>
          </a:xfrm>
          <a:prstGeom prst="rect">
            <a:avLst/>
          </a:prstGeom>
          <a:noFill/>
        </p:spPr>
        <p:txBody>
          <a:bodyPr wrap="square" lIns="91440" tIns="0" rIns="0" bIns="0" rtlCol="0">
            <a:spAutoFit/>
          </a:bodyPr>
          <a:lstStyle/>
          <a:p>
            <a:pPr algn="r">
              <a:spcAft>
                <a:spcPts val="600"/>
              </a:spcAft>
            </a:pPr>
            <a:r>
              <a:rPr lang="en-US" sz="1200" i="1" dirty="0" smtClean="0">
                <a:solidFill>
                  <a:schemeClr val="tx2"/>
                </a:solidFill>
                <a:ea typeface="Verdana" pitchFamily="34" charset="0"/>
                <a:cs typeface="Verdana" pitchFamily="34" charset="0"/>
              </a:rPr>
              <a:t>Optional</a:t>
            </a:r>
            <a:r>
              <a:rPr lang="en-US" sz="1200" i="1" baseline="0" dirty="0" smtClean="0">
                <a:solidFill>
                  <a:schemeClr val="tx2"/>
                </a:solidFill>
                <a:ea typeface="Verdana" pitchFamily="34" charset="0"/>
                <a:cs typeface="Verdana" pitchFamily="34" charset="0"/>
              </a:rPr>
              <a:t>: </a:t>
            </a:r>
            <a:r>
              <a:rPr lang="en-US" sz="1200" i="0" baseline="0" dirty="0" smtClean="0">
                <a:solidFill>
                  <a:schemeClr val="tx2"/>
                </a:solidFill>
                <a:ea typeface="Verdana" pitchFamily="34" charset="0"/>
                <a:cs typeface="Verdana" pitchFamily="34" charset="0"/>
              </a:rPr>
              <a:t>FFRDC </a:t>
            </a:r>
            <a:r>
              <a:rPr lang="en-US" sz="1200" i="0" dirty="0" smtClean="0">
                <a:solidFill>
                  <a:schemeClr val="tx2"/>
                </a:solidFill>
                <a:ea typeface="Verdana" pitchFamily="34" charset="0"/>
                <a:cs typeface="Verdana" pitchFamily="34" charset="0"/>
              </a:rPr>
              <a:t>name here</a:t>
            </a:r>
            <a:endParaRPr lang="en-US" sz="1200" i="0" dirty="0">
              <a:solidFill>
                <a:schemeClr val="tx2"/>
              </a:solidFill>
              <a:ea typeface="Verdana" pitchFamily="34" charset="0"/>
              <a:cs typeface="Verdana" pitchFamily="34" charset="0"/>
            </a:endParaRPr>
          </a:p>
        </p:txBody>
      </p:sp>
      <p:sp>
        <p:nvSpPr>
          <p:cNvPr id="5" name="TextBox 4"/>
          <p:cNvSpPr txBox="1"/>
          <p:nvPr userDrawn="1"/>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5" name="TextBox 34"/>
          <p:cNvSpPr txBox="1"/>
          <p:nvPr userDrawn="1"/>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6" name="TextBox 35"/>
          <p:cNvSpPr txBox="1"/>
          <p:nvPr userDrawn="1"/>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7" name="TextBox 36"/>
          <p:cNvSpPr txBox="1"/>
          <p:nvPr userDrawn="1"/>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8" name="TextBox 37"/>
          <p:cNvSpPr txBox="1"/>
          <p:nvPr userDrawn="1"/>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39" name="TextBox 38"/>
          <p:cNvSpPr txBox="1"/>
          <p:nvPr userDrawn="1"/>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smtClean="0">
                <a:ea typeface="Verdana" pitchFamily="34" charset="0"/>
                <a:cs typeface="Verdana" pitchFamily="34" charset="0"/>
              </a:rPr>
              <a:t>Optional</a:t>
            </a:r>
            <a:r>
              <a:rPr lang="en-US" sz="1400" baseline="0" smtClean="0">
                <a:ea typeface="Verdana" pitchFamily="34" charset="0"/>
                <a:cs typeface="Verdana" pitchFamily="34" charset="0"/>
              </a:rPr>
              <a:t> </a:t>
            </a:r>
          </a:p>
          <a:p>
            <a:pPr algn="ctr">
              <a:lnSpc>
                <a:spcPts val="1400"/>
              </a:lnSpc>
              <a:spcAft>
                <a:spcPts val="600"/>
              </a:spcAft>
            </a:pPr>
            <a:r>
              <a:rPr lang="en-US" sz="1400" smtClean="0">
                <a:ea typeface="Verdana" pitchFamily="34" charset="0"/>
                <a:cs typeface="Verdana" pitchFamily="34" charset="0"/>
              </a:rPr>
              <a:t>Image</a:t>
            </a:r>
            <a:endParaRPr lang="en-US" sz="1400" dirty="0" smtClean="0">
              <a:ea typeface="Verdana" pitchFamily="34" charset="0"/>
              <a:cs typeface="Verdana" pitchFamily="34" charset="0"/>
            </a:endParaRPr>
          </a:p>
          <a:p>
            <a:pPr algn="ctr">
              <a:lnSpc>
                <a:spcPts val="1400"/>
              </a:lnSpc>
              <a:spcAft>
                <a:spcPts val="600"/>
              </a:spcAft>
            </a:pPr>
            <a:r>
              <a:rPr lang="en-US" sz="1400" dirty="0" smtClean="0">
                <a:ea typeface="Verdana" pitchFamily="34" charset="0"/>
                <a:cs typeface="Verdana" pitchFamily="34" charset="0"/>
              </a:rPr>
              <a:t>Here</a:t>
            </a:r>
            <a:endParaRPr lang="en-US" sz="1400" dirty="0">
              <a:ea typeface="Verdana" pitchFamily="34" charset="0"/>
              <a:cs typeface="Verdana" pitchFamily="34" charset="0"/>
            </a:endParaRPr>
          </a:p>
        </p:txBody>
      </p:sp>
      <p:sp>
        <p:nvSpPr>
          <p:cNvPr id="23"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pic>
        <p:nvPicPr>
          <p:cNvPr id="33" name="Picture 3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105482" y="6540145"/>
            <a:ext cx="670505" cy="243820"/>
          </a:xfrm>
          <a:prstGeom prst="rect">
            <a:avLst/>
          </a:prstGeom>
        </p:spPr>
      </p:pic>
      <p:sp>
        <p:nvSpPr>
          <p:cNvPr id="34" name="Rectangle 4"/>
          <p:cNvSpPr>
            <a:spLocks noGrp="1" noChangeArrowheads="1"/>
          </p:cNvSpPr>
          <p:nvPr>
            <p:ph type="subTitle" idx="1" hasCustomPrompt="1"/>
          </p:nvPr>
        </p:nvSpPr>
        <p:spPr>
          <a:xfrm>
            <a:off x="629107" y="2568939"/>
            <a:ext cx="4719887"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smtClean="0"/>
              <a:t>Author</a:t>
            </a:r>
            <a:endParaRPr lang="en-US" altLang="en-US" dirty="0"/>
          </a:p>
        </p:txBody>
      </p:sp>
      <p:sp>
        <p:nvSpPr>
          <p:cNvPr id="40" name="Rectangle 9"/>
          <p:cNvSpPr>
            <a:spLocks noGrp="1" noChangeArrowheads="1"/>
          </p:cNvSpPr>
          <p:nvPr>
            <p:ph type="ctrTitle" sz="quarter" hasCustomPrompt="1"/>
          </p:nvPr>
        </p:nvSpPr>
        <p:spPr>
          <a:xfrm>
            <a:off x="614478" y="368932"/>
            <a:ext cx="7367518"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smtClean="0"/>
              <a:t>Title here</a:t>
            </a:r>
            <a:endParaRPr lang="en-US" dirty="0"/>
          </a:p>
        </p:txBody>
      </p:sp>
      <p:cxnSp>
        <p:nvCxnSpPr>
          <p:cNvPr id="41" name="Straight Connector 40"/>
          <p:cNvCxnSpPr/>
          <p:nvPr userDrawn="1"/>
        </p:nvCxnSpPr>
        <p:spPr bwMode="auto">
          <a:xfrm>
            <a:off x="694944" y="2441153"/>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extLst>
      <p:ext uri="{BB962C8B-B14F-4D97-AF65-F5344CB8AC3E}">
        <p14:creationId xmlns="" xmlns:p14="http://schemas.microsoft.com/office/powerpoint/2010/main" val="1314947211"/>
      </p:ext>
    </p:extLst>
  </p:cSld>
  <p:clrMapOvr>
    <a:masterClrMapping/>
  </p:clrMapOvr>
  <p:transition advTm="20000">
    <p:newsfla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sp>
        <p:nvSpPr>
          <p:cNvPr id="7" name="Rectangle 9"/>
          <p:cNvSpPr txBox="1">
            <a:spLocks noChangeArrowheads="1"/>
          </p:cNvSpPr>
          <p:nvPr userDrawn="1"/>
        </p:nvSpPr>
        <p:spPr>
          <a:xfrm>
            <a:off x="615696" y="1066800"/>
            <a:ext cx="8221066" cy="1981200"/>
          </a:xfrm>
          <a:prstGeom prst="rect">
            <a:avLst/>
          </a:prstGeom>
        </p:spPr>
        <p:txBody>
          <a:bodyPr vert="horz" lIns="91440" tIns="45720" rIns="91440" bIns="45720" rtlCol="0" anchor="b" anchorCtr="0">
            <a:normAutofit/>
          </a:bodyPr>
          <a:lstStyle>
            <a:lvl1pPr algn="l" defTabSz="914400" rtl="0" eaLnBrk="1" latinLnBrk="0" hangingPunct="1">
              <a:lnSpc>
                <a:spcPts val="4400"/>
              </a:lnSpc>
              <a:spcBef>
                <a:spcPct val="0"/>
              </a:spcBef>
              <a:buNone/>
              <a:defRPr sz="4000" b="1" kern="1200">
                <a:solidFill>
                  <a:schemeClr val="tx1"/>
                </a:solidFill>
                <a:effectLst/>
                <a:latin typeface="Times New Roman" pitchFamily="18" charset="0"/>
                <a:ea typeface="+mj-ea"/>
                <a:cs typeface="Times New Roman" pitchFamily="18" charset="0"/>
              </a:defRPr>
            </a:lvl1pPr>
          </a:lstStyle>
          <a:p>
            <a:r>
              <a:rPr lang="en-US" sz="3600" dirty="0" smtClean="0">
                <a:solidFill>
                  <a:schemeClr val="tx2"/>
                </a:solidFill>
                <a:latin typeface="Helvetica LT Std" pitchFamily="34" charset="0"/>
                <a:ea typeface="Verdana" pitchFamily="34" charset="0"/>
                <a:cs typeface="Verdana" pitchFamily="34" charset="0"/>
              </a:rPr>
              <a:t>Section</a:t>
            </a:r>
            <a:r>
              <a:rPr lang="en-US" sz="3600" baseline="0" dirty="0" smtClean="0">
                <a:solidFill>
                  <a:schemeClr val="tx2"/>
                </a:solidFill>
                <a:latin typeface="Helvetica LT Std" pitchFamily="34" charset="0"/>
                <a:ea typeface="Verdana" pitchFamily="34" charset="0"/>
                <a:cs typeface="Verdana" pitchFamily="34" charset="0"/>
              </a:rPr>
              <a:t> header here</a:t>
            </a:r>
            <a:endParaRPr lang="en-US" sz="3600" dirty="0">
              <a:solidFill>
                <a:schemeClr val="tx2"/>
              </a:solidFill>
              <a:latin typeface="Helvetica LT Std" pitchFamily="34" charset="0"/>
              <a:ea typeface="Verdana" pitchFamily="34" charset="0"/>
              <a:cs typeface="Verdana" pitchFamily="34" charset="0"/>
            </a:endParaRPr>
          </a:p>
        </p:txBody>
      </p:sp>
      <p:sp>
        <p:nvSpPr>
          <p:cNvPr id="14" name="Rectangle 9"/>
          <p:cNvSpPr txBox="1">
            <a:spLocks noChangeArrowheads="1"/>
          </p:cNvSpPr>
          <p:nvPr userDrawn="1"/>
        </p:nvSpPr>
        <p:spPr>
          <a:xfrm>
            <a:off x="615698" y="3445934"/>
            <a:ext cx="7246620" cy="1422399"/>
          </a:xfrm>
          <a:prstGeom prst="rect">
            <a:avLst/>
          </a:prstGeom>
        </p:spPr>
        <p:txBody>
          <a:bodyPr vert="horz" lIns="91440" tIns="45720" rIns="91440" bIns="45720" rtlCol="0" anchor="t" anchorCtr="0">
            <a:normAutofit/>
          </a:bodyPr>
          <a:lstStyle>
            <a:lvl1pPr algn="l" defTabSz="914400" rtl="0" eaLnBrk="1" latinLnBrk="0" hangingPunct="1">
              <a:lnSpc>
                <a:spcPts val="4400"/>
              </a:lnSpc>
              <a:spcBef>
                <a:spcPct val="0"/>
              </a:spcBef>
              <a:buNone/>
              <a:defRPr sz="4000" b="1" kern="1200">
                <a:solidFill>
                  <a:schemeClr val="tx1"/>
                </a:solidFill>
                <a:effectLst/>
                <a:latin typeface="Times New Roman" pitchFamily="18" charset="0"/>
                <a:ea typeface="+mj-ea"/>
                <a:cs typeface="Times New Roman" pitchFamily="18" charset="0"/>
              </a:defRPr>
            </a:lvl1pPr>
          </a:lstStyle>
          <a:p>
            <a:r>
              <a:rPr lang="en-US" sz="2400" spc="300" dirty="0" smtClean="0">
                <a:solidFill>
                  <a:schemeClr val="tx2"/>
                </a:solidFill>
                <a:latin typeface="Helvetica LT Std" pitchFamily="34" charset="0"/>
                <a:ea typeface="Verdana" pitchFamily="34" charset="0"/>
                <a:cs typeface="Verdana" pitchFamily="34" charset="0"/>
              </a:rPr>
              <a:t>Subtitle</a:t>
            </a:r>
            <a:r>
              <a:rPr lang="en-US" sz="2400" spc="300" dirty="0" smtClean="0">
                <a:solidFill>
                  <a:schemeClr val="tx2"/>
                </a:solidFill>
                <a:latin typeface="Helvetica LT Std" pitchFamily="34" charset="0"/>
                <a:cs typeface="Calibri" pitchFamily="34" charset="0"/>
              </a:rPr>
              <a:t> here</a:t>
            </a:r>
            <a:endParaRPr lang="en-US" sz="2400" spc="300" dirty="0">
              <a:solidFill>
                <a:schemeClr val="tx2"/>
              </a:solidFill>
              <a:latin typeface="Helvetica LT Std" pitchFamily="34" charset="0"/>
              <a:cs typeface="Calibri" pitchFamily="34" charset="0"/>
            </a:endParaRPr>
          </a:p>
        </p:txBody>
      </p:sp>
      <p:sp>
        <p:nvSpPr>
          <p:cNvPr id="17" name="Rectangle 16"/>
          <p:cNvSpPr/>
          <p:nvPr userDrawn="1"/>
        </p:nvSpPr>
        <p:spPr bwMode="auto">
          <a:xfrm>
            <a:off x="0" y="0"/>
            <a:ext cx="407324" cy="3124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sp>
        <p:nvSpPr>
          <p:cNvPr id="20"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3"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21"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pic>
        <p:nvPicPr>
          <p:cNvPr id="23" name="Picture 22"/>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105482" y="6540145"/>
            <a:ext cx="670505" cy="243820"/>
          </a:xfrm>
          <a:prstGeom prst="rect">
            <a:avLst/>
          </a:prstGeom>
        </p:spPr>
      </p:pic>
      <p:cxnSp>
        <p:nvCxnSpPr>
          <p:cNvPr id="24" name="Straight Connector 23"/>
          <p:cNvCxnSpPr/>
          <p:nvPr userDrawn="1"/>
        </p:nvCxnSpPr>
        <p:spPr bwMode="auto">
          <a:xfrm>
            <a:off x="694944" y="3276600"/>
            <a:ext cx="808104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Tree>
    <p:extLst>
      <p:ext uri="{BB962C8B-B14F-4D97-AF65-F5344CB8AC3E}">
        <p14:creationId xmlns="" xmlns:p14="http://schemas.microsoft.com/office/powerpoint/2010/main" val="995634160"/>
      </p:ext>
    </p:extLst>
  </p:cSld>
  <p:clrMapOvr>
    <a:masterClrMapping/>
  </p:clrMapOvr>
  <p:transition advTm="20000">
    <p:newsfla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5"/>
          <p:cNvSpPr>
            <a:spLocks noGrp="1"/>
          </p:cNvSpPr>
          <p:nvPr>
            <p:ph type="sldNum" sz="quarter" idx="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8"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
        <p:nvSpPr>
          <p:cNvPr id="10"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ransition advTm="20000">
    <p:newsfla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Slide Number Placeholder 5"/>
          <p:cNvSpPr>
            <a:spLocks noGrp="1"/>
          </p:cNvSpPr>
          <p:nvPr>
            <p:ph type="sldNum" sz="quarter" idx="14"/>
          </p:nvPr>
        </p:nvSpPr>
        <p:spPr>
          <a:xfrm>
            <a:off x="8336917" y="76200"/>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1" name="Footer Placeholder 4"/>
          <p:cNvSpPr>
            <a:spLocks noGrp="1"/>
          </p:cNvSpPr>
          <p:nvPr>
            <p:ph type="ftr" sz="quarter" idx="3"/>
          </p:nvPr>
        </p:nvSpPr>
        <p:spPr>
          <a:xfrm>
            <a:off x="545738" y="6594600"/>
            <a:ext cx="5834738" cy="221835"/>
          </a:xfrm>
          <a:prstGeom prst="rect">
            <a:avLst/>
          </a:prstGeom>
        </p:spPr>
        <p:txBody>
          <a:bodyPr vert="horz" lIns="91440" tIns="45720" rIns="91440" bIns="45720" rtlCol="0" anchor="b"/>
          <a:lstStyle>
            <a:lvl1pPr algn="l" defTabSz="914400">
              <a:lnSpc>
                <a:spcPts val="1300"/>
              </a:lnSpc>
              <a:spcAft>
                <a:spcPct val="0"/>
              </a:spcAft>
              <a:tabLst>
                <a:tab pos="3600450" algn="l"/>
              </a:tabLst>
              <a:defRPr sz="700">
                <a:solidFill>
                  <a:schemeClr val="tx1">
                    <a:tint val="75000"/>
                  </a:schemeClr>
                </a:solidFill>
                <a:latin typeface="Helvetica LT Std" pitchFamily="34" charset="0"/>
              </a:defRPr>
            </a:lvl1pPr>
          </a:lstStyle>
          <a:p>
            <a:r>
              <a:rPr lang="en-US" altLang="en-US" dirty="0"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13" name="Title 1"/>
          <p:cNvSpPr>
            <a:spLocks noGrp="1"/>
          </p:cNvSpPr>
          <p:nvPr>
            <p:ph type="title"/>
          </p:nvPr>
        </p:nvSpPr>
        <p:spPr>
          <a:xfrm>
            <a:off x="609600" y="228600"/>
            <a:ext cx="8229600" cy="944562"/>
          </a:xfrm>
        </p:spPr>
        <p:txBody>
          <a:bodyPr/>
          <a:lstStyle/>
          <a:p>
            <a:r>
              <a:rPr lang="en-US" smtClean="0"/>
              <a:t>Click to edit Master title style</a:t>
            </a:r>
            <a:endParaRPr lang="en-US" dirty="0"/>
          </a:p>
        </p:txBody>
      </p:sp>
    </p:spTree>
  </p:cSld>
  <p:clrMapOvr>
    <a:masterClrMapping/>
  </p:clrMapOvr>
  <p:transition advTm="20000">
    <p:newsfla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1/20/2020</a:t>
            </a:fld>
            <a:endParaRPr lang="en-US"/>
          </a:p>
        </p:txBody>
      </p:sp>
      <p:sp>
        <p:nvSpPr>
          <p:cNvPr id="5" name="Footer Placeholder 4"/>
          <p:cNvSpPr>
            <a:spLocks noGrp="1"/>
          </p:cNvSpPr>
          <p:nvPr>
            <p:ph type="ftr" sz="quarter" idx="11"/>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dirty="0">
              <a:solidFill>
                <a:srgbClr val="C1CD23"/>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advTm="20000">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D21D778-B565-4D7E-94D7-64010A445B68}" type="datetimeFigureOut">
              <a:rPr lang="en-US" smtClean="0"/>
              <a:pPr/>
              <a:t>1/20/2020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4" name="Footer Placeholder 13"/>
          <p:cNvSpPr>
            <a:spLocks noGrp="1"/>
          </p:cNvSpPr>
          <p:nvPr>
            <p:ph type="ftr" sz="quarter" idx="12"/>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Tree>
  </p:cSld>
  <p:clrMapOvr>
    <a:overrideClrMapping bg1="lt1" tx1="dk1" bg2="lt2" tx2="dk2" accent1="accent1" accent2="accent2" accent3="accent3" accent4="accent4" accent5="accent5" accent6="accent6" hlink="hlink" folHlink="folHlink"/>
  </p:clrMapOvr>
  <p:transition advTm="20000">
    <p:newsflash/>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D21D778-B565-4D7E-94D7-64010A445B68}" type="datetimeFigureOut">
              <a:rPr lang="en-US" smtClean="0"/>
              <a:pPr/>
              <a:t>1/20/2020</a:t>
            </a:fld>
            <a:endParaRPr lang="en-US"/>
          </a:p>
        </p:txBody>
      </p:sp>
      <p:sp>
        <p:nvSpPr>
          <p:cNvPr id="10" name="Slide Number Placeholder 9"/>
          <p:cNvSpPr>
            <a:spLocks noGrp="1"/>
          </p:cNvSpPr>
          <p:nvPr>
            <p:ph type="sldNum" sz="quarter" idx="16"/>
          </p:nvPr>
        </p:nvSpPr>
        <p:spPr/>
        <p:txBody>
          <a:bodyPr rtlCol="0"/>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2" name="Footer Placeholder 11"/>
          <p:cNvSpPr>
            <a:spLocks noGrp="1"/>
          </p:cNvSpPr>
          <p:nvPr>
            <p:ph type="ftr" sz="quarter" idx="17"/>
          </p:nvPr>
        </p:nvSpPr>
        <p:spPr/>
        <p:txBody>
          <a:bodyPr rtlCol="0"/>
          <a:lstStyle/>
          <a:p>
            <a:r>
              <a:rPr lang="en-US" altLang="en-US" smtClean="0">
                <a:solidFill>
                  <a:schemeClr val="tx1">
                    <a:lumMod val="50000"/>
                    <a:lumOff val="50000"/>
                  </a:schemeClr>
                </a:solidFill>
              </a:rPr>
              <a:t>© 2012 The MITRE Corporation. All rights reserved.	For internal MITRE use</a:t>
            </a:r>
            <a:endParaRPr lang="en-US" dirty="0">
              <a:solidFill>
                <a:schemeClr val="tx1">
                  <a:lumMod val="50000"/>
                  <a:lumOff val="50000"/>
                </a:schemeClr>
              </a:solidFill>
            </a:endParaRPr>
          </a:p>
        </p:txBody>
      </p:sp>
    </p:spTree>
  </p:cSld>
  <p:clrMapOvr>
    <a:masterClrMapping/>
  </p:clrMapOvr>
  <p:transition advTm="20000">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D21D778-B565-4D7E-94D7-64010A445B68}" type="datetimeFigureOut">
              <a:rPr lang="en-US" smtClean="0"/>
              <a:pPr/>
              <a:t>1/20/2020</a:t>
            </a:fld>
            <a:endParaRPr lang="en-US"/>
          </a:p>
        </p:txBody>
      </p:sp>
      <p:sp>
        <p:nvSpPr>
          <p:cNvPr id="12" name="Slide Number Placeholder 11"/>
          <p:cNvSpPr>
            <a:spLocks noGrp="1"/>
          </p:cNvSpPr>
          <p:nvPr>
            <p:ph type="sldNum" sz="quarter" idx="16"/>
          </p:nvPr>
        </p:nvSpPr>
        <p:spPr/>
        <p:txBody>
          <a:bodyPr rtlCol="0"/>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4" name="Footer Placeholder 13"/>
          <p:cNvSpPr>
            <a:spLocks noGrp="1"/>
          </p:cNvSpPr>
          <p:nvPr>
            <p:ph type="ftr" sz="quarter" idx="17"/>
          </p:nvPr>
        </p:nvSpPr>
        <p:spPr/>
        <p:txBody>
          <a:bodyPr rtlCol="0"/>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advTm="20000">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1/20/2020</a:t>
            </a:fld>
            <a:endParaRPr lang="en-US"/>
          </a:p>
        </p:txBody>
      </p:sp>
      <p:sp>
        <p:nvSpPr>
          <p:cNvPr id="4" name="Footer Placeholder 3"/>
          <p:cNvSpPr>
            <a:spLocks noGrp="1"/>
          </p:cNvSpPr>
          <p:nvPr>
            <p:ph type="ftr" sz="quarter" idx="11"/>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Tree>
  </p:cSld>
  <p:clrMapOvr>
    <a:masterClrMapping/>
  </p:clrMapOvr>
  <p:transition advTm="20000">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1D778-B565-4D7E-94D7-64010A445B68}" type="datetimeFigureOut">
              <a:rPr lang="en-US" smtClean="0"/>
              <a:pPr/>
              <a:t>1/20/2020</a:t>
            </a:fld>
            <a:endParaRPr lang="en-US"/>
          </a:p>
        </p:txBody>
      </p:sp>
      <p:sp>
        <p:nvSpPr>
          <p:cNvPr id="3" name="Footer Placeholder 2"/>
          <p:cNvSpPr>
            <a:spLocks noGrp="1"/>
          </p:cNvSpPr>
          <p:nvPr>
            <p:ph type="ftr" sz="quarter" idx="11"/>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Tree>
  </p:cSld>
  <p:clrMapOvr>
    <a:masterClrMapping/>
  </p:clrMapOvr>
  <p:transition advTm="20000">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1/20/2020</a:t>
            </a:fld>
            <a:endParaRPr lang="en-US"/>
          </a:p>
        </p:txBody>
      </p:sp>
      <p:sp>
        <p:nvSpPr>
          <p:cNvPr id="6" name="Footer Placeholder 5"/>
          <p:cNvSpPr>
            <a:spLocks noGrp="1"/>
          </p:cNvSpPr>
          <p:nvPr>
            <p:ph type="ftr" sz="quarter" idx="11"/>
          </p:nvPr>
        </p:nvSpPr>
        <p:spPr/>
        <p:txBody>
          <a:body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advTm="20000">
    <p:newsflash/>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D21D778-B565-4D7E-94D7-64010A445B68}" type="datetimeFigureOut">
              <a:rPr lang="en-US" smtClean="0"/>
              <a:pPr/>
              <a:t>1/20/2020</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
        <p:nvSpPr>
          <p:cNvPr id="14" name="Footer Placeholder 13"/>
          <p:cNvSpPr>
            <a:spLocks noGrp="1"/>
          </p:cNvSpPr>
          <p:nvPr>
            <p:ph type="ftr" sz="quarter" idx="12"/>
          </p:nvPr>
        </p:nvSpPr>
        <p:spPr>
          <a:xfrm>
            <a:off x="1600200" y="6248206"/>
            <a:ext cx="4572000" cy="365125"/>
          </a:xfrm>
        </p:spPr>
        <p:txBody>
          <a:bodyPr rtlCol="0"/>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
        <p:nvSpPr>
          <p:cNvPr id="15" name="Rectangle 14"/>
          <p:cNvSpPr/>
          <p:nvPr userDrawn="1"/>
        </p:nvSpPr>
        <p:spPr bwMode="auto">
          <a:xfrm>
            <a:off x="0" y="0"/>
            <a:ext cx="407324" cy="128847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6" name="Rectangle 15"/>
          <p:cNvSpPr/>
          <p:nvPr userDrawn="1"/>
        </p:nvSpPr>
        <p:spPr bwMode="auto">
          <a:xfrm>
            <a:off x="0" y="1446415"/>
            <a:ext cx="407324" cy="5411585"/>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2"/>
              </a:solidFill>
              <a:effectLst/>
              <a:latin typeface="Arial" charset="0"/>
            </a:endParaRPr>
          </a:p>
        </p:txBody>
      </p:sp>
      <p:pic>
        <p:nvPicPr>
          <p:cNvPr id="17" name="Picture 16"/>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8105482" y="6540145"/>
            <a:ext cx="670505" cy="243820"/>
          </a:xfrm>
          <a:prstGeom prst="rect">
            <a:avLst/>
          </a:prstGeom>
        </p:spPr>
      </p:pic>
    </p:spTree>
  </p:cSld>
  <p:clrMapOvr>
    <a:overrideClrMapping bg1="lt1" tx1="dk1" bg2="lt2" tx2="dk2" accent1="accent1" accent2="accent2" accent3="accent3" accent4="accent4" accent5="accent5" accent6="accent6" hlink="hlink" folHlink="folHlink"/>
  </p:clrMapOvr>
  <p:transition advTm="20000">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lgn="r" eaLnBrk="1" latinLnBrk="0" hangingPunct="1"/>
            <a:fld id="{9D21D778-B565-4D7E-94D7-64010A445B68}" type="datetimeFigureOut">
              <a:rPr lang="en-US" smtClean="0"/>
              <a:pPr algn="r" eaLnBrk="1" latinLnBrk="0" hangingPunct="1"/>
              <a:t>1/20/2020</a:t>
            </a:fld>
            <a:endParaRPr lang="en-US" sz="1400" dirty="0">
              <a:solidFill>
                <a:srgbClr val="FFFFFF"/>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ltLang="en-US" smtClean="0">
                <a:solidFill>
                  <a:schemeClr val="tx1">
                    <a:lumMod val="50000"/>
                    <a:lumOff val="50000"/>
                  </a:schemeClr>
                </a:solidFill>
              </a:rPr>
              <a:t>© 2016 The MITRE Corporation. All rights reserved.	For internal MITRE use</a:t>
            </a:r>
            <a:endParaRPr lang="en-US" dirty="0">
              <a:solidFill>
                <a:schemeClr val="tx1">
                  <a:lumMod val="50000"/>
                  <a:lumOff val="50000"/>
                </a:schemeClr>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a:t>
            </a:fld>
            <a:r>
              <a:rPr lang="en-US" smtClean="0"/>
              <a:t> </a:t>
            </a:r>
            <a:r>
              <a:rPr lang="en-US" smtClean="0">
                <a:solidFill>
                  <a:srgbClr val="C1CD23"/>
                </a:solidFill>
              </a:rPr>
              <a:t>|</a:t>
            </a:r>
            <a:endParaRPr lang="en-US">
              <a:solidFill>
                <a:srgbClr val="C1CD23"/>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49" r:id="rId13"/>
    <p:sldLayoutId id="2147483659" r:id="rId14"/>
    <p:sldLayoutId id="2147483658" r:id="rId15"/>
    <p:sldLayoutId id="2147483652" r:id="rId16"/>
    <p:sldLayoutId id="2147483653" r:id="rId17"/>
  </p:sldLayoutIdLst>
  <p:transition advTm="20000">
    <p:newsflash/>
  </p:transition>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180457"/>
            <a:ext cx="7246620" cy="1143000"/>
          </a:xfrm>
        </p:spPr>
        <p:txBody>
          <a:bodyPr>
            <a:normAutofit fontScale="90000"/>
          </a:bodyPr>
          <a:lstStyle/>
          <a:p>
            <a:pPr>
              <a:lnSpc>
                <a:spcPts val="3300"/>
              </a:lnSpc>
            </a:pPr>
            <a:r>
              <a:rPr sz="3100" smtClean="0"/>
              <a:t>Predicting the likelihood of E-signing based on financial history</a:t>
            </a:r>
            <a:r>
              <a:rPr smtClean="0"/>
              <a:t/>
            </a:r>
            <a:br>
              <a:rPr smtClean="0"/>
            </a:br>
            <a:endParaRPr lang="en-US" dirty="0"/>
          </a:p>
        </p:txBody>
      </p:sp>
      <p:sp>
        <p:nvSpPr>
          <p:cNvPr id="3" name="Subtitle 2"/>
          <p:cNvSpPr>
            <a:spLocks noGrp="1"/>
          </p:cNvSpPr>
          <p:nvPr>
            <p:ph type="subTitle" idx="1"/>
          </p:nvPr>
        </p:nvSpPr>
        <p:spPr>
          <a:xfrm>
            <a:off x="802005" y="2552882"/>
            <a:ext cx="5012055" cy="1737178"/>
          </a:xfrm>
        </p:spPr>
        <p:txBody>
          <a:bodyPr>
            <a:noAutofit/>
          </a:bodyPr>
          <a:lstStyle/>
          <a:p>
            <a:r>
              <a:rPr lang="en-US" sz="1400" b="1" u="sng" dirty="0" smtClean="0">
                <a:latin typeface="Arial Black" pitchFamily="34" charset="0"/>
              </a:rPr>
              <a:t>Project Members :</a:t>
            </a:r>
          </a:p>
          <a:p>
            <a:r>
              <a:rPr lang="en-US" sz="1400" dirty="0" err="1" smtClean="0"/>
              <a:t>Arnav</a:t>
            </a:r>
            <a:r>
              <a:rPr lang="en-US" sz="1400" dirty="0" smtClean="0"/>
              <a:t> </a:t>
            </a:r>
            <a:r>
              <a:rPr lang="en-US" sz="1400" dirty="0" err="1" smtClean="0"/>
              <a:t>Jyoti</a:t>
            </a:r>
            <a:r>
              <a:rPr lang="en-US" sz="1400" dirty="0" smtClean="0"/>
              <a:t> </a:t>
            </a:r>
            <a:r>
              <a:rPr lang="en-US" sz="1400" dirty="0" err="1" smtClean="0"/>
              <a:t>Nath</a:t>
            </a:r>
            <a:endParaRPr lang="en-US" sz="1400" dirty="0" smtClean="0"/>
          </a:p>
          <a:p>
            <a:r>
              <a:rPr lang="en-US" sz="1400" dirty="0" err="1" smtClean="0"/>
              <a:t>Gopanjal</a:t>
            </a:r>
            <a:r>
              <a:rPr lang="en-US" sz="1400" dirty="0" smtClean="0"/>
              <a:t> </a:t>
            </a:r>
            <a:r>
              <a:rPr lang="en-US" sz="1400" dirty="0" err="1" smtClean="0"/>
              <a:t>Nath</a:t>
            </a:r>
            <a:endParaRPr lang="en-US" sz="1400" dirty="0" smtClean="0"/>
          </a:p>
          <a:p>
            <a:r>
              <a:rPr lang="en-US" sz="1400" dirty="0" err="1" smtClean="0"/>
              <a:t>Bishal</a:t>
            </a:r>
            <a:r>
              <a:rPr lang="en-US" sz="1400" dirty="0" smtClean="0"/>
              <a:t> Kr. </a:t>
            </a:r>
            <a:r>
              <a:rPr lang="en-US" sz="1400" dirty="0" err="1" smtClean="0"/>
              <a:t>Taye</a:t>
            </a:r>
            <a:endParaRPr lang="en-US" sz="1400" dirty="0" smtClean="0"/>
          </a:p>
          <a:p>
            <a:r>
              <a:rPr lang="en-US" sz="1400" dirty="0" err="1" smtClean="0"/>
              <a:t>Subham</a:t>
            </a:r>
            <a:r>
              <a:rPr lang="en-US" sz="1400" dirty="0" smtClean="0"/>
              <a:t> </a:t>
            </a:r>
            <a:r>
              <a:rPr lang="en-US" sz="1400" dirty="0" err="1" smtClean="0"/>
              <a:t>kumar</a:t>
            </a:r>
            <a:r>
              <a:rPr lang="en-US" sz="1400" dirty="0" smtClean="0"/>
              <a:t> </a:t>
            </a:r>
            <a:r>
              <a:rPr lang="en-US" sz="1400" dirty="0" err="1" smtClean="0"/>
              <a:t>singh</a:t>
            </a:r>
            <a:endParaRPr lang="en-US" sz="1400" dirty="0" smtClean="0"/>
          </a:p>
          <a:p>
            <a:r>
              <a:rPr lang="en-US" sz="1400" dirty="0" smtClean="0"/>
              <a:t>Harsh </a:t>
            </a:r>
            <a:r>
              <a:rPr lang="en-US" sz="1400" dirty="0" err="1" smtClean="0"/>
              <a:t>rajput</a:t>
            </a:r>
            <a:endParaRPr lang="en-US" sz="1400" dirty="0" smtClean="0"/>
          </a:p>
          <a:p>
            <a:r>
              <a:rPr lang="en-US" sz="1400" dirty="0" err="1" smtClean="0"/>
              <a:t>Krishnendu</a:t>
            </a:r>
            <a:r>
              <a:rPr lang="en-US" sz="1400" dirty="0" smtClean="0"/>
              <a:t> Das</a:t>
            </a:r>
            <a:endParaRPr lang="en-US" sz="1400" dirty="0"/>
          </a:p>
        </p:txBody>
      </p:sp>
      <p:sp>
        <p:nvSpPr>
          <p:cNvPr id="7" name="Notched Right Arrow 6"/>
          <p:cNvSpPr/>
          <p:nvPr/>
        </p:nvSpPr>
        <p:spPr>
          <a:xfrm>
            <a:off x="7708392" y="6419088"/>
            <a:ext cx="1307592" cy="43891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 xmlns:p14="http://schemas.microsoft.com/office/powerpoint/2010/main" val="582234056"/>
      </p:ext>
    </p:extLst>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checkerboard(across)">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heckerboard(across)">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checkerboard(across)">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use the function </a:t>
            </a:r>
            <a:r>
              <a:rPr lang="en-US" i="1" dirty="0" err="1" smtClean="0">
                <a:solidFill>
                  <a:srgbClr val="00B0F0"/>
                </a:solidFill>
              </a:rPr>
              <a:t>get_dummies</a:t>
            </a:r>
            <a:r>
              <a:rPr lang="en-US" i="1" dirty="0" smtClean="0">
                <a:solidFill>
                  <a:srgbClr val="00B0F0"/>
                </a:solidFill>
              </a:rPr>
              <a:t>(dataset)</a:t>
            </a:r>
          </a:p>
          <a:p>
            <a:pPr>
              <a:buNone/>
            </a:pPr>
            <a:r>
              <a:rPr lang="en-US" dirty="0" smtClean="0"/>
              <a:t>to find all the </a:t>
            </a:r>
            <a:r>
              <a:rPr lang="en-US" dirty="0" err="1" smtClean="0"/>
              <a:t>categoriacl</a:t>
            </a:r>
            <a:r>
              <a:rPr lang="en-US" dirty="0" smtClean="0"/>
              <a:t> columns and create their dummies.</a:t>
            </a:r>
          </a:p>
          <a:p>
            <a:pPr>
              <a:buNone/>
            </a:pPr>
            <a:r>
              <a:rPr lang="en-US" dirty="0" smtClean="0"/>
              <a:t>To avoid the dummy variable trap remove one of the dummy column</a:t>
            </a:r>
          </a:p>
          <a:p>
            <a:pPr>
              <a:buNone/>
            </a:pPr>
            <a:r>
              <a:rPr lang="en-US" i="1" dirty="0" smtClean="0">
                <a:solidFill>
                  <a:srgbClr val="00B0F0"/>
                </a:solidFill>
              </a:rPr>
              <a:t>dataset = </a:t>
            </a:r>
            <a:r>
              <a:rPr lang="en-US" i="1" dirty="0" err="1" smtClean="0">
                <a:solidFill>
                  <a:srgbClr val="00B0F0"/>
                </a:solidFill>
              </a:rPr>
              <a:t>dataset.drop</a:t>
            </a:r>
            <a:r>
              <a:rPr lang="en-US" i="1" dirty="0" smtClean="0">
                <a:solidFill>
                  <a:srgbClr val="00B0F0"/>
                </a:solidFill>
              </a:rPr>
              <a:t>(columns = ['</a:t>
            </a:r>
            <a:r>
              <a:rPr lang="en-US" i="1" dirty="0" err="1" smtClean="0">
                <a:solidFill>
                  <a:srgbClr val="00B0F0"/>
                </a:solidFill>
              </a:rPr>
              <a:t>pay_schedule_semi</a:t>
            </a:r>
            <a:r>
              <a:rPr lang="en-US" i="1" dirty="0" smtClean="0">
                <a:solidFill>
                  <a:srgbClr val="00B0F0"/>
                </a:solidFill>
              </a:rPr>
              <a:t>-monthly'])</a:t>
            </a:r>
          </a:p>
          <a:p>
            <a:pPr>
              <a:buNone/>
            </a:pPr>
            <a:r>
              <a:rPr lang="en-US" dirty="0" smtClean="0"/>
              <a:t>Removing extra columns :</a:t>
            </a:r>
          </a:p>
          <a:p>
            <a:pPr>
              <a:buNone/>
            </a:pPr>
            <a:r>
              <a:rPr lang="en-US" dirty="0" smtClean="0"/>
              <a:t>Those columns which are important but are not required in the </a:t>
            </a:r>
            <a:r>
              <a:rPr lang="en-US" dirty="0" err="1" smtClean="0"/>
              <a:t>trainig</a:t>
            </a:r>
            <a:r>
              <a:rPr lang="en-US" dirty="0" smtClean="0"/>
              <a:t> set. In this case these columns are </a:t>
            </a:r>
            <a:r>
              <a:rPr lang="en-US" dirty="0" err="1" smtClean="0"/>
              <a:t>e_signed</a:t>
            </a:r>
            <a:r>
              <a:rPr lang="en-US" dirty="0" smtClean="0"/>
              <a:t>  and </a:t>
            </a:r>
            <a:r>
              <a:rPr lang="en-US" dirty="0" err="1" smtClean="0"/>
              <a:t>entry_id</a:t>
            </a:r>
            <a:endParaRPr lang="en-US" dirty="0" smtClean="0"/>
          </a:p>
          <a:p>
            <a:pPr>
              <a:buNone/>
            </a:pPr>
            <a:r>
              <a:rPr lang="en-US" i="1" dirty="0" smtClean="0">
                <a:solidFill>
                  <a:srgbClr val="00B0F0"/>
                </a:solidFill>
              </a:rPr>
              <a:t>response = dataset["</a:t>
            </a:r>
            <a:r>
              <a:rPr lang="en-US" i="1" dirty="0" err="1" smtClean="0">
                <a:solidFill>
                  <a:srgbClr val="00B0F0"/>
                </a:solidFill>
              </a:rPr>
              <a:t>e_signed</a:t>
            </a:r>
            <a:r>
              <a:rPr lang="en-US" i="1" dirty="0" smtClean="0">
                <a:solidFill>
                  <a:srgbClr val="00B0F0"/>
                </a:solidFill>
              </a:rPr>
              <a:t>"]</a:t>
            </a:r>
          </a:p>
          <a:p>
            <a:pPr>
              <a:buNone/>
            </a:pPr>
            <a:r>
              <a:rPr lang="en-US" i="1" dirty="0" smtClean="0">
                <a:solidFill>
                  <a:srgbClr val="00B0F0"/>
                </a:solidFill>
              </a:rPr>
              <a:t>users = dataset['</a:t>
            </a:r>
            <a:r>
              <a:rPr lang="en-US" i="1" dirty="0" err="1" smtClean="0">
                <a:solidFill>
                  <a:srgbClr val="00B0F0"/>
                </a:solidFill>
              </a:rPr>
              <a:t>entry_id</a:t>
            </a:r>
            <a:r>
              <a:rPr lang="en-US" i="1" dirty="0" smtClean="0">
                <a:solidFill>
                  <a:srgbClr val="00B0F0"/>
                </a:solidFill>
              </a:rPr>
              <a:t>']</a:t>
            </a:r>
          </a:p>
          <a:p>
            <a:pPr>
              <a:buNone/>
            </a:pPr>
            <a:r>
              <a:rPr lang="en-US" i="1" dirty="0" smtClean="0">
                <a:solidFill>
                  <a:srgbClr val="00B0F0"/>
                </a:solidFill>
              </a:rPr>
              <a:t>dataset = </a:t>
            </a:r>
            <a:r>
              <a:rPr lang="en-US" i="1" dirty="0" err="1" smtClean="0">
                <a:solidFill>
                  <a:srgbClr val="00B0F0"/>
                </a:solidFill>
              </a:rPr>
              <a:t>dataset.drop</a:t>
            </a:r>
            <a:r>
              <a:rPr lang="en-US" i="1" dirty="0" smtClean="0">
                <a:solidFill>
                  <a:srgbClr val="00B0F0"/>
                </a:solidFill>
              </a:rPr>
              <a:t>(columns = ["</a:t>
            </a:r>
            <a:r>
              <a:rPr lang="en-US" i="1" dirty="0" err="1" smtClean="0">
                <a:solidFill>
                  <a:srgbClr val="00B0F0"/>
                </a:solidFill>
              </a:rPr>
              <a:t>e_signed</a:t>
            </a:r>
            <a:r>
              <a:rPr lang="en-US" i="1" dirty="0" smtClean="0">
                <a:solidFill>
                  <a:srgbClr val="00B0F0"/>
                </a:solidFill>
              </a:rPr>
              <a:t>", "</a:t>
            </a:r>
            <a:r>
              <a:rPr lang="en-US" i="1" dirty="0" err="1" smtClean="0">
                <a:solidFill>
                  <a:srgbClr val="00B0F0"/>
                </a:solidFill>
              </a:rPr>
              <a:t>entry_id</a:t>
            </a:r>
            <a:r>
              <a:rPr lang="en-US" i="1" dirty="0" smtClean="0">
                <a:solidFill>
                  <a:srgbClr val="00B0F0"/>
                </a:solidFill>
              </a:rPr>
              <a:t>"])</a:t>
            </a:r>
            <a:endParaRPr lang="en-US" i="1" dirty="0">
              <a:solidFill>
                <a:srgbClr val="00B0F0"/>
              </a:solidFill>
            </a:endParaRPr>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10</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a:xfrm>
            <a:off x="399288" y="182880"/>
            <a:ext cx="8229600" cy="944562"/>
          </a:xfrm>
        </p:spPr>
        <p:txBody>
          <a:bodyPr>
            <a:normAutofit/>
          </a:bodyPr>
          <a:lstStyle/>
          <a:p>
            <a:r>
              <a:rPr lang="en-US" sz="3600" b="1" dirty="0" smtClean="0"/>
              <a:t>Data Cleaning</a:t>
            </a:r>
            <a:endParaRPr lang="en-US" sz="3600" b="1"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to="" calcmode="lin" valueType="num">
                                      <p:cBhvr>
                                        <p:cTn id="15" dur="1" fill="hold"/>
                                        <p:tgtEl>
                                          <p:spTgt spid="2">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to="" calcmode="lin" valueType="num">
                                      <p:cBhvr>
                                        <p:cTn id="18" dur="1" fill="hold"/>
                                        <p:tgtEl>
                                          <p:spTgt spid="2">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to="" calcmode="lin" valueType="num">
                                      <p:cBhvr>
                                        <p:cTn id="21" dur="1" fill="hold"/>
                                        <p:tgtEl>
                                          <p:spTgt spid="2">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to="" calcmode="lin" valueType="num">
                                      <p:cBhvr>
                                        <p:cTn id="24" dur="1" fill="hold"/>
                                        <p:tgtEl>
                                          <p:spTgt spid="2">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to="" calcmode="lin" valueType="num">
                                      <p:cBhvr>
                                        <p:cTn id="27" dur="1" fill="hold"/>
                                        <p:tgtEl>
                                          <p:spTgt spid="2">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to="" calcmode="lin" valueType="num">
                                      <p:cBhvr>
                                        <p:cTn id="30" dur="1" fill="hold"/>
                                        <p:tgtEl>
                                          <p:spTgt spid="2">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to="" calcmode="lin" valueType="num">
                                      <p:cBhvr>
                                        <p:cTn id="33" dur="1" fill="hold"/>
                                        <p:tgtEl>
                                          <p:spTgt spid="2">
                                            <p:txEl>
                                              <p:pRg st="7" end="7"/>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to="" calcmode="lin" valueType="num">
                                      <p:cBhvr>
                                        <p:cTn id="36" dur="1" fill="hold"/>
                                        <p:tgtEl>
                                          <p:spTgt spid="2">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create the bar graph. The </a:t>
            </a:r>
            <a:r>
              <a:rPr lang="en-US" dirty="0" err="1" smtClean="0"/>
              <a:t>vals</a:t>
            </a:r>
            <a:r>
              <a:rPr lang="en-US" dirty="0" smtClean="0"/>
              <a:t> variable holds all the unique values of the column and also helps </a:t>
            </a:r>
            <a:r>
              <a:rPr lang="en-US" dirty="0" err="1" smtClean="0"/>
              <a:t>tp</a:t>
            </a:r>
            <a:r>
              <a:rPr lang="en-US" dirty="0" smtClean="0"/>
              <a:t> scale the graph.</a:t>
            </a:r>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11</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Analysis of Data</a:t>
            </a:r>
            <a:endParaRPr lang="en-US" dirty="0"/>
          </a:p>
        </p:txBody>
      </p:sp>
      <p:pic>
        <p:nvPicPr>
          <p:cNvPr id="6" name="Picture 5" descr="histogram final.PNG"/>
          <p:cNvPicPr>
            <a:picLocks noChangeAspect="1"/>
          </p:cNvPicPr>
          <p:nvPr/>
        </p:nvPicPr>
        <p:blipFill>
          <a:blip r:embed="rId2"/>
          <a:stretch>
            <a:fillRect/>
          </a:stretch>
        </p:blipFill>
        <p:spPr>
          <a:xfrm>
            <a:off x="0" y="2123913"/>
            <a:ext cx="9144000" cy="4384109"/>
          </a:xfrm>
          <a:prstGeom prst="rect">
            <a:avLst/>
          </a:prstGeom>
        </p:spPr>
      </p:pic>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1"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to="" calcmode="lin" valueType="num">
                                      <p:cBhvr>
                                        <p:cTn id="17" dur="1" fill="hold"/>
                                        <p:tgtEl>
                                          <p:spTgt spid="2">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lean.PNG"/>
          <p:cNvPicPr>
            <a:picLocks noGrp="1" noChangeAspect="1"/>
          </p:cNvPicPr>
          <p:nvPr>
            <p:ph idx="1"/>
          </p:nvPr>
        </p:nvPicPr>
        <p:blipFill>
          <a:blip r:embed="rId2"/>
          <a:stretch>
            <a:fillRect/>
          </a:stretch>
        </p:blipFill>
        <p:spPr>
          <a:xfrm>
            <a:off x="2392639" y="3074449"/>
            <a:ext cx="4595259" cy="1425064"/>
          </a:xfrm>
        </p:spPr>
      </p:pic>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12</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Data Analysis II</a:t>
            </a:r>
            <a:endParaRPr lang="en-US" dirty="0"/>
          </a:p>
        </p:txBody>
      </p:sp>
      <p:sp>
        <p:nvSpPr>
          <p:cNvPr id="7" name="TextBox 6"/>
          <p:cNvSpPr txBox="1"/>
          <p:nvPr/>
        </p:nvSpPr>
        <p:spPr>
          <a:xfrm>
            <a:off x="676656" y="2093976"/>
            <a:ext cx="7919347" cy="369332"/>
          </a:xfrm>
          <a:prstGeom prst="rect">
            <a:avLst/>
          </a:prstGeom>
          <a:noFill/>
        </p:spPr>
        <p:txBody>
          <a:bodyPr wrap="none" rtlCol="0">
            <a:spAutoFit/>
          </a:bodyPr>
          <a:lstStyle/>
          <a:p>
            <a:r>
              <a:rPr lang="en-US" dirty="0" smtClean="0"/>
              <a:t>This Shows the correlation of all the attributes with the dependant variable </a:t>
            </a:r>
            <a:r>
              <a:rPr lang="en-US" dirty="0" err="1" smtClean="0"/>
              <a:t>e_signed</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amond(in)">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200" dirty="0" smtClean="0"/>
              <a:t>Finally, a heat map is produced of all the features, so that the correlation of each feature to every other feature through the entire data set is represented in a single visual representation. We mask the upper half of the heat map as it is redundant due to being a mirror of the lower half. We do not include </a:t>
            </a:r>
            <a:r>
              <a:rPr lang="en-US" sz="1200" dirty="0" err="1" smtClean="0"/>
              <a:t>entry_ID</a:t>
            </a:r>
            <a:r>
              <a:rPr lang="en-US" sz="1200" dirty="0" smtClean="0"/>
              <a:t> and whether or not user has e-signed or not, as user ID is not an affecting feature and the </a:t>
            </a:r>
            <a:r>
              <a:rPr lang="en-US" sz="1200" i="1" dirty="0" smtClean="0"/>
              <a:t>e-signed</a:t>
            </a:r>
            <a:r>
              <a:rPr lang="en-US" sz="1200" dirty="0" smtClean="0"/>
              <a:t> is the dependant variable. </a:t>
            </a:r>
            <a:endParaRPr lang="en-US" sz="1200"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13</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b="1" dirty="0" smtClean="0"/>
              <a:t>Representing Correlation:</a:t>
            </a:r>
            <a:r>
              <a:rPr lang="en-US" dirty="0" smtClean="0"/>
              <a:t> </a:t>
            </a:r>
            <a:endParaRPr lang="en-US" dirty="0"/>
          </a:p>
        </p:txBody>
      </p:sp>
      <p:pic>
        <p:nvPicPr>
          <p:cNvPr id="6" name="Picture 5" descr="heatmapfull.PNG"/>
          <p:cNvPicPr>
            <a:picLocks noChangeAspect="1"/>
          </p:cNvPicPr>
          <p:nvPr/>
        </p:nvPicPr>
        <p:blipFill>
          <a:blip r:embed="rId2"/>
          <a:stretch>
            <a:fillRect/>
          </a:stretch>
        </p:blipFill>
        <p:spPr>
          <a:xfrm>
            <a:off x="1216152" y="2408431"/>
            <a:ext cx="6300216" cy="3837954"/>
          </a:xfrm>
          <a:prstGeom prst="rect">
            <a:avLst/>
          </a:prstGeom>
        </p:spPr>
      </p:pic>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divide our data set on 8:2 ratio (80% train, 20% test) where our X (independent variable) constitutes of a feature matrix of all features (excepted-signed status), and Y (dependent variable) will have e-signed status only in a vector. </a:t>
            </a:r>
          </a:p>
          <a:p>
            <a:r>
              <a:rPr lang="en-US" dirty="0" smtClean="0"/>
              <a:t>Feature scaling is performed on the training and test sets of X, and we use Data Frame to ensure that our automatically imposed index column is stored safely so we can link the data. </a:t>
            </a:r>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14</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Model Building</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to="" calcmode="lin" valueType="num">
                                      <p:cBhvr>
                                        <p:cTn id="17" dur="1" fill="hold"/>
                                        <p:tgtEl>
                                          <p:spTgt spid="2">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find the best model for our data set, we will fit it to multiple different classification models and check the accuracy, precision, recall and f1 score for each of those models until we find the best model (using the appropriate score functions for each of them). The following models were used in this project: </a:t>
            </a:r>
          </a:p>
          <a:p>
            <a:r>
              <a:rPr lang="en-US" dirty="0" smtClean="0"/>
              <a:t>1. Logistic Regression </a:t>
            </a:r>
          </a:p>
          <a:p>
            <a:r>
              <a:rPr lang="en-US" dirty="0" smtClean="0"/>
              <a:t>2. SVC (Linear Kernel) </a:t>
            </a:r>
          </a:p>
          <a:p>
            <a:r>
              <a:rPr lang="en-US" dirty="0" smtClean="0"/>
              <a:t>3. SVC (RBF Kernel) </a:t>
            </a:r>
          </a:p>
          <a:p>
            <a:r>
              <a:rPr lang="en-US" dirty="0" smtClean="0"/>
              <a:t>4. Decision Tree </a:t>
            </a:r>
          </a:p>
          <a:p>
            <a:r>
              <a:rPr lang="en-US" dirty="0" smtClean="0"/>
              <a:t>5. Random Forest </a:t>
            </a:r>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15</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Model Building </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to="" calcmode="lin" valueType="num">
                                      <p:cBhvr>
                                        <p:cTn id="17" dur="1" fill="hold"/>
                                        <p:tgtEl>
                                          <p:spTgt spid="2">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to="" calcmode="lin" valueType="num">
                                      <p:cBhvr>
                                        <p:cTn id="22" dur="1" fill="hold"/>
                                        <p:tgtEl>
                                          <p:spTgt spid="2">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to="" calcmode="lin" valueType="num">
                                      <p:cBhvr>
                                        <p:cTn id="27" dur="1" fill="hold"/>
                                        <p:tgtEl>
                                          <p:spTgt spid="2">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to="" calcmode="lin" valueType="num">
                                      <p:cBhvr>
                                        <p:cTn id="32" dur="1" fill="hold"/>
                                        <p:tgtEl>
                                          <p:spTgt spid="2">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to="" calcmode="lin" valueType="num">
                                      <p:cBhvr>
                                        <p:cTn id="37" dur="1" fill="hold"/>
                                        <p:tgtEl>
                                          <p:spTgt spid="2">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We have found that Random Forest gives the best accuracy, so we use K-fold cross validation and 2 rounds of Grid Search (entropy criterion) to further optimize our predictions from Random Forest. K-Folds Cross Validation is a method of training a model by dividing the data set into n number of folds, or divisions. Now, the training of the data is done on (n-1) of those divisions with the n </a:t>
            </a:r>
            <a:r>
              <a:rPr lang="en-US" sz="1400" dirty="0" err="1" smtClean="0"/>
              <a:t>th</a:t>
            </a:r>
            <a:r>
              <a:rPr lang="en-US" sz="1400" dirty="0" smtClean="0"/>
              <a:t> division being used for testing. This enhances the accuracy, Grid Search is an exhaustive search through each and every value for a given estimator. This also enhances the accuracy of the model. We store the scores of each fit to obtain the final output</a:t>
            </a:r>
            <a:r>
              <a:rPr lang="en-US" sz="1400" b="1" dirty="0" smtClean="0"/>
              <a:t>: </a:t>
            </a:r>
            <a:endParaRPr lang="en-US" sz="1400" dirty="0" smtClean="0"/>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16</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Model Building</a:t>
            </a:r>
            <a:endParaRPr lang="en-US" dirty="0"/>
          </a:p>
        </p:txBody>
      </p:sp>
      <p:pic>
        <p:nvPicPr>
          <p:cNvPr id="6" name="Picture 5" descr="results.PNG"/>
          <p:cNvPicPr>
            <a:picLocks noChangeAspect="1"/>
          </p:cNvPicPr>
          <p:nvPr/>
        </p:nvPicPr>
        <p:blipFill>
          <a:blip r:embed="rId2"/>
          <a:stretch>
            <a:fillRect/>
          </a:stretch>
        </p:blipFill>
        <p:spPr>
          <a:xfrm>
            <a:off x="1351531" y="3299345"/>
            <a:ext cx="5928874" cy="2636749"/>
          </a:xfrm>
          <a:prstGeom prst="rect">
            <a:avLst/>
          </a:prstGeom>
        </p:spPr>
      </p:pic>
      <p:cxnSp>
        <p:nvCxnSpPr>
          <p:cNvPr id="10" name="Straight Connector 9"/>
          <p:cNvCxnSpPr/>
          <p:nvPr/>
        </p:nvCxnSpPr>
        <p:spPr>
          <a:xfrm>
            <a:off x="3337560" y="5221224"/>
            <a:ext cx="795528" cy="182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ssign1cm.PNG"/>
          <p:cNvPicPr>
            <a:picLocks noGrp="1" noChangeAspect="1"/>
          </p:cNvPicPr>
          <p:nvPr>
            <p:ph idx="1"/>
          </p:nvPr>
        </p:nvPicPr>
        <p:blipFill>
          <a:blip r:embed="rId2"/>
          <a:stretch>
            <a:fillRect/>
          </a:stretch>
        </p:blipFill>
        <p:spPr>
          <a:xfrm>
            <a:off x="599741" y="1539241"/>
            <a:ext cx="4145995" cy="3172202"/>
          </a:xfrm>
        </p:spPr>
      </p:pic>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17</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The Confusing Matrix</a:t>
            </a:r>
            <a:endParaRPr lang="en-US" dirty="0"/>
          </a:p>
        </p:txBody>
      </p:sp>
      <p:sp>
        <p:nvSpPr>
          <p:cNvPr id="7" name="TextBox 6"/>
          <p:cNvSpPr txBox="1"/>
          <p:nvPr/>
        </p:nvSpPr>
        <p:spPr>
          <a:xfrm>
            <a:off x="5065776" y="1828800"/>
            <a:ext cx="3401568" cy="1477328"/>
          </a:xfrm>
          <a:prstGeom prst="rect">
            <a:avLst/>
          </a:prstGeom>
          <a:noFill/>
        </p:spPr>
        <p:txBody>
          <a:bodyPr wrap="square" rtlCol="0">
            <a:spAutoFit/>
          </a:bodyPr>
          <a:lstStyle/>
          <a:p>
            <a:r>
              <a:rPr lang="en-US" dirty="0" smtClean="0"/>
              <a:t>Now that we have finally obtained our best model and optimized it as well, we can represent the exact predictions and their correctness through a Confusion Matrix</a:t>
            </a:r>
            <a:endParaRPr lang="en-US" dirty="0"/>
          </a:p>
        </p:txBody>
      </p:sp>
      <p:sp>
        <p:nvSpPr>
          <p:cNvPr id="8" name="TextBox 7"/>
          <p:cNvSpPr txBox="1"/>
          <p:nvPr/>
        </p:nvSpPr>
        <p:spPr>
          <a:xfrm>
            <a:off x="777240" y="4882896"/>
            <a:ext cx="4718304" cy="1077218"/>
          </a:xfrm>
          <a:prstGeom prst="rect">
            <a:avLst/>
          </a:prstGeom>
          <a:noFill/>
        </p:spPr>
        <p:txBody>
          <a:bodyPr wrap="square" rtlCol="0">
            <a:spAutoFit/>
          </a:bodyPr>
          <a:lstStyle/>
          <a:p>
            <a:r>
              <a:rPr lang="en-US" sz="1600" i="1" dirty="0" smtClean="0"/>
              <a:t>This is the output confusion matrix we have obtained from our predictions, where we have 924 true positive predictions, 730 false positive predictions, 576 false negative predictions, 1352 true negative predictions. </a:t>
            </a:r>
            <a:endParaRPr lang="en-US" sz="1600" i="1"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endParaRPr lang="en-US" dirty="0" smtClean="0"/>
          </a:p>
          <a:p>
            <a:r>
              <a:rPr lang="en-US" dirty="0" smtClean="0"/>
              <a:t>After testing accuracy of multiple models, namely - Logistic Regression, SVM, Decision Tree and Random Forest and calculating their prediction accuracy, we have found that Random Forest provides the best accuracy (around 62%) which we have further optimized through Grid Search to obtain a final accuracy of 64.00%(approx), which shows our algorithm is quite accurate, especially considering we are working with 17,000+ entities. It has provided us with an indication of which of these 17,000 users are likely to e-sign. We have purposefully left some attributes by dropping them as the aim is to distinctly single out those customers who are likely to e-sign so the company may engage with them again and rekindle their interest in the service. In conclusion, we have obtained an accurate model (Random Forest) and predicted possible customers’ e-signed out at 64.00% accuracy so that churn-rate can be effectively minimized by the company.  </a:t>
            </a:r>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18</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Conclusion</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to="" calcmode="lin" valueType="num">
                                      <p:cBhvr>
                                        <p:cTn id="12" dur="1" fill="hold"/>
                                        <p:tgtEl>
                                          <p:spTgt spid="2">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516" y="274638"/>
            <a:ext cx="8229600" cy="868362"/>
          </a:xfrm>
        </p:spPr>
        <p:txBody>
          <a:bodyPr>
            <a:noAutofit/>
          </a:bodyPr>
          <a:lstStyle/>
          <a:p>
            <a:pPr>
              <a:spcBef>
                <a:spcPts val="0"/>
              </a:spcBef>
            </a:pPr>
            <a:r>
              <a:rPr lang="en-US" dirty="0" smtClean="0"/>
              <a:t>Biography</a:t>
            </a:r>
            <a:endParaRPr lang="en-US" dirty="0"/>
          </a:p>
        </p:txBody>
      </p:sp>
      <p:sp>
        <p:nvSpPr>
          <p:cNvPr id="3" name="Slide Number Placeholder 2"/>
          <p:cNvSpPr>
            <a:spLocks noGrp="1"/>
          </p:cNvSpPr>
          <p:nvPr>
            <p:ph type="sldNum" sz="quarter" idx="12"/>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19</a:t>
            </a:fld>
            <a:r>
              <a:rPr lang="en-US" smtClean="0"/>
              <a:t> </a:t>
            </a:r>
            <a:r>
              <a:rPr lang="en-US" smtClean="0">
                <a:solidFill>
                  <a:srgbClr val="C1CD23"/>
                </a:solidFill>
              </a:rPr>
              <a:t>|</a:t>
            </a:r>
            <a:endParaRPr lang="en-US" dirty="0">
              <a:solidFill>
                <a:srgbClr val="C1CD23"/>
              </a:solidFill>
            </a:endParaRPr>
          </a:p>
        </p:txBody>
      </p:sp>
      <p:sp>
        <p:nvSpPr>
          <p:cNvPr id="5" name="Content Placeholder 4"/>
          <p:cNvSpPr>
            <a:spLocks noGrp="1"/>
          </p:cNvSpPr>
          <p:nvPr>
            <p:ph sz="quarter" idx="1"/>
          </p:nvPr>
        </p:nvSpPr>
        <p:spPr>
          <a:xfrm>
            <a:off x="515259" y="1447800"/>
            <a:ext cx="7932420" cy="4841682"/>
          </a:xfrm>
        </p:spPr>
        <p:txBody>
          <a:bodyPr>
            <a:normAutofit fontScale="92500" lnSpcReduction="20000"/>
          </a:bodyPr>
          <a:lstStyle/>
          <a:p>
            <a:r>
              <a:rPr lang="en-US" dirty="0" smtClean="0"/>
              <a:t>References Used: </a:t>
            </a:r>
          </a:p>
          <a:p>
            <a:r>
              <a:rPr lang="en-US" dirty="0" smtClean="0"/>
              <a:t>1. Basics of Python:  https://www.w3schools.com/python/python_reference.asp</a:t>
            </a:r>
            <a:r>
              <a:rPr lang="en-US" dirty="0" smtClean="0">
                <a:sym typeface="Symbol"/>
              </a:rPr>
              <a:t></a:t>
            </a:r>
            <a:r>
              <a:rPr lang="en-US" dirty="0" smtClean="0"/>
              <a:t> </a:t>
            </a:r>
          </a:p>
          <a:p>
            <a:r>
              <a:rPr lang="en-US" dirty="0" smtClean="0"/>
              <a:t>2. Python Libraries:  https://numpy.org/</a:t>
            </a:r>
            <a:r>
              <a:rPr lang="en-US" dirty="0" smtClean="0">
                <a:sym typeface="Symbol"/>
              </a:rPr>
              <a:t></a:t>
            </a:r>
            <a:r>
              <a:rPr lang="en-US" dirty="0" smtClean="0"/>
              <a:t>  https://pandas.pydata.org/</a:t>
            </a:r>
            <a:r>
              <a:rPr lang="en-US" dirty="0" smtClean="0">
                <a:sym typeface="Symbol"/>
              </a:rPr>
              <a:t></a:t>
            </a:r>
            <a:r>
              <a:rPr lang="en-US" dirty="0" smtClean="0"/>
              <a:t>  https://matplotlib.org/3.1.1/tutorials/introductory/pyplot.html</a:t>
            </a:r>
            <a:r>
              <a:rPr lang="en-US" dirty="0" smtClean="0">
                <a:sym typeface="Symbol"/>
              </a:rPr>
              <a:t></a:t>
            </a:r>
            <a:r>
              <a:rPr lang="en-US" dirty="0" smtClean="0"/>
              <a:t> </a:t>
            </a:r>
          </a:p>
          <a:p>
            <a:r>
              <a:rPr lang="en-US" dirty="0" smtClean="0"/>
              <a:t>3. </a:t>
            </a:r>
            <a:r>
              <a:rPr lang="en-US" dirty="0" err="1" smtClean="0"/>
              <a:t>Sci</a:t>
            </a:r>
            <a:r>
              <a:rPr lang="en-US" dirty="0" smtClean="0"/>
              <a:t>-Kit Learn:  https://scikit-learn.org/stable/getting_started.html</a:t>
            </a:r>
            <a:r>
              <a:rPr lang="en-US" dirty="0" smtClean="0">
                <a:sym typeface="Symbol"/>
              </a:rPr>
              <a:t></a:t>
            </a:r>
            <a:r>
              <a:rPr lang="en-US" dirty="0" smtClean="0"/>
              <a:t> </a:t>
            </a:r>
          </a:p>
          <a:p>
            <a:r>
              <a:rPr lang="en-US" dirty="0" smtClean="0"/>
              <a:t>4. </a:t>
            </a:r>
            <a:r>
              <a:rPr lang="en-US" dirty="0" err="1" smtClean="0"/>
              <a:t>Seaborn</a:t>
            </a:r>
            <a:r>
              <a:rPr lang="en-US" dirty="0" smtClean="0"/>
              <a:t>:  https://seaborn.pydata.org/introduction.html</a:t>
            </a:r>
            <a:r>
              <a:rPr lang="en-US" dirty="0" smtClean="0">
                <a:sym typeface="Symbol"/>
              </a:rPr>
              <a:t></a:t>
            </a:r>
            <a:endParaRPr lang="en-US" dirty="0" smtClean="0"/>
          </a:p>
          <a:p>
            <a:endParaRPr lang="en-US" dirty="0" smtClean="0"/>
          </a:p>
        </p:txBody>
      </p:sp>
    </p:spTree>
    <p:extLst>
      <p:ext uri="{BB962C8B-B14F-4D97-AF65-F5344CB8AC3E}">
        <p14:creationId xmlns="" xmlns:p14="http://schemas.microsoft.com/office/powerpoint/2010/main" val="672851313"/>
      </p:ext>
    </p:extLst>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to="" calcmode="lin" valueType="num">
                                      <p:cBhvr>
                                        <p:cTn id="17" dur="1" fill="hold"/>
                                        <p:tgtEl>
                                          <p:spTgt spid="5">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to="" calcmode="lin" valueType="num">
                                      <p:cBhvr>
                                        <p:cTn id="22" dur="1" fill="hold"/>
                                        <p:tgtEl>
                                          <p:spTgt spid="5">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to="" calcmode="lin" valueType="num">
                                      <p:cBhvr>
                                        <p:cTn id="27" dur="1" fill="hold"/>
                                        <p:tgtEl>
                                          <p:spTgt spid="5">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to="" calcmode="lin" valueType="num">
                                      <p:cBhvr>
                                        <p:cTn id="32" dur="1" fill="hold"/>
                                        <p:tgtEl>
                                          <p:spTgt spid="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Acknowledgements</a:t>
            </a:r>
            <a:endParaRPr lang="en-US" b="1" dirty="0"/>
          </a:p>
        </p:txBody>
      </p:sp>
      <p:sp>
        <p:nvSpPr>
          <p:cNvPr id="8" name="Footer Placeholder 4"/>
          <p:cNvSpPr>
            <a:spLocks noGrp="1"/>
          </p:cNvSpPr>
          <p:nvPr>
            <p:ph type="ftr" sz="quarter" idx="11"/>
          </p:nvPr>
        </p:nvSpPr>
        <p:spPr/>
        <p:txBody>
          <a:bodyPr/>
          <a:lstStyle/>
          <a:p>
            <a:pPr algn="l"/>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normAutofit fontScale="85000" lnSpcReduction="20000"/>
          </a:bodyPr>
          <a:lstStyle/>
          <a:p>
            <a:fld id="{CA538793-F95B-4CFC-9A87-DBAD57B24C1D}" type="slidenum">
              <a:rPr lang="en-US" smtClean="0"/>
              <a:pPr/>
              <a:t>2</a:t>
            </a:fld>
            <a:endParaRPr lang="en-US"/>
          </a:p>
        </p:txBody>
      </p:sp>
      <p:sp>
        <p:nvSpPr>
          <p:cNvPr id="3" name="Content Placeholder 2"/>
          <p:cNvSpPr>
            <a:spLocks noGrp="1"/>
          </p:cNvSpPr>
          <p:nvPr>
            <p:ph sz="quarter" idx="1"/>
          </p:nvPr>
        </p:nvSpPr>
        <p:spPr>
          <a:xfrm>
            <a:off x="609600" y="1427828"/>
            <a:ext cx="4795301" cy="4678363"/>
          </a:xfrm>
        </p:spPr>
        <p:txBody>
          <a:bodyPr/>
          <a:lstStyle/>
          <a:p>
            <a:r>
              <a:rPr lang="en-US" dirty="0" smtClean="0"/>
              <a:t>Special thanks to </a:t>
            </a:r>
            <a:r>
              <a:rPr lang="en-US" dirty="0" err="1" smtClean="0"/>
              <a:t>Md</a:t>
            </a:r>
            <a:r>
              <a:rPr lang="en-US" dirty="0" smtClean="0"/>
              <a:t> </a:t>
            </a:r>
            <a:r>
              <a:rPr lang="en-US" dirty="0" err="1" smtClean="0"/>
              <a:t>Farmanul</a:t>
            </a:r>
            <a:r>
              <a:rPr lang="en-US" dirty="0" smtClean="0"/>
              <a:t> </a:t>
            </a:r>
            <a:r>
              <a:rPr lang="en-US" dirty="0" err="1" smtClean="0"/>
              <a:t>Haque</a:t>
            </a:r>
            <a:r>
              <a:rPr lang="en-US" dirty="0" smtClean="0"/>
              <a:t> Sir,  </a:t>
            </a:r>
            <a:r>
              <a:rPr lang="en-US" i="1" dirty="0" err="1" smtClean="0"/>
              <a:t>Aspirevision</a:t>
            </a:r>
            <a:r>
              <a:rPr lang="en-US" i="1" dirty="0" smtClean="0"/>
              <a:t> tech</a:t>
            </a:r>
            <a:r>
              <a:rPr lang="en-US" dirty="0" smtClean="0"/>
              <a:t>, for his support, collaboration, and guidance for the completion of this project.</a:t>
            </a:r>
            <a:endParaRPr lang="en-US" dirty="0"/>
          </a:p>
        </p:txBody>
      </p:sp>
      <p:pic>
        <p:nvPicPr>
          <p:cNvPr id="7" name="Picture 6"/>
          <p:cNvPicPr>
            <a:picLocks noChangeAspect="1"/>
          </p:cNvPicPr>
          <p:nvPr/>
        </p:nvPicPr>
        <p:blipFill>
          <a:blip r:embed="rId3" cstate="print"/>
          <a:stretch>
            <a:fillRect/>
          </a:stretch>
        </p:blipFill>
        <p:spPr>
          <a:xfrm>
            <a:off x="4233672" y="3874912"/>
            <a:ext cx="4910328" cy="2234788"/>
          </a:xfrm>
          <a:prstGeom prst="rect">
            <a:avLst/>
          </a:prstGeom>
        </p:spPr>
      </p:pic>
    </p:spTree>
    <p:custDataLst>
      <p:tags r:id="rId1"/>
    </p:custDataLst>
    <p:extLst>
      <p:ext uri="{BB962C8B-B14F-4D97-AF65-F5344CB8AC3E}">
        <p14:creationId xmlns="" xmlns:p14="http://schemas.microsoft.com/office/powerpoint/2010/main" val="3904752886"/>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Cliff Notes on Machine </a:t>
            </a:r>
            <a:r>
              <a:rPr lang="en-US" dirty="0"/>
              <a:t>Learning </a:t>
            </a:r>
          </a:p>
        </p:txBody>
      </p:sp>
      <p:sp>
        <p:nvSpPr>
          <p:cNvPr id="13" name="Footer Placeholder 4"/>
          <p:cNvSpPr>
            <a:spLocks noGrp="1"/>
          </p:cNvSpPr>
          <p:nvPr>
            <p:ph type="ftr" sz="quarter" idx="11"/>
          </p:nvPr>
        </p:nvSpPr>
        <p:spPr/>
        <p:txBody>
          <a:bodyPr/>
          <a:lstStyle/>
          <a:p>
            <a:pPr algn="l"/>
            <a:endParaRPr lang="en-US"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normAutofit fontScale="85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3</a:t>
            </a:fld>
            <a:r>
              <a:rPr lang="en-US" smtClean="0"/>
              <a:t> </a:t>
            </a:r>
            <a:r>
              <a:rPr lang="en-US" smtClean="0">
                <a:solidFill>
                  <a:srgbClr val="C1CD23"/>
                </a:solidFill>
              </a:rPr>
              <a:t>|</a:t>
            </a:r>
            <a:endParaRPr lang="en-US" dirty="0">
              <a:solidFill>
                <a:srgbClr val="C1CD23"/>
              </a:solidFill>
            </a:endParaRPr>
          </a:p>
        </p:txBody>
      </p:sp>
      <p:sp>
        <p:nvSpPr>
          <p:cNvPr id="2" name="Content Placeholder 1"/>
          <p:cNvSpPr>
            <a:spLocks noGrp="1"/>
          </p:cNvSpPr>
          <p:nvPr>
            <p:ph sz="quarter" idx="1"/>
          </p:nvPr>
        </p:nvSpPr>
        <p:spPr>
          <a:xfrm>
            <a:off x="629106" y="1407381"/>
            <a:ext cx="8123009" cy="4678363"/>
          </a:xfrm>
        </p:spPr>
        <p:txBody>
          <a:bodyPr>
            <a:normAutofit lnSpcReduction="10000"/>
          </a:bodyPr>
          <a:lstStyle/>
          <a:p>
            <a:r>
              <a:rPr lang="en-US" dirty="0" smtClean="0">
                <a:solidFill>
                  <a:srgbClr val="FF0000"/>
                </a:solidFill>
              </a:rPr>
              <a:t>Purely human judgement comes with its own set of biases and errors</a:t>
            </a:r>
          </a:p>
          <a:p>
            <a:r>
              <a:rPr lang="en-US" dirty="0" smtClean="0"/>
              <a:t>Big data is long (multiple </a:t>
            </a:r>
            <a:r>
              <a:rPr lang="en-US" u="sng" dirty="0" smtClean="0"/>
              <a:t>rows</a:t>
            </a:r>
            <a:r>
              <a:rPr lang="en-US" dirty="0" smtClean="0"/>
              <a:t>) and/or wide (lots of </a:t>
            </a:r>
            <a:r>
              <a:rPr lang="en-US" u="sng" dirty="0" smtClean="0"/>
              <a:t>columns</a:t>
            </a:r>
            <a:r>
              <a:rPr lang="en-US" dirty="0" smtClean="0"/>
              <a:t>)</a:t>
            </a:r>
          </a:p>
          <a:p>
            <a:r>
              <a:rPr lang="en-US" dirty="0" smtClean="0"/>
              <a:t>Machine learning is a branch of statistics designed for big data</a:t>
            </a:r>
          </a:p>
          <a:p>
            <a:pPr lvl="1"/>
            <a:r>
              <a:rPr lang="en-US" i="1" u="sng" dirty="0" smtClean="0"/>
              <a:t>Focus is on prediction rather than causality</a:t>
            </a:r>
          </a:p>
          <a:p>
            <a:r>
              <a:rPr lang="en-US" dirty="0" smtClean="0"/>
              <a:t>Common application is to make predictions</a:t>
            </a:r>
          </a:p>
          <a:p>
            <a:pPr lvl="1"/>
            <a:r>
              <a:rPr lang="en-US" dirty="0" smtClean="0"/>
              <a:t>Forecasting  customer turn-over</a:t>
            </a:r>
          </a:p>
          <a:p>
            <a:pPr lvl="1"/>
            <a:r>
              <a:rPr lang="en-US" dirty="0" smtClean="0"/>
              <a:t>Predict loan applicant default</a:t>
            </a:r>
          </a:p>
          <a:p>
            <a:endParaRPr lang="en-US" dirty="0"/>
          </a:p>
        </p:txBody>
      </p:sp>
    </p:spTree>
    <p:custDataLst>
      <p:tags r:id="rId1"/>
    </p:custDataLst>
    <p:extLst>
      <p:ext uri="{BB962C8B-B14F-4D97-AF65-F5344CB8AC3E}">
        <p14:creationId xmlns="" xmlns:p14="http://schemas.microsoft.com/office/powerpoint/2010/main" val="250268815"/>
      </p:ext>
    </p:extLst>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Cliff Notes on Machine </a:t>
            </a:r>
            <a:r>
              <a:rPr lang="en-US" dirty="0"/>
              <a:t>Learning </a:t>
            </a:r>
            <a:r>
              <a:rPr lang="en-US" dirty="0" smtClean="0"/>
              <a:t>(cont.)</a:t>
            </a:r>
            <a:endParaRPr lang="en-US" dirty="0"/>
          </a:p>
        </p:txBody>
      </p:sp>
      <p:sp>
        <p:nvSpPr>
          <p:cNvPr id="6" name="Footer Placeholder 4"/>
          <p:cNvSpPr>
            <a:spLocks noGrp="1"/>
          </p:cNvSpPr>
          <p:nvPr>
            <p:ph type="ftr" sz="quarter" idx="11"/>
          </p:nvPr>
        </p:nvSpPr>
        <p:spPr/>
        <p:txBody>
          <a:bodyPr/>
          <a:lstStyle/>
          <a:p>
            <a:pPr algn="l"/>
            <a:r>
              <a:rPr lang="en-US" dirty="0" smtClean="0">
                <a:solidFill>
                  <a:schemeClr val="tx1">
                    <a:lumMod val="50000"/>
                    <a:lumOff val="50000"/>
                  </a:schemeClr>
                </a:solidFill>
              </a:rPr>
              <a:t>	</a:t>
            </a:r>
            <a:endParaRPr lang="en-US"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normAutofit fontScale="85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4</a:t>
            </a:fld>
            <a:r>
              <a:rPr lang="en-US" smtClean="0"/>
              <a:t> </a:t>
            </a:r>
            <a:r>
              <a:rPr lang="en-US" smtClean="0">
                <a:solidFill>
                  <a:srgbClr val="C1CD23"/>
                </a:solidFill>
              </a:rPr>
              <a:t>|</a:t>
            </a:r>
            <a:endParaRPr lang="en-US" dirty="0">
              <a:solidFill>
                <a:srgbClr val="C1CD23"/>
              </a:solidFill>
            </a:endParaRPr>
          </a:p>
        </p:txBody>
      </p:sp>
      <p:sp>
        <p:nvSpPr>
          <p:cNvPr id="2" name="Content Placeholder 1"/>
          <p:cNvSpPr>
            <a:spLocks noGrp="1"/>
          </p:cNvSpPr>
          <p:nvPr>
            <p:ph sz="quarter" idx="1"/>
          </p:nvPr>
        </p:nvSpPr>
        <p:spPr/>
        <p:txBody>
          <a:bodyPr>
            <a:normAutofit fontScale="77500" lnSpcReduction="20000"/>
          </a:bodyPr>
          <a:lstStyle/>
          <a:p>
            <a:r>
              <a:rPr lang="en-US" dirty="0" smtClean="0"/>
              <a:t>Feature extraction</a:t>
            </a:r>
          </a:p>
          <a:p>
            <a:pPr lvl="1"/>
            <a:r>
              <a:rPr lang="en-US" dirty="0" smtClean="0"/>
              <a:t>Process for figuring out what independent variables (“features”) the predictive models should use</a:t>
            </a:r>
          </a:p>
          <a:p>
            <a:pPr lvl="1"/>
            <a:r>
              <a:rPr lang="en-US" dirty="0" smtClean="0"/>
              <a:t>Keep useful features and discard less useful features</a:t>
            </a:r>
          </a:p>
          <a:p>
            <a:pPr lvl="2"/>
            <a:r>
              <a:rPr lang="en-US" dirty="0" smtClean="0"/>
              <a:t>Cluster analysis, consult experts, etc.</a:t>
            </a:r>
          </a:p>
          <a:p>
            <a:r>
              <a:rPr lang="en-US" dirty="0" smtClean="0"/>
              <a:t>Regularization</a:t>
            </a:r>
          </a:p>
          <a:p>
            <a:pPr lvl="1"/>
            <a:r>
              <a:rPr lang="en-US" dirty="0" smtClean="0"/>
              <a:t>Coming up with the least complex model that generalizes well</a:t>
            </a:r>
          </a:p>
          <a:p>
            <a:pPr lvl="2"/>
            <a:r>
              <a:rPr lang="en-US" dirty="0" smtClean="0"/>
              <a:t>Include important features &amp; minimize effects of less important features</a:t>
            </a:r>
          </a:p>
          <a:p>
            <a:pPr lvl="2"/>
            <a:r>
              <a:rPr lang="en-US" dirty="0" smtClean="0"/>
              <a:t>Avoid overfitting the data</a:t>
            </a:r>
          </a:p>
          <a:p>
            <a:r>
              <a:rPr lang="en-US" dirty="0" smtClean="0"/>
              <a:t>Cross-validation</a:t>
            </a:r>
          </a:p>
          <a:p>
            <a:pPr lvl="1"/>
            <a:r>
              <a:rPr lang="en-US" dirty="0" smtClean="0"/>
              <a:t>Test prediction accuracy</a:t>
            </a:r>
          </a:p>
          <a:p>
            <a:pPr lvl="1"/>
            <a:r>
              <a:rPr lang="en-US" dirty="0" smtClean="0"/>
              <a:t>Training data set</a:t>
            </a:r>
          </a:p>
          <a:p>
            <a:pPr lvl="1"/>
            <a:r>
              <a:rPr lang="en-US" dirty="0" smtClean="0"/>
              <a:t>Test data set (data held back to test model accuracy)</a:t>
            </a:r>
            <a:endParaRPr lang="en-US" dirty="0"/>
          </a:p>
        </p:txBody>
      </p:sp>
    </p:spTree>
    <p:custDataLst>
      <p:tags r:id="rId1"/>
    </p:custDataLst>
    <p:extLst>
      <p:ext uri="{BB962C8B-B14F-4D97-AF65-F5344CB8AC3E}">
        <p14:creationId xmlns="" xmlns:p14="http://schemas.microsoft.com/office/powerpoint/2010/main" val="3235455084"/>
      </p:ext>
    </p:extLst>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25770"/>
            <a:ext cx="8161216" cy="533400"/>
          </a:xfrm>
        </p:spPr>
        <p:txBody>
          <a:bodyPr>
            <a:noAutofit/>
          </a:bodyPr>
          <a:lstStyle/>
          <a:p>
            <a:r>
              <a:rPr lang="en-US" sz="2400" b="1" dirty="0" smtClean="0"/>
              <a:t>Research Idea:</a:t>
            </a:r>
            <a:br>
              <a:rPr lang="en-US" sz="2400" b="1" dirty="0" smtClean="0"/>
            </a:br>
            <a:r>
              <a:rPr lang="en-US" sz="2400" b="1" dirty="0" smtClean="0"/>
              <a:t>Machine Learning to Predict Project Outcomes</a:t>
            </a:r>
            <a:endParaRPr lang="en-US" sz="2400" b="1" dirty="0"/>
          </a:p>
        </p:txBody>
      </p:sp>
      <p:sp>
        <p:nvSpPr>
          <p:cNvPr id="14" name="Footer Placeholder 4"/>
          <p:cNvSpPr>
            <a:spLocks noGrp="1"/>
          </p:cNvSpPr>
          <p:nvPr>
            <p:ph type="ftr" sz="quarter" idx="11"/>
          </p:nvPr>
        </p:nvSpPr>
        <p:spPr/>
        <p:txBody>
          <a:bodyPr/>
          <a:lstStyle/>
          <a:p>
            <a:pPr algn="l"/>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normAutofit fontScale="85000" lnSpcReduction="20000"/>
          </a:bodyPr>
          <a:lstStyle/>
          <a:p>
            <a:fld id="{CA538793-F95B-4CFC-9A87-DBAD57B24C1D}" type="slidenum">
              <a:rPr lang="en-US" smtClean="0"/>
              <a:pPr/>
              <a:t>5</a:t>
            </a:fld>
            <a:endParaRPr lang="en-US"/>
          </a:p>
        </p:txBody>
      </p:sp>
      <p:sp>
        <p:nvSpPr>
          <p:cNvPr id="3" name="Content Placeholder 2"/>
          <p:cNvSpPr>
            <a:spLocks noGrp="1"/>
          </p:cNvSpPr>
          <p:nvPr>
            <p:ph sz="quarter" idx="1"/>
          </p:nvPr>
        </p:nvSpPr>
        <p:spPr>
          <a:xfrm>
            <a:off x="583241" y="1682248"/>
            <a:ext cx="3834346" cy="4808538"/>
          </a:xfrm>
        </p:spPr>
        <p:txBody>
          <a:bodyPr>
            <a:normAutofit fontScale="92500" lnSpcReduction="10000"/>
          </a:bodyPr>
          <a:lstStyle/>
          <a:p>
            <a:pPr lvl="0"/>
            <a:r>
              <a:rPr lang="en-US" sz="1800" dirty="0" smtClean="0"/>
              <a:t>Use machine learning to create predictive models to</a:t>
            </a:r>
            <a:r>
              <a:rPr lang="en-US" sz="1800" dirty="0"/>
              <a:t>: </a:t>
            </a:r>
          </a:p>
          <a:p>
            <a:pPr marL="517525" lvl="0" indent="-288925">
              <a:buClr>
                <a:schemeClr val="tx1"/>
              </a:buClr>
              <a:buSzPct val="100000"/>
              <a:buFont typeface="+mj-lt"/>
              <a:buAutoNum type="arabicPeriod"/>
            </a:pPr>
            <a:r>
              <a:rPr lang="en-US" sz="1800" b="0" dirty="0" smtClean="0"/>
              <a:t>Identify key </a:t>
            </a:r>
            <a:r>
              <a:rPr lang="en-US" sz="1800" b="0" i="1" u="sng" dirty="0" smtClean="0"/>
              <a:t>software quality </a:t>
            </a:r>
            <a:r>
              <a:rPr lang="en-US" sz="1800" b="0" dirty="0" smtClean="0"/>
              <a:t>and </a:t>
            </a:r>
            <a:r>
              <a:rPr lang="en-US" sz="1800" b="0" i="1" u="sng" dirty="0" smtClean="0"/>
              <a:t>project attributes</a:t>
            </a:r>
            <a:r>
              <a:rPr lang="en-US" sz="1800" b="0" dirty="0" smtClean="0"/>
              <a:t> to control and improve</a:t>
            </a:r>
            <a:endParaRPr lang="en-US" sz="1800" b="0" dirty="0"/>
          </a:p>
          <a:p>
            <a:pPr marL="517525" lvl="0" indent="-288925">
              <a:buClr>
                <a:schemeClr val="tx1"/>
              </a:buClr>
              <a:buSzPct val="100000"/>
              <a:buFont typeface="+mj-lt"/>
              <a:buAutoNum type="arabicPeriod"/>
            </a:pPr>
            <a:r>
              <a:rPr lang="en-US" sz="1800" b="0" dirty="0" smtClean="0"/>
              <a:t>Predict software project success, cost, and duration</a:t>
            </a:r>
          </a:p>
          <a:p>
            <a:pPr marL="517525" lvl="0" indent="-288925">
              <a:buClr>
                <a:schemeClr val="tx1"/>
              </a:buClr>
              <a:buSzPct val="100000"/>
              <a:buFont typeface="+mj-lt"/>
              <a:buAutoNum type="arabicPeriod"/>
            </a:pPr>
            <a:r>
              <a:rPr lang="en-US" sz="1800" b="0" dirty="0" smtClean="0"/>
              <a:t>Provide decision makers with additional data to make software project investment decisions </a:t>
            </a:r>
            <a:endParaRPr lang="en-US" sz="1800" b="0" dirty="0"/>
          </a:p>
          <a:p>
            <a:pPr lvl="0"/>
            <a:endParaRPr lang="en-US" sz="1800" dirty="0" smtClean="0"/>
          </a:p>
          <a:p>
            <a:pPr lvl="0"/>
            <a:r>
              <a:rPr lang="en-US" sz="1800" dirty="0" smtClean="0"/>
              <a:t>Identify attributes and quantify their impact on project outcomes</a:t>
            </a:r>
          </a:p>
          <a:p>
            <a:pPr lvl="0"/>
            <a:endParaRPr lang="en-US" sz="1800" dirty="0"/>
          </a:p>
          <a:p>
            <a:pPr lvl="0"/>
            <a:r>
              <a:rPr lang="en-US" sz="1800" dirty="0" smtClean="0"/>
              <a:t>Prediction accuracy improves with growing corpus of software project attribute data</a:t>
            </a:r>
            <a:endParaRPr lang="en-US" sz="1800" dirty="0"/>
          </a:p>
          <a:p>
            <a:endParaRPr lang="en-US" dirty="0"/>
          </a:p>
        </p:txBody>
      </p:sp>
      <p:grpSp>
        <p:nvGrpSpPr>
          <p:cNvPr id="9" name="Group 8"/>
          <p:cNvGrpSpPr>
            <a:grpSpLocks noChangeAspect="1"/>
          </p:cNvGrpSpPr>
          <p:nvPr/>
        </p:nvGrpSpPr>
        <p:grpSpPr>
          <a:xfrm>
            <a:off x="4469210" y="1813327"/>
            <a:ext cx="4309153" cy="3879221"/>
            <a:chOff x="2734290" y="1842890"/>
            <a:chExt cx="5416231" cy="4875844"/>
          </a:xfrm>
        </p:grpSpPr>
        <p:sp>
          <p:nvSpPr>
            <p:cNvPr id="10" name="Rectangle 9"/>
            <p:cNvSpPr>
              <a:spLocks noChangeAspect="1"/>
            </p:cNvSpPr>
            <p:nvPr/>
          </p:nvSpPr>
          <p:spPr bwMode="auto">
            <a:xfrm>
              <a:off x="2734290" y="1842890"/>
              <a:ext cx="5416231" cy="4875844"/>
            </a:xfrm>
            <a:prstGeom prst="rect">
              <a:avLst/>
            </a:prstGeom>
            <a:solidFill>
              <a:schemeClr val="bg1"/>
            </a:solidFill>
            <a:ln w="12700" cap="flat" cmpd="sng" algn="ctr">
              <a:solidFill>
                <a:schemeClr val="tx2">
                  <a:lumMod val="20000"/>
                  <a:lumOff val="80000"/>
                </a:schemeClr>
              </a:solidFill>
              <a:prstDash val="solid"/>
              <a:round/>
              <a:headEnd type="none" w="med" len="med"/>
              <a:tailEnd type="none" w="med" len="med"/>
            </a:ln>
            <a:effectLst>
              <a:outerShdw blurRad="50800" dist="38100" dir="8100000" algn="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3"/>
            <a:stretch>
              <a:fillRect/>
            </a:stretch>
          </p:blipFill>
          <p:spPr>
            <a:xfrm>
              <a:off x="2806022" y="2563424"/>
              <a:ext cx="5256672" cy="3539910"/>
            </a:xfrm>
            <a:prstGeom prst="rect">
              <a:avLst/>
            </a:prstGeom>
          </p:spPr>
        </p:pic>
      </p:grpSp>
    </p:spTree>
    <p:extLst>
      <p:ext uri="{BB962C8B-B14F-4D97-AF65-F5344CB8AC3E}">
        <p14:creationId xmlns="" xmlns:p14="http://schemas.microsoft.com/office/powerpoint/2010/main" val="3136583480"/>
      </p:ext>
    </p:extLst>
  </p:cSld>
  <p:clrMapOvr>
    <a:masterClrMapping/>
  </p:clrMapOvr>
  <p:transition advTm="3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Importing Libraries – </a:t>
            </a:r>
            <a:r>
              <a:rPr lang="en-US" dirty="0" err="1" smtClean="0"/>
              <a:t>numpy</a:t>
            </a:r>
            <a:r>
              <a:rPr lang="en-US" dirty="0" smtClean="0"/>
              <a:t>, pandas, </a:t>
            </a:r>
            <a:r>
              <a:rPr lang="en-US" dirty="0" err="1" smtClean="0"/>
              <a:t>sklearn</a:t>
            </a:r>
            <a:r>
              <a:rPr lang="en-US" dirty="0" smtClean="0"/>
              <a:t>, etc.</a:t>
            </a:r>
          </a:p>
          <a:p>
            <a:r>
              <a:rPr lang="en-US" dirty="0" smtClean="0"/>
              <a:t>Importing Data.</a:t>
            </a:r>
          </a:p>
          <a:p>
            <a:r>
              <a:rPr lang="en-US" dirty="0" smtClean="0"/>
              <a:t>Identifying the Independent and Dependant variables</a:t>
            </a:r>
          </a:p>
          <a:p>
            <a:r>
              <a:rPr lang="en-US" dirty="0" smtClean="0"/>
              <a:t>Data Cleaning</a:t>
            </a:r>
          </a:p>
          <a:p>
            <a:r>
              <a:rPr lang="en-US" dirty="0" smtClean="0"/>
              <a:t>Train and Test split.</a:t>
            </a:r>
          </a:p>
          <a:p>
            <a:r>
              <a:rPr lang="en-US" dirty="0" smtClean="0"/>
              <a:t>Model Building</a:t>
            </a:r>
          </a:p>
          <a:p>
            <a:r>
              <a:rPr lang="en-US" dirty="0" smtClean="0"/>
              <a:t>Checking Accuracy</a:t>
            </a:r>
          </a:p>
          <a:p>
            <a:r>
              <a:rPr lang="en-US" dirty="0" smtClean="0"/>
              <a:t>Visualization</a:t>
            </a:r>
          </a:p>
          <a:p>
            <a:r>
              <a:rPr lang="en-US" dirty="0" smtClean="0"/>
              <a:t>Optimization</a:t>
            </a:r>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6</a:t>
            </a:fld>
            <a:r>
              <a:rPr lang="en-US" smtClean="0"/>
              <a:t> </a:t>
            </a:r>
            <a:r>
              <a:rPr lang="en-US" smtClean="0">
                <a:solidFill>
                  <a:srgbClr val="C1CD23"/>
                </a:solidFill>
              </a:rPr>
              <a:t>|</a:t>
            </a:r>
            <a:endParaRPr lang="en-US" dirty="0">
              <a:solidFill>
                <a:srgbClr val="C1CD23"/>
              </a:solidFill>
            </a:endParaRPr>
          </a:p>
        </p:txBody>
      </p:sp>
      <p:sp>
        <p:nvSpPr>
          <p:cNvPr id="4" name="Footer Placeholder 3"/>
          <p:cNvSpPr>
            <a:spLocks noGrp="1"/>
          </p:cNvSpPr>
          <p:nvPr>
            <p:ph type="ftr" sz="quarter" idx="3"/>
          </p:nvPr>
        </p:nvSpPr>
        <p:spPr/>
        <p:txBody>
          <a:bodyPr/>
          <a:lstStyle/>
          <a:p>
            <a:endParaRPr lang="en-US" dirty="0">
              <a:solidFill>
                <a:schemeClr val="tx1">
                  <a:lumMod val="50000"/>
                  <a:lumOff val="50000"/>
                </a:schemeClr>
              </a:solidFill>
            </a:endParaRPr>
          </a:p>
        </p:txBody>
      </p:sp>
      <p:sp>
        <p:nvSpPr>
          <p:cNvPr id="5" name="Title 4"/>
          <p:cNvSpPr>
            <a:spLocks noGrp="1"/>
          </p:cNvSpPr>
          <p:nvPr>
            <p:ph type="title"/>
          </p:nvPr>
        </p:nvSpPr>
        <p:spPr/>
        <p:txBody>
          <a:bodyPr>
            <a:normAutofit/>
          </a:bodyPr>
          <a:lstStyle/>
          <a:p>
            <a:r>
              <a:rPr lang="en-US" sz="2400" b="1" dirty="0" smtClean="0"/>
              <a:t>Steps of Machine Learning</a:t>
            </a:r>
            <a:endParaRPr lang="en-US" sz="2400" b="1"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to="" calcmode="lin" valueType="num">
                                      <p:cBhvr>
                                        <p:cTn id="15" dur="1" fill="hold"/>
                                        <p:tgtEl>
                                          <p:spTgt spid="2">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to="" calcmode="lin" valueType="num">
                                      <p:cBhvr>
                                        <p:cTn id="18" dur="1" fill="hold"/>
                                        <p:tgtEl>
                                          <p:spTgt spid="2">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to="" calcmode="lin" valueType="num">
                                      <p:cBhvr>
                                        <p:cTn id="21" dur="1" fill="hold"/>
                                        <p:tgtEl>
                                          <p:spTgt spid="2">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to="" calcmode="lin" valueType="num">
                                      <p:cBhvr>
                                        <p:cTn id="24" dur="1" fill="hold"/>
                                        <p:tgtEl>
                                          <p:spTgt spid="2">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to="" calcmode="lin" valueType="num">
                                      <p:cBhvr>
                                        <p:cTn id="27" dur="1" fill="hold"/>
                                        <p:tgtEl>
                                          <p:spTgt spid="2">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to="" calcmode="lin" valueType="num">
                                      <p:cBhvr>
                                        <p:cTn id="30" dur="1" fill="hold"/>
                                        <p:tgtEl>
                                          <p:spTgt spid="2">
                                            <p:txEl>
                                              <p:pRg st="6" end="6"/>
                                            </p:txEl>
                                          </p:spTgt>
                                        </p:tgtEl>
                                        <p:attrNameLst>
                                          <p:attrName/>
                                        </p:attrNameLst>
                                      </p:cBhvr>
                                    </p:anim>
                                  </p:childTnLst>
                                </p:cTn>
                              </p:par>
                              <p:par>
                                <p:cTn id="31" presetID="24"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to="" calcmode="lin" valueType="num">
                                      <p:cBhvr>
                                        <p:cTn id="33" dur="1" fill="hold"/>
                                        <p:tgtEl>
                                          <p:spTgt spid="2">
                                            <p:txEl>
                                              <p:pRg st="7" end="7"/>
                                            </p:txEl>
                                          </p:spTgt>
                                        </p:tgtEl>
                                        <p:attrNameLst>
                                          <p:attrName/>
                                        </p:attrNameLst>
                                      </p:cBhvr>
                                    </p:anim>
                                  </p:childTnLst>
                                </p:cTn>
                              </p:par>
                              <p:par>
                                <p:cTn id="34" presetID="24" presetClass="entr" presetSubtype="0" fill="hold"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 to="" calcmode="lin" valueType="num">
                                      <p:cBhvr>
                                        <p:cTn id="36" dur="1" fill="hold"/>
                                        <p:tgtEl>
                                          <p:spTgt spid="2">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Pandas </a:t>
            </a:r>
            <a:r>
              <a:rPr lang="en-US" dirty="0" smtClean="0"/>
              <a:t>: For data retrieval, manipulation, storage and analysis. </a:t>
            </a:r>
          </a:p>
          <a:p>
            <a:r>
              <a:rPr lang="en-US" b="1" dirty="0" err="1" smtClean="0"/>
              <a:t>numpy</a:t>
            </a:r>
            <a:r>
              <a:rPr lang="en-US" dirty="0" smtClean="0"/>
              <a:t> : Adds support for large, multidimensional arrays and matrices, along with a large collection of high-level mathematical functions. </a:t>
            </a:r>
          </a:p>
          <a:p>
            <a:r>
              <a:rPr lang="en-US" b="1" dirty="0" err="1" smtClean="0"/>
              <a:t>Matplotlib</a:t>
            </a:r>
            <a:r>
              <a:rPr lang="en-US" b="1" dirty="0" smtClean="0"/>
              <a:t>: </a:t>
            </a:r>
            <a:r>
              <a:rPr lang="en-US" dirty="0" smtClean="0"/>
              <a:t>Provides an object-oriented API for embedding plots into applications. </a:t>
            </a:r>
          </a:p>
          <a:p>
            <a:r>
              <a:rPr lang="en-US" b="1" dirty="0" err="1" smtClean="0"/>
              <a:t>Seaborn</a:t>
            </a:r>
            <a:r>
              <a:rPr lang="en-US" b="1" dirty="0" smtClean="0"/>
              <a:t>:</a:t>
            </a:r>
            <a:r>
              <a:rPr lang="en-US" dirty="0" smtClean="0"/>
              <a:t> Data visualization library based on </a:t>
            </a:r>
            <a:r>
              <a:rPr lang="en-US" dirty="0" err="1" smtClean="0"/>
              <a:t>matplotlib</a:t>
            </a:r>
            <a:r>
              <a:rPr lang="en-US" dirty="0" smtClean="0"/>
              <a:t>, used for statistical data. </a:t>
            </a:r>
          </a:p>
          <a:p>
            <a:r>
              <a:rPr lang="en-US" b="1" dirty="0" smtClean="0"/>
              <a:t>Time </a:t>
            </a:r>
            <a:r>
              <a:rPr lang="en-US" dirty="0" smtClean="0"/>
              <a:t>: Provides various time-related functions </a:t>
            </a:r>
          </a:p>
          <a:p>
            <a:r>
              <a:rPr lang="en-US" b="1" dirty="0" smtClean="0"/>
              <a:t>Random</a:t>
            </a:r>
            <a:r>
              <a:rPr lang="en-US" dirty="0" smtClean="0"/>
              <a:t> : pick random elements within a uniform range</a:t>
            </a:r>
          </a:p>
          <a:p>
            <a:r>
              <a:rPr lang="en-US" b="1" dirty="0" err="1" smtClean="0"/>
              <a:t>Sklearn</a:t>
            </a:r>
            <a:r>
              <a:rPr lang="en-US" dirty="0" smtClean="0"/>
              <a:t> : the library that holds the algorithm of machine learning</a:t>
            </a:r>
          </a:p>
          <a:p>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7</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Libraries Imported</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to="" calcmode="lin" valueType="num">
                                      <p:cBhvr>
                                        <p:cTn id="15" dur="1" fill="hold"/>
                                        <p:tgtEl>
                                          <p:spTgt spid="2">
                                            <p:txEl>
                                              <p:pRg st="1" end="1"/>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to="" calcmode="lin" valueType="num">
                                      <p:cBhvr>
                                        <p:cTn id="18" dur="1" fill="hold"/>
                                        <p:tgtEl>
                                          <p:spTgt spid="2">
                                            <p:txEl>
                                              <p:pRg st="2" end="2"/>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to="" calcmode="lin" valueType="num">
                                      <p:cBhvr>
                                        <p:cTn id="21" dur="1" fill="hold"/>
                                        <p:tgtEl>
                                          <p:spTgt spid="2">
                                            <p:txEl>
                                              <p:pRg st="3" end="3"/>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to="" calcmode="lin" valueType="num">
                                      <p:cBhvr>
                                        <p:cTn id="24" dur="1" fill="hold"/>
                                        <p:tgtEl>
                                          <p:spTgt spid="2">
                                            <p:txEl>
                                              <p:pRg st="4" end="4"/>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to="" calcmode="lin" valueType="num">
                                      <p:cBhvr>
                                        <p:cTn id="27" dur="1" fill="hold"/>
                                        <p:tgtEl>
                                          <p:spTgt spid="2">
                                            <p:txEl>
                                              <p:pRg st="5" end="5"/>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to="" calcmode="lin" valueType="num">
                                      <p:cBhvr>
                                        <p:cTn id="30" dur="1" fill="hold"/>
                                        <p:tgtEl>
                                          <p:spTgt spid="2">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ataset.PNG"/>
          <p:cNvPicPr>
            <a:picLocks noGrp="1" noChangeAspect="1"/>
          </p:cNvPicPr>
          <p:nvPr>
            <p:ph idx="1"/>
          </p:nvPr>
        </p:nvPicPr>
        <p:blipFill>
          <a:blip r:embed="rId2"/>
          <a:stretch>
            <a:fillRect/>
          </a:stretch>
        </p:blipFill>
        <p:spPr>
          <a:xfrm>
            <a:off x="628650" y="1768917"/>
            <a:ext cx="8123238" cy="4036128"/>
          </a:xfrm>
        </p:spPr>
      </p:pic>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8</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lstStyle/>
          <a:p>
            <a:r>
              <a:rPr lang="en-US" dirty="0" smtClean="0"/>
              <a:t>Dataset used</a:t>
            </a:r>
            <a:endParaRPr lang="en-US"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70000" lnSpcReduction="20000"/>
          </a:bodyPr>
          <a:lstStyle/>
          <a:p>
            <a:pPr>
              <a:buNone/>
            </a:pPr>
            <a:r>
              <a:rPr lang="en-US" b="1" u="sng" dirty="0" smtClean="0"/>
              <a:t>EDA</a:t>
            </a:r>
          </a:p>
          <a:p>
            <a:pPr>
              <a:buNone/>
            </a:pPr>
            <a:r>
              <a:rPr lang="en-US" dirty="0" err="1" smtClean="0">
                <a:solidFill>
                  <a:srgbClr val="00B0F0"/>
                </a:solidFill>
              </a:rPr>
              <a:t>dataset.isna</a:t>
            </a:r>
            <a:r>
              <a:rPr lang="en-US" dirty="0" smtClean="0">
                <a:solidFill>
                  <a:srgbClr val="00B0F0"/>
                </a:solidFill>
              </a:rPr>
              <a:t>().any() :</a:t>
            </a:r>
          </a:p>
          <a:p>
            <a:pPr>
              <a:buNone/>
            </a:pPr>
            <a:r>
              <a:rPr lang="en-US" dirty="0" smtClean="0"/>
              <a:t>Both the </a:t>
            </a:r>
            <a:r>
              <a:rPr lang="en-US" dirty="0" err="1" smtClean="0"/>
              <a:t>isna</a:t>
            </a:r>
            <a:r>
              <a:rPr lang="en-US" dirty="0" smtClean="0"/>
              <a:t> and </a:t>
            </a:r>
            <a:r>
              <a:rPr lang="en-US" dirty="0" err="1" smtClean="0"/>
              <a:t>na</a:t>
            </a:r>
            <a:r>
              <a:rPr lang="en-US" dirty="0" smtClean="0"/>
              <a:t> return all the attributes that has </a:t>
            </a:r>
            <a:r>
              <a:rPr lang="en-US" dirty="0" err="1" smtClean="0"/>
              <a:t>nan</a:t>
            </a:r>
            <a:r>
              <a:rPr lang="en-US" dirty="0" smtClean="0"/>
              <a:t> just to make the data better it is also termed as data housekeeping</a:t>
            </a:r>
          </a:p>
          <a:p>
            <a:pPr>
              <a:buNone/>
            </a:pPr>
            <a:r>
              <a:rPr lang="en-US" dirty="0" smtClean="0"/>
              <a:t>Before plotting the histograms we need to make sure that all the categorical values are removed and all the missing values or NAN should be removed</a:t>
            </a:r>
          </a:p>
          <a:p>
            <a:pPr>
              <a:buNone/>
            </a:pPr>
            <a:r>
              <a:rPr lang="en-US" dirty="0" smtClean="0"/>
              <a:t>In this case the </a:t>
            </a:r>
            <a:r>
              <a:rPr lang="en-US" dirty="0" err="1" smtClean="0"/>
              <a:t>pay_schedule</a:t>
            </a:r>
            <a:r>
              <a:rPr lang="en-US" dirty="0" smtClean="0"/>
              <a:t> is a categorical value.</a:t>
            </a:r>
          </a:p>
          <a:p>
            <a:pPr>
              <a:buNone/>
            </a:pPr>
            <a:r>
              <a:rPr lang="en-US" b="1" u="sng" dirty="0" smtClean="0"/>
              <a:t>While building the model </a:t>
            </a:r>
          </a:p>
          <a:p>
            <a:pPr>
              <a:buNone/>
            </a:pPr>
            <a:r>
              <a:rPr lang="en-US" dirty="0" smtClean="0">
                <a:solidFill>
                  <a:srgbClr val="00B0F0"/>
                </a:solidFill>
              </a:rPr>
              <a:t>dataset = </a:t>
            </a:r>
            <a:r>
              <a:rPr lang="en-US" dirty="0" err="1" smtClean="0">
                <a:solidFill>
                  <a:srgbClr val="00B0F0"/>
                </a:solidFill>
              </a:rPr>
              <a:t>dataset.drop</a:t>
            </a:r>
            <a:r>
              <a:rPr lang="en-US" dirty="0" smtClean="0">
                <a:solidFill>
                  <a:srgbClr val="00B0F0"/>
                </a:solidFill>
              </a:rPr>
              <a:t>(columns = ['</a:t>
            </a:r>
            <a:r>
              <a:rPr lang="en-US" dirty="0" err="1" smtClean="0">
                <a:solidFill>
                  <a:srgbClr val="00B0F0"/>
                </a:solidFill>
              </a:rPr>
              <a:t>months_employed</a:t>
            </a:r>
            <a:r>
              <a:rPr lang="en-US" dirty="0" smtClean="0">
                <a:solidFill>
                  <a:srgbClr val="00B0F0"/>
                </a:solidFill>
              </a:rPr>
              <a:t>'])</a:t>
            </a:r>
          </a:p>
          <a:p>
            <a:pPr>
              <a:buNone/>
            </a:pPr>
            <a:r>
              <a:rPr lang="en-US" dirty="0" smtClean="0">
                <a:solidFill>
                  <a:srgbClr val="00B0F0"/>
                </a:solidFill>
              </a:rPr>
              <a:t>dataset['</a:t>
            </a:r>
            <a:r>
              <a:rPr lang="en-US" dirty="0" err="1" smtClean="0">
                <a:solidFill>
                  <a:srgbClr val="00B0F0"/>
                </a:solidFill>
              </a:rPr>
              <a:t>personal_account_months</a:t>
            </a:r>
            <a:r>
              <a:rPr lang="en-US" dirty="0" smtClean="0">
                <a:solidFill>
                  <a:srgbClr val="00B0F0"/>
                </a:solidFill>
              </a:rPr>
              <a:t>'] = (</a:t>
            </a:r>
            <a:r>
              <a:rPr lang="en-US" dirty="0" err="1" smtClean="0">
                <a:solidFill>
                  <a:srgbClr val="00B0F0"/>
                </a:solidFill>
              </a:rPr>
              <a:t>dataset.personal_account_m</a:t>
            </a:r>
            <a:r>
              <a:rPr lang="en-US" dirty="0" smtClean="0">
                <a:solidFill>
                  <a:srgbClr val="00B0F0"/>
                </a:solidFill>
              </a:rPr>
              <a:t> + (</a:t>
            </a:r>
            <a:r>
              <a:rPr lang="en-US" dirty="0" err="1" smtClean="0">
                <a:solidFill>
                  <a:srgbClr val="00B0F0"/>
                </a:solidFill>
              </a:rPr>
              <a:t>dataset.personal_account_y</a:t>
            </a:r>
            <a:r>
              <a:rPr lang="en-US" dirty="0" smtClean="0">
                <a:solidFill>
                  <a:srgbClr val="00B0F0"/>
                </a:solidFill>
              </a:rPr>
              <a:t> * 12))</a:t>
            </a:r>
          </a:p>
          <a:p>
            <a:pPr>
              <a:buNone/>
            </a:pPr>
            <a:r>
              <a:rPr lang="en-US" dirty="0" smtClean="0">
                <a:solidFill>
                  <a:srgbClr val="FF0000"/>
                </a:solidFill>
              </a:rPr>
              <a:t>- this combines the months and years into a single column that is in the form of months</a:t>
            </a:r>
          </a:p>
          <a:p>
            <a:pPr>
              <a:buNone/>
            </a:pPr>
            <a:r>
              <a:rPr lang="en-US" dirty="0" smtClean="0"/>
              <a:t>dataset[['</a:t>
            </a:r>
            <a:r>
              <a:rPr lang="en-US" dirty="0" err="1" smtClean="0"/>
              <a:t>personal_account_m</a:t>
            </a:r>
            <a:r>
              <a:rPr lang="en-US" dirty="0" smtClean="0"/>
              <a:t>', '</a:t>
            </a:r>
            <a:r>
              <a:rPr lang="en-US" dirty="0" err="1" smtClean="0"/>
              <a:t>personal_account_y</a:t>
            </a:r>
            <a:r>
              <a:rPr lang="en-US" dirty="0" smtClean="0"/>
              <a:t>', '</a:t>
            </a:r>
            <a:r>
              <a:rPr lang="en-US" dirty="0" err="1" smtClean="0"/>
              <a:t>personal_account_months</a:t>
            </a:r>
            <a:r>
              <a:rPr lang="en-US" dirty="0" smtClean="0"/>
              <a:t>']].head()</a:t>
            </a:r>
          </a:p>
          <a:p>
            <a:pPr>
              <a:buNone/>
            </a:pPr>
            <a:r>
              <a:rPr lang="en-US" dirty="0" smtClean="0"/>
              <a:t>dataset = </a:t>
            </a:r>
            <a:r>
              <a:rPr lang="en-US" dirty="0" err="1" smtClean="0"/>
              <a:t>dataset.drop</a:t>
            </a:r>
            <a:r>
              <a:rPr lang="en-US" dirty="0" smtClean="0"/>
              <a:t>(columns = ['</a:t>
            </a:r>
            <a:r>
              <a:rPr lang="en-US" dirty="0" err="1" smtClean="0"/>
              <a:t>personal_account_m</a:t>
            </a:r>
            <a:r>
              <a:rPr lang="en-US" dirty="0" smtClean="0"/>
              <a:t>', '</a:t>
            </a:r>
            <a:r>
              <a:rPr lang="en-US" dirty="0" err="1" smtClean="0"/>
              <a:t>personal_account_y</a:t>
            </a:r>
            <a:r>
              <a:rPr lang="en-US" dirty="0" smtClean="0"/>
              <a:t>'])</a:t>
            </a:r>
          </a:p>
          <a:p>
            <a:pPr>
              <a:buNone/>
            </a:pPr>
            <a:r>
              <a:rPr lang="en-US" dirty="0" smtClean="0"/>
              <a:t>(getting rid of the original column)</a:t>
            </a:r>
            <a:endParaRPr lang="en-US" dirty="0"/>
          </a:p>
        </p:txBody>
      </p:sp>
      <p:sp>
        <p:nvSpPr>
          <p:cNvPr id="3" name="Slide Number Placeholder 2"/>
          <p:cNvSpPr>
            <a:spLocks noGrp="1"/>
          </p:cNvSpPr>
          <p:nvPr>
            <p:ph type="sldNum" sz="quarter" idx="4"/>
          </p:nvPr>
        </p:nvSpPr>
        <p:spPr/>
        <p:txBody>
          <a:bodyPr>
            <a:normAutofit fontScale="70000" lnSpcReduction="20000"/>
          </a:bodyPr>
          <a:lstStyle/>
          <a:p>
            <a:r>
              <a:rPr lang="en-US" smtClean="0">
                <a:solidFill>
                  <a:srgbClr val="C1CD23"/>
                </a:solidFill>
              </a:rPr>
              <a:t>|</a:t>
            </a:r>
            <a:r>
              <a:rPr lang="en-US" smtClean="0"/>
              <a:t> </a:t>
            </a:r>
            <a:fld id="{295008BC-DA31-4D19-837B-EFA4386B05F5}" type="slidenum">
              <a:rPr lang="en-US" smtClean="0">
                <a:solidFill>
                  <a:schemeClr val="tx1">
                    <a:lumMod val="50000"/>
                    <a:lumOff val="50000"/>
                  </a:schemeClr>
                </a:solidFill>
              </a:rPr>
              <a:pPr/>
              <a:t>9</a:t>
            </a:fld>
            <a:r>
              <a:rPr lang="en-US" smtClean="0"/>
              <a:t> </a:t>
            </a:r>
            <a:r>
              <a:rPr lang="en-US" smtClean="0">
                <a:solidFill>
                  <a:srgbClr val="C1CD23"/>
                </a:solidFill>
              </a:rPr>
              <a:t>|</a:t>
            </a:r>
            <a:endParaRPr lang="en-US" dirty="0">
              <a:solidFill>
                <a:srgbClr val="C1CD23"/>
              </a:solidFill>
            </a:endParaRPr>
          </a:p>
        </p:txBody>
      </p:sp>
      <p:sp>
        <p:nvSpPr>
          <p:cNvPr id="5" name="Title 4"/>
          <p:cNvSpPr>
            <a:spLocks noGrp="1"/>
          </p:cNvSpPr>
          <p:nvPr>
            <p:ph type="title"/>
          </p:nvPr>
        </p:nvSpPr>
        <p:spPr/>
        <p:txBody>
          <a:bodyPr>
            <a:normAutofit/>
          </a:bodyPr>
          <a:lstStyle/>
          <a:p>
            <a:r>
              <a:rPr lang="en-US" sz="3200" b="1" dirty="0" smtClean="0"/>
              <a:t>Data Cleaning</a:t>
            </a:r>
            <a:endParaRPr lang="en-US" sz="3200" b="1" dirty="0"/>
          </a:p>
        </p:txBody>
      </p:sp>
    </p:spTree>
  </p:cSld>
  <p:clrMapOvr>
    <a:masterClrMapping/>
  </p:clrMapOvr>
  <p:transition advTm="2000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to="" calcmode="lin" valueType="num">
                                      <p:cBhvr>
                                        <p:cTn id="12" dur="1" fill="hold"/>
                                        <p:tgtEl>
                                          <p:spTgt spid="2">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to="" calcmode="lin" valueType="num">
                                      <p:cBhvr>
                                        <p:cTn id="17" dur="1" fill="hold"/>
                                        <p:tgtEl>
                                          <p:spTgt spid="2">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to="" calcmode="lin" valueType="num">
                                      <p:cBhvr>
                                        <p:cTn id="22" dur="1" fill="hold"/>
                                        <p:tgtEl>
                                          <p:spTgt spid="2">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to="" calcmode="lin" valueType="num">
                                      <p:cBhvr>
                                        <p:cTn id="27" dur="1" fill="hold"/>
                                        <p:tgtEl>
                                          <p:spTgt spid="2">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to="" calcmode="lin" valueType="num">
                                      <p:cBhvr>
                                        <p:cTn id="32" dur="1" fill="hold"/>
                                        <p:tgtEl>
                                          <p:spTgt spid="2">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to="" calcmode="lin" valueType="num">
                                      <p:cBhvr>
                                        <p:cTn id="37" dur="1" fill="hold"/>
                                        <p:tgtEl>
                                          <p:spTgt spid="2">
                                            <p:txEl>
                                              <p:pRg st="5" end="5"/>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to="" calcmode="lin" valueType="num">
                                      <p:cBhvr>
                                        <p:cTn id="42" dur="1" fill="hold"/>
                                        <p:tgtEl>
                                          <p:spTgt spid="2">
                                            <p:txEl>
                                              <p:pRg st="6" end="6"/>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 to="" calcmode="lin" valueType="num">
                                      <p:cBhvr>
                                        <p:cTn id="47" dur="1" fill="hold"/>
                                        <p:tgtEl>
                                          <p:spTgt spid="2">
                                            <p:txEl>
                                              <p:pRg st="7" end="7"/>
                                            </p:txEl>
                                          </p:spTgt>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 to="" calcmode="lin" valueType="num">
                                      <p:cBhvr>
                                        <p:cTn id="52" dur="1" fill="hold"/>
                                        <p:tgtEl>
                                          <p:spTgt spid="2">
                                            <p:txEl>
                                              <p:pRg st="8" end="8"/>
                                            </p:txEl>
                                          </p:spTgt>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 to="" calcmode="lin" valueType="num">
                                      <p:cBhvr>
                                        <p:cTn id="57" dur="1" fill="hold"/>
                                        <p:tgtEl>
                                          <p:spTgt spid="2">
                                            <p:txEl>
                                              <p:pRg st="9" end="9"/>
                                            </p:txEl>
                                          </p:spTgt>
                                        </p:tgtEl>
                                        <p:attrNameLst>
                                          <p:attrName/>
                                        </p:attrNameLst>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0"/>
                                          </p:stCondLst>
                                        </p:cTn>
                                        <p:tgtEl>
                                          <p:spTgt spid="2">
                                            <p:txEl>
                                              <p:pRg st="10" end="10"/>
                                            </p:txEl>
                                          </p:spTgt>
                                        </p:tgtEl>
                                        <p:attrNameLst>
                                          <p:attrName>style.visibility</p:attrName>
                                        </p:attrNameLst>
                                      </p:cBhvr>
                                      <p:to>
                                        <p:strVal val="visible"/>
                                      </p:to>
                                    </p:set>
                                    <p:anim to="" calcmode="lin" valueType="num">
                                      <p:cBhvr>
                                        <p:cTn id="62" dur="1" fill="hold"/>
                                        <p:tgtEl>
                                          <p:spTgt spid="2">
                                            <p:txEl>
                                              <p:pRg st="10" end="10"/>
                                            </p:txEl>
                                          </p:spTgt>
                                        </p:tgtEl>
                                        <p:attrNameLst>
                                          <p:attrName/>
                                        </p:attrNameLst>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anim to="" calcmode="lin" valueType="num">
                                      <p:cBhvr>
                                        <p:cTn id="67" dur="1" fill="hold"/>
                                        <p:tgtEl>
                                          <p:spTgt spid="2">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1.2|0.8|0.8|0.8|0.7|0.7"/>
</p:tagLst>
</file>

<file path=ppt/tags/tag2.xml><?xml version="1.0" encoding="utf-8"?>
<p:tagLst xmlns:a="http://schemas.openxmlformats.org/drawingml/2006/main" xmlns:r="http://schemas.openxmlformats.org/officeDocument/2006/relationships" xmlns:p="http://schemas.openxmlformats.org/presentationml/2006/main">
  <p:tag name="TIMING" val="|0.5|0.8"/>
</p:tagLst>
</file>

<file path=ppt/tags/tag3.xml><?xml version="1.0" encoding="utf-8"?>
<p:tagLst xmlns:a="http://schemas.openxmlformats.org/drawingml/2006/main" xmlns:r="http://schemas.openxmlformats.org/officeDocument/2006/relationships" xmlns:p="http://schemas.openxmlformats.org/presentationml/2006/main">
  <p:tag name="TIMING" val="|1.8|2.1|1.5|1.4|1.8"/>
</p:tagLst>
</file>

<file path=ppt/tags/tag4.xml><?xml version="1.0" encoding="utf-8"?>
<p:tagLst xmlns:a="http://schemas.openxmlformats.org/drawingml/2006/main" xmlns:r="http://schemas.openxmlformats.org/officeDocument/2006/relationships" xmlns:p="http://schemas.openxmlformats.org/presentationml/2006/main">
  <p:tag name="TIMING" val="|0.4|1|1.6|4.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1252</TotalTime>
  <Words>1405</Words>
  <Application>Microsoft Office PowerPoint</Application>
  <PresentationFormat>On-screen Show (4:3)</PresentationFormat>
  <Paragraphs>135</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Predicting the likelihood of E-signing based on financial history </vt:lpstr>
      <vt:lpstr>Acknowledgements</vt:lpstr>
      <vt:lpstr>Cliff Notes on Machine Learning </vt:lpstr>
      <vt:lpstr>Cliff Notes on Machine Learning (cont.)</vt:lpstr>
      <vt:lpstr>Research Idea: Machine Learning to Predict Project Outcomes</vt:lpstr>
      <vt:lpstr>Steps of Machine Learning</vt:lpstr>
      <vt:lpstr>Libraries Imported</vt:lpstr>
      <vt:lpstr>Dataset used</vt:lpstr>
      <vt:lpstr>Data Cleaning</vt:lpstr>
      <vt:lpstr>Data Cleaning</vt:lpstr>
      <vt:lpstr>Analysis of Data</vt:lpstr>
      <vt:lpstr>Data Analysis II</vt:lpstr>
      <vt:lpstr>Representing Correlation: </vt:lpstr>
      <vt:lpstr>Model Building</vt:lpstr>
      <vt:lpstr>Model Building </vt:lpstr>
      <vt:lpstr>Model Building</vt:lpstr>
      <vt:lpstr>The Confusing Matrix</vt:lpstr>
      <vt:lpstr>Conclusion</vt:lpstr>
      <vt:lpstr>Biography</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Chris</dc:creator>
  <dc:description>For internal MITRE use</dc:description>
  <cp:lastModifiedBy>asus</cp:lastModifiedBy>
  <cp:revision>104</cp:revision>
  <cp:lastPrinted>2014-02-07T19:58:45Z</cp:lastPrinted>
  <dcterms:created xsi:type="dcterms:W3CDTF">2012-10-11T12:25:36Z</dcterms:created>
  <dcterms:modified xsi:type="dcterms:W3CDTF">2020-01-20T08:12:02Z</dcterms:modified>
</cp:coreProperties>
</file>