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2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6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3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8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9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8EB9-8F36-4840-B4AF-ABE77BAB14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ALGORITHM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ANJOLAOLUWA OLOWOKERE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7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Find the Factorial of number n (n! = 1 x 2 x 3 x …. n)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900" dirty="0" smtClean="0"/>
              <a:t>Start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900" dirty="0" smtClean="0"/>
              <a:t>Initialize sum to 0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900" dirty="0" smtClean="0"/>
              <a:t>Input </a:t>
            </a:r>
            <a:r>
              <a:rPr lang="en-US" sz="2900" dirty="0" err="1" smtClean="0"/>
              <a:t>num</a:t>
            </a:r>
            <a:r>
              <a:rPr lang="en-US" sz="2900" dirty="0" smtClean="0"/>
              <a:t>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900" dirty="0" smtClean="0"/>
              <a:t>Loop: Counter p in range ( 1, </a:t>
            </a:r>
            <a:r>
              <a:rPr lang="en-US" sz="2900" dirty="0" err="1" smtClean="0"/>
              <a:t>num</a:t>
            </a:r>
            <a:r>
              <a:rPr lang="en-US" sz="2900" dirty="0" smtClean="0"/>
              <a:t> + 1)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900" dirty="0" smtClean="0"/>
              <a:t>Factorial = p * factorial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900" dirty="0" smtClean="0"/>
              <a:t>Print Factorial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900" dirty="0" smtClean="0"/>
              <a:t>Stop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sz="2900" dirty="0" smtClean="0"/>
          </a:p>
          <a:p>
            <a:pPr marL="0" indent="0">
              <a:lnSpc>
                <a:spcPct val="200000"/>
              </a:lnSpc>
              <a:buNone/>
            </a:pPr>
            <a:endParaRPr lang="en-GB" sz="29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GB" sz="29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77" y="-349067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EXERCISE </a:t>
            </a:r>
            <a:r>
              <a:rPr lang="en-GB" sz="3600" dirty="0"/>
              <a:t>5</a:t>
            </a:r>
            <a:r>
              <a:rPr lang="en-GB" sz="3600" dirty="0" smtClean="0"/>
              <a:t>: </a:t>
            </a:r>
            <a:r>
              <a:rPr lang="en-GB" sz="3600" dirty="0" smtClean="0"/>
              <a:t>FLOWCHART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773676" y="558796"/>
            <a:ext cx="2472435" cy="5931957"/>
            <a:chOff x="3669495" y="964238"/>
            <a:chExt cx="2472435" cy="5931957"/>
          </a:xfrm>
        </p:grpSpPr>
        <p:grpSp>
          <p:nvGrpSpPr>
            <p:cNvPr id="6" name="Group 5"/>
            <p:cNvGrpSpPr/>
            <p:nvPr/>
          </p:nvGrpSpPr>
          <p:grpSpPr>
            <a:xfrm>
              <a:off x="3846106" y="964238"/>
              <a:ext cx="2295824" cy="5931957"/>
              <a:chOff x="1370622" y="946442"/>
              <a:chExt cx="2295824" cy="593195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389526" y="972357"/>
                <a:ext cx="1716505" cy="497305"/>
              </a:xfrm>
              <a:prstGeom prst="roundRect">
                <a:avLst>
                  <a:gd name="adj" fmla="val 50000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701287" y="946442"/>
                <a:ext cx="19651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smtClean="0">
                    <a:solidFill>
                      <a:schemeClr val="bg1"/>
                    </a:solidFill>
                  </a:rPr>
                  <a:t>START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Parallelogram 7"/>
              <p:cNvSpPr/>
              <p:nvPr/>
            </p:nvSpPr>
            <p:spPr>
              <a:xfrm>
                <a:off x="1381297" y="2606425"/>
                <a:ext cx="1811547" cy="569344"/>
              </a:xfrm>
              <a:prstGeom prst="parallelogram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INPUT NUM                                  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2281787" y="2359223"/>
                <a:ext cx="7869" cy="240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276767" y="1459718"/>
                <a:ext cx="7869" cy="240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2284636" y="3175769"/>
                <a:ext cx="6782" cy="269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2287070" y="4262753"/>
                <a:ext cx="5983" cy="3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ounded Rectangle 44"/>
              <p:cNvSpPr/>
              <p:nvPr/>
            </p:nvSpPr>
            <p:spPr>
              <a:xfrm>
                <a:off x="1476339" y="6381094"/>
                <a:ext cx="1716505" cy="497305"/>
              </a:xfrm>
              <a:prstGeom prst="roundRect">
                <a:avLst>
                  <a:gd name="adj" fmla="val 50000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END</a:t>
                </a:r>
                <a:endParaRPr lang="en-US" b="1" dirty="0"/>
              </a:p>
            </p:txBody>
          </p:sp>
          <p:sp>
            <p:nvSpPr>
              <p:cNvPr id="51" name="Parallelogram 50"/>
              <p:cNvSpPr/>
              <p:nvPr/>
            </p:nvSpPr>
            <p:spPr>
              <a:xfrm>
                <a:off x="1370622" y="5554959"/>
                <a:ext cx="1811547" cy="569344"/>
              </a:xfrm>
              <a:prstGeom prst="parallelogram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PRINT FACTORIAL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2276396" y="5217567"/>
                <a:ext cx="5983" cy="3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2283877" y="6130116"/>
                <a:ext cx="0" cy="2509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3669495" y="1705729"/>
              <a:ext cx="2301882" cy="3584307"/>
              <a:chOff x="4920325" y="1576088"/>
              <a:chExt cx="2301882" cy="358430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6527" y="1576088"/>
                <a:ext cx="1967329" cy="66314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Initialize FACTORIAL TO 0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920325" y="3346933"/>
                <a:ext cx="2301882" cy="775388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COUNTER P in range (1, NUM +1)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051192" y="4497250"/>
                <a:ext cx="1967329" cy="66314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FACTORIAL = P * FACTORIAL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626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7030A0"/>
                    </a:solidFill>
                  </a:rPr>
                  <a:t>Find the root of a Quadratic Equation Ax</a:t>
                </a:r>
                <a:r>
                  <a:rPr lang="en-US" baseline="30000" dirty="0">
                    <a:solidFill>
                      <a:srgbClr val="7030A0"/>
                    </a:solidFill>
                  </a:rPr>
                  <a:t>2</a:t>
                </a:r>
                <a:r>
                  <a:rPr lang="en-US" dirty="0">
                    <a:solidFill>
                      <a:srgbClr val="7030A0"/>
                    </a:solidFill>
                  </a:rPr>
                  <a:t> +</a:t>
                </a:r>
                <a:r>
                  <a:rPr lang="en-US" dirty="0" err="1">
                    <a:solidFill>
                      <a:srgbClr val="7030A0"/>
                    </a:solidFill>
                  </a:rPr>
                  <a:t>Bx</a:t>
                </a:r>
                <a:r>
                  <a:rPr lang="en-US" dirty="0">
                    <a:solidFill>
                      <a:srgbClr val="7030A0"/>
                    </a:solidFill>
                  </a:rPr>
                  <a:t> + C =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>
                    <a:solidFill>
                      <a:srgbClr val="7030A0"/>
                    </a:solidFill>
                  </a:rPr>
                  <a:t>Start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Input a, b, c, D, X1 and X2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Compute 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dirty="0"/>
                          <m:t>−(4∗</m:t>
                        </m:r>
                        <m:r>
                          <m:rPr>
                            <m:nor/>
                          </m:rPr>
                          <a:rPr lang="en-GB" dirty="0"/>
                          <m:t>a</m:t>
                        </m:r>
                        <m:r>
                          <m:rPr>
                            <m:nor/>
                          </m:rPr>
                          <a:rPr lang="en-GB" dirty="0"/>
                          <m:t>∗</m:t>
                        </m:r>
                        <m:r>
                          <m:rPr>
                            <m:nor/>
                          </m:rPr>
                          <a:rPr lang="en-GB" dirty="0"/>
                          <m:t>c</m:t>
                        </m:r>
                        <m:r>
                          <m:rPr>
                            <m:nor/>
                          </m:rPr>
                          <a:rPr lang="en-GB" dirty="0"/>
                          <m:t>) 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If D&lt;0, go to step 5 otherwise go to step 6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C</a:t>
                </a:r>
                <a:r>
                  <a:rPr lang="en-GB" dirty="0" smtClean="0"/>
                  <a:t>alculate X1= ((-</a:t>
                </a:r>
                <a:r>
                  <a:rPr lang="en-GB" dirty="0" err="1" smtClean="0"/>
                  <a:t>b+D</a:t>
                </a:r>
                <a:r>
                  <a:rPr lang="en-GB" dirty="0" smtClean="0"/>
                  <a:t>)/2a) and calculate X2= ((+</a:t>
                </a:r>
                <a:r>
                  <a:rPr lang="en-GB" dirty="0" err="1" smtClean="0"/>
                  <a:t>b+D</a:t>
                </a:r>
                <a:r>
                  <a:rPr lang="en-GB" dirty="0" smtClean="0"/>
                  <a:t>)/</a:t>
                </a:r>
                <a:r>
                  <a:rPr lang="en-GB" dirty="0"/>
                  <a:t>2a</a:t>
                </a:r>
                <a:r>
                  <a:rPr lang="en-GB" dirty="0" smtClean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If D=0, go to step 7 otherwise go to step 8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C</a:t>
                </a:r>
                <a:r>
                  <a:rPr lang="en-GB" dirty="0" smtClean="0"/>
                  <a:t>alculate X = </a:t>
                </a:r>
                <a:r>
                  <a:rPr lang="en-GB" dirty="0"/>
                  <a:t>((-</a:t>
                </a:r>
                <a:r>
                  <a:rPr lang="en-GB" dirty="0" err="1"/>
                  <a:t>b+D</a:t>
                </a:r>
                <a:r>
                  <a:rPr lang="en-GB" dirty="0"/>
                  <a:t>)/2a</a:t>
                </a:r>
                <a:r>
                  <a:rPr lang="en-GB" dirty="0" smtClean="0"/>
                  <a:t>), print ‘the roots are equal’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If D&gt;0, go to step 9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P</a:t>
                </a:r>
                <a:r>
                  <a:rPr lang="en-GB" dirty="0" smtClean="0"/>
                  <a:t>rint ‘the roots are complex’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End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19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/>
          <p:nvPr/>
        </p:nvCxnSpPr>
        <p:spPr>
          <a:xfrm>
            <a:off x="6302869" y="6391744"/>
            <a:ext cx="0" cy="354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04" y="-35320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EXERCISE 1: FLOWCHART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372857" y="519214"/>
            <a:ext cx="1716505" cy="49730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514" y="506256"/>
            <a:ext cx="196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START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31109" y="1029476"/>
            <a:ext cx="0" cy="534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>
            <a:off x="325335" y="1564069"/>
            <a:ext cx="1811547" cy="569344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233" y="1577026"/>
            <a:ext cx="1440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INPUT a, b, c, D, X1, X2</a:t>
            </a:r>
            <a:endParaRPr lang="en-US" sz="14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23239" y="2133413"/>
            <a:ext cx="0" cy="534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2857" y="2668006"/>
            <a:ext cx="1820402" cy="5609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857" y="2751277"/>
            <a:ext cx="1898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 = </a:t>
            </a:r>
            <a:r>
              <a:rPr lang="en-US" sz="1400" b="1" dirty="0" err="1" smtClean="0">
                <a:solidFill>
                  <a:schemeClr val="bg1"/>
                </a:solidFill>
              </a:rPr>
              <a:t>sqrt</a:t>
            </a:r>
            <a:r>
              <a:rPr lang="en-GB" sz="1400" b="1" dirty="0" smtClean="0">
                <a:solidFill>
                  <a:schemeClr val="bg1"/>
                </a:solidFill>
              </a:rPr>
              <a:t>(b**2-</a:t>
            </a:r>
            <a:r>
              <a:rPr lang="en-GB" sz="1400" b="1" dirty="0">
                <a:solidFill>
                  <a:schemeClr val="bg1"/>
                </a:solidFill>
              </a:rPr>
              <a:t>(4*a*c</a:t>
            </a:r>
            <a:r>
              <a:rPr lang="en-GB" sz="1400" b="1" dirty="0" smtClean="0">
                <a:solidFill>
                  <a:schemeClr val="bg1"/>
                </a:solidFill>
              </a:rPr>
              <a:t>))</a:t>
            </a:r>
            <a:endParaRPr lang="en-GB" sz="14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2875123" y="2917439"/>
            <a:ext cx="1595129" cy="1552755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68043" y="3501501"/>
            <a:ext cx="100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D &gt; 0? </a:t>
            </a:r>
            <a:endParaRPr lang="en-US" dirty="0"/>
          </a:p>
        </p:txBody>
      </p:sp>
      <p:cxnSp>
        <p:nvCxnSpPr>
          <p:cNvPr id="20" name="Elbow Connector 19"/>
          <p:cNvCxnSpPr>
            <a:endCxn id="14" idx="1"/>
          </p:cNvCxnSpPr>
          <p:nvPr/>
        </p:nvCxnSpPr>
        <p:spPr>
          <a:xfrm>
            <a:off x="1231108" y="3228968"/>
            <a:ext cx="1644015" cy="464849"/>
          </a:xfrm>
          <a:prstGeom prst="bentConnector3">
            <a:avLst>
              <a:gd name="adj1" fmla="val 1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65140" y="3336052"/>
            <a:ext cx="101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4470252" y="3693816"/>
            <a:ext cx="11135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2687" y="4470194"/>
            <a:ext cx="0" cy="534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50741" y="4454895"/>
            <a:ext cx="101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Diamond 17"/>
          <p:cNvSpPr/>
          <p:nvPr/>
        </p:nvSpPr>
        <p:spPr>
          <a:xfrm>
            <a:off x="5583815" y="2902140"/>
            <a:ext cx="1595129" cy="1552755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76734" y="3493851"/>
            <a:ext cx="100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D = 0? 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81379" y="4454895"/>
            <a:ext cx="0" cy="534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23939" y="4470193"/>
            <a:ext cx="101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62486" y="5012776"/>
            <a:ext cx="1820402" cy="5609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13738" y="5012776"/>
            <a:ext cx="1820402" cy="5609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8595" y="4989488"/>
            <a:ext cx="1794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X1= ((-</a:t>
            </a:r>
            <a:r>
              <a:rPr lang="en-GB" sz="1600" dirty="0" err="1"/>
              <a:t>b+D</a:t>
            </a:r>
            <a:r>
              <a:rPr lang="en-GB" sz="1600" dirty="0"/>
              <a:t>)/</a:t>
            </a:r>
            <a:r>
              <a:rPr lang="en-GB" sz="1600" dirty="0" smtClean="0"/>
              <a:t>2a)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788595" y="5219705"/>
            <a:ext cx="1794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X2= </a:t>
            </a:r>
            <a:r>
              <a:rPr lang="en-GB" sz="1600" dirty="0"/>
              <a:t>((-</a:t>
            </a:r>
            <a:r>
              <a:rPr lang="en-GB" sz="1600" dirty="0" smtClean="0"/>
              <a:t>b-D</a:t>
            </a:r>
            <a:r>
              <a:rPr lang="en-GB" sz="1600" dirty="0"/>
              <a:t>)/2a)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539847" y="5061995"/>
            <a:ext cx="1794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X= </a:t>
            </a:r>
            <a:r>
              <a:rPr lang="en-GB" sz="1600" dirty="0"/>
              <a:t>((-</a:t>
            </a:r>
            <a:r>
              <a:rPr lang="en-GB" sz="1600" dirty="0" err="1"/>
              <a:t>b+D</a:t>
            </a:r>
            <a:r>
              <a:rPr lang="en-GB" sz="1600" dirty="0"/>
              <a:t>)/</a:t>
            </a:r>
            <a:r>
              <a:rPr lang="en-GB" sz="1600" dirty="0" smtClean="0"/>
              <a:t>2a)</a:t>
            </a:r>
            <a:endParaRPr lang="en-US" sz="1600" dirty="0"/>
          </a:p>
        </p:txBody>
      </p:sp>
      <p:sp>
        <p:nvSpPr>
          <p:cNvPr id="31" name="Parallelogram 30"/>
          <p:cNvSpPr/>
          <p:nvPr/>
        </p:nvSpPr>
        <p:spPr>
          <a:xfrm>
            <a:off x="2744967" y="5942882"/>
            <a:ext cx="1811547" cy="569344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672687" y="5573738"/>
            <a:ext cx="0" cy="354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5122" y="6047378"/>
            <a:ext cx="159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X1 &amp; X2</a:t>
            </a:r>
            <a:endParaRPr lang="en-US" dirty="0"/>
          </a:p>
        </p:txBody>
      </p:sp>
      <p:sp>
        <p:nvSpPr>
          <p:cNvPr id="34" name="Parallelogram 33"/>
          <p:cNvSpPr/>
          <p:nvPr/>
        </p:nvSpPr>
        <p:spPr>
          <a:xfrm>
            <a:off x="5475604" y="5942882"/>
            <a:ext cx="1811547" cy="569344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81378" y="5573737"/>
            <a:ext cx="0" cy="354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26374" y="5946953"/>
            <a:ext cx="15951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PRINT X</a:t>
            </a:r>
          </a:p>
          <a:p>
            <a:r>
              <a:rPr lang="en-US" sz="1100" dirty="0" smtClean="0"/>
              <a:t>PRINT ‘The roots are equal’</a:t>
            </a:r>
            <a:endParaRPr lang="en-US" sz="11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6381377" y="2279749"/>
            <a:ext cx="1" cy="622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Parallelogram 44"/>
          <p:cNvSpPr/>
          <p:nvPr/>
        </p:nvSpPr>
        <p:spPr>
          <a:xfrm>
            <a:off x="5475603" y="1708370"/>
            <a:ext cx="1811547" cy="569344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626373" y="1769976"/>
            <a:ext cx="15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PRINT ‘The roots are complex’</a:t>
            </a:r>
            <a:endParaRPr lang="en-US" sz="1200" dirty="0"/>
          </a:p>
        </p:txBody>
      </p:sp>
      <p:cxnSp>
        <p:nvCxnSpPr>
          <p:cNvPr id="52" name="Elbow Connector 51"/>
          <p:cNvCxnSpPr>
            <a:stCxn id="31" idx="4"/>
          </p:cNvCxnSpPr>
          <p:nvPr/>
        </p:nvCxnSpPr>
        <p:spPr>
          <a:xfrm rot="16200000" flipH="1">
            <a:off x="6014356" y="4148611"/>
            <a:ext cx="239556" cy="49667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6" idx="3"/>
            <a:endCxn id="60" idx="0"/>
          </p:cNvCxnSpPr>
          <p:nvPr/>
        </p:nvCxnSpPr>
        <p:spPr>
          <a:xfrm>
            <a:off x="7221502" y="2000809"/>
            <a:ext cx="2102607" cy="45561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617527" y="6556996"/>
            <a:ext cx="1413164" cy="33079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033049" y="6518459"/>
            <a:ext cx="10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END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2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dirty="0" smtClean="0"/>
                  <a:t>Find </a:t>
                </a:r>
                <a:r>
                  <a:rPr lang="en-US" dirty="0"/>
                  <a:t>the root of a  Cubic Equation Ax</a:t>
                </a:r>
                <a:r>
                  <a:rPr lang="en-US" baseline="30000" dirty="0"/>
                  <a:t>3</a:t>
                </a:r>
                <a:r>
                  <a:rPr lang="en-US" dirty="0"/>
                  <a:t> + Bx</a:t>
                </a:r>
                <a:r>
                  <a:rPr lang="en-US" baseline="30000" dirty="0"/>
                  <a:t>2</a:t>
                </a:r>
                <a:r>
                  <a:rPr lang="en-US" dirty="0"/>
                  <a:t> + </a:t>
                </a:r>
                <a:r>
                  <a:rPr lang="en-US" dirty="0" err="1"/>
                  <a:t>Cx</a:t>
                </a:r>
                <a:r>
                  <a:rPr lang="en-US" dirty="0"/>
                  <a:t> + D = 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>
                    <a:solidFill>
                      <a:srgbClr val="7030A0"/>
                    </a:solidFill>
                  </a:rPr>
                  <a:t>Start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Input Q, R, S, T, x₁ ,x₂, x₃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Compute Q = (3*a₂ - (a₁</a:t>
                </a:r>
                <a:r>
                  <a:rPr lang="en-US" baseline="30000" dirty="0"/>
                  <a:t>2</a:t>
                </a:r>
                <a:r>
                  <a:rPr lang="en-GB" dirty="0" smtClean="0"/>
                  <a:t>))/9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Compute R = ((9*a₂*a</a:t>
                </a:r>
                <a:r>
                  <a:rPr lang="en-GB" dirty="0"/>
                  <a:t>₁)-(</a:t>
                </a:r>
                <a:r>
                  <a:rPr lang="en-GB" dirty="0" smtClean="0"/>
                  <a:t>27*a₃)-(2*a₁</a:t>
                </a:r>
                <a:r>
                  <a:rPr lang="en-US" baseline="30000" dirty="0"/>
                  <a:t>3</a:t>
                </a:r>
                <a:r>
                  <a:rPr lang="en-GB" dirty="0" smtClean="0"/>
                  <a:t>))/54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Compute S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m:rPr>
                            <m:nor/>
                          </m:rPr>
                          <a:rPr lang="en-GB" dirty="0"/>
                          <m:t>R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GB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baseline="30000" dirty="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) </m:t>
                            </m:r>
                          </m:e>
                        </m:rad>
                      </m:e>
                    </m:rad>
                  </m:oMath>
                </a14:m>
                <a:endParaRPr lang="en-GB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Compute T =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m:rPr>
                            <m:nor/>
                          </m:rPr>
                          <a:rPr lang="en-GB" dirty="0"/>
                          <m:t>R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GB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baseline="30000" dirty="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) </m:t>
                            </m:r>
                          </m:e>
                        </m:rad>
                      </m:e>
                    </m:rad>
                  </m:oMath>
                </a14:m>
                <a:endParaRPr lang="en-GB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Compute </a:t>
                </a:r>
                <a:r>
                  <a:rPr lang="en-GB" dirty="0"/>
                  <a:t>x₁ </a:t>
                </a:r>
                <a:r>
                  <a:rPr lang="en-GB" dirty="0" smtClean="0"/>
                  <a:t>= S + T -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dirty="0"/>
                      <m:t>₁</m:t>
                    </m:r>
                  </m:oMath>
                </a14:m>
                <a:endParaRPr lang="en-GB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Compute x</a:t>
                </a:r>
                <a:r>
                  <a:rPr lang="en-GB" dirty="0" smtClean="0"/>
                  <a:t>₂ = -( S + T ) –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dirty="0" smtClean="0"/>
                  <a:t>*a₁ +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Compute </a:t>
                </a:r>
                <a:r>
                  <a:rPr lang="en-GB" dirty="0"/>
                  <a:t>x₃ </a:t>
                </a:r>
                <a:r>
                  <a:rPr lang="en-GB" dirty="0" smtClean="0"/>
                  <a:t>= </a:t>
                </a:r>
                <a:r>
                  <a:rPr lang="en-GB" dirty="0"/>
                  <a:t>-( S + T ) –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dirty="0"/>
                  <a:t>*a₁ </a:t>
                </a:r>
                <a:r>
                  <a:rPr lang="en-GB" dirty="0" smtClean="0"/>
                  <a:t>-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1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04" y="-35320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EXERCISE </a:t>
            </a:r>
            <a:r>
              <a:rPr lang="en-GB" sz="3600" dirty="0"/>
              <a:t>2</a:t>
            </a:r>
            <a:r>
              <a:rPr lang="en-GB" sz="3600" dirty="0" smtClean="0"/>
              <a:t>: FLOWCHART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158617" y="500024"/>
            <a:ext cx="1716505" cy="49730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70377" y="478860"/>
            <a:ext cx="196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START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1152976" y="1227717"/>
            <a:ext cx="1811547" cy="569344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21873" y="1240674"/>
            <a:ext cx="148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INPUT </a:t>
            </a:r>
            <a:r>
              <a:rPr lang="en-GB" sz="1400" b="1" dirty="0"/>
              <a:t>Q, R, S, T, x₁ ,x₂, x</a:t>
            </a:r>
            <a:r>
              <a:rPr lang="en-GB" sz="1400" b="1" dirty="0" smtClean="0"/>
              <a:t>₃,</a:t>
            </a:r>
            <a:r>
              <a:rPr lang="en-GB" sz="1400" b="1" dirty="0"/>
              <a:t> </a:t>
            </a:r>
            <a:r>
              <a:rPr lang="en-GB" sz="1400" b="1" dirty="0" smtClean="0"/>
              <a:t>a₁ ,a₂</a:t>
            </a:r>
            <a:r>
              <a:rPr lang="en-GB" sz="1400" b="1" dirty="0"/>
              <a:t>, </a:t>
            </a:r>
            <a:r>
              <a:rPr lang="en-GB" sz="1400" b="1" dirty="0" smtClean="0"/>
              <a:t>a₃  </a:t>
            </a:r>
            <a:endParaRPr lang="en-US" sz="14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0880" y="1797061"/>
            <a:ext cx="7869" cy="240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72159" y="2046983"/>
            <a:ext cx="1973179" cy="5609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Q = (3*a₂ - (a₁</a:t>
            </a:r>
            <a:r>
              <a:rPr lang="en-US" baseline="30000" dirty="0"/>
              <a:t>2</a:t>
            </a:r>
            <a:r>
              <a:rPr lang="en-GB" dirty="0"/>
              <a:t>))/9</a:t>
            </a:r>
          </a:p>
        </p:txBody>
      </p:sp>
      <p:cxnSp>
        <p:nvCxnSpPr>
          <p:cNvPr id="20" name="Elbow Connector 19"/>
          <p:cNvCxnSpPr/>
          <p:nvPr/>
        </p:nvCxnSpPr>
        <p:spPr>
          <a:xfrm>
            <a:off x="2052751" y="5658735"/>
            <a:ext cx="3069303" cy="521928"/>
          </a:xfrm>
          <a:prstGeom prst="bentConnector3">
            <a:avLst>
              <a:gd name="adj1" fmla="val -2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137011" y="4939021"/>
                <a:ext cx="3839718" cy="56096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/>
                  <a:t>x₂ = -( S + T ) –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dirty="0"/>
                  <a:t>*a₁ +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∗(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11" y="4939021"/>
                <a:ext cx="3839718" cy="560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156264" y="4020257"/>
                <a:ext cx="3820465" cy="56096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/>
                  <a:t>x₃ = -( S + T ) –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dirty="0"/>
                  <a:t>*a₁ -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∗(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264" y="4020257"/>
                <a:ext cx="3820465" cy="560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5980980" y="5517847"/>
            <a:ext cx="0" cy="347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Parallelogram 44"/>
          <p:cNvSpPr/>
          <p:nvPr/>
        </p:nvSpPr>
        <p:spPr>
          <a:xfrm>
            <a:off x="5130054" y="3094250"/>
            <a:ext cx="1811547" cy="569344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268931" y="3191193"/>
            <a:ext cx="159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PRINT</a:t>
            </a:r>
            <a:r>
              <a:rPr lang="en-US" dirty="0" smtClean="0"/>
              <a:t> </a:t>
            </a:r>
            <a:r>
              <a:rPr lang="en-GB" b="1" dirty="0"/>
              <a:t>x₁ ,x₂, x₃</a:t>
            </a:r>
            <a:endParaRPr lang="en-US" dirty="0"/>
          </a:p>
        </p:txBody>
      </p:sp>
      <p:cxnSp>
        <p:nvCxnSpPr>
          <p:cNvPr id="59" name="Elbow Connector 58"/>
          <p:cNvCxnSpPr/>
          <p:nvPr/>
        </p:nvCxnSpPr>
        <p:spPr>
          <a:xfrm>
            <a:off x="5991682" y="2752703"/>
            <a:ext cx="3172946" cy="2722292"/>
          </a:xfrm>
          <a:prstGeom prst="bentConnector3">
            <a:avLst>
              <a:gd name="adj1" fmla="val 10006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498748" y="5474995"/>
            <a:ext cx="1413164" cy="33079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914270" y="5436458"/>
            <a:ext cx="10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END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45858" y="987385"/>
            <a:ext cx="7869" cy="240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52882" y="2627481"/>
            <a:ext cx="7869" cy="240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3238" y="2866899"/>
            <a:ext cx="3277884" cy="5609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R = ((9*a₂*a₁)-(27*a₃)-(2*a₁</a:t>
            </a:r>
            <a:r>
              <a:rPr lang="en-US" baseline="30000" dirty="0"/>
              <a:t>3</a:t>
            </a:r>
            <a:r>
              <a:rPr lang="en-GB" dirty="0"/>
              <a:t>))/54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38245" y="3438185"/>
            <a:ext cx="7869" cy="240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035161" y="3679124"/>
                <a:ext cx="2039998" cy="86417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m:rPr>
                            <m:nor/>
                          </m:rPr>
                          <a:rPr lang="en-GB" dirty="0"/>
                          <m:t>R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GB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baseline="30000" dirty="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) </m:t>
                            </m:r>
                          </m:e>
                        </m:rad>
                      </m:e>
                    </m:rad>
                  </m:oMath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1" y="3679124"/>
                <a:ext cx="2039998" cy="8641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2048947" y="4543298"/>
            <a:ext cx="7869" cy="240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032752" y="4794561"/>
                <a:ext cx="2039998" cy="86417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T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m:rPr>
                            <m:nor/>
                          </m:rPr>
                          <a:rPr lang="en-GB" dirty="0"/>
                          <m:t>R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GB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baseline="30000" dirty="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) </m:t>
                            </m:r>
                          </m:e>
                        </m:rad>
                      </m:e>
                    </m:ra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52" y="4794561"/>
                <a:ext cx="2039998" cy="8641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30054" y="5865881"/>
                <a:ext cx="1853632" cy="56096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/>
                  <a:t>x₁ = S + T -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dirty="0"/>
                      <m:t>₁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054" y="5865881"/>
                <a:ext cx="1853632" cy="560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V="1">
            <a:off x="5980980" y="4591290"/>
            <a:ext cx="0" cy="347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980980" y="3672526"/>
            <a:ext cx="0" cy="347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999887" y="2747647"/>
            <a:ext cx="0" cy="347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20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Find the largest of three numbers.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Declare variable a, b, c, LARGEST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If a&gt;b, then go to step 4 otherwise go to step 5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If a&gt;c, then SET LARGEST = a otherwise SET LARGEST = 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If b&gt;c, then SET LARGEST = b otherwise SET LARGEST = 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End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6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Elbow Connector 25"/>
          <p:cNvCxnSpPr>
            <a:endCxn id="38" idx="5"/>
          </p:cNvCxnSpPr>
          <p:nvPr/>
        </p:nvCxnSpPr>
        <p:spPr>
          <a:xfrm>
            <a:off x="809108" y="4559726"/>
            <a:ext cx="4437123" cy="1168117"/>
          </a:xfrm>
          <a:prstGeom prst="bentConnector3">
            <a:avLst>
              <a:gd name="adj1" fmla="val 2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0082056" y="4302235"/>
            <a:ext cx="3088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77" y="-349067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EXERCISE 3: FLOWCHART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88474" y="924523"/>
            <a:ext cx="8267473" cy="5825687"/>
            <a:chOff x="1149565" y="909497"/>
            <a:chExt cx="8267473" cy="5825687"/>
          </a:xfrm>
        </p:grpSpPr>
        <p:grpSp>
          <p:nvGrpSpPr>
            <p:cNvPr id="6" name="Group 5"/>
            <p:cNvGrpSpPr/>
            <p:nvPr/>
          </p:nvGrpSpPr>
          <p:grpSpPr>
            <a:xfrm>
              <a:off x="1149565" y="909497"/>
              <a:ext cx="8267473" cy="5825687"/>
              <a:chOff x="-1916908" y="946442"/>
              <a:chExt cx="8267473" cy="582568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389526" y="972357"/>
                <a:ext cx="1716505" cy="497305"/>
              </a:xfrm>
              <a:prstGeom prst="roundRect">
                <a:avLst>
                  <a:gd name="adj" fmla="val 50000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701287" y="946442"/>
                <a:ext cx="19651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smtClean="0">
                    <a:solidFill>
                      <a:schemeClr val="bg1"/>
                    </a:solidFill>
                  </a:rPr>
                  <a:t>START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Parallelogram 7"/>
              <p:cNvSpPr/>
              <p:nvPr/>
            </p:nvSpPr>
            <p:spPr>
              <a:xfrm>
                <a:off x="1383885" y="1700050"/>
                <a:ext cx="1811547" cy="569344"/>
              </a:xfrm>
              <a:prstGeom prst="parallelogram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546159" y="1723112"/>
                <a:ext cx="1723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INPUT </a:t>
                </a:r>
                <a:r>
                  <a:rPr lang="en-GB" sz="1400" b="1" dirty="0" smtClean="0"/>
                  <a:t>A,B,C, LARGEST  </a:t>
                </a:r>
                <a:endParaRPr lang="en-US" sz="1400" b="1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2281789" y="2269394"/>
                <a:ext cx="7869" cy="240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276767" y="1459718"/>
                <a:ext cx="7869" cy="240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Diamond 28"/>
              <p:cNvSpPr/>
              <p:nvPr/>
            </p:nvSpPr>
            <p:spPr>
              <a:xfrm>
                <a:off x="1302344" y="2509726"/>
                <a:ext cx="1967329" cy="1552755"/>
              </a:xfrm>
              <a:prstGeom prst="diamond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IS A &gt; B?</a:t>
                </a:r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410125" y="2916770"/>
                <a:ext cx="512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YES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49251" y="2916770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</a:t>
                </a:r>
                <a:endParaRPr lang="en-US" dirty="0"/>
              </a:p>
            </p:txBody>
          </p:sp>
          <p:sp>
            <p:nvSpPr>
              <p:cNvPr id="36" name="Diamond 35"/>
              <p:cNvSpPr/>
              <p:nvPr/>
            </p:nvSpPr>
            <p:spPr>
              <a:xfrm>
                <a:off x="4383236" y="3549495"/>
                <a:ext cx="1967329" cy="1552755"/>
              </a:xfrm>
              <a:prstGeom prst="diamond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IS A &gt; C?</a:t>
                </a:r>
                <a:endParaRPr lang="en-US" dirty="0"/>
              </a:p>
            </p:txBody>
          </p:sp>
          <p:sp>
            <p:nvSpPr>
              <p:cNvPr id="37" name="Diamond 36"/>
              <p:cNvSpPr/>
              <p:nvPr/>
            </p:nvSpPr>
            <p:spPr>
              <a:xfrm>
                <a:off x="-1916908" y="3549494"/>
                <a:ext cx="1967329" cy="1552755"/>
              </a:xfrm>
              <a:prstGeom prst="diamond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IS B &gt; C?</a:t>
                </a:r>
                <a:endParaRPr lang="en-US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2284636" y="4324154"/>
                <a:ext cx="7869" cy="240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Parallelogram 37"/>
              <p:cNvSpPr/>
              <p:nvPr/>
            </p:nvSpPr>
            <p:spPr>
              <a:xfrm>
                <a:off x="1369681" y="5465090"/>
                <a:ext cx="1811547" cy="569344"/>
              </a:xfrm>
              <a:prstGeom prst="parallelogram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PRINT LARGEST</a:t>
                </a:r>
                <a:endParaRPr lang="en-US" dirty="0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2278653" y="5152454"/>
                <a:ext cx="5983" cy="3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271519" y="6034434"/>
                <a:ext cx="7869" cy="240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ounded Rectangle 44"/>
              <p:cNvSpPr/>
              <p:nvPr/>
            </p:nvSpPr>
            <p:spPr>
              <a:xfrm>
                <a:off x="1434252" y="6274824"/>
                <a:ext cx="1716505" cy="497305"/>
              </a:xfrm>
              <a:prstGeom prst="roundRect">
                <a:avLst>
                  <a:gd name="adj" fmla="val 50000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END</a:t>
                </a:r>
                <a:endParaRPr lang="en-US" b="1" dirty="0"/>
              </a:p>
            </p:txBody>
          </p:sp>
        </p:grpSp>
        <p:cxnSp>
          <p:nvCxnSpPr>
            <p:cNvPr id="14" name="Elbow Connector 13"/>
            <p:cNvCxnSpPr/>
            <p:nvPr/>
          </p:nvCxnSpPr>
          <p:spPr>
            <a:xfrm>
              <a:off x="6336146" y="3250877"/>
              <a:ext cx="2097228" cy="26339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endCxn id="37" idx="0"/>
            </p:cNvCxnSpPr>
            <p:nvPr/>
          </p:nvCxnSpPr>
          <p:spPr>
            <a:xfrm rot="10800000" flipV="1">
              <a:off x="2133231" y="3250017"/>
              <a:ext cx="2240863" cy="26253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3855803" y="4302235"/>
            <a:ext cx="433281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390909" y="4021754"/>
            <a:ext cx="1658476" cy="5609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SET LARGEST = 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8106" y="4021754"/>
            <a:ext cx="1513083" cy="5609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SET LARGEST = 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653512" y="4302235"/>
            <a:ext cx="24321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19080" y="4556070"/>
            <a:ext cx="1723514" cy="5609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SET LARGEST = </a:t>
            </a:r>
            <a:r>
              <a:rPr lang="en-US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>
            <a:stCxn id="20" idx="2"/>
            <a:endCxn id="38" idx="2"/>
          </p:cNvCxnSpPr>
          <p:nvPr/>
        </p:nvCxnSpPr>
        <p:spPr>
          <a:xfrm rot="5400000">
            <a:off x="8495232" y="3002927"/>
            <a:ext cx="1145127" cy="43047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6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900" dirty="0"/>
              <a:t>Find the </a:t>
            </a:r>
            <a:r>
              <a:rPr lang="en-US" sz="2900" dirty="0" smtClean="0"/>
              <a:t>GCD of two numbers.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900" dirty="0" smtClean="0"/>
              <a:t>Start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900" dirty="0" smtClean="0"/>
              <a:t>Input A, B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900" dirty="0" smtClean="0"/>
              <a:t>If A&gt;B, SET </a:t>
            </a:r>
            <a:r>
              <a:rPr lang="en-US" sz="2900" dirty="0" err="1" smtClean="0"/>
              <a:t>CounterLimit</a:t>
            </a:r>
            <a:r>
              <a:rPr lang="en-US" sz="2900" dirty="0"/>
              <a:t> </a:t>
            </a:r>
            <a:r>
              <a:rPr lang="en-US" sz="2900" dirty="0" smtClean="0"/>
              <a:t>= A otherwise go to step 4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900" dirty="0" smtClean="0"/>
              <a:t>SET </a:t>
            </a:r>
            <a:r>
              <a:rPr lang="en-US" sz="2900" dirty="0" err="1" smtClean="0"/>
              <a:t>CounterLimit</a:t>
            </a:r>
            <a:r>
              <a:rPr lang="en-US" sz="2900" dirty="0" smtClean="0"/>
              <a:t> = B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900" dirty="0" smtClean="0"/>
              <a:t>Loop : Counter </a:t>
            </a:r>
            <a:r>
              <a:rPr lang="en-US" sz="2900" dirty="0" err="1" smtClean="0"/>
              <a:t>i</a:t>
            </a:r>
            <a:r>
              <a:rPr lang="en-GB" sz="2900" dirty="0" smtClean="0"/>
              <a:t> in range (1, CounterLimit+1)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900" dirty="0" smtClean="0"/>
              <a:t>If </a:t>
            </a:r>
            <a:r>
              <a:rPr lang="en-GB" sz="2900" dirty="0" err="1" smtClean="0"/>
              <a:t>A%i</a:t>
            </a:r>
            <a:r>
              <a:rPr lang="en-GB" sz="2900" dirty="0" smtClean="0"/>
              <a:t> == 0 and </a:t>
            </a:r>
            <a:r>
              <a:rPr lang="en-GB" sz="2900" dirty="0" err="1" smtClean="0"/>
              <a:t>B%i</a:t>
            </a:r>
            <a:r>
              <a:rPr lang="en-GB" sz="2900" dirty="0" smtClean="0"/>
              <a:t> == 0, GCD = </a:t>
            </a:r>
            <a:r>
              <a:rPr lang="en-GB" sz="2900" dirty="0" err="1" smtClean="0"/>
              <a:t>i</a:t>
            </a:r>
            <a:endParaRPr lang="en-GB" sz="29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900" dirty="0" smtClean="0"/>
              <a:t>Print GCD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900" dirty="0" smtClean="0"/>
              <a:t>End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3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77" y="-349067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EXERCISE </a:t>
            </a:r>
            <a:r>
              <a:rPr lang="en-GB" sz="3600" dirty="0" smtClean="0"/>
              <a:t>4: </a:t>
            </a:r>
            <a:r>
              <a:rPr lang="en-GB" sz="3600" dirty="0" smtClean="0"/>
              <a:t>FLOWCHART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36093" y="951347"/>
            <a:ext cx="9582291" cy="5893762"/>
            <a:chOff x="2135708" y="909497"/>
            <a:chExt cx="9582291" cy="5893762"/>
          </a:xfrm>
        </p:grpSpPr>
        <p:grpSp>
          <p:nvGrpSpPr>
            <p:cNvPr id="6" name="Group 5"/>
            <p:cNvGrpSpPr/>
            <p:nvPr/>
          </p:nvGrpSpPr>
          <p:grpSpPr>
            <a:xfrm>
              <a:off x="3715724" y="909497"/>
              <a:ext cx="8002275" cy="5893762"/>
              <a:chOff x="649251" y="946442"/>
              <a:chExt cx="8002275" cy="5893762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389526" y="972357"/>
                <a:ext cx="1716505" cy="497305"/>
              </a:xfrm>
              <a:prstGeom prst="roundRect">
                <a:avLst>
                  <a:gd name="adj" fmla="val 50000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701287" y="946442"/>
                <a:ext cx="19651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smtClean="0">
                    <a:solidFill>
                      <a:schemeClr val="bg1"/>
                    </a:solidFill>
                  </a:rPr>
                  <a:t>START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Parallelogram 7"/>
              <p:cNvSpPr/>
              <p:nvPr/>
            </p:nvSpPr>
            <p:spPr>
              <a:xfrm>
                <a:off x="1383885" y="1700050"/>
                <a:ext cx="1811547" cy="569344"/>
              </a:xfrm>
              <a:prstGeom prst="parallelogram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90295" y="1807700"/>
                <a:ext cx="1723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INPUT </a:t>
                </a:r>
                <a:r>
                  <a:rPr lang="en-GB" sz="1400" b="1" dirty="0" smtClean="0"/>
                  <a:t>A,B  </a:t>
                </a:r>
                <a:endParaRPr lang="en-US" sz="1400" b="1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2281789" y="2269394"/>
                <a:ext cx="7869" cy="240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276767" y="1459718"/>
                <a:ext cx="7869" cy="240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Diamond 28"/>
              <p:cNvSpPr/>
              <p:nvPr/>
            </p:nvSpPr>
            <p:spPr>
              <a:xfrm>
                <a:off x="1302344" y="2509726"/>
                <a:ext cx="1967329" cy="1552755"/>
              </a:xfrm>
              <a:prstGeom prst="diamond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IS A &gt; B?</a:t>
                </a:r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410125" y="2916770"/>
                <a:ext cx="512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YES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49251" y="2916770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</a:t>
                </a:r>
                <a:endParaRPr lang="en-US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2285722" y="4185766"/>
                <a:ext cx="6782" cy="269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2278653" y="5152454"/>
                <a:ext cx="5983" cy="337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271519" y="6034434"/>
                <a:ext cx="7869" cy="240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ounded Rectangle 44"/>
              <p:cNvSpPr/>
              <p:nvPr/>
            </p:nvSpPr>
            <p:spPr>
              <a:xfrm>
                <a:off x="6887498" y="3788185"/>
                <a:ext cx="1716505" cy="497305"/>
              </a:xfrm>
              <a:prstGeom prst="roundRect">
                <a:avLst>
                  <a:gd name="adj" fmla="val 50000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END</a:t>
                </a:r>
                <a:endParaRPr lang="en-US" b="1" dirty="0"/>
              </a:p>
            </p:txBody>
          </p:sp>
          <p:sp>
            <p:nvSpPr>
              <p:cNvPr id="32" name="Diamond 31"/>
              <p:cNvSpPr/>
              <p:nvPr/>
            </p:nvSpPr>
            <p:spPr>
              <a:xfrm>
                <a:off x="1378601" y="5489846"/>
                <a:ext cx="1814243" cy="1350358"/>
              </a:xfrm>
              <a:prstGeom prst="diamond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IS </a:t>
                </a:r>
                <a:r>
                  <a:rPr lang="en-US" dirty="0" smtClean="0"/>
                  <a:t>A%I = 0?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251959" y="5795693"/>
                <a:ext cx="512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YES</a:t>
                </a:r>
                <a:endParaRPr lang="en-US" dirty="0"/>
              </a:p>
            </p:txBody>
          </p:sp>
          <p:sp>
            <p:nvSpPr>
              <p:cNvPr id="44" name="Diamond 43"/>
              <p:cNvSpPr/>
              <p:nvPr/>
            </p:nvSpPr>
            <p:spPr>
              <a:xfrm>
                <a:off x="4085762" y="5479421"/>
                <a:ext cx="1814243" cy="1350358"/>
              </a:xfrm>
              <a:prstGeom prst="diamond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IS </a:t>
                </a:r>
                <a:r>
                  <a:rPr lang="en-US" dirty="0"/>
                  <a:t>B</a:t>
                </a:r>
                <a:r>
                  <a:rPr lang="en-US" dirty="0" smtClean="0"/>
                  <a:t>%I = 0?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791220" y="5795693"/>
                <a:ext cx="512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YES</a:t>
                </a:r>
                <a:endParaRPr lang="en-US" dirty="0"/>
              </a:p>
            </p:txBody>
          </p:sp>
          <p:sp>
            <p:nvSpPr>
              <p:cNvPr id="51" name="Parallelogram 50"/>
              <p:cNvSpPr/>
              <p:nvPr/>
            </p:nvSpPr>
            <p:spPr>
              <a:xfrm>
                <a:off x="6839979" y="4751806"/>
                <a:ext cx="1811547" cy="569344"/>
              </a:xfrm>
              <a:prstGeom prst="parallelogram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PRINT GCD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974745" y="5769107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968564" y="5083560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</a:t>
                </a:r>
                <a:endParaRPr lang="en-US" dirty="0"/>
              </a:p>
            </p:txBody>
          </p:sp>
        </p:grpSp>
        <p:cxnSp>
          <p:nvCxnSpPr>
            <p:cNvPr id="14" name="Elbow Connector 13"/>
            <p:cNvCxnSpPr/>
            <p:nvPr/>
          </p:nvCxnSpPr>
          <p:spPr>
            <a:xfrm>
              <a:off x="6336146" y="3260013"/>
              <a:ext cx="2097229" cy="37381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rot="10800000" flipV="1">
              <a:off x="2135708" y="3260013"/>
              <a:ext cx="2229892" cy="35535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48616" y="3637894"/>
            <a:ext cx="10386348" cy="2760996"/>
            <a:chOff x="1899446" y="3508253"/>
            <a:chExt cx="10386348" cy="276099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6911412" y="6030963"/>
              <a:ext cx="8929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55803" y="4069728"/>
              <a:ext cx="4332815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8188618" y="3527575"/>
              <a:ext cx="1967329" cy="66314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SET </a:t>
              </a:r>
              <a:r>
                <a:rPr lang="en-US" dirty="0" smtClean="0">
                  <a:solidFill>
                    <a:schemeClr val="bg1"/>
                  </a:solidFill>
                </a:rPr>
                <a:t>COUNTERLIMIT = 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13624" y="4325376"/>
              <a:ext cx="2301882" cy="77538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COUNTER I in range (1, COUNTERLIMIT +1)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99446" y="3508253"/>
              <a:ext cx="1967329" cy="66314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SET </a:t>
              </a:r>
              <a:r>
                <a:rPr lang="en-US" dirty="0" smtClean="0">
                  <a:solidFill>
                    <a:schemeClr val="bg1"/>
                  </a:solidFill>
                </a:rPr>
                <a:t>COUNTERLIMIT = 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9618573" y="6030963"/>
              <a:ext cx="100054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10641089" y="5662730"/>
              <a:ext cx="1644705" cy="60651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I = GCD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/>
          <p:cNvCxnSpPr>
            <a:stCxn id="48" idx="0"/>
          </p:cNvCxnSpPr>
          <p:nvPr/>
        </p:nvCxnSpPr>
        <p:spPr>
          <a:xfrm flipH="1" flipV="1">
            <a:off x="10212611" y="5326055"/>
            <a:ext cx="1" cy="466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10212609" y="4301039"/>
            <a:ext cx="1" cy="466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2" idx="1"/>
            <a:endCxn id="25" idx="1"/>
          </p:cNvCxnSpPr>
          <p:nvPr/>
        </p:nvCxnSpPr>
        <p:spPr>
          <a:xfrm rot="10800000">
            <a:off x="3662795" y="4842712"/>
            <a:ext cx="182665" cy="1327219"/>
          </a:xfrm>
          <a:prstGeom prst="bentConnector3">
            <a:avLst>
              <a:gd name="adj1" fmla="val 2251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4" idx="0"/>
            <a:endCxn id="25" idx="3"/>
          </p:cNvCxnSpPr>
          <p:nvPr/>
        </p:nvCxnSpPr>
        <p:spPr>
          <a:xfrm rot="16200000" flipV="1">
            <a:off x="6391402" y="4415986"/>
            <a:ext cx="641615" cy="14950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35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313</TotalTime>
  <Words>574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ALGORITHM ASSIGNMENT</vt:lpstr>
      <vt:lpstr>EXERCISE 1</vt:lpstr>
      <vt:lpstr>EXERCISE 1: FLOWCHART</vt:lpstr>
      <vt:lpstr>EXERCISE 2</vt:lpstr>
      <vt:lpstr>EXERCISE 2: FLOWCHART</vt:lpstr>
      <vt:lpstr>EXERCISE 3</vt:lpstr>
      <vt:lpstr>EXERCISE 3: FLOWCHART</vt:lpstr>
      <vt:lpstr>EXERCISE 4</vt:lpstr>
      <vt:lpstr>EXERCISE 4: FLOWCHART</vt:lpstr>
      <vt:lpstr>EXERCISE 5</vt:lpstr>
      <vt:lpstr>EXERCISE 5: FLOWCHART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AnjolaAA1</dc:title>
  <dc:creator>SST-LAB</dc:creator>
  <cp:lastModifiedBy>Student</cp:lastModifiedBy>
  <cp:revision>56</cp:revision>
  <dcterms:created xsi:type="dcterms:W3CDTF">2021-04-22T14:59:54Z</dcterms:created>
  <dcterms:modified xsi:type="dcterms:W3CDTF">2021-04-26T20:15:17Z</dcterms:modified>
</cp:coreProperties>
</file>