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6" r:id="rId4"/>
    <p:sldId id="267" r:id="rId5"/>
    <p:sldId id="268" r:id="rId6"/>
    <p:sldId id="257" r:id="rId7"/>
    <p:sldId id="263" r:id="rId8"/>
    <p:sldId id="269" r:id="rId9"/>
    <p:sldId id="272" r:id="rId10"/>
    <p:sldId id="264" r:id="rId11"/>
    <p:sldId id="273" r:id="rId12"/>
    <p:sldId id="274" r:id="rId13"/>
    <p:sldId id="265" r:id="rId14"/>
    <p:sldId id="276" r:id="rId15"/>
    <p:sldId id="270" r:id="rId16"/>
    <p:sldId id="25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0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E4B42-74D5-211B-44C0-33AC8DF25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46281-2D8E-710C-9E22-8E036AE9A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8731D-FA24-23F6-4CC9-6FD4DFD82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6B806-2922-130D-65A0-6267B7861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8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3DD39-711F-7E63-C1BD-8369D4FFF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F8D80B-A0D6-3DA3-B80C-8EBBB5B7E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2C4F2-F7E6-A16E-176A-AC140DB3A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94191-71C9-B9EB-F1D7-5E2E7175D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8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87C59-7BFC-6046-593D-8DABDD9A8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395C3C-C9B6-410F-F999-C9BF3F9A8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92AE2-337D-2DFA-F806-9402DAE44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C9EFF-F83D-078C-C0A3-06CBC3E82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E9D40-6A74-BCB4-C1E4-0B1F3D29C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ADF88-AEE0-D4FD-1905-664EB6FF07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4FAB4-1846-4ECB-7D16-EE7D549FC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37C03-E92A-4CCF-4132-B77C08EB6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3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3054D-F111-ADE6-1F82-F58FAFA02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1880B-302E-CC93-4D09-A56B9B401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0F525-E807-E395-63AB-E9D52FB20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1C590-A915-7055-B70F-2B04EBC73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3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AB49D-F56C-D395-2B64-0E7915FAF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31EE60-714C-CA8A-F887-238E12FF5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AED741-952A-26CF-A73F-B96B653A8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F07F-1F5F-400C-0AC7-187910DD7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B6C2F-6509-311D-E2C6-8E8619BAB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B2323-0242-D044-806D-C2C9F1200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1664C0-6866-CF81-6B5C-E0EC56150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75D0-1976-8804-D368-B575C4B13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037D7-D703-7117-1694-B9EC06B16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EC051-7AF5-7AD4-AD02-971FEDD88F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E585C-DEF6-A0D8-28F2-2CCCC378D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DD7C5-2E66-8F0E-625D-F23744264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0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D2FD5-9A5E-7AB2-8F30-551AB5F2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A9ED5C-4158-CF84-DF67-596E342EA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C6D05-AA9B-029B-89D3-2C617F1F6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1FBFF-921C-CCBF-B1E5-5E816A5E3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1668C-C140-A644-81EC-599F0DA29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793D3-8988-D773-A002-8FC3DF199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E1085-A812-9078-A651-F414FF106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A6F72-A3EB-A43A-8DC6-067B3FA16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6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52C42-4696-7125-8CF0-43AA70423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AD54B-0DB5-A982-56AA-C6449D1D4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7C66E-77A1-1A2E-6E5C-B353CC27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1D416-B0B5-68EB-5A35-6126318B9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69A01-8C51-FE67-EF9C-E5DCEE7FA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DD8A7B-E5BD-1C20-0CA9-E298576EF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BDE0D-9CC5-3323-9251-F36D34CB1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E5CB4-613E-68F8-AB51-374848D0E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5BB54-81A8-5F8C-E080-9B1CDEB44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3A80AD-8BBE-ABFC-05F8-F895A0B9E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9EBA25-5717-EC0C-BEDF-19038E0B3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26576-62FC-CFB2-5208-43FDF03A2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Email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675641-0B7A-F548-B3B6-241BCE86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" y="-141430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429FB2-E437-AE4D-BF94-9571FBEA05F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8254884" y="5829438"/>
            <a:ext cx="3645568" cy="7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KAN-based decoder for Message Detection in BMOCZ Communication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A461-863C-424F-BAE7-45F2ACA74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Anthony Perre and Jack Hyatt</a:t>
            </a:r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1E1F8-C1EA-6CD4-FFF9-316520982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CDDE-1B8D-031E-5B1C-96578012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65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OUR Approach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39E49-230A-9C3C-D6E3-72D92A6C9E7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0456" y="4027779"/>
                <a:ext cx="9967175" cy="2208403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We receive polynomial coefficients at the receiver but want to input the received zeros to the decoder.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u="sng" dirty="0"/>
                  <a:t>Solution:</a:t>
                </a:r>
                <a:r>
                  <a:rPr lang="en-US" sz="2200" dirty="0"/>
                  <a:t> put the coefficients for each polynomial in companion matrix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. Then compute the eigenvalues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 to get the roots.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KAN &amp; MLP must take real values, so must map complex zeros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39E49-230A-9C3C-D6E3-72D92A6C9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0456" y="4027779"/>
                <a:ext cx="9967175" cy="2208403"/>
              </a:xfrm>
              <a:blipFill>
                <a:blip r:embed="rId3"/>
                <a:stretch>
                  <a:fillRect l="-673" t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751F887-0400-6DAF-F3E6-2F6EAAF0BD86}"/>
              </a:ext>
            </a:extLst>
          </p:cNvPr>
          <p:cNvSpPr/>
          <p:nvPr/>
        </p:nvSpPr>
        <p:spPr>
          <a:xfrm>
            <a:off x="7338060" y="2427890"/>
            <a:ext cx="2309937" cy="396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D1896-E640-10AB-52F4-908587364B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60" t="3418" r="1656" b="21094"/>
          <a:stretch/>
        </p:blipFill>
        <p:spPr>
          <a:xfrm>
            <a:off x="838199" y="1516082"/>
            <a:ext cx="10411691" cy="221985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3D2519-926A-0771-4B6C-5F5E6E38FFAD}"/>
              </a:ext>
            </a:extLst>
          </p:cNvPr>
          <p:cNvSpPr/>
          <p:nvPr/>
        </p:nvSpPr>
        <p:spPr>
          <a:xfrm>
            <a:off x="8051800" y="1516082"/>
            <a:ext cx="1828800" cy="2319588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1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48041-8CAE-FD3A-1D33-69D4E8067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29C0-1FDB-B8ED-F2D1-6CB58849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65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OUR Approach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A805-9A48-D06A-6E98-4B55275EFF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0456" y="4027779"/>
                <a:ext cx="9967175" cy="2208403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We train the neural network using cross-entropy loss, where each output corresponds to the log-odds of a specific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 being transmitted.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The dataset in this project corresponds to the set of polynomials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/>
                  <a:t> defined by possible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at the decoder. These polynomials are corrupted by the channel during the training process, which is how the decoder is trained to recover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 under harsh channel conditions.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A805-9A48-D06A-6E98-4B55275EF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0456" y="4027779"/>
                <a:ext cx="9967175" cy="2208403"/>
              </a:xfrm>
              <a:blipFill>
                <a:blip r:embed="rId3"/>
                <a:stretch>
                  <a:fillRect l="-673" t="-3315" r="-1468" b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CB0A68D-7033-8546-3118-51BF919F7334}"/>
              </a:ext>
            </a:extLst>
          </p:cNvPr>
          <p:cNvSpPr/>
          <p:nvPr/>
        </p:nvSpPr>
        <p:spPr>
          <a:xfrm>
            <a:off x="7338060" y="2427890"/>
            <a:ext cx="2309937" cy="396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C8744-3C52-6BE9-F5F0-9DAE12F67A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60" t="3418" r="1656" b="21094"/>
          <a:stretch/>
        </p:blipFill>
        <p:spPr>
          <a:xfrm>
            <a:off x="838199" y="1516082"/>
            <a:ext cx="10411691" cy="221985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CFD76A-9268-2F27-5A44-434158126FDD}"/>
              </a:ext>
            </a:extLst>
          </p:cNvPr>
          <p:cNvSpPr/>
          <p:nvPr/>
        </p:nvSpPr>
        <p:spPr>
          <a:xfrm>
            <a:off x="9880600" y="1516082"/>
            <a:ext cx="1369290" cy="2319588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FCB55-3536-F100-DDFA-8F2031808532}"/>
              </a:ext>
            </a:extLst>
          </p:cNvPr>
          <p:cNvSpPr/>
          <p:nvPr/>
        </p:nvSpPr>
        <p:spPr>
          <a:xfrm>
            <a:off x="4737100" y="1466216"/>
            <a:ext cx="838200" cy="2369454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5AC21-081B-49BA-4ECD-DFDD063E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102-40B3-0E33-4C03-D2F9ACB0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65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OUR Approach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A9805-D9A5-2380-808D-2E3BC033523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0456" y="1600201"/>
                <a:ext cx="5391143" cy="489267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In this project, we train four different models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hidden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2-layer KAN with a single hidden layer for K=4 bits.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2-layer KAN with a single hidden layer for K=6 bits.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MLP for K=4 bits (see table I)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MLP for K=6 bits (see table 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u="sng" dirty="0"/>
                  <a:t>Evaluation metric:</a:t>
                </a:r>
                <a:r>
                  <a:rPr lang="en-US" sz="2400" dirty="0"/>
                  <a:t> We compare the block error rate (BLER) performance of these models to the equivalent </a:t>
                </a:r>
                <a:r>
                  <a:rPr lang="en-US" sz="2400" dirty="0" err="1"/>
                  <a:t>DiZeT</a:t>
                </a:r>
                <a:r>
                  <a:rPr lang="en-US" sz="2400" dirty="0"/>
                  <a:t> decoder.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A </a:t>
                </a:r>
                <a:r>
                  <a:rPr lang="en-US" sz="2000" dirty="0">
                    <a:highlight>
                      <a:srgbClr val="FFFF00"/>
                    </a:highlight>
                  </a:rPr>
                  <a:t>lower curve </a:t>
                </a:r>
                <a:r>
                  <a:rPr lang="en-US" sz="2000" dirty="0"/>
                  <a:t>= less errors = </a:t>
                </a:r>
                <a:r>
                  <a:rPr lang="en-US" sz="2000" dirty="0">
                    <a:highlight>
                      <a:srgbClr val="FFFF00"/>
                    </a:highlight>
                  </a:rPr>
                  <a:t>BETTER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A9805-D9A5-2380-808D-2E3BC0335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0456" y="1600201"/>
                <a:ext cx="5391143" cy="4892674"/>
              </a:xfrm>
              <a:blipFill>
                <a:blip r:embed="rId3"/>
                <a:stretch>
                  <a:fillRect l="-1584" t="-1621" r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F412D37-1692-9F96-8020-81280761D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55" y="2264159"/>
            <a:ext cx="4716463" cy="23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2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2CFE5-DB1E-0268-AE9C-868E47C7F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DD8D-6E35-401D-512F-467A45C1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73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 in AWGN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41E1-1901-8D2E-860E-0C126E1BB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61457"/>
            <a:ext cx="5105400" cy="424564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For K=4 and K=6 bits, we see that both MLP &amp; KAN perform much better as compared to </a:t>
            </a:r>
            <a:r>
              <a:rPr lang="en-US" sz="3400" dirty="0" err="1"/>
              <a:t>DiZeT</a:t>
            </a:r>
            <a:r>
              <a:rPr lang="en-US" sz="3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For K=4, the MLP-based decoder performs the best at lower SNRs, but levels off at higher SNRs, which allows KAN to catch up.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For K=6 bits, we see that KAN &amp; MLP achieve roughly the same performance.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/>
              <a:t>KAN has 1 less hidden layer as compared to MLP (&amp; fewer total parameters), yet it still competes well.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022B7D-0E9B-9682-25B4-A8D54E525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2" y="1130300"/>
            <a:ext cx="52482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E25F1-EBE4-5066-7CE3-6F9015F3E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D2EE-8999-2F3C-434A-3B09218F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261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 in flat-fading Rayleigh channel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CCBC92-EAF3-AA16-EE5D-B2EA92E68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2" y="1319212"/>
            <a:ext cx="5305425" cy="39909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F61A2F-6AD6-7299-9749-B35A7A61C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173" y="1952625"/>
            <a:ext cx="5181600" cy="404376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For K=4 and K=6 bits, we again see that both MLP &amp; KAN perform better as compared to </a:t>
            </a:r>
            <a:r>
              <a:rPr lang="en-US" sz="3400" dirty="0" err="1"/>
              <a:t>DiZeT</a:t>
            </a:r>
            <a:r>
              <a:rPr lang="en-US" sz="3400" dirty="0"/>
              <a:t>, but not by as much.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For K=4, MLP-based decoder achieves the best overall BLER performance again.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Again, for K=6 bits, we see that KAN &amp; MLP achieve roughly the same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3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4C8B-F5D7-10DB-AF5F-118DFF43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8F3-D66C-C35B-E75D-4C237361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65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Broader Impact &amp; Improvements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15841D3-A774-BC9D-8CA9-EDF1F767263B}"/>
              </a:ext>
            </a:extLst>
          </p:cNvPr>
          <p:cNvSpPr txBox="1">
            <a:spLocks/>
          </p:cNvSpPr>
          <p:nvPr/>
        </p:nvSpPr>
        <p:spPr>
          <a:xfrm>
            <a:off x="685138" y="1536165"/>
            <a:ext cx="5201312" cy="4043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600" u="sng" dirty="0"/>
              <a:t>Our project could have broad impact.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Stepping-stone for further advancements in BMOCZ deep-learning decoder schemes.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BMOCZ and other non-coherent communication schemes have the potential to improve the data rate for wireless devices, which is ever-so-important for the next generation of mobile devices.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It is important to show that KANs did not show better performance as compared to MLPs.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DD368C1-C5EC-EDC8-6381-AC33326DA1B6}"/>
              </a:ext>
            </a:extLst>
          </p:cNvPr>
          <p:cNvSpPr txBox="1">
            <a:spLocks/>
          </p:cNvSpPr>
          <p:nvPr/>
        </p:nvSpPr>
        <p:spPr>
          <a:xfrm>
            <a:off x="6096000" y="1471641"/>
            <a:ext cx="5201312" cy="4172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900" u="sng" dirty="0"/>
              <a:t>We could improve it in several ways.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Experimenting further and testing different model configurations such as # of hidden layers, dropout layers, and different activation functions.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Adding error correction codes to the BMOCZ system to improve reliability.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Experimenting with transformer models, which have been used to generate error correction codes.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0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5F8B2-3FFE-B4E8-3B43-A8D9386D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D6F-5EE1-77FC-2268-F45C8B5D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BC1-65CA-1DF9-1F02-CB2D60A59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6776"/>
            <a:ext cx="10350500" cy="31017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[1] Z. Liu, Y. Wang, S. Vaidya, F. </a:t>
            </a:r>
            <a:r>
              <a:rPr lang="en-US" dirty="0" err="1"/>
              <a:t>Ruehle</a:t>
            </a:r>
            <a:r>
              <a:rPr lang="en-US" dirty="0"/>
              <a:t>, J. Halverson, M. </a:t>
            </a:r>
            <a:r>
              <a:rPr lang="en-US" dirty="0" err="1"/>
              <a:t>Soljacic</a:t>
            </a:r>
            <a:r>
              <a:rPr lang="en-US" dirty="0"/>
              <a:t>, T. </a:t>
            </a:r>
            <a:r>
              <a:rPr lang="en-US" dirty="0" err="1"/>
              <a:t>Y.Hou</a:t>
            </a:r>
            <a:r>
              <a:rPr lang="en-US" dirty="0"/>
              <a:t>, and M. </a:t>
            </a:r>
            <a:r>
              <a:rPr lang="en-US" dirty="0" err="1"/>
              <a:t>Tegmark</a:t>
            </a:r>
            <a:r>
              <a:rPr lang="en-US" dirty="0"/>
              <a:t>, “KAN: Kolmogorov-Arnold networks,” </a:t>
            </a:r>
            <a:r>
              <a:rPr lang="en-US" dirty="0" err="1"/>
              <a:t>arXivpreprint</a:t>
            </a:r>
            <a:r>
              <a:rPr lang="en-US" dirty="0"/>
              <a:t> arXiv:2404.19756, 2024.</a:t>
            </a:r>
          </a:p>
          <a:p>
            <a:pPr marL="0" indent="0">
              <a:buNone/>
            </a:pPr>
            <a:r>
              <a:rPr lang="en-US" dirty="0"/>
              <a:t>[2] “MOCZ for blind short-packet communication: Basic principles,” IEEE Transactions on Wireless Communications, vol. 18, no. 11, pp. 5080–5097, 2019.</a:t>
            </a:r>
          </a:p>
          <a:p>
            <a:pPr marL="0" indent="0">
              <a:buNone/>
            </a:pPr>
            <a:r>
              <a:rPr lang="en-US" dirty="0"/>
              <a:t>[3] P. Huggins and A. Sahin, “On the optimal radius and subcarrier mapping for binary modulation on conjugate-reciprocal zeros,” in Proc. </a:t>
            </a:r>
            <a:r>
              <a:rPr lang="en-US" dirty="0" err="1"/>
              <a:t>IEEEMilitary</a:t>
            </a:r>
            <a:r>
              <a:rPr lang="en-US" dirty="0"/>
              <a:t> Communications Conference (MILCOM). IEEE, 2024.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Anthony Perre &amp; Jack Hyatt</a:t>
            </a:r>
          </a:p>
          <a:p>
            <a:r>
              <a:rPr lang="en-US" dirty="0"/>
              <a:t>KAN-based decoder for Message Detection in BMOCZ Communication Systems</a:t>
            </a:r>
          </a:p>
          <a:p>
            <a:r>
              <a:rPr lang="en-US" dirty="0"/>
              <a:t>{</a:t>
            </a:r>
            <a:r>
              <a:rPr lang="en-US" dirty="0" err="1"/>
              <a:t>aperre</a:t>
            </a:r>
            <a:r>
              <a:rPr lang="en-US" dirty="0"/>
              <a:t>, </a:t>
            </a:r>
            <a:r>
              <a:rPr lang="en-US" dirty="0" err="1"/>
              <a:t>jahyatt</a:t>
            </a:r>
            <a:r>
              <a:rPr lang="en-US" dirty="0"/>
              <a:t>}@email.sc.edu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B0B0-9D31-AF8C-CAE9-9A7242C6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2015-A501-A17A-6B04-C3A1B026D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837" y="1524001"/>
            <a:ext cx="5181600" cy="48387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Ownership of wireless devices across the world continues to increase year-over-year.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As consumer demand grows &amp; better performance is needed, we need new methods to improve the data rate of devices.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Strategy #1: Development of new error-correction code schemes such as Polar codes.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Strategy #2: Development of new modulation schemes with unique properties.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 novel modulation scheme called binary modulation on conjugate-reciprocal zeros (BMOCZ) has emerged as a promising alternative to existing modulation schemes.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97D03-BF5E-8760-1354-AFDF79A46452}"/>
              </a:ext>
            </a:extLst>
          </p:cNvPr>
          <p:cNvSpPr/>
          <p:nvPr/>
        </p:nvSpPr>
        <p:spPr>
          <a:xfrm>
            <a:off x="7129319" y="1659802"/>
            <a:ext cx="1440873" cy="7897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46F56-AAFD-7138-576D-DC30CADC26B7}"/>
              </a:ext>
            </a:extLst>
          </p:cNvPr>
          <p:cNvSpPr/>
          <p:nvPr/>
        </p:nvSpPr>
        <p:spPr>
          <a:xfrm>
            <a:off x="9200573" y="1659803"/>
            <a:ext cx="1440873" cy="7897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72931-15A0-F400-A3FD-D720579EF9A9}"/>
              </a:ext>
            </a:extLst>
          </p:cNvPr>
          <p:cNvSpPr/>
          <p:nvPr/>
        </p:nvSpPr>
        <p:spPr>
          <a:xfrm>
            <a:off x="10270836" y="3034145"/>
            <a:ext cx="1440873" cy="7897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89857E-3588-EE1F-715D-941F7BD5FE4B}"/>
              </a:ext>
            </a:extLst>
          </p:cNvPr>
          <p:cNvSpPr/>
          <p:nvPr/>
        </p:nvSpPr>
        <p:spPr>
          <a:xfrm>
            <a:off x="9142236" y="4403005"/>
            <a:ext cx="1499211" cy="7897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F2695-4246-29E8-24FF-40B5F24595A0}"/>
              </a:ext>
            </a:extLst>
          </p:cNvPr>
          <p:cNvSpPr/>
          <p:nvPr/>
        </p:nvSpPr>
        <p:spPr>
          <a:xfrm>
            <a:off x="7129318" y="4403004"/>
            <a:ext cx="1440873" cy="7897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29F689-DC08-D115-CFF2-17B7B956E9EF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0641446" y="2054658"/>
            <a:ext cx="349827" cy="97948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444541-77D2-C61B-8890-D244DB57CCD0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10329357" y="4135944"/>
            <a:ext cx="974006" cy="3498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416C7A4-EEFC-499C-D832-55496A740928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8570192" y="4797860"/>
            <a:ext cx="57204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99DF6E-0373-8C69-0A43-F1616B12157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570192" y="2054657"/>
            <a:ext cx="630381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3C02A83-06C7-83D4-F318-3EAF1BBAC7A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550315" y="2054657"/>
            <a:ext cx="57900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A388AE6-B732-D9DE-FD92-7CAF949680EE}"/>
              </a:ext>
            </a:extLst>
          </p:cNvPr>
          <p:cNvCxnSpPr>
            <a:cxnSpLocks/>
          </p:cNvCxnSpPr>
          <p:nvPr/>
        </p:nvCxnSpPr>
        <p:spPr>
          <a:xfrm rot="10800000">
            <a:off x="6498936" y="4797857"/>
            <a:ext cx="630383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1F93C7-12BE-F116-E100-39A984B806B3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F44473-CA62-4BC4-5D55-EEFE61703DAC}"/>
                  </a:ext>
                </a:extLst>
              </p:cNvPr>
              <p:cNvSpPr txBox="1"/>
              <p:nvPr/>
            </p:nvSpPr>
            <p:spPr>
              <a:xfrm>
                <a:off x="6062355" y="1808434"/>
                <a:ext cx="4654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F44473-CA62-4BC4-5D55-EEFE61703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355" y="1808434"/>
                <a:ext cx="46544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E324CD-E8EB-4B87-3AAE-4D9C395CCD4B}"/>
                  </a:ext>
                </a:extLst>
              </p:cNvPr>
              <p:cNvSpPr txBox="1"/>
              <p:nvPr/>
            </p:nvSpPr>
            <p:spPr>
              <a:xfrm>
                <a:off x="6053612" y="4551635"/>
                <a:ext cx="4654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E324CD-E8EB-4B87-3AAE-4D9C395CC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12" y="4551635"/>
                <a:ext cx="46544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B5D513E-5E6D-D2DB-0604-41C4272AFC1A}"/>
              </a:ext>
            </a:extLst>
          </p:cNvPr>
          <p:cNvSpPr txBox="1"/>
          <p:nvPr/>
        </p:nvSpPr>
        <p:spPr>
          <a:xfrm>
            <a:off x="7324161" y="185460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20788F-F9FE-EF7E-9F66-B765ED2DFC37}"/>
              </a:ext>
            </a:extLst>
          </p:cNvPr>
          <p:cNvSpPr txBox="1"/>
          <p:nvPr/>
        </p:nvSpPr>
        <p:spPr>
          <a:xfrm>
            <a:off x="7309734" y="4597801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EE7566-6BAB-E5B9-3BB3-20C66FE2205E}"/>
              </a:ext>
            </a:extLst>
          </p:cNvPr>
          <p:cNvSpPr txBox="1"/>
          <p:nvPr/>
        </p:nvSpPr>
        <p:spPr>
          <a:xfrm>
            <a:off x="9288464" y="1854603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BF3E4A-9F35-E06D-19CB-44F64DFDF8FF}"/>
              </a:ext>
            </a:extLst>
          </p:cNvPr>
          <p:cNvSpPr txBox="1"/>
          <p:nvPr/>
        </p:nvSpPr>
        <p:spPr>
          <a:xfrm>
            <a:off x="10471738" y="321318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53728D-CF89-5E5D-382C-B2BA93DB3190}"/>
              </a:ext>
            </a:extLst>
          </p:cNvPr>
          <p:cNvSpPr txBox="1"/>
          <p:nvPr/>
        </p:nvSpPr>
        <p:spPr>
          <a:xfrm>
            <a:off x="9113069" y="4603286"/>
            <a:ext cx="1557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Demodulator</a:t>
            </a:r>
          </a:p>
        </p:txBody>
      </p:sp>
    </p:spTree>
    <p:extLst>
      <p:ext uri="{BB962C8B-B14F-4D97-AF65-F5344CB8AC3E}">
        <p14:creationId xmlns:p14="http://schemas.microsoft.com/office/powerpoint/2010/main" val="273620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6D16-BD78-7DFA-5772-8908B827C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D2DF-F88D-8553-C0DE-2FABDAF1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4176C-2CC8-183B-6CDF-303ED3C4DA4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70279"/>
                <a:ext cx="5181600" cy="5146421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In wireless systems, information bits are conveyed through modulation.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Quadrature-amplitude modulation (QAM).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Binary-phase shift keying (BPSK).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In BMOCZ, the information bits are expressed as the zeros of a polynomial.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For BMOCZ, we transmit the coefficients of the polynomial defined by the zero-modulated information bits.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But why do this?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b="0" dirty="0"/>
                  <a:t>Channel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rx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tx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Assuming a flat-fading channel, the channel coefficient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 does not change the received zeros!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But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(AWGN noise) does affect the placement of received zeros. How do we recover the perturbed zeros?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4176C-2CC8-183B-6CDF-303ED3C4D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70279"/>
                <a:ext cx="5181600" cy="5146421"/>
              </a:xfrm>
              <a:blipFill>
                <a:blip r:embed="rId3"/>
                <a:stretch>
                  <a:fillRect l="-1294" t="-2014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7540BFD-FC18-77A6-C963-4190D669C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2668" y="1690688"/>
            <a:ext cx="5181600" cy="391210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5B46C5A-35C5-FF64-DD98-B4472B30E836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5179E-A368-05F5-AC86-5370B073A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335E-790E-A807-67EE-FF2BCA71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Problem Statement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A8A9E-C7CA-CB46-C02F-89DE798050A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2375" y="1397001"/>
                <a:ext cx="5181600" cy="49022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The goal of the decoder is to recover the initial message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regardless of channel impairments.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input to the system is some binary message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output to the system should be the detected message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But what kind of decoder should be used for BMOCZ?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In our project, we propose a neural-network based decoder, whose output gives the log-odds for each possible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 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/>
                  <a:t> corresponds to the message with the highest log-odds.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We will use a Kolmogorov Arnold Network (KAN) and compare it with multi-layer </a:t>
                </a:r>
                <a:r>
                  <a:rPr lang="en-US" sz="2000" dirty="0" err="1"/>
                  <a:t>perceptrons</a:t>
                </a:r>
                <a:r>
                  <a:rPr lang="en-US" sz="2000" dirty="0"/>
                  <a:t> (MLPs).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A8A9E-C7CA-CB46-C02F-89DE79805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2375" y="1397001"/>
                <a:ext cx="5181600" cy="4902200"/>
              </a:xfrm>
              <a:blipFill>
                <a:blip r:embed="rId3"/>
                <a:stretch>
                  <a:fillRect l="-1294" t="-1741" r="-2588" b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700E10B-1EBD-70CE-717A-B40C321D29D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17690-63EC-D2EF-6F6A-582446A8C731}"/>
              </a:ext>
            </a:extLst>
          </p:cNvPr>
          <p:cNvSpPr/>
          <p:nvPr/>
        </p:nvSpPr>
        <p:spPr>
          <a:xfrm>
            <a:off x="7129319" y="1659802"/>
            <a:ext cx="1440873" cy="7897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8C797-E977-8FF5-233E-5DB87BA3BC1A}"/>
              </a:ext>
            </a:extLst>
          </p:cNvPr>
          <p:cNvSpPr/>
          <p:nvPr/>
        </p:nvSpPr>
        <p:spPr>
          <a:xfrm>
            <a:off x="9200573" y="1659803"/>
            <a:ext cx="1440873" cy="7897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35628-745E-4AA9-CE1A-2334B405DACA}"/>
              </a:ext>
            </a:extLst>
          </p:cNvPr>
          <p:cNvSpPr/>
          <p:nvPr/>
        </p:nvSpPr>
        <p:spPr>
          <a:xfrm>
            <a:off x="10270836" y="3034145"/>
            <a:ext cx="1440873" cy="7897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E741E-B534-777F-4DA2-065FC69F73D0}"/>
              </a:ext>
            </a:extLst>
          </p:cNvPr>
          <p:cNvSpPr/>
          <p:nvPr/>
        </p:nvSpPr>
        <p:spPr>
          <a:xfrm>
            <a:off x="9142236" y="4403005"/>
            <a:ext cx="1499211" cy="7897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9A1F5-5817-B26F-A87F-CAC20AF1E954}"/>
              </a:ext>
            </a:extLst>
          </p:cNvPr>
          <p:cNvSpPr/>
          <p:nvPr/>
        </p:nvSpPr>
        <p:spPr>
          <a:xfrm>
            <a:off x="7129318" y="4403004"/>
            <a:ext cx="1440873" cy="78970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45AB1F-F127-E6D9-1949-D6F3810520F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10641446" y="2054658"/>
            <a:ext cx="349827" cy="97948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FFA5F5B-D07E-2620-4F19-1DA108C64379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10329357" y="4135944"/>
            <a:ext cx="974006" cy="3498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B1C77C-4C9D-0DBF-230B-BE04F8103692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>
            <a:off x="8570192" y="4797860"/>
            <a:ext cx="57204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FED6577-94EF-A3DD-84E5-417FD3070CA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570192" y="2054657"/>
            <a:ext cx="630381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FC7D759-DCF6-1175-8965-D3AD228DA52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550315" y="2054657"/>
            <a:ext cx="57900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8B1A3D7-3551-D29A-8A90-D292AC861CB7}"/>
              </a:ext>
            </a:extLst>
          </p:cNvPr>
          <p:cNvCxnSpPr>
            <a:cxnSpLocks/>
          </p:cNvCxnSpPr>
          <p:nvPr/>
        </p:nvCxnSpPr>
        <p:spPr>
          <a:xfrm rot="10800000">
            <a:off x="6498936" y="4797857"/>
            <a:ext cx="630383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37BDB2-967D-307B-683B-E718B7220E18}"/>
                  </a:ext>
                </a:extLst>
              </p:cNvPr>
              <p:cNvSpPr txBox="1"/>
              <p:nvPr/>
            </p:nvSpPr>
            <p:spPr>
              <a:xfrm>
                <a:off x="6062355" y="1808434"/>
                <a:ext cx="4654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37BDB2-967D-307B-683B-E718B7220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355" y="1808434"/>
                <a:ext cx="46544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6C00E2-7FFE-DBFB-339D-EC5CEF971665}"/>
                  </a:ext>
                </a:extLst>
              </p:cNvPr>
              <p:cNvSpPr txBox="1"/>
              <p:nvPr/>
            </p:nvSpPr>
            <p:spPr>
              <a:xfrm>
                <a:off x="6053612" y="4551635"/>
                <a:ext cx="4654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6C00E2-7FFE-DBFB-339D-EC5CEF97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12" y="4551635"/>
                <a:ext cx="46544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D445F37-C0F1-0C9C-4117-190A39EEDB38}"/>
              </a:ext>
            </a:extLst>
          </p:cNvPr>
          <p:cNvSpPr txBox="1"/>
          <p:nvPr/>
        </p:nvSpPr>
        <p:spPr>
          <a:xfrm>
            <a:off x="7324161" y="185460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935335-BAFE-B002-635A-EDE1AAE7B772}"/>
              </a:ext>
            </a:extLst>
          </p:cNvPr>
          <p:cNvSpPr txBox="1"/>
          <p:nvPr/>
        </p:nvSpPr>
        <p:spPr>
          <a:xfrm>
            <a:off x="7309734" y="4597801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19BF52-0D2E-A084-CF04-E0EEFFCACC76}"/>
              </a:ext>
            </a:extLst>
          </p:cNvPr>
          <p:cNvSpPr txBox="1"/>
          <p:nvPr/>
        </p:nvSpPr>
        <p:spPr>
          <a:xfrm>
            <a:off x="9288464" y="1854603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8F4BEB-B8C8-C061-B23B-FAB81AD5CB34}"/>
              </a:ext>
            </a:extLst>
          </p:cNvPr>
          <p:cNvSpPr txBox="1"/>
          <p:nvPr/>
        </p:nvSpPr>
        <p:spPr>
          <a:xfrm>
            <a:off x="10471738" y="321318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798C3-F08C-B4B5-B785-7BD7C91F932C}"/>
              </a:ext>
            </a:extLst>
          </p:cNvPr>
          <p:cNvSpPr txBox="1"/>
          <p:nvPr/>
        </p:nvSpPr>
        <p:spPr>
          <a:xfrm>
            <a:off x="9142235" y="4603286"/>
            <a:ext cx="1557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Demodulator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B58EC7-8BF5-0ABB-29AE-FB207022C209}"/>
              </a:ext>
            </a:extLst>
          </p:cNvPr>
          <p:cNvSpPr/>
          <p:nvPr/>
        </p:nvSpPr>
        <p:spPr>
          <a:xfrm>
            <a:off x="6855884" y="4102100"/>
            <a:ext cx="2000330" cy="138430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F8A26-9B94-82E7-2143-4C958ECCF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C759-07B2-D8AE-55EF-47BFDB4D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Kolmogorov Arnold Network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45D0-9531-BC9C-B9AE-8EB93684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6836"/>
            <a:ext cx="5181600" cy="468603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Deeper KANs have been proposed within the past year [1].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New type of deep-learning structure! </a:t>
            </a:r>
          </a:p>
          <a:p>
            <a:r>
              <a:rPr lang="en-US" dirty="0"/>
              <a:t>KANs and MLP’s have similar structure but differ in that KANs have learnable activation functions on edges.</a:t>
            </a:r>
          </a:p>
          <a:p>
            <a:r>
              <a:rPr lang="en-US" dirty="0"/>
              <a:t>In contrast, MLPs use fixed activation functions on nodes. KANs learn control points for a B-spline, which is the method used to represent univariate functions.</a:t>
            </a:r>
            <a:br>
              <a:rPr lang="en-US" dirty="0"/>
            </a:br>
            <a:endParaRPr lang="en-US" sz="1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6E0F1A-FB89-0B71-4D38-323E076B8610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BEF978-FC4C-4CFE-0125-CCEFCB6BB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7" t="31382" r="23613"/>
          <a:stretch/>
        </p:blipFill>
        <p:spPr bwMode="auto">
          <a:xfrm>
            <a:off x="6946868" y="1085980"/>
            <a:ext cx="4000500" cy="46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29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Technical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C7E89-62C2-B143-BEBA-CA6D34981BF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92025"/>
                <a:ext cx="4864325" cy="50008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400" dirty="0"/>
                  <a:t>Why is this problem challenging?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#1: Requires knowledge from two highly technical domains: wireless communications and machine learning.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#2: Requires use of KANs, which have only been developed recently (in the past several months).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#3: Requires us to apply concepts from the CSCE 883 course to research problems.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400" dirty="0"/>
                  <a:t>Furthermore, this project requires knowledge of algorithms such as Vieta’s formulas, zero-estimation using companion matrices, and Horner's method.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400" dirty="0"/>
                  <a:t>Challenge: we need to find a method to recover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400" dirty="0"/>
                  <a:t> based on perturbed polynomials – can be quite difficult.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C7E89-62C2-B143-BEBA-CA6D34981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92025"/>
                <a:ext cx="4864325" cy="5000850"/>
              </a:xfrm>
              <a:blipFill>
                <a:blip r:embed="rId3"/>
                <a:stretch>
                  <a:fillRect l="-1255" t="-2561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signal, network, internet, Connection, Wifi, wireless, Communication icon">
            <a:extLst>
              <a:ext uri="{FF2B5EF4-FFF2-40B4-BE49-F238E27FC236}">
                <a16:creationId xmlns:a16="http://schemas.microsoft.com/office/drawing/2014/main" id="{8927CC89-9EE8-F552-FF90-52B871C4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10" y="2236080"/>
            <a:ext cx="2177825" cy="21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eep-Learning Icons - Free SVG &amp; PNG Deep-Learning Images - Noun Project">
            <a:extLst>
              <a:ext uri="{FF2B5EF4-FFF2-40B4-BE49-F238E27FC236}">
                <a16:creationId xmlns:a16="http://schemas.microsoft.com/office/drawing/2014/main" id="{38F8D7C4-6E49-ED24-8155-66FD2079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098" y="2125067"/>
            <a:ext cx="2399850" cy="239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4CC1EB-904E-9974-6231-F23A895662E4}"/>
                  </a:ext>
                </a:extLst>
              </p:cNvPr>
              <p:cNvSpPr txBox="1"/>
              <p:nvPr/>
            </p:nvSpPr>
            <p:spPr>
              <a:xfrm>
                <a:off x="8266421" y="2863327"/>
                <a:ext cx="78867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4CC1EB-904E-9974-6231-F23A8956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421" y="2863327"/>
                <a:ext cx="78867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72986-4991-B51F-216F-651C5B300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F3B6-C8D4-58A6-E3D1-46727C95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65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1448-1ADD-9B66-36F8-D18FB76F8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0100"/>
            <a:ext cx="4864325" cy="466725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BMOCZ is a very niche area of wireless communications; consequently, there are not many publications on the subject.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Original BMOXZ paper [2] introduces two decoders.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Direct zero-testing decoder (</a:t>
            </a:r>
            <a:r>
              <a:rPr lang="en-US" sz="3000" dirty="0" err="1"/>
              <a:t>DiZeT</a:t>
            </a:r>
            <a:r>
              <a:rPr lang="en-US" sz="3000" dirty="0"/>
              <a:t>)</a:t>
            </a:r>
            <a:r>
              <a:rPr lang="en-US" sz="26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Maximum likelihood (ML) decoder.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ML decoder performs better but is too computationally intensive to be used in a practical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 err="1"/>
              <a:t>DiZeT</a:t>
            </a:r>
            <a:r>
              <a:rPr lang="en-US" sz="3400" dirty="0"/>
              <a:t> decoder is the standard in the literature.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0363FC-A30F-0D96-D148-3214E750F4C3}"/>
              </a:ext>
            </a:extLst>
          </p:cNvPr>
          <p:cNvSpPr/>
          <p:nvPr/>
        </p:nvSpPr>
        <p:spPr>
          <a:xfrm>
            <a:off x="7722469" y="2532380"/>
            <a:ext cx="2309937" cy="396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5A786-95D7-6B18-D296-F6002240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227"/>
          <a:stretch/>
        </p:blipFill>
        <p:spPr>
          <a:xfrm>
            <a:off x="6569792" y="1277559"/>
            <a:ext cx="4784008" cy="824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813156-9098-B241-B465-E38C41383434}"/>
              </a:ext>
            </a:extLst>
          </p:cNvPr>
          <p:cNvSpPr txBox="1"/>
          <p:nvPr/>
        </p:nvSpPr>
        <p:spPr>
          <a:xfrm>
            <a:off x="7722469" y="889316"/>
            <a:ext cx="245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F91C88-013D-4957-5AB1-7F735AAEA053}"/>
              </a:ext>
            </a:extLst>
          </p:cNvPr>
          <p:cNvSpPr txBox="1"/>
          <p:nvPr/>
        </p:nvSpPr>
        <p:spPr>
          <a:xfrm>
            <a:off x="7842524" y="2525656"/>
            <a:ext cx="1929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Decoder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BC92B0-94B3-2CE8-E897-67F3EFEB2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477" y="2935281"/>
            <a:ext cx="4092576" cy="10260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0ABDFA-F075-735E-9C34-A29005EFB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795" y="3943725"/>
            <a:ext cx="4526897" cy="17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4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B6940-210C-3173-2687-6219ECD29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9107-4897-71AD-078E-AC32BF30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65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Related Works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A923-57E7-99E6-73E8-68F0E0C56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1550" y="3848101"/>
            <a:ext cx="10248900" cy="18457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Another paper (written by AJ’s PI) explores the optimal radius and orthogonal frequency-division multiplexing (OFDM) subcarrier mapping for BMOCZ communication systems [3].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However, this paper further explores the </a:t>
            </a:r>
            <a:r>
              <a:rPr lang="en-US" sz="3400" dirty="0" err="1"/>
              <a:t>DiZeT</a:t>
            </a:r>
            <a:r>
              <a:rPr lang="en-US" sz="3400" dirty="0"/>
              <a:t> &amp; ML decoders.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/>
              <a:t>No clear alternative to </a:t>
            </a:r>
            <a:r>
              <a:rPr lang="en-US" sz="3000" dirty="0" err="1"/>
              <a:t>DiZeT</a:t>
            </a:r>
            <a:r>
              <a:rPr lang="en-US" sz="3000" dirty="0"/>
              <a:t> &amp; ML in the current literature.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B11BC-69F6-9603-D3F1-67EE498D4244}"/>
              </a:ext>
            </a:extLst>
          </p:cNvPr>
          <p:cNvSpPr/>
          <p:nvPr/>
        </p:nvSpPr>
        <p:spPr>
          <a:xfrm>
            <a:off x="7338060" y="1089660"/>
            <a:ext cx="2309937" cy="396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6613-8ADD-98FE-E580-B0C10962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690688"/>
            <a:ext cx="103917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3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3488-FF87-2588-3679-959917B89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6E5D-BF33-D345-D79C-F78B9E3A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65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E180-4A0F-0F6D-776F-5B7909A11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0456" y="4046588"/>
            <a:ext cx="9967175" cy="22084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Our approach assumes an OFDM communication scheme where we transmit K=4 and K=6 bits per message.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 propose learning the zero-mapping via gradient descent; rather, we can adjust parameters (radius and phase associated with each bit-to-zero mapping) using the same loss as the neural network.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01FB9-5884-9470-9F76-8AA1434E982D}"/>
              </a:ext>
            </a:extLst>
          </p:cNvPr>
          <p:cNvSpPr/>
          <p:nvPr/>
        </p:nvSpPr>
        <p:spPr>
          <a:xfrm>
            <a:off x="7338060" y="2427890"/>
            <a:ext cx="2309937" cy="396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6DC3B-F35B-9BA2-9B10-2601DCD8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0" t="3418" r="1656" b="21094"/>
          <a:stretch/>
        </p:blipFill>
        <p:spPr>
          <a:xfrm>
            <a:off x="838199" y="1516082"/>
            <a:ext cx="10411691" cy="221985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0D2C6-C69C-028B-D8E1-00E5186ECE91}"/>
              </a:ext>
            </a:extLst>
          </p:cNvPr>
          <p:cNvSpPr/>
          <p:nvPr/>
        </p:nvSpPr>
        <p:spPr>
          <a:xfrm>
            <a:off x="853541" y="1516082"/>
            <a:ext cx="1422402" cy="2319588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4323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 (1)</Template>
  <TotalTime>2174</TotalTime>
  <Words>1390</Words>
  <Application>Microsoft Office PowerPoint</Application>
  <PresentationFormat>Widescreen</PresentationFormat>
  <Paragraphs>125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Impact</vt:lpstr>
      <vt:lpstr>Times New Roman</vt:lpstr>
      <vt:lpstr>Wingdings</vt:lpstr>
      <vt:lpstr>UofSC Simple Theme</vt:lpstr>
      <vt:lpstr>KAN-based decoder for Message Detection in BMOCZ Communication Systems</vt:lpstr>
      <vt:lpstr>Problem Statement</vt:lpstr>
      <vt:lpstr>Problem Statement Cont.</vt:lpstr>
      <vt:lpstr>Problem Statement Cont.</vt:lpstr>
      <vt:lpstr>Kolmogorov Arnold Network Preliminaries</vt:lpstr>
      <vt:lpstr>Technical Challenges</vt:lpstr>
      <vt:lpstr>Related Works</vt:lpstr>
      <vt:lpstr>Related Works Cont.</vt:lpstr>
      <vt:lpstr>OUR Approach</vt:lpstr>
      <vt:lpstr>OUR Approach Cont.</vt:lpstr>
      <vt:lpstr>OUR Approach Cont.</vt:lpstr>
      <vt:lpstr>OUR Approach Cont.</vt:lpstr>
      <vt:lpstr>Results in AWGN Channel</vt:lpstr>
      <vt:lpstr>Results in flat-fading Rayleigh channel</vt:lpstr>
      <vt:lpstr>Broader Impact &amp; Improvements</vt:lpstr>
      <vt:lpstr>References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Perre, Anthony</dc:creator>
  <cp:lastModifiedBy>Perre, Anthony</cp:lastModifiedBy>
  <cp:revision>33</cp:revision>
  <dcterms:created xsi:type="dcterms:W3CDTF">2024-12-02T18:01:47Z</dcterms:created>
  <dcterms:modified xsi:type="dcterms:W3CDTF">2024-12-10T03:31:52Z</dcterms:modified>
</cp:coreProperties>
</file>